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xml" ContentType="application/vnd.openxmlformats-officedocument.themeOverr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2.xml" ContentType="application/vnd.openxmlformats-officedocument.themeOverr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3.xml" ContentType="application/vnd.openxmlformats-officedocument.themeOverr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4.xml" ContentType="application/vnd.openxmlformats-officedocument.themeOverr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5.xml" ContentType="application/vnd.openxmlformats-officedocument.themeOverr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6.xml" ContentType="application/vnd.openxmlformats-officedocument.themeOverrid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7.xml" ContentType="application/vnd.openxmlformats-officedocument.themeOverrid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8.xml" ContentType="application/vnd.openxmlformats-officedocument.themeOverrid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9.xml" ContentType="application/vnd.openxmlformats-officedocument.themeOverrid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10.xml" ContentType="application/vnd.openxmlformats-officedocument.themeOverrid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1.xml" ContentType="application/vnd.openxmlformats-officedocument.themeOverride+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12.xml" ContentType="application/vnd.openxmlformats-officedocument.themeOverride+xml"/>
  <Override PartName="/ppt/charts/chart25.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13.xml" ContentType="application/vnd.openxmlformats-officedocument.themeOverride+xml"/>
  <Override PartName="/ppt/charts/chart26.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14.xml" ContentType="application/vnd.openxmlformats-officedocument.themeOverride+xml"/>
  <Override PartName="/ppt/charts/chart27.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15.xml" ContentType="application/vnd.openxmlformats-officedocument.themeOverride+xml"/>
  <Override PartName="/ppt/charts/chart28.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16.xml" ContentType="application/vnd.openxmlformats-officedocument.themeOverride+xml"/>
  <Override PartName="/ppt/charts/chart29.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17.xml" ContentType="application/vnd.openxmlformats-officedocument.themeOverride+xml"/>
  <Override PartName="/ppt/charts/chart30.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18.xml" ContentType="application/vnd.openxmlformats-officedocument.themeOverride+xml"/>
  <Override PartName="/ppt/charts/chart31.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19.xml" ContentType="application/vnd.openxmlformats-officedocument.themeOverride+xml"/>
  <Override PartName="/ppt/charts/chart32.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20.xml" ContentType="application/vnd.openxmlformats-officedocument.themeOverride+xml"/>
  <Override PartName="/ppt/charts/chart33.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4.xml" ContentType="application/vnd.openxmlformats-officedocument.drawingml.chart+xml"/>
  <Override PartName="/ppt/charts/chart35.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6.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7.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8.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9.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21.xml" ContentType="application/vnd.openxmlformats-officedocument.themeOverride+xml"/>
  <Override PartName="/ppt/charts/chart40.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22.xml" ContentType="application/vnd.openxmlformats-officedocument.themeOverride+xml"/>
  <Override PartName="/ppt/charts/chart41.xml" ContentType="application/vnd.openxmlformats-officedocument.drawingml.chart+xml"/>
  <Override PartName="/ppt/charts/style39.xml" ContentType="application/vnd.ms-office.chartstyle+xml"/>
  <Override PartName="/ppt/charts/colors39.xml" ContentType="application/vnd.ms-office.chartcolorstyle+xml"/>
  <Override PartName="/ppt/theme/themeOverride23.xml" ContentType="application/vnd.openxmlformats-officedocument.themeOverride+xml"/>
  <Override PartName="/ppt/charts/chart42.xml" ContentType="application/vnd.openxmlformats-officedocument.drawingml.chart+xml"/>
  <Override PartName="/ppt/charts/style40.xml" ContentType="application/vnd.ms-office.chartstyle+xml"/>
  <Override PartName="/ppt/charts/colors40.xml" ContentType="application/vnd.ms-office.chartcolorstyle+xml"/>
  <Override PartName="/ppt/theme/themeOverride24.xml" ContentType="application/vnd.openxmlformats-officedocument.themeOverride+xml"/>
  <Override PartName="/ppt/charts/chart43.xml" ContentType="application/vnd.openxmlformats-officedocument.drawingml.chart+xml"/>
  <Override PartName="/ppt/charts/style41.xml" ContentType="application/vnd.ms-office.chartstyle+xml"/>
  <Override PartName="/ppt/charts/colors41.xml" ContentType="application/vnd.ms-office.chartcolorstyle+xml"/>
  <Override PartName="/ppt/theme/themeOverride25.xml" ContentType="application/vnd.openxmlformats-officedocument.themeOverride+xml"/>
  <Override PartName="/ppt/charts/chart44.xml" ContentType="application/vnd.openxmlformats-officedocument.drawingml.chart+xml"/>
  <Override PartName="/ppt/charts/style42.xml" ContentType="application/vnd.ms-office.chartstyle+xml"/>
  <Override PartName="/ppt/charts/colors42.xml" ContentType="application/vnd.ms-office.chartcolorstyle+xml"/>
  <Override PartName="/ppt/theme/themeOverride26.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sldIdLst>
    <p:sldId id="257" r:id="rId6"/>
    <p:sldId id="258" r:id="rId7"/>
    <p:sldId id="259" r:id="rId8"/>
    <p:sldId id="260" r:id="rId9"/>
    <p:sldId id="261" r:id="rId10"/>
    <p:sldId id="262" r:id="rId11"/>
    <p:sldId id="263" r:id="rId12"/>
    <p:sldId id="264" r:id="rId13"/>
    <p:sldId id="266" r:id="rId14"/>
    <p:sldId id="267" r:id="rId15"/>
    <p:sldId id="269" r:id="rId16"/>
    <p:sldId id="268"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Lst>
  <p:sldSz cx="12192000" cy="6858000"/>
  <p:notesSz cx="6807200" cy="9939338"/>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ngley, Edward (MBWCB)" initials="LE(" lastIdx="23" clrIdx="0">
    <p:extLst>
      <p:ext uri="{19B8F6BF-5375-455C-9EA6-DF929625EA0E}">
        <p15:presenceInfo xmlns:p15="http://schemas.microsoft.com/office/powerpoint/2012/main" userId="S::edward.langley@colmarbrunton.co.nz::36457392-7fdb-420e-b9a6-066fd9490388" providerId="AD"/>
      </p:ext>
    </p:extLst>
  </p:cmAuthor>
  <p:cmAuthor id="2" name="Fuller, Katelynn (MBWCB)" initials="FK(" lastIdx="4" clrIdx="1">
    <p:extLst>
      <p:ext uri="{19B8F6BF-5375-455C-9EA6-DF929625EA0E}">
        <p15:presenceInfo xmlns:p15="http://schemas.microsoft.com/office/powerpoint/2012/main" userId="S::katelynn.fuller@colmarbrunton.co.nz::bdffc180-42f7-4c7e-8853-44dafd4521d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05F"/>
    <a:srgbClr val="3AA889"/>
    <a:srgbClr val="E6E6E6"/>
    <a:srgbClr val="282D41"/>
    <a:srgbClr val="D1A42B"/>
    <a:srgbClr val="F2F2F2"/>
    <a:srgbClr val="D0CECE"/>
    <a:srgbClr val="7F7F7F"/>
    <a:srgbClr val="7ED2BB"/>
    <a:srgbClr val="D062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9" autoAdjust="0"/>
    <p:restoredTop sz="94660"/>
  </p:normalViewPr>
  <p:slideViewPr>
    <p:cSldViewPr snapToGrid="0">
      <p:cViewPr varScale="1">
        <p:scale>
          <a:sx n="85" d="100"/>
          <a:sy n="85" d="100"/>
        </p:scale>
        <p:origin x="365" y="2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2.xml"/><Relationship Id="rId1" Type="http://schemas.microsoft.com/office/2011/relationships/chartStyle" Target="style32.xml"/></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3.xml"/><Relationship Id="rId1" Type="http://schemas.microsoft.com/office/2011/relationships/chartStyle" Target="style33.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4.xml"/><Relationship Id="rId1" Type="http://schemas.microsoft.com/office/2011/relationships/chartStyle" Target="style34.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5.xml"/><Relationship Id="rId1" Type="http://schemas.microsoft.com/office/2011/relationships/chartStyle" Target="style35.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6.xml"/><Relationship Id="rId1" Type="http://schemas.microsoft.com/office/2011/relationships/chartStyle" Target="style36.xml"/></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0.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package" Target="../embeddings/Microsoft_Excel_Worksheet39.xlsx"/></Relationships>
</file>

<file path=ppt/charts/_rels/chart41.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package" Target="../embeddings/Microsoft_Excel_Worksheet40.xlsx"/></Relationships>
</file>

<file path=ppt/charts/_rels/chart42.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42.xml"/><Relationship Id="rId1" Type="http://schemas.microsoft.com/office/2011/relationships/chartStyle" Target="style42.xml"/><Relationship Id="rId4" Type="http://schemas.openxmlformats.org/officeDocument/2006/relationships/package" Target="../embeddings/Microsoft_Excel_Worksheet4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868333333333331E-2"/>
          <c:y val="3.2995840445625715E-2"/>
          <c:w val="0.80900759259259258"/>
          <c:h val="0.8649218315076973"/>
        </c:manualLayout>
      </c:layout>
      <c:lineChart>
        <c:grouping val="standard"/>
        <c:varyColors val="0"/>
        <c:ser>
          <c:idx val="0"/>
          <c:order val="0"/>
          <c:tx>
            <c:strRef>
              <c:f>Sheet1!$B$1</c:f>
              <c:strCache>
                <c:ptCount val="1"/>
                <c:pt idx="0">
                  <c:v>Engagement</c:v>
                </c:pt>
              </c:strCache>
            </c:strRef>
          </c:tx>
          <c:spPr>
            <a:ln w="28575" cap="rnd">
              <a:solidFill>
                <a:srgbClr val="3AA889"/>
              </a:solidFill>
              <a:round/>
            </a:ln>
            <a:effectLst/>
          </c:spPr>
          <c:marker>
            <c:symbol val="none"/>
          </c:marker>
          <c:dLbls>
            <c:dLbl>
              <c:idx val="5"/>
              <c:spPr>
                <a:noFill/>
                <a:ln>
                  <a:noFill/>
                </a:ln>
                <a:effectLst/>
              </c:spPr>
              <c:txPr>
                <a:bodyPr rot="0" spcFirstLastPara="1" vertOverflow="ellipsis" vert="horz" wrap="square" lIns="38100" tIns="19050" rIns="38100" bIns="19050" anchor="ctr" anchorCtr="0">
                  <a:spAutoFit/>
                </a:bodyPr>
                <a:lstStyle/>
                <a:p>
                  <a:pPr algn="ctr">
                    <a:defRPr lang="en-US" sz="18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3-9DC6-46BB-A4D5-2E0F9DB78F46}"/>
                </c:ext>
              </c:extLst>
            </c:dLbl>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2005</c:v>
                </c:pt>
                <c:pt idx="1">
                  <c:v>2008</c:v>
                </c:pt>
                <c:pt idx="2">
                  <c:v>2011</c:v>
                </c:pt>
                <c:pt idx="3">
                  <c:v>2014</c:v>
                </c:pt>
                <c:pt idx="4">
                  <c:v>2017</c:v>
                </c:pt>
                <c:pt idx="5">
                  <c:v>2020</c:v>
                </c:pt>
              </c:numCache>
            </c:numRef>
          </c:cat>
          <c:val>
            <c:numRef>
              <c:f>Sheet1!$B$2:$B$7</c:f>
              <c:numCache>
                <c:formatCode>General</c:formatCode>
                <c:ptCount val="6"/>
                <c:pt idx="0">
                  <c:v>77</c:v>
                </c:pt>
                <c:pt idx="1">
                  <c:v>76</c:v>
                </c:pt>
                <c:pt idx="2">
                  <c:v>75</c:v>
                </c:pt>
                <c:pt idx="3">
                  <c:v>78</c:v>
                </c:pt>
                <c:pt idx="4">
                  <c:v>80</c:v>
                </c:pt>
                <c:pt idx="5">
                  <c:v>75</c:v>
                </c:pt>
              </c:numCache>
            </c:numRef>
          </c:val>
          <c:smooth val="0"/>
          <c:extLst>
            <c:ext xmlns:c16="http://schemas.microsoft.com/office/drawing/2014/chart" uri="{C3380CC4-5D6E-409C-BE32-E72D297353CC}">
              <c16:uniqueId val="{00000000-9DC6-46BB-A4D5-2E0F9DB78F46}"/>
            </c:ext>
          </c:extLst>
        </c:ser>
        <c:ser>
          <c:idx val="1"/>
          <c:order val="1"/>
          <c:tx>
            <c:strRef>
              <c:f>Sheet1!$C$1</c:f>
              <c:strCache>
                <c:ptCount val="1"/>
                <c:pt idx="0">
                  <c:v>Attendance</c:v>
                </c:pt>
              </c:strCache>
            </c:strRef>
          </c:tx>
          <c:spPr>
            <a:ln w="28575" cap="rnd">
              <a:solidFill>
                <a:srgbClr val="7ED2BB"/>
              </a:solidFill>
              <a:round/>
            </a:ln>
            <a:effectLst/>
          </c:spPr>
          <c:marker>
            <c:symbol val="none"/>
          </c:marker>
          <c:dLbls>
            <c:dLbl>
              <c:idx val="5"/>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4-9DC6-46BB-A4D5-2E0F9DB78F4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2005</c:v>
                </c:pt>
                <c:pt idx="1">
                  <c:v>2008</c:v>
                </c:pt>
                <c:pt idx="2">
                  <c:v>2011</c:v>
                </c:pt>
                <c:pt idx="3">
                  <c:v>2014</c:v>
                </c:pt>
                <c:pt idx="4">
                  <c:v>2017</c:v>
                </c:pt>
                <c:pt idx="5">
                  <c:v>2020</c:v>
                </c:pt>
              </c:numCache>
            </c:numRef>
          </c:cat>
          <c:val>
            <c:numRef>
              <c:f>Sheet1!$C$2:$C$7</c:f>
              <c:numCache>
                <c:formatCode>General</c:formatCode>
                <c:ptCount val="6"/>
                <c:pt idx="0">
                  <c:v>72</c:v>
                </c:pt>
                <c:pt idx="1">
                  <c:v>71</c:v>
                </c:pt>
                <c:pt idx="2">
                  <c:v>69</c:v>
                </c:pt>
                <c:pt idx="3">
                  <c:v>73</c:v>
                </c:pt>
                <c:pt idx="4">
                  <c:v>73</c:v>
                </c:pt>
                <c:pt idx="5">
                  <c:v>68</c:v>
                </c:pt>
              </c:numCache>
            </c:numRef>
          </c:val>
          <c:smooth val="0"/>
          <c:extLst>
            <c:ext xmlns:c16="http://schemas.microsoft.com/office/drawing/2014/chart" uri="{C3380CC4-5D6E-409C-BE32-E72D297353CC}">
              <c16:uniqueId val="{00000001-9DC6-46BB-A4D5-2E0F9DB78F46}"/>
            </c:ext>
          </c:extLst>
        </c:ser>
        <c:ser>
          <c:idx val="2"/>
          <c:order val="2"/>
          <c:tx>
            <c:strRef>
              <c:f>Sheet1!$D$1</c:f>
              <c:strCache>
                <c:ptCount val="1"/>
                <c:pt idx="0">
                  <c:v>Participation</c:v>
                </c:pt>
              </c:strCache>
            </c:strRef>
          </c:tx>
          <c:spPr>
            <a:ln w="28575" cap="rnd">
              <a:solidFill>
                <a:srgbClr val="7F7F7F"/>
              </a:solidFill>
              <a:prstDash val="dash"/>
              <a:round/>
            </a:ln>
            <a:effectLst/>
          </c:spPr>
          <c:marker>
            <c:symbol val="none"/>
          </c:marker>
          <c:dLbls>
            <c:dLbl>
              <c:idx val="5"/>
              <c:spPr>
                <a:noFill/>
                <a:ln>
                  <a:noFill/>
                </a:ln>
                <a:effectLst/>
              </c:spPr>
              <c:txPr>
                <a:bodyPr rot="0" spcFirstLastPara="1" vertOverflow="ellipsis" vert="horz" wrap="square" lIns="38100" tIns="19050" rIns="38100" bIns="19050" anchor="ctr" anchorCtr="0">
                  <a:spAutoFit/>
                </a:bodyPr>
                <a:lstStyle/>
                <a:p>
                  <a:pPr algn="ctr">
                    <a:defRPr lang="en-US" sz="1800" b="1"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5-9DC6-46BB-A4D5-2E0F9DB78F46}"/>
                </c:ext>
              </c:extLst>
            </c:dLbl>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2005</c:v>
                </c:pt>
                <c:pt idx="1">
                  <c:v>2008</c:v>
                </c:pt>
                <c:pt idx="2">
                  <c:v>2011</c:v>
                </c:pt>
                <c:pt idx="3">
                  <c:v>2014</c:v>
                </c:pt>
                <c:pt idx="4">
                  <c:v>2017</c:v>
                </c:pt>
                <c:pt idx="5">
                  <c:v>2020</c:v>
                </c:pt>
              </c:numCache>
            </c:numRef>
          </c:cat>
          <c:val>
            <c:numRef>
              <c:f>Sheet1!$D$2:$D$7</c:f>
              <c:numCache>
                <c:formatCode>General</c:formatCode>
                <c:ptCount val="6"/>
                <c:pt idx="0">
                  <c:v>37</c:v>
                </c:pt>
                <c:pt idx="1">
                  <c:v>36</c:v>
                </c:pt>
                <c:pt idx="2">
                  <c:v>36</c:v>
                </c:pt>
                <c:pt idx="3">
                  <c:v>43</c:v>
                </c:pt>
                <c:pt idx="4">
                  <c:v>52</c:v>
                </c:pt>
                <c:pt idx="5">
                  <c:v>52</c:v>
                </c:pt>
              </c:numCache>
            </c:numRef>
          </c:val>
          <c:smooth val="0"/>
          <c:extLst>
            <c:ext xmlns:c16="http://schemas.microsoft.com/office/drawing/2014/chart" uri="{C3380CC4-5D6E-409C-BE32-E72D297353CC}">
              <c16:uniqueId val="{00000002-9DC6-46BB-A4D5-2E0F9DB78F46}"/>
            </c:ext>
          </c:extLst>
        </c:ser>
        <c:dLbls>
          <c:showLegendKey val="0"/>
          <c:showVal val="0"/>
          <c:showCatName val="0"/>
          <c:showSerName val="0"/>
          <c:showPercent val="0"/>
          <c:showBubbleSize val="0"/>
        </c:dLbls>
        <c:smooth val="0"/>
        <c:axId val="443070080"/>
        <c:axId val="343039472"/>
      </c:lineChart>
      <c:catAx>
        <c:axId val="44307008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ctr">
              <a:defRPr lang="en-US" sz="1600" b="0" i="0" u="none" strike="noStrike" kern="1200" baseline="0">
                <a:solidFill>
                  <a:schemeClr val="tx1"/>
                </a:solidFill>
                <a:latin typeface="Arial Black" panose="020B0A04020102020204" pitchFamily="34" charset="0"/>
                <a:ea typeface="+mn-ea"/>
                <a:cs typeface="+mn-cs"/>
              </a:defRPr>
            </a:pPr>
            <a:endParaRPr lang="en-US"/>
          </a:p>
        </c:txPr>
        <c:crossAx val="343039472"/>
        <c:crosses val="autoZero"/>
        <c:auto val="1"/>
        <c:lblAlgn val="ctr"/>
        <c:lblOffset val="0"/>
        <c:noMultiLvlLbl val="0"/>
      </c:catAx>
      <c:valAx>
        <c:axId val="343039472"/>
        <c:scaling>
          <c:orientation val="minMax"/>
          <c:max val="100"/>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1" u="none" strike="noStrike" kern="1200" baseline="0">
                <a:solidFill>
                  <a:schemeClr val="tx1">
                    <a:lumMod val="50000"/>
                    <a:lumOff val="50000"/>
                  </a:schemeClr>
                </a:solidFill>
                <a:latin typeface="+mn-lt"/>
                <a:ea typeface="+mn-ea"/>
                <a:cs typeface="+mn-cs"/>
              </a:defRPr>
            </a:pPr>
            <a:endParaRPr lang="en-US"/>
          </a:p>
        </c:txPr>
        <c:crossAx val="443070080"/>
        <c:crosses val="autoZero"/>
        <c:crossBetween val="between"/>
      </c:valAx>
      <c:spPr>
        <a:solidFill>
          <a:schemeClr val="bg1">
            <a:lumMod val="95000"/>
          </a:schemeClr>
        </a:solidFill>
        <a:ln>
          <a:noFill/>
        </a:ln>
        <a:effectLst/>
      </c:spPr>
    </c:plotArea>
    <c:legend>
      <c:legendPos val="r"/>
      <c:layout>
        <c:manualLayout>
          <c:xMode val="edge"/>
          <c:yMode val="edge"/>
          <c:x val="0.84883259259259258"/>
          <c:y val="0.35345465504702916"/>
          <c:w val="0.14575892529926909"/>
          <c:h val="0.2930904537152442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444612290102447"/>
          <c:y val="9.4058845499088509E-2"/>
          <c:w val="0.49110755061157346"/>
          <c:h val="0.7842143018114528"/>
        </c:manualLayout>
      </c:layout>
      <c:barChart>
        <c:barDir val="col"/>
        <c:grouping val="percentStacked"/>
        <c:varyColors val="0"/>
        <c:ser>
          <c:idx val="3"/>
          <c:order val="0"/>
          <c:tx>
            <c:strRef>
              <c:f>Sheet1!$E$1</c:f>
              <c:strCache>
                <c:ptCount val="1"/>
                <c:pt idx="0">
                  <c:v>Don't know</c:v>
                </c:pt>
              </c:strCache>
            </c:strRef>
          </c:tx>
          <c:spPr>
            <a:solidFill>
              <a:srgbClr val="7F7F7F"/>
            </a:solidFill>
            <a:ln>
              <a:solidFill>
                <a:schemeClr val="bg1"/>
              </a:solidFill>
            </a:ln>
            <a:effectLst/>
          </c:spPr>
          <c:invertIfNegative val="0"/>
          <c:dLbls>
            <c:delete val="1"/>
          </c:dLbls>
          <c:cat>
            <c:strRef>
              <c:f>Sheet1!$A$2</c:f>
              <c:strCache>
                <c:ptCount val="1"/>
                <c:pt idx="0">
                  <c:v>Category 1</c:v>
                </c:pt>
              </c:strCache>
            </c:strRef>
          </c:cat>
          <c:val>
            <c:numRef>
              <c:f>Sheet1!$E$2</c:f>
              <c:numCache>
                <c:formatCode>General</c:formatCode>
                <c:ptCount val="1"/>
                <c:pt idx="0">
                  <c:v>8</c:v>
                </c:pt>
              </c:numCache>
            </c:numRef>
          </c:val>
          <c:extLst>
            <c:ext xmlns:c16="http://schemas.microsoft.com/office/drawing/2014/chart" uri="{C3380CC4-5D6E-409C-BE32-E72D297353CC}">
              <c16:uniqueId val="{00000004-B9AA-423D-9A12-1684D4A495D7}"/>
            </c:ext>
          </c:extLst>
        </c:ser>
        <c:ser>
          <c:idx val="2"/>
          <c:order val="1"/>
          <c:tx>
            <c:strRef>
              <c:f>Sheet1!$D$1</c:f>
              <c:strCache>
                <c:ptCount val="1"/>
                <c:pt idx="0">
                  <c:v>Less important</c:v>
                </c:pt>
              </c:strCache>
            </c:strRef>
          </c:tx>
          <c:spPr>
            <a:solidFill>
              <a:srgbClr val="CD005F"/>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General</c:formatCode>
                <c:ptCount val="1"/>
                <c:pt idx="0">
                  <c:v>11</c:v>
                </c:pt>
              </c:numCache>
            </c:numRef>
          </c:val>
          <c:extLst>
            <c:ext xmlns:c16="http://schemas.microsoft.com/office/drawing/2014/chart" uri="{C3380CC4-5D6E-409C-BE32-E72D297353CC}">
              <c16:uniqueId val="{00000002-B9AA-423D-9A12-1684D4A495D7}"/>
            </c:ext>
          </c:extLst>
        </c:ser>
        <c:ser>
          <c:idx val="1"/>
          <c:order val="2"/>
          <c:tx>
            <c:strRef>
              <c:f>Sheet1!$C$1</c:f>
              <c:strCache>
                <c:ptCount val="1"/>
                <c:pt idx="0">
                  <c:v>About the same</c:v>
                </c:pt>
              </c:strCache>
            </c:strRef>
          </c:tx>
          <c:spPr>
            <a:solidFill>
              <a:srgbClr val="E6E6E6"/>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General</c:formatCode>
                <c:ptCount val="1"/>
                <c:pt idx="0">
                  <c:v>57</c:v>
                </c:pt>
              </c:numCache>
            </c:numRef>
          </c:val>
          <c:extLst>
            <c:ext xmlns:c16="http://schemas.microsoft.com/office/drawing/2014/chart" uri="{C3380CC4-5D6E-409C-BE32-E72D297353CC}">
              <c16:uniqueId val="{00000001-B9AA-423D-9A12-1684D4A495D7}"/>
            </c:ext>
          </c:extLst>
        </c:ser>
        <c:ser>
          <c:idx val="0"/>
          <c:order val="3"/>
          <c:tx>
            <c:strRef>
              <c:f>Sheet1!$B$1</c:f>
              <c:strCache>
                <c:ptCount val="1"/>
                <c:pt idx="0">
                  <c:v>More important</c:v>
                </c:pt>
              </c:strCache>
            </c:strRef>
          </c:tx>
          <c:spPr>
            <a:solidFill>
              <a:srgbClr val="3AA889"/>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General</c:formatCode>
                <c:ptCount val="1"/>
                <c:pt idx="0">
                  <c:v>26</c:v>
                </c:pt>
              </c:numCache>
            </c:numRef>
          </c:val>
          <c:extLst>
            <c:ext xmlns:c16="http://schemas.microsoft.com/office/drawing/2014/chart" uri="{C3380CC4-5D6E-409C-BE32-E72D297353CC}">
              <c16:uniqueId val="{00000000-B9AA-423D-9A12-1684D4A495D7}"/>
            </c:ext>
          </c:extLst>
        </c:ser>
        <c:dLbls>
          <c:dLblPos val="ctr"/>
          <c:showLegendKey val="0"/>
          <c:showVal val="1"/>
          <c:showCatName val="0"/>
          <c:showSerName val="0"/>
          <c:showPercent val="0"/>
          <c:showBubbleSize val="0"/>
        </c:dLbls>
        <c:gapWidth val="150"/>
        <c:overlap val="100"/>
        <c:axId val="1608771023"/>
        <c:axId val="1600885023"/>
      </c:barChart>
      <c:catAx>
        <c:axId val="1608771023"/>
        <c:scaling>
          <c:orientation val="minMax"/>
        </c:scaling>
        <c:delete val="1"/>
        <c:axPos val="b"/>
        <c:numFmt formatCode="General" sourceLinked="1"/>
        <c:majorTickMark val="none"/>
        <c:minorTickMark val="none"/>
        <c:tickLblPos val="nextTo"/>
        <c:crossAx val="1600885023"/>
        <c:crosses val="autoZero"/>
        <c:auto val="1"/>
        <c:lblAlgn val="ctr"/>
        <c:lblOffset val="100"/>
        <c:noMultiLvlLbl val="0"/>
      </c:catAx>
      <c:valAx>
        <c:axId val="1600885023"/>
        <c:scaling>
          <c:orientation val="minMax"/>
        </c:scaling>
        <c:delete val="1"/>
        <c:axPos val="l"/>
        <c:numFmt formatCode="0%" sourceLinked="1"/>
        <c:majorTickMark val="out"/>
        <c:minorTickMark val="none"/>
        <c:tickLblPos val="nextTo"/>
        <c:crossAx val="1608771023"/>
        <c:crosses val="autoZero"/>
        <c:crossBetween val="between"/>
      </c:valAx>
      <c:spPr>
        <a:noFill/>
        <a:ln>
          <a:noFill/>
        </a:ln>
        <a:effectLst/>
      </c:spPr>
    </c:plotArea>
    <c:legend>
      <c:legendPos val="l"/>
      <c:layout>
        <c:manualLayout>
          <c:xMode val="edge"/>
          <c:yMode val="edge"/>
          <c:x val="1.5513281975276471E-2"/>
          <c:y val="0.28342025047796487"/>
          <c:w val="0.32566079277145515"/>
          <c:h val="0.4331594990440702"/>
        </c:manualLayout>
      </c:layout>
      <c:overlay val="0"/>
      <c:spPr>
        <a:noFill/>
        <a:ln>
          <a:noFill/>
        </a:ln>
        <a:effectLst/>
      </c:spPr>
      <c:txPr>
        <a:bodyPr rot="0" spcFirstLastPara="1" vertOverflow="ellipsis" vert="horz" wrap="square" anchor="ctr" anchorCtr="1"/>
        <a:lstStyle/>
        <a:p>
          <a:pPr algn="ctr">
            <a:defRPr lang="en-US"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868333333333331E-2"/>
          <c:y val="3.2995840445625715E-2"/>
          <c:w val="0.80900759259259258"/>
          <c:h val="0.8649218315076973"/>
        </c:manualLayout>
      </c:layout>
      <c:lineChart>
        <c:grouping val="standard"/>
        <c:varyColors val="0"/>
        <c:ser>
          <c:idx val="0"/>
          <c:order val="0"/>
          <c:tx>
            <c:strRef>
              <c:f>Sheet1!$B$1</c:f>
              <c:strCache>
                <c:ptCount val="1"/>
                <c:pt idx="0">
                  <c:v>The arts contribute positively to our economy</c:v>
                </c:pt>
              </c:strCache>
            </c:strRef>
          </c:tx>
          <c:spPr>
            <a:ln w="28575" cap="rnd">
              <a:solidFill>
                <a:srgbClr val="3AA889"/>
              </a:solidFill>
              <a:round/>
            </a:ln>
            <a:effectLst/>
          </c:spPr>
          <c:marker>
            <c:symbol val="none"/>
          </c:marker>
          <c:dLbls>
            <c:dLbl>
              <c:idx val="2"/>
              <c:spPr>
                <a:noFill/>
                <a:ln>
                  <a:noFill/>
                </a:ln>
                <a:effectLst/>
              </c:spPr>
              <c:txPr>
                <a:bodyPr rot="0" spcFirstLastPara="1" vertOverflow="ellipsis" vert="horz" wrap="square" lIns="38100" tIns="19050" rIns="38100" bIns="19050" anchor="ctr" anchorCtr="0">
                  <a:spAutoFit/>
                </a:bodyPr>
                <a:lstStyle/>
                <a:p>
                  <a:pPr algn="ctr">
                    <a:defRPr lang="en-US" sz="18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0-5550-4B1D-A78C-F1AC080B9F22}"/>
                </c:ext>
              </c:extLst>
            </c:dLbl>
            <c:dLbl>
              <c:idx val="5"/>
              <c:spPr>
                <a:noFill/>
                <a:ln>
                  <a:noFill/>
                </a:ln>
                <a:effectLst/>
              </c:spPr>
              <c:txPr>
                <a:bodyPr rot="0" spcFirstLastPara="1" vertOverflow="ellipsis" vert="horz" wrap="square" lIns="38100" tIns="19050" rIns="38100" bIns="19050" anchor="ctr" anchorCtr="0">
                  <a:spAutoFit/>
                </a:bodyPr>
                <a:lstStyle/>
                <a:p>
                  <a:pPr algn="ctr">
                    <a:defRPr lang="en-US" sz="18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3-9DC6-46BB-A4D5-2E0F9DB78F46}"/>
                </c:ext>
              </c:extLst>
            </c:dLbl>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2014</c:v>
                </c:pt>
                <c:pt idx="1">
                  <c:v>2017</c:v>
                </c:pt>
                <c:pt idx="2">
                  <c:v>2020</c:v>
                </c:pt>
              </c:numCache>
            </c:numRef>
          </c:cat>
          <c:val>
            <c:numRef>
              <c:f>Sheet1!$B$2:$B$4</c:f>
              <c:numCache>
                <c:formatCode>General</c:formatCode>
                <c:ptCount val="3"/>
                <c:pt idx="0">
                  <c:v>55</c:v>
                </c:pt>
                <c:pt idx="1">
                  <c:v>59</c:v>
                </c:pt>
                <c:pt idx="2">
                  <c:v>64</c:v>
                </c:pt>
              </c:numCache>
            </c:numRef>
          </c:val>
          <c:smooth val="0"/>
          <c:extLst>
            <c:ext xmlns:c16="http://schemas.microsoft.com/office/drawing/2014/chart" uri="{C3380CC4-5D6E-409C-BE32-E72D297353CC}">
              <c16:uniqueId val="{00000000-9DC6-46BB-A4D5-2E0F9DB78F46}"/>
            </c:ext>
          </c:extLst>
        </c:ser>
        <c:ser>
          <c:idx val="1"/>
          <c:order val="1"/>
          <c:tx>
            <c:strRef>
              <c:f>Sheet1!$C$1</c:f>
              <c:strCache>
                <c:ptCount val="1"/>
                <c:pt idx="0">
                  <c:v>The arts help improve New Zealand society</c:v>
                </c:pt>
              </c:strCache>
            </c:strRef>
          </c:tx>
          <c:spPr>
            <a:ln w="28575" cap="rnd">
              <a:solidFill>
                <a:srgbClr val="282D41"/>
              </a:solidFill>
              <a:round/>
            </a:ln>
            <a:effectLst/>
          </c:spPr>
          <c:marker>
            <c:symbol val="none"/>
          </c:marker>
          <c:dLbls>
            <c:dLbl>
              <c:idx val="2"/>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1-5550-4B1D-A78C-F1AC080B9F22}"/>
                </c:ext>
              </c:extLst>
            </c:dLbl>
            <c:dLbl>
              <c:idx val="5"/>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4-9DC6-46BB-A4D5-2E0F9DB78F4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2014</c:v>
                </c:pt>
                <c:pt idx="1">
                  <c:v>2017</c:v>
                </c:pt>
                <c:pt idx="2">
                  <c:v>2020</c:v>
                </c:pt>
              </c:numCache>
            </c:numRef>
          </c:cat>
          <c:val>
            <c:numRef>
              <c:f>Sheet1!$C$2:$C$4</c:f>
              <c:numCache>
                <c:formatCode>General</c:formatCode>
                <c:ptCount val="3"/>
                <c:pt idx="0">
                  <c:v>52</c:v>
                </c:pt>
                <c:pt idx="1">
                  <c:v>57</c:v>
                </c:pt>
                <c:pt idx="2">
                  <c:v>62</c:v>
                </c:pt>
              </c:numCache>
            </c:numRef>
          </c:val>
          <c:smooth val="0"/>
          <c:extLst>
            <c:ext xmlns:c16="http://schemas.microsoft.com/office/drawing/2014/chart" uri="{C3380CC4-5D6E-409C-BE32-E72D297353CC}">
              <c16:uniqueId val="{00000001-9DC6-46BB-A4D5-2E0F9DB78F46}"/>
            </c:ext>
          </c:extLst>
        </c:ser>
        <c:dLbls>
          <c:showLegendKey val="0"/>
          <c:showVal val="0"/>
          <c:showCatName val="0"/>
          <c:showSerName val="0"/>
          <c:showPercent val="0"/>
          <c:showBubbleSize val="0"/>
        </c:dLbls>
        <c:smooth val="0"/>
        <c:axId val="443070080"/>
        <c:axId val="343039472"/>
      </c:lineChart>
      <c:catAx>
        <c:axId val="44307008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ctr">
              <a:defRPr lang="en-US" sz="1600" b="1" i="0" u="none" strike="noStrike" kern="1200" baseline="0">
                <a:solidFill>
                  <a:schemeClr val="tx1"/>
                </a:solidFill>
                <a:latin typeface="+mj-lt"/>
                <a:ea typeface="+mn-ea"/>
                <a:cs typeface="+mn-cs"/>
              </a:defRPr>
            </a:pPr>
            <a:endParaRPr lang="en-US"/>
          </a:p>
        </c:txPr>
        <c:crossAx val="343039472"/>
        <c:crosses val="autoZero"/>
        <c:auto val="1"/>
        <c:lblAlgn val="ctr"/>
        <c:lblOffset val="100"/>
        <c:noMultiLvlLbl val="0"/>
      </c:catAx>
      <c:valAx>
        <c:axId val="343039472"/>
        <c:scaling>
          <c:orientation val="minMax"/>
          <c:max val="80"/>
          <c:min val="30"/>
        </c:scaling>
        <c:delete val="1"/>
        <c:axPos val="l"/>
        <c:numFmt formatCode="General" sourceLinked="1"/>
        <c:majorTickMark val="none"/>
        <c:minorTickMark val="none"/>
        <c:tickLblPos val="nextTo"/>
        <c:crossAx val="443070080"/>
        <c:crosses val="autoZero"/>
        <c:crossBetween val="between"/>
      </c:valAx>
      <c:spPr>
        <a:solidFill>
          <a:schemeClr val="bg1">
            <a:lumMod val="95000"/>
          </a:schemeClr>
        </a:solidFill>
        <a:ln>
          <a:noFill/>
        </a:ln>
        <a:effectLst/>
      </c:spPr>
    </c:plotArea>
    <c:legend>
      <c:legendPos val="r"/>
      <c:layout>
        <c:manualLayout>
          <c:xMode val="edge"/>
          <c:yMode val="edge"/>
          <c:x val="0.84883259259259258"/>
          <c:y val="0.19447469653628707"/>
          <c:w val="0.14575892529926909"/>
          <c:h val="0.6110503707367284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1646338516406"/>
          <c:y val="0.15632790340142305"/>
          <c:w val="0.81404896300324592"/>
          <c:h val="0.76088466466132543"/>
        </c:manualLayout>
      </c:layout>
      <c:barChart>
        <c:barDir val="bar"/>
        <c:grouping val="percentStacked"/>
        <c:varyColors val="0"/>
        <c:ser>
          <c:idx val="0"/>
          <c:order val="0"/>
          <c:tx>
            <c:strRef>
              <c:f>Sheet1!$B$1</c:f>
              <c:strCache>
                <c:ptCount val="1"/>
                <c:pt idx="0">
                  <c:v>Agree</c:v>
                </c:pt>
              </c:strCache>
            </c:strRef>
          </c:tx>
          <c:spPr>
            <a:solidFill>
              <a:srgbClr val="3AA889"/>
            </a:solidFill>
            <a:ln>
              <a:noFill/>
            </a:ln>
            <a:effectLst/>
          </c:spPr>
          <c:invertIfNegative val="0"/>
          <c:dLbls>
            <c:spPr>
              <a:noFill/>
              <a:ln>
                <a:noFill/>
              </a:ln>
              <a:effectLst/>
            </c:spPr>
            <c:txPr>
              <a:bodyPr rot="0" spcFirstLastPara="1" vertOverflow="ellipsis" vert="horz" wrap="square" anchor="ctr" anchorCtr="0"/>
              <a:lstStyle/>
              <a:p>
                <a:pPr algn="ctr">
                  <a:defRPr lang="en-US" sz="1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2020</c:v>
                </c:pt>
                <c:pt idx="3">
                  <c:v>2017</c:v>
                </c:pt>
                <c:pt idx="4">
                  <c:v>2020</c:v>
                </c:pt>
              </c:numCache>
            </c:numRef>
          </c:cat>
          <c:val>
            <c:numRef>
              <c:f>Sheet1!$B$2:$B$6</c:f>
              <c:numCache>
                <c:formatCode>General</c:formatCode>
                <c:ptCount val="5"/>
                <c:pt idx="0">
                  <c:v>47</c:v>
                </c:pt>
                <c:pt idx="1">
                  <c:v>54</c:v>
                </c:pt>
                <c:pt idx="3">
                  <c:v>53</c:v>
                </c:pt>
                <c:pt idx="4">
                  <c:v>60</c:v>
                </c:pt>
              </c:numCache>
            </c:numRef>
          </c:val>
          <c:extLst>
            <c:ext xmlns:c16="http://schemas.microsoft.com/office/drawing/2014/chart" uri="{C3380CC4-5D6E-409C-BE32-E72D297353CC}">
              <c16:uniqueId val="{00000000-CA40-45A1-8A6E-2A33D65D42A2}"/>
            </c:ext>
          </c:extLst>
        </c:ser>
        <c:ser>
          <c:idx val="1"/>
          <c:order val="1"/>
          <c:tx>
            <c:strRef>
              <c:f>Sheet1!$C$1</c:f>
              <c:strCache>
                <c:ptCount val="1"/>
                <c:pt idx="0">
                  <c:v>Neither agree nor disagree</c:v>
                </c:pt>
              </c:strCache>
            </c:strRef>
          </c:tx>
          <c:spPr>
            <a:solidFill>
              <a:srgbClr val="E6E6E6"/>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2020</c:v>
                </c:pt>
                <c:pt idx="3">
                  <c:v>2017</c:v>
                </c:pt>
                <c:pt idx="4">
                  <c:v>2020</c:v>
                </c:pt>
              </c:numCache>
            </c:numRef>
          </c:cat>
          <c:val>
            <c:numRef>
              <c:f>Sheet1!$C$2:$C$6</c:f>
              <c:numCache>
                <c:formatCode>General</c:formatCode>
                <c:ptCount val="5"/>
                <c:pt idx="0">
                  <c:v>29</c:v>
                </c:pt>
                <c:pt idx="1">
                  <c:v>23</c:v>
                </c:pt>
                <c:pt idx="3">
                  <c:v>28</c:v>
                </c:pt>
                <c:pt idx="4">
                  <c:v>23</c:v>
                </c:pt>
              </c:numCache>
            </c:numRef>
          </c:val>
          <c:extLst>
            <c:ext xmlns:c16="http://schemas.microsoft.com/office/drawing/2014/chart" uri="{C3380CC4-5D6E-409C-BE32-E72D297353CC}">
              <c16:uniqueId val="{00000001-CA40-45A1-8A6E-2A33D65D42A2}"/>
            </c:ext>
          </c:extLst>
        </c:ser>
        <c:ser>
          <c:idx val="2"/>
          <c:order val="2"/>
          <c:tx>
            <c:strRef>
              <c:f>Sheet1!$D$1</c:f>
              <c:strCache>
                <c:ptCount val="1"/>
                <c:pt idx="0">
                  <c:v>Disagree</c:v>
                </c:pt>
              </c:strCache>
            </c:strRef>
          </c:tx>
          <c:spPr>
            <a:solidFill>
              <a:srgbClr val="CD005F"/>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2020</c:v>
                </c:pt>
                <c:pt idx="3">
                  <c:v>2017</c:v>
                </c:pt>
                <c:pt idx="4">
                  <c:v>2020</c:v>
                </c:pt>
              </c:numCache>
            </c:numRef>
          </c:cat>
          <c:val>
            <c:numRef>
              <c:f>Sheet1!$D$2:$D$6</c:f>
              <c:numCache>
                <c:formatCode>General</c:formatCode>
                <c:ptCount val="5"/>
                <c:pt idx="0">
                  <c:v>21</c:v>
                </c:pt>
                <c:pt idx="1">
                  <c:v>19</c:v>
                </c:pt>
                <c:pt idx="3">
                  <c:v>17</c:v>
                </c:pt>
                <c:pt idx="4">
                  <c:v>14</c:v>
                </c:pt>
              </c:numCache>
            </c:numRef>
          </c:val>
          <c:extLst>
            <c:ext xmlns:c16="http://schemas.microsoft.com/office/drawing/2014/chart" uri="{C3380CC4-5D6E-409C-BE32-E72D297353CC}">
              <c16:uniqueId val="{00000002-CA40-45A1-8A6E-2A33D65D42A2}"/>
            </c:ext>
          </c:extLst>
        </c:ser>
        <c:ser>
          <c:idx val="5"/>
          <c:order val="3"/>
          <c:tx>
            <c:strRef>
              <c:f>Sheet1!$E$1</c:f>
              <c:strCache>
                <c:ptCount val="1"/>
                <c:pt idx="0">
                  <c:v>Don't know</c:v>
                </c:pt>
              </c:strCache>
            </c:strRef>
          </c:tx>
          <c:spPr>
            <a:solidFill>
              <a:srgbClr val="7F7F7F"/>
            </a:solidFill>
            <a:ln>
              <a:noFill/>
            </a:ln>
            <a:effectLst/>
          </c:spPr>
          <c:invertIfNegative val="0"/>
          <c:cat>
            <c:numRef>
              <c:f>Sheet1!$A$2:$A$6</c:f>
              <c:numCache>
                <c:formatCode>General</c:formatCode>
                <c:ptCount val="5"/>
                <c:pt idx="0">
                  <c:v>2017</c:v>
                </c:pt>
                <c:pt idx="1">
                  <c:v>2020</c:v>
                </c:pt>
                <c:pt idx="3">
                  <c:v>2017</c:v>
                </c:pt>
                <c:pt idx="4">
                  <c:v>2020</c:v>
                </c:pt>
              </c:numCache>
            </c:numRef>
          </c:cat>
          <c:val>
            <c:numRef>
              <c:f>Sheet1!$E$2:$E$6</c:f>
              <c:numCache>
                <c:formatCode>General</c:formatCode>
                <c:ptCount val="5"/>
                <c:pt idx="0">
                  <c:v>2</c:v>
                </c:pt>
                <c:pt idx="1">
                  <c:v>4</c:v>
                </c:pt>
                <c:pt idx="3">
                  <c:v>2</c:v>
                </c:pt>
                <c:pt idx="4">
                  <c:v>4</c:v>
                </c:pt>
              </c:numCache>
            </c:numRef>
          </c:val>
          <c:extLst>
            <c:ext xmlns:c16="http://schemas.microsoft.com/office/drawing/2014/chart" uri="{C3380CC4-5D6E-409C-BE32-E72D297353CC}">
              <c16:uniqueId val="{00000003-CA40-45A1-8A6E-2A33D65D42A2}"/>
            </c:ext>
          </c:extLst>
        </c:ser>
        <c:dLbls>
          <c:showLegendKey val="0"/>
          <c:showVal val="0"/>
          <c:showCatName val="0"/>
          <c:showSerName val="0"/>
          <c:showPercent val="0"/>
          <c:showBubbleSize val="0"/>
        </c:dLbls>
        <c:gapWidth val="60"/>
        <c:overlap val="100"/>
        <c:axId val="289963024"/>
        <c:axId val="289966384"/>
      </c:barChart>
      <c:catAx>
        <c:axId val="289963024"/>
        <c:scaling>
          <c:orientation val="minMax"/>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lgn="ctr">
              <a:defRPr lang="en-US" sz="1800" b="1" i="0" u="none" strike="noStrike" kern="1200" baseline="0">
                <a:solidFill>
                  <a:schemeClr val="tx1"/>
                </a:solidFill>
                <a:latin typeface="+mj-lt"/>
                <a:ea typeface="+mn-ea"/>
                <a:cs typeface="+mn-cs"/>
              </a:defRPr>
            </a:pPr>
            <a:endParaRPr lang="en-US"/>
          </a:p>
        </c:txPr>
        <c:crossAx val="289966384"/>
        <c:crosses val="autoZero"/>
        <c:auto val="1"/>
        <c:lblAlgn val="ctr"/>
        <c:lblOffset val="100"/>
        <c:noMultiLvlLbl val="0"/>
      </c:catAx>
      <c:valAx>
        <c:axId val="289966384"/>
        <c:scaling>
          <c:orientation val="minMax"/>
        </c:scaling>
        <c:delete val="1"/>
        <c:axPos val="b"/>
        <c:numFmt formatCode="0%" sourceLinked="1"/>
        <c:majorTickMark val="out"/>
        <c:minorTickMark val="none"/>
        <c:tickLblPos val="nextTo"/>
        <c:crossAx val="289963024"/>
        <c:crosses val="autoZero"/>
        <c:crossBetween val="between"/>
      </c:valAx>
      <c:spPr>
        <a:noFill/>
        <a:ln>
          <a:noFill/>
        </a:ln>
        <a:effectLst/>
      </c:spPr>
    </c:plotArea>
    <c:legend>
      <c:legendPos val="t"/>
      <c:layout>
        <c:manualLayout>
          <c:xMode val="edge"/>
          <c:yMode val="edge"/>
          <c:x val="0.10083139794551138"/>
          <c:y val="1.7245542807986271E-2"/>
          <c:w val="0.79833720410897724"/>
          <c:h val="5.5290296575809209E-2"/>
        </c:manualLayout>
      </c:layout>
      <c:overlay val="0"/>
      <c:spPr>
        <a:noFill/>
        <a:ln>
          <a:noFill/>
        </a:ln>
        <a:effectLst/>
      </c:spPr>
      <c:txPr>
        <a:bodyPr rot="0" spcFirstLastPara="1" vertOverflow="ellipsis" vert="horz" wrap="square" anchor="ctr" anchorCtr="1"/>
        <a:lstStyle/>
        <a:p>
          <a:pPr>
            <a:defRPr lang="en-US"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D0CECE"/>
            </a:solidFill>
            <a:ln>
              <a:solidFill>
                <a:sysClr val="window" lastClr="FFFFFF"/>
              </a:solidFill>
            </a:ln>
          </c:spPr>
          <c:dPt>
            <c:idx val="0"/>
            <c:bubble3D val="0"/>
            <c:spPr>
              <a:solidFill>
                <a:srgbClr val="3AA889"/>
              </a:solidFill>
              <a:ln w="19050">
                <a:solidFill>
                  <a:sysClr val="window" lastClr="FFFFFF"/>
                </a:solidFill>
              </a:ln>
              <a:effectLst/>
            </c:spPr>
            <c:extLst>
              <c:ext xmlns:c16="http://schemas.microsoft.com/office/drawing/2014/chart" uri="{C3380CC4-5D6E-409C-BE32-E72D297353CC}">
                <c16:uniqueId val="{00000001-A615-4EFB-AF73-42873403476B}"/>
              </c:ext>
            </c:extLst>
          </c:dPt>
          <c:dPt>
            <c:idx val="1"/>
            <c:bubble3D val="0"/>
            <c:spPr>
              <a:solidFill>
                <a:srgbClr val="D0CECE"/>
              </a:solidFill>
              <a:ln w="19050">
                <a:solidFill>
                  <a:sysClr val="window" lastClr="FFFFFF"/>
                </a:solidFill>
              </a:ln>
              <a:effectLst/>
            </c:spPr>
            <c:extLst>
              <c:ext xmlns:c16="http://schemas.microsoft.com/office/drawing/2014/chart" uri="{C3380CC4-5D6E-409C-BE32-E72D297353CC}">
                <c16:uniqueId val="{00000003-A615-4EFB-AF73-42873403476B}"/>
              </c:ext>
            </c:extLst>
          </c:dPt>
          <c:cat>
            <c:strRef>
              <c:f>Sheet1!$A$2:$A$3</c:f>
              <c:strCache>
                <c:ptCount val="2"/>
                <c:pt idx="0">
                  <c:v>1st Qtr</c:v>
                </c:pt>
                <c:pt idx="1">
                  <c:v>2nd Qtr</c:v>
                </c:pt>
              </c:strCache>
            </c:strRef>
          </c:cat>
          <c:val>
            <c:numRef>
              <c:f>Sheet1!$B$2:$B$3</c:f>
              <c:numCache>
                <c:formatCode>General</c:formatCode>
                <c:ptCount val="2"/>
                <c:pt idx="0">
                  <c:v>72</c:v>
                </c:pt>
                <c:pt idx="1">
                  <c:v>28</c:v>
                </c:pt>
              </c:numCache>
            </c:numRef>
          </c:val>
          <c:extLst>
            <c:ext xmlns:c16="http://schemas.microsoft.com/office/drawing/2014/chart" uri="{C3380CC4-5D6E-409C-BE32-E72D297353CC}">
              <c16:uniqueId val="{00000004-A615-4EFB-AF73-42873403476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D0CECE"/>
            </a:solidFill>
            <a:ln>
              <a:solidFill>
                <a:sysClr val="window" lastClr="FFFFFF"/>
              </a:solidFill>
            </a:ln>
          </c:spPr>
          <c:dPt>
            <c:idx val="0"/>
            <c:bubble3D val="0"/>
            <c:spPr>
              <a:solidFill>
                <a:srgbClr val="282D41"/>
              </a:solidFill>
              <a:ln w="19050">
                <a:solidFill>
                  <a:sysClr val="window" lastClr="FFFFFF"/>
                </a:solidFill>
              </a:ln>
              <a:effectLst/>
            </c:spPr>
            <c:extLst>
              <c:ext xmlns:c16="http://schemas.microsoft.com/office/drawing/2014/chart" uri="{C3380CC4-5D6E-409C-BE32-E72D297353CC}">
                <c16:uniqueId val="{00000001-A615-4EFB-AF73-42873403476B}"/>
              </c:ext>
            </c:extLst>
          </c:dPt>
          <c:dPt>
            <c:idx val="1"/>
            <c:bubble3D val="0"/>
            <c:spPr>
              <a:solidFill>
                <a:srgbClr val="D0CECE"/>
              </a:solidFill>
              <a:ln w="19050">
                <a:solidFill>
                  <a:sysClr val="window" lastClr="FFFFFF"/>
                </a:solidFill>
              </a:ln>
              <a:effectLst/>
            </c:spPr>
            <c:extLst>
              <c:ext xmlns:c16="http://schemas.microsoft.com/office/drawing/2014/chart" uri="{C3380CC4-5D6E-409C-BE32-E72D297353CC}">
                <c16:uniqueId val="{00000003-A615-4EFB-AF73-42873403476B}"/>
              </c:ext>
            </c:extLst>
          </c:dPt>
          <c:cat>
            <c:strRef>
              <c:f>Sheet1!$A$2:$A$3</c:f>
              <c:strCache>
                <c:ptCount val="2"/>
                <c:pt idx="0">
                  <c:v>1st Qtr</c:v>
                </c:pt>
                <c:pt idx="1">
                  <c:v>2nd Qtr</c:v>
                </c:pt>
              </c:strCache>
            </c:strRef>
          </c:cat>
          <c:val>
            <c:numRef>
              <c:f>Sheet1!$B$2:$B$3</c:f>
              <c:numCache>
                <c:formatCode>General</c:formatCode>
                <c:ptCount val="2"/>
                <c:pt idx="0">
                  <c:v>57</c:v>
                </c:pt>
                <c:pt idx="1">
                  <c:v>43</c:v>
                </c:pt>
              </c:numCache>
            </c:numRef>
          </c:val>
          <c:extLst>
            <c:ext xmlns:c16="http://schemas.microsoft.com/office/drawing/2014/chart" uri="{C3380CC4-5D6E-409C-BE32-E72D297353CC}">
              <c16:uniqueId val="{00000004-A615-4EFB-AF73-42873403476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D0CECE"/>
            </a:solidFill>
            <a:ln>
              <a:solidFill>
                <a:sysClr val="window" lastClr="FFFFFF"/>
              </a:solidFill>
            </a:ln>
          </c:spPr>
          <c:dPt>
            <c:idx val="0"/>
            <c:bubble3D val="0"/>
            <c:spPr>
              <a:solidFill>
                <a:srgbClr val="3AA889"/>
              </a:solidFill>
              <a:ln w="19050">
                <a:solidFill>
                  <a:sysClr val="window" lastClr="FFFFFF"/>
                </a:solidFill>
              </a:ln>
              <a:effectLst/>
            </c:spPr>
            <c:extLst>
              <c:ext xmlns:c16="http://schemas.microsoft.com/office/drawing/2014/chart" uri="{C3380CC4-5D6E-409C-BE32-E72D297353CC}">
                <c16:uniqueId val="{00000001-A615-4EFB-AF73-42873403476B}"/>
              </c:ext>
            </c:extLst>
          </c:dPt>
          <c:dPt>
            <c:idx val="1"/>
            <c:bubble3D val="0"/>
            <c:spPr>
              <a:solidFill>
                <a:srgbClr val="D0CECE"/>
              </a:solidFill>
              <a:ln w="19050">
                <a:solidFill>
                  <a:sysClr val="window" lastClr="FFFFFF"/>
                </a:solidFill>
              </a:ln>
              <a:effectLst/>
            </c:spPr>
            <c:extLst>
              <c:ext xmlns:c16="http://schemas.microsoft.com/office/drawing/2014/chart" uri="{C3380CC4-5D6E-409C-BE32-E72D297353CC}">
                <c16:uniqueId val="{00000003-A615-4EFB-AF73-42873403476B}"/>
              </c:ext>
            </c:extLst>
          </c:dPt>
          <c:cat>
            <c:strRef>
              <c:f>Sheet1!$A$2:$A$3</c:f>
              <c:strCache>
                <c:ptCount val="2"/>
                <c:pt idx="0">
                  <c:v>1st Qtr</c:v>
                </c:pt>
                <c:pt idx="1">
                  <c:v>2nd Qtr</c:v>
                </c:pt>
              </c:strCache>
            </c:strRef>
          </c:cat>
          <c:val>
            <c:numRef>
              <c:f>Sheet1!$B$2:$B$3</c:f>
              <c:numCache>
                <c:formatCode>General</c:formatCode>
                <c:ptCount val="2"/>
                <c:pt idx="0">
                  <c:v>57</c:v>
                </c:pt>
                <c:pt idx="1">
                  <c:v>43</c:v>
                </c:pt>
              </c:numCache>
            </c:numRef>
          </c:val>
          <c:extLst>
            <c:ext xmlns:c16="http://schemas.microsoft.com/office/drawing/2014/chart" uri="{C3380CC4-5D6E-409C-BE32-E72D297353CC}">
              <c16:uniqueId val="{00000004-A615-4EFB-AF73-42873403476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D0CECE"/>
            </a:solidFill>
            <a:ln>
              <a:solidFill>
                <a:sysClr val="window" lastClr="FFFFFF"/>
              </a:solidFill>
            </a:ln>
          </c:spPr>
          <c:dPt>
            <c:idx val="0"/>
            <c:bubble3D val="0"/>
            <c:spPr>
              <a:solidFill>
                <a:srgbClr val="282D41"/>
              </a:solidFill>
              <a:ln w="19050">
                <a:solidFill>
                  <a:sysClr val="window" lastClr="FFFFFF"/>
                </a:solidFill>
              </a:ln>
              <a:effectLst/>
            </c:spPr>
            <c:extLst>
              <c:ext xmlns:c16="http://schemas.microsoft.com/office/drawing/2014/chart" uri="{C3380CC4-5D6E-409C-BE32-E72D297353CC}">
                <c16:uniqueId val="{00000001-A615-4EFB-AF73-42873403476B}"/>
              </c:ext>
            </c:extLst>
          </c:dPt>
          <c:dPt>
            <c:idx val="1"/>
            <c:bubble3D val="0"/>
            <c:spPr>
              <a:solidFill>
                <a:srgbClr val="D0CECE"/>
              </a:solidFill>
              <a:ln w="19050">
                <a:solidFill>
                  <a:sysClr val="window" lastClr="FFFFFF"/>
                </a:solidFill>
              </a:ln>
              <a:effectLst/>
            </c:spPr>
            <c:extLst>
              <c:ext xmlns:c16="http://schemas.microsoft.com/office/drawing/2014/chart" uri="{C3380CC4-5D6E-409C-BE32-E72D297353CC}">
                <c16:uniqueId val="{00000003-A615-4EFB-AF73-42873403476B}"/>
              </c:ext>
            </c:extLst>
          </c:dPt>
          <c:cat>
            <c:strRef>
              <c:f>Sheet1!$A$2:$A$3</c:f>
              <c:strCache>
                <c:ptCount val="2"/>
                <c:pt idx="0">
                  <c:v>1st Qtr</c:v>
                </c:pt>
                <c:pt idx="1">
                  <c:v>2nd Qtr</c:v>
                </c:pt>
              </c:strCache>
            </c:strRef>
          </c:cat>
          <c:val>
            <c:numRef>
              <c:f>Sheet1!$B$2:$B$3</c:f>
              <c:numCache>
                <c:formatCode>General</c:formatCode>
                <c:ptCount val="2"/>
                <c:pt idx="0">
                  <c:v>45</c:v>
                </c:pt>
                <c:pt idx="1">
                  <c:v>55</c:v>
                </c:pt>
              </c:numCache>
            </c:numRef>
          </c:val>
          <c:extLst>
            <c:ext xmlns:c16="http://schemas.microsoft.com/office/drawing/2014/chart" uri="{C3380CC4-5D6E-409C-BE32-E72D297353CC}">
              <c16:uniqueId val="{00000004-A615-4EFB-AF73-42873403476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D0CECE"/>
            </a:solidFill>
            <a:ln>
              <a:solidFill>
                <a:sysClr val="window" lastClr="FFFFFF"/>
              </a:solidFill>
            </a:ln>
          </c:spPr>
          <c:dPt>
            <c:idx val="0"/>
            <c:bubble3D val="0"/>
            <c:spPr>
              <a:solidFill>
                <a:srgbClr val="3AA889"/>
              </a:solidFill>
              <a:ln w="19050">
                <a:solidFill>
                  <a:sysClr val="window" lastClr="FFFFFF"/>
                </a:solidFill>
              </a:ln>
              <a:effectLst/>
            </c:spPr>
            <c:extLst>
              <c:ext xmlns:c16="http://schemas.microsoft.com/office/drawing/2014/chart" uri="{C3380CC4-5D6E-409C-BE32-E72D297353CC}">
                <c16:uniqueId val="{00000001-A615-4EFB-AF73-42873403476B}"/>
              </c:ext>
            </c:extLst>
          </c:dPt>
          <c:dPt>
            <c:idx val="1"/>
            <c:bubble3D val="0"/>
            <c:spPr>
              <a:solidFill>
                <a:srgbClr val="D0CECE"/>
              </a:solidFill>
              <a:ln w="19050">
                <a:solidFill>
                  <a:sysClr val="window" lastClr="FFFFFF"/>
                </a:solidFill>
              </a:ln>
              <a:effectLst/>
            </c:spPr>
            <c:extLst>
              <c:ext xmlns:c16="http://schemas.microsoft.com/office/drawing/2014/chart" uri="{C3380CC4-5D6E-409C-BE32-E72D297353CC}">
                <c16:uniqueId val="{00000003-A615-4EFB-AF73-42873403476B}"/>
              </c:ext>
            </c:extLst>
          </c:dPt>
          <c:cat>
            <c:strRef>
              <c:f>Sheet1!$A$2:$A$3</c:f>
              <c:strCache>
                <c:ptCount val="2"/>
                <c:pt idx="0">
                  <c:v>1st Qtr</c:v>
                </c:pt>
                <c:pt idx="1">
                  <c:v>2nd Qtr</c:v>
                </c:pt>
              </c:strCache>
            </c:strRef>
          </c:cat>
          <c:val>
            <c:numRef>
              <c:f>Sheet1!$B$2:$B$3</c:f>
              <c:numCache>
                <c:formatCode>General</c:formatCode>
                <c:ptCount val="2"/>
                <c:pt idx="0">
                  <c:v>53</c:v>
                </c:pt>
                <c:pt idx="1">
                  <c:v>47</c:v>
                </c:pt>
              </c:numCache>
            </c:numRef>
          </c:val>
          <c:extLst>
            <c:ext xmlns:c16="http://schemas.microsoft.com/office/drawing/2014/chart" uri="{C3380CC4-5D6E-409C-BE32-E72D297353CC}">
              <c16:uniqueId val="{00000004-A615-4EFB-AF73-42873403476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en-US" sz="1400" b="1" i="0" u="none" strike="noStrike" kern="1200" spc="100" baseline="0">
          <a:solidFill>
            <a:prstClr val="black"/>
          </a:solidFill>
          <a:latin typeface="+mj-lt"/>
          <a:ea typeface="+mn-ea"/>
          <a:cs typeface="+mn-cs"/>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D0CECE"/>
            </a:solidFill>
            <a:ln>
              <a:solidFill>
                <a:sysClr val="window" lastClr="FFFFFF"/>
              </a:solidFill>
            </a:ln>
          </c:spPr>
          <c:dPt>
            <c:idx val="0"/>
            <c:bubble3D val="0"/>
            <c:spPr>
              <a:solidFill>
                <a:srgbClr val="282D41"/>
              </a:solidFill>
              <a:ln w="19050">
                <a:solidFill>
                  <a:sysClr val="window" lastClr="FFFFFF"/>
                </a:solidFill>
              </a:ln>
              <a:effectLst/>
            </c:spPr>
            <c:extLst>
              <c:ext xmlns:c16="http://schemas.microsoft.com/office/drawing/2014/chart" uri="{C3380CC4-5D6E-409C-BE32-E72D297353CC}">
                <c16:uniqueId val="{00000001-A615-4EFB-AF73-42873403476B}"/>
              </c:ext>
            </c:extLst>
          </c:dPt>
          <c:dPt>
            <c:idx val="1"/>
            <c:bubble3D val="0"/>
            <c:spPr>
              <a:solidFill>
                <a:srgbClr val="D0CECE"/>
              </a:solidFill>
              <a:ln w="19050">
                <a:solidFill>
                  <a:sysClr val="window" lastClr="FFFFFF"/>
                </a:solidFill>
              </a:ln>
              <a:effectLst/>
            </c:spPr>
            <c:extLst>
              <c:ext xmlns:c16="http://schemas.microsoft.com/office/drawing/2014/chart" uri="{C3380CC4-5D6E-409C-BE32-E72D297353CC}">
                <c16:uniqueId val="{00000003-A615-4EFB-AF73-42873403476B}"/>
              </c:ext>
            </c:extLst>
          </c:dPt>
          <c:cat>
            <c:strRef>
              <c:f>Sheet1!$A$2:$A$3</c:f>
              <c:strCache>
                <c:ptCount val="2"/>
                <c:pt idx="0">
                  <c:v>1st Qtr</c:v>
                </c:pt>
                <c:pt idx="1">
                  <c:v>2nd Qtr</c:v>
                </c:pt>
              </c:strCache>
            </c:strRef>
          </c:cat>
          <c:val>
            <c:numRef>
              <c:f>Sheet1!$B$2:$B$3</c:f>
              <c:numCache>
                <c:formatCode>General</c:formatCode>
                <c:ptCount val="2"/>
                <c:pt idx="0">
                  <c:v>29</c:v>
                </c:pt>
                <c:pt idx="1">
                  <c:v>71</c:v>
                </c:pt>
              </c:numCache>
            </c:numRef>
          </c:val>
          <c:extLst>
            <c:ext xmlns:c16="http://schemas.microsoft.com/office/drawing/2014/chart" uri="{C3380CC4-5D6E-409C-BE32-E72D297353CC}">
              <c16:uniqueId val="{00000004-A615-4EFB-AF73-42873403476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D0CECE"/>
            </a:solidFill>
            <a:ln>
              <a:solidFill>
                <a:sysClr val="window" lastClr="FFFFFF"/>
              </a:solidFill>
            </a:ln>
          </c:spPr>
          <c:dPt>
            <c:idx val="0"/>
            <c:bubble3D val="0"/>
            <c:spPr>
              <a:solidFill>
                <a:srgbClr val="3AA889"/>
              </a:solidFill>
              <a:ln w="19050">
                <a:solidFill>
                  <a:sysClr val="window" lastClr="FFFFFF"/>
                </a:solidFill>
              </a:ln>
              <a:effectLst/>
            </c:spPr>
            <c:extLst>
              <c:ext xmlns:c16="http://schemas.microsoft.com/office/drawing/2014/chart" uri="{C3380CC4-5D6E-409C-BE32-E72D297353CC}">
                <c16:uniqueId val="{00000001-A615-4EFB-AF73-42873403476B}"/>
              </c:ext>
            </c:extLst>
          </c:dPt>
          <c:dPt>
            <c:idx val="1"/>
            <c:bubble3D val="0"/>
            <c:spPr>
              <a:solidFill>
                <a:srgbClr val="D0CECE"/>
              </a:solidFill>
              <a:ln w="19050">
                <a:solidFill>
                  <a:sysClr val="window" lastClr="FFFFFF"/>
                </a:solidFill>
              </a:ln>
              <a:effectLst/>
            </c:spPr>
            <c:extLst>
              <c:ext xmlns:c16="http://schemas.microsoft.com/office/drawing/2014/chart" uri="{C3380CC4-5D6E-409C-BE32-E72D297353CC}">
                <c16:uniqueId val="{00000003-A615-4EFB-AF73-42873403476B}"/>
              </c:ext>
            </c:extLst>
          </c:dPt>
          <c:cat>
            <c:strRef>
              <c:f>Sheet1!$A$2:$A$3</c:f>
              <c:strCache>
                <c:ptCount val="2"/>
                <c:pt idx="0">
                  <c:v>1st Qtr</c:v>
                </c:pt>
                <c:pt idx="1">
                  <c:v>2nd Qtr</c:v>
                </c:pt>
              </c:strCache>
            </c:strRef>
          </c:cat>
          <c:val>
            <c:numRef>
              <c:f>Sheet1!$B$2:$B$3</c:f>
              <c:numCache>
                <c:formatCode>General</c:formatCode>
                <c:ptCount val="2"/>
                <c:pt idx="0">
                  <c:v>49</c:v>
                </c:pt>
                <c:pt idx="1">
                  <c:v>51</c:v>
                </c:pt>
              </c:numCache>
            </c:numRef>
          </c:val>
          <c:extLst>
            <c:ext xmlns:c16="http://schemas.microsoft.com/office/drawing/2014/chart" uri="{C3380CC4-5D6E-409C-BE32-E72D297353CC}">
              <c16:uniqueId val="{00000004-A615-4EFB-AF73-42873403476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607323628971247E-2"/>
          <c:y val="9.6373299319727893E-2"/>
          <c:w val="0.9162473468836162"/>
          <c:h val="0.78542514821406406"/>
        </c:manualLayout>
      </c:layout>
      <c:barChart>
        <c:barDir val="col"/>
        <c:grouping val="clustered"/>
        <c:varyColors val="0"/>
        <c:ser>
          <c:idx val="0"/>
          <c:order val="0"/>
          <c:tx>
            <c:strRef>
              <c:f>Sheet1!$B$1</c:f>
              <c:strCache>
                <c:ptCount val="1"/>
                <c:pt idx="0">
                  <c:v>2017</c:v>
                </c:pt>
              </c:strCache>
            </c:strRef>
          </c:tx>
          <c:spPr>
            <a:solidFill>
              <a:srgbClr val="D0CECE"/>
            </a:solidFill>
            <a:ln w="24595">
              <a:noFill/>
            </a:ln>
          </c:spPr>
          <c:invertIfNegative val="0"/>
          <c:dLbls>
            <c:spPr>
              <a:noFill/>
              <a:ln w="24595">
                <a:noFill/>
              </a:ln>
            </c:spPr>
            <c:txPr>
              <a:bodyPr rot="0" vert="horz" anchorCtr="0"/>
              <a:lstStyle/>
              <a:p>
                <a:pPr algn="ctr">
                  <a:defRPr lang="en-US"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Visual arts</c:v>
                </c:pt>
                <c:pt idx="1">
                  <c:v>Performing arts</c:v>
                </c:pt>
                <c:pt idx="2">
                  <c:v>Craft and object          art</c:v>
                </c:pt>
                <c:pt idx="3">
                  <c:v>Ngā Toi Māori </c:v>
                </c:pt>
                <c:pt idx="4">
                  <c:v>Pacific arts</c:v>
                </c:pt>
                <c:pt idx="5">
                  <c:v>Literary arts</c:v>
                </c:pt>
              </c:strCache>
            </c:strRef>
          </c:cat>
          <c:val>
            <c:numRef>
              <c:f>Sheet1!$B$2:$B$7</c:f>
              <c:numCache>
                <c:formatCode>0</c:formatCode>
                <c:ptCount val="6"/>
                <c:pt idx="0">
                  <c:v>45</c:v>
                </c:pt>
                <c:pt idx="1">
                  <c:v>51</c:v>
                </c:pt>
                <c:pt idx="2">
                  <c:v>39</c:v>
                </c:pt>
                <c:pt idx="3">
                  <c:v>22</c:v>
                </c:pt>
                <c:pt idx="4">
                  <c:v>18</c:v>
                </c:pt>
                <c:pt idx="5">
                  <c:v>10</c:v>
                </c:pt>
              </c:numCache>
            </c:numRef>
          </c:val>
          <c:extLst>
            <c:ext xmlns:c16="http://schemas.microsoft.com/office/drawing/2014/chart" uri="{C3380CC4-5D6E-409C-BE32-E72D297353CC}">
              <c16:uniqueId val="{00000000-5470-44DF-AACB-8EB010A93CCB}"/>
            </c:ext>
          </c:extLst>
        </c:ser>
        <c:ser>
          <c:idx val="1"/>
          <c:order val="1"/>
          <c:tx>
            <c:strRef>
              <c:f>Sheet1!$C$1</c:f>
              <c:strCache>
                <c:ptCount val="1"/>
                <c:pt idx="0">
                  <c:v>2020</c:v>
                </c:pt>
              </c:strCache>
            </c:strRef>
          </c:tx>
          <c:spPr>
            <a:solidFill>
              <a:srgbClr val="3AA889"/>
            </a:solidFill>
          </c:spPr>
          <c:invertIfNegative val="0"/>
          <c:dLbls>
            <c:spPr>
              <a:noFill/>
              <a:ln>
                <a:noFill/>
              </a:ln>
              <a:effectLst/>
            </c:spPr>
            <c:txPr>
              <a:bodyPr anchorCtr="0"/>
              <a:lstStyle/>
              <a:p>
                <a:pPr algn="ctr">
                  <a:defRPr lang="en-US" sz="1600" b="0" i="0" u="none" strike="noStrike" kern="1200" baseline="0">
                    <a:solidFill>
                      <a:schemeClr val="tx1"/>
                    </a:solidFill>
                    <a:latin typeface="Arial Black" panose="020B0A04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Visual arts</c:v>
                </c:pt>
                <c:pt idx="1">
                  <c:v>Performing arts</c:v>
                </c:pt>
                <c:pt idx="2">
                  <c:v>Craft and object          art</c:v>
                </c:pt>
                <c:pt idx="3">
                  <c:v>Ngā Toi Māori </c:v>
                </c:pt>
                <c:pt idx="4">
                  <c:v>Pacific arts</c:v>
                </c:pt>
                <c:pt idx="5">
                  <c:v>Literary arts</c:v>
                </c:pt>
              </c:strCache>
            </c:strRef>
          </c:cat>
          <c:val>
            <c:numRef>
              <c:f>Sheet1!$C$2:$C$7</c:f>
              <c:numCache>
                <c:formatCode>General</c:formatCode>
                <c:ptCount val="6"/>
                <c:pt idx="0">
                  <c:v>47</c:v>
                </c:pt>
                <c:pt idx="1">
                  <c:v>45</c:v>
                </c:pt>
                <c:pt idx="2">
                  <c:v>39</c:v>
                </c:pt>
                <c:pt idx="3">
                  <c:v>26</c:v>
                </c:pt>
                <c:pt idx="4">
                  <c:v>18</c:v>
                </c:pt>
                <c:pt idx="5">
                  <c:v>10</c:v>
                </c:pt>
              </c:numCache>
            </c:numRef>
          </c:val>
          <c:extLst>
            <c:ext xmlns:c16="http://schemas.microsoft.com/office/drawing/2014/chart" uri="{C3380CC4-5D6E-409C-BE32-E72D297353CC}">
              <c16:uniqueId val="{00000001-5470-44DF-AACB-8EB010A93CCB}"/>
            </c:ext>
          </c:extLst>
        </c:ser>
        <c:dLbls>
          <c:showLegendKey val="0"/>
          <c:showVal val="0"/>
          <c:showCatName val="0"/>
          <c:showSerName val="0"/>
          <c:showPercent val="0"/>
          <c:showBubbleSize val="0"/>
        </c:dLbls>
        <c:gapWidth val="185"/>
        <c:overlap val="-20"/>
        <c:axId val="174694000"/>
        <c:axId val="1"/>
      </c:barChart>
      <c:catAx>
        <c:axId val="174694000"/>
        <c:scaling>
          <c:orientation val="minMax"/>
        </c:scaling>
        <c:delete val="0"/>
        <c:axPos val="b"/>
        <c:numFmt formatCode="General" sourceLinked="1"/>
        <c:majorTickMark val="none"/>
        <c:minorTickMark val="none"/>
        <c:tickLblPos val="nextTo"/>
        <c:spPr>
          <a:noFill/>
          <a:ln w="9223" cap="flat" cmpd="sng" algn="ctr">
            <a:noFill/>
            <a:round/>
          </a:ln>
          <a:effectLst/>
        </c:spPr>
        <c:txPr>
          <a:bodyPr rot="-60000000" vert="horz"/>
          <a:lstStyle/>
          <a:p>
            <a:pPr algn="ctr">
              <a:defRPr lang="en-US" sz="1400" b="0" i="0" u="none" strike="noStrike" kern="1200" baseline="0">
                <a:solidFill>
                  <a:schemeClr val="tx1"/>
                </a:solidFill>
                <a:latin typeface="+mj-lt"/>
                <a:ea typeface="+mn-ea"/>
                <a:cs typeface="+mn-cs"/>
              </a:defRPr>
            </a:pPr>
            <a:endParaRPr lang="en-US"/>
          </a:p>
        </c:txPr>
        <c:crossAx val="1"/>
        <c:crosses val="autoZero"/>
        <c:auto val="1"/>
        <c:lblAlgn val="ctr"/>
        <c:lblOffset val="100"/>
        <c:tickLblSkip val="1"/>
        <c:noMultiLvlLbl val="0"/>
      </c:catAx>
      <c:valAx>
        <c:axId val="1"/>
        <c:scaling>
          <c:orientation val="minMax"/>
          <c:max val="100"/>
        </c:scaling>
        <c:delete val="0"/>
        <c:axPos val="l"/>
        <c:numFmt formatCode="#,##0" sourceLinked="0"/>
        <c:majorTickMark val="none"/>
        <c:minorTickMark val="none"/>
        <c:tickLblPos val="nextTo"/>
        <c:spPr>
          <a:noFill/>
          <a:ln>
            <a:noFill/>
          </a:ln>
          <a:effectLst/>
        </c:spPr>
        <c:txPr>
          <a:bodyPr rot="-60000000" vert="horz"/>
          <a:lstStyle/>
          <a:p>
            <a:pPr>
              <a:defRPr/>
            </a:pPr>
            <a:endParaRPr lang="en-US"/>
          </a:p>
        </c:txPr>
        <c:crossAx val="174694000"/>
        <c:crosses val="autoZero"/>
        <c:crossBetween val="between"/>
      </c:valAx>
      <c:spPr>
        <a:solidFill>
          <a:srgbClr val="F2F2F2"/>
        </a:solidFill>
        <a:ln w="24595">
          <a:noFill/>
        </a:ln>
      </c:spPr>
    </c:plotArea>
    <c:legend>
      <c:legendPos val="t"/>
      <c:layout>
        <c:manualLayout>
          <c:xMode val="edge"/>
          <c:yMode val="edge"/>
          <c:x val="0.37351197088308241"/>
          <c:y val="1.7998866213151929E-2"/>
          <c:w val="0.25297605823383518"/>
          <c:h val="5.7705498866213151E-2"/>
        </c:manualLayout>
      </c:layout>
      <c:overlay val="0"/>
      <c:spPr>
        <a:noFill/>
        <a:ln w="24595">
          <a:noFill/>
        </a:ln>
      </c:spPr>
      <c:txPr>
        <a:bodyPr rot="0" vert="horz"/>
        <a:lstStyle/>
        <a:p>
          <a:pPr>
            <a:defRPr lang="en-US"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c:spPr>
  <c:txPr>
    <a:bodyPr/>
    <a:lstStyle/>
    <a:p>
      <a:pPr algn="ctr">
        <a:defRPr lang="en-US" sz="1050" b="0" i="1" u="none" strike="noStrike" kern="1200" baseline="0">
          <a:solidFill>
            <a:schemeClr val="tx1">
              <a:lumMod val="50000"/>
              <a:lumOff val="50000"/>
            </a:schemeClr>
          </a:solidFill>
          <a:latin typeface="+mn-lt"/>
          <a:ea typeface="+mn-ea"/>
          <a:cs typeface="+mn-cs"/>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D0CECE"/>
            </a:solidFill>
            <a:ln>
              <a:solidFill>
                <a:sysClr val="window" lastClr="FFFFFF"/>
              </a:solidFill>
            </a:ln>
          </c:spPr>
          <c:dPt>
            <c:idx val="0"/>
            <c:bubble3D val="0"/>
            <c:spPr>
              <a:solidFill>
                <a:srgbClr val="282D41"/>
              </a:solidFill>
              <a:ln w="19050">
                <a:solidFill>
                  <a:sysClr val="window" lastClr="FFFFFF"/>
                </a:solidFill>
              </a:ln>
              <a:effectLst/>
            </c:spPr>
            <c:extLst>
              <c:ext xmlns:c16="http://schemas.microsoft.com/office/drawing/2014/chart" uri="{C3380CC4-5D6E-409C-BE32-E72D297353CC}">
                <c16:uniqueId val="{00000001-A615-4EFB-AF73-42873403476B}"/>
              </c:ext>
            </c:extLst>
          </c:dPt>
          <c:dPt>
            <c:idx val="1"/>
            <c:bubble3D val="0"/>
            <c:spPr>
              <a:solidFill>
                <a:srgbClr val="D0CECE"/>
              </a:solidFill>
              <a:ln w="19050">
                <a:solidFill>
                  <a:sysClr val="window" lastClr="FFFFFF"/>
                </a:solidFill>
              </a:ln>
              <a:effectLst/>
            </c:spPr>
            <c:extLst>
              <c:ext xmlns:c16="http://schemas.microsoft.com/office/drawing/2014/chart" uri="{C3380CC4-5D6E-409C-BE32-E72D297353CC}">
                <c16:uniqueId val="{00000003-A615-4EFB-AF73-42873403476B}"/>
              </c:ext>
            </c:extLst>
          </c:dPt>
          <c:cat>
            <c:strRef>
              <c:f>Sheet1!$A$2:$A$3</c:f>
              <c:strCache>
                <c:ptCount val="2"/>
                <c:pt idx="0">
                  <c:v>1st Qtr</c:v>
                </c:pt>
                <c:pt idx="1">
                  <c:v>2nd Qtr</c:v>
                </c:pt>
              </c:strCache>
            </c:strRef>
          </c:cat>
          <c:val>
            <c:numRef>
              <c:f>Sheet1!$B$2:$B$3</c:f>
              <c:numCache>
                <c:formatCode>General</c:formatCode>
                <c:ptCount val="2"/>
                <c:pt idx="0">
                  <c:v>28</c:v>
                </c:pt>
                <c:pt idx="1">
                  <c:v>72</c:v>
                </c:pt>
              </c:numCache>
            </c:numRef>
          </c:val>
          <c:extLst>
            <c:ext xmlns:c16="http://schemas.microsoft.com/office/drawing/2014/chart" uri="{C3380CC4-5D6E-409C-BE32-E72D297353CC}">
              <c16:uniqueId val="{00000004-A615-4EFB-AF73-42873403476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D0CECE"/>
            </a:solidFill>
            <a:ln>
              <a:solidFill>
                <a:sysClr val="window" lastClr="FFFFFF"/>
              </a:solidFill>
            </a:ln>
          </c:spPr>
          <c:dPt>
            <c:idx val="0"/>
            <c:bubble3D val="0"/>
            <c:spPr>
              <a:solidFill>
                <a:srgbClr val="3AA889"/>
              </a:solidFill>
              <a:ln w="19050">
                <a:solidFill>
                  <a:sysClr val="window" lastClr="FFFFFF"/>
                </a:solidFill>
              </a:ln>
              <a:effectLst/>
            </c:spPr>
            <c:extLst>
              <c:ext xmlns:c16="http://schemas.microsoft.com/office/drawing/2014/chart" uri="{C3380CC4-5D6E-409C-BE32-E72D297353CC}">
                <c16:uniqueId val="{00000001-A615-4EFB-AF73-42873403476B}"/>
              </c:ext>
            </c:extLst>
          </c:dPt>
          <c:dPt>
            <c:idx val="1"/>
            <c:bubble3D val="0"/>
            <c:spPr>
              <a:solidFill>
                <a:srgbClr val="D0CECE"/>
              </a:solidFill>
              <a:ln w="19050">
                <a:solidFill>
                  <a:sysClr val="window" lastClr="FFFFFF"/>
                </a:solidFill>
              </a:ln>
              <a:effectLst/>
            </c:spPr>
            <c:extLst>
              <c:ext xmlns:c16="http://schemas.microsoft.com/office/drawing/2014/chart" uri="{C3380CC4-5D6E-409C-BE32-E72D297353CC}">
                <c16:uniqueId val="{00000003-A615-4EFB-AF73-42873403476B}"/>
              </c:ext>
            </c:extLst>
          </c:dPt>
          <c:cat>
            <c:strRef>
              <c:f>Sheet1!$A$2:$A$3</c:f>
              <c:strCache>
                <c:ptCount val="2"/>
                <c:pt idx="0">
                  <c:v>1st Qtr</c:v>
                </c:pt>
                <c:pt idx="1">
                  <c:v>2nd Qtr</c:v>
                </c:pt>
              </c:strCache>
            </c:strRef>
          </c:cat>
          <c:val>
            <c:numRef>
              <c:f>Sheet1!$B$2:$B$3</c:f>
              <c:numCache>
                <c:formatCode>General</c:formatCode>
                <c:ptCount val="2"/>
                <c:pt idx="0">
                  <c:v>55</c:v>
                </c:pt>
                <c:pt idx="1">
                  <c:v>45</c:v>
                </c:pt>
              </c:numCache>
            </c:numRef>
          </c:val>
          <c:extLst>
            <c:ext xmlns:c16="http://schemas.microsoft.com/office/drawing/2014/chart" uri="{C3380CC4-5D6E-409C-BE32-E72D297353CC}">
              <c16:uniqueId val="{00000004-A615-4EFB-AF73-42873403476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D0CECE"/>
            </a:solidFill>
            <a:ln>
              <a:solidFill>
                <a:sysClr val="window" lastClr="FFFFFF"/>
              </a:solidFill>
            </a:ln>
          </c:spPr>
          <c:dPt>
            <c:idx val="0"/>
            <c:bubble3D val="0"/>
            <c:spPr>
              <a:solidFill>
                <a:srgbClr val="282D41"/>
              </a:solidFill>
              <a:ln w="19050">
                <a:solidFill>
                  <a:sysClr val="window" lastClr="FFFFFF"/>
                </a:solidFill>
              </a:ln>
              <a:effectLst/>
            </c:spPr>
            <c:extLst>
              <c:ext xmlns:c16="http://schemas.microsoft.com/office/drawing/2014/chart" uri="{C3380CC4-5D6E-409C-BE32-E72D297353CC}">
                <c16:uniqueId val="{00000001-A615-4EFB-AF73-42873403476B}"/>
              </c:ext>
            </c:extLst>
          </c:dPt>
          <c:dPt>
            <c:idx val="1"/>
            <c:bubble3D val="0"/>
            <c:spPr>
              <a:solidFill>
                <a:srgbClr val="D0CECE"/>
              </a:solidFill>
              <a:ln w="19050">
                <a:solidFill>
                  <a:sysClr val="window" lastClr="FFFFFF"/>
                </a:solidFill>
              </a:ln>
              <a:effectLst/>
            </c:spPr>
            <c:extLst>
              <c:ext xmlns:c16="http://schemas.microsoft.com/office/drawing/2014/chart" uri="{C3380CC4-5D6E-409C-BE32-E72D297353CC}">
                <c16:uniqueId val="{00000003-A615-4EFB-AF73-42873403476B}"/>
              </c:ext>
            </c:extLst>
          </c:dPt>
          <c:cat>
            <c:strRef>
              <c:f>Sheet1!$A$2:$A$3</c:f>
              <c:strCache>
                <c:ptCount val="2"/>
                <c:pt idx="0">
                  <c:v>1st Qtr</c:v>
                </c:pt>
                <c:pt idx="1">
                  <c:v>2nd Qtr</c:v>
                </c:pt>
              </c:strCache>
            </c:strRef>
          </c:cat>
          <c:val>
            <c:numRef>
              <c:f>Sheet1!$B$2:$B$3</c:f>
              <c:numCache>
                <c:formatCode>General</c:formatCode>
                <c:ptCount val="2"/>
                <c:pt idx="0">
                  <c:v>32</c:v>
                </c:pt>
                <c:pt idx="1">
                  <c:v>68</c:v>
                </c:pt>
              </c:numCache>
            </c:numRef>
          </c:val>
          <c:extLst>
            <c:ext xmlns:c16="http://schemas.microsoft.com/office/drawing/2014/chart" uri="{C3380CC4-5D6E-409C-BE32-E72D297353CC}">
              <c16:uniqueId val="{00000004-A615-4EFB-AF73-42873403476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D0CECE"/>
            </a:solidFill>
            <a:ln>
              <a:solidFill>
                <a:sysClr val="window" lastClr="FFFFFF"/>
              </a:solidFill>
            </a:ln>
          </c:spPr>
          <c:dPt>
            <c:idx val="0"/>
            <c:bubble3D val="0"/>
            <c:spPr>
              <a:solidFill>
                <a:srgbClr val="3AA889"/>
              </a:solidFill>
              <a:ln w="19050">
                <a:solidFill>
                  <a:sysClr val="window" lastClr="FFFFFF"/>
                </a:solidFill>
              </a:ln>
              <a:effectLst/>
            </c:spPr>
            <c:extLst>
              <c:ext xmlns:c16="http://schemas.microsoft.com/office/drawing/2014/chart" uri="{C3380CC4-5D6E-409C-BE32-E72D297353CC}">
                <c16:uniqueId val="{00000001-A615-4EFB-AF73-42873403476B}"/>
              </c:ext>
            </c:extLst>
          </c:dPt>
          <c:dPt>
            <c:idx val="1"/>
            <c:bubble3D val="0"/>
            <c:spPr>
              <a:solidFill>
                <a:srgbClr val="D0CECE"/>
              </a:solidFill>
              <a:ln w="19050">
                <a:solidFill>
                  <a:sysClr val="window" lastClr="FFFFFF"/>
                </a:solidFill>
              </a:ln>
              <a:effectLst/>
            </c:spPr>
            <c:extLst>
              <c:ext xmlns:c16="http://schemas.microsoft.com/office/drawing/2014/chart" uri="{C3380CC4-5D6E-409C-BE32-E72D297353CC}">
                <c16:uniqueId val="{00000003-A615-4EFB-AF73-42873403476B}"/>
              </c:ext>
            </c:extLst>
          </c:dPt>
          <c:cat>
            <c:strRef>
              <c:f>Sheet1!$A$2:$A$3</c:f>
              <c:strCache>
                <c:ptCount val="2"/>
                <c:pt idx="0">
                  <c:v>1st Qtr</c:v>
                </c:pt>
                <c:pt idx="1">
                  <c:v>2nd Qtr</c:v>
                </c:pt>
              </c:strCache>
            </c:strRef>
          </c:cat>
          <c:val>
            <c:numRef>
              <c:f>Sheet1!$B$2:$B$3</c:f>
              <c:numCache>
                <c:formatCode>General</c:formatCode>
                <c:ptCount val="2"/>
                <c:pt idx="0">
                  <c:v>69</c:v>
                </c:pt>
                <c:pt idx="1">
                  <c:v>29</c:v>
                </c:pt>
              </c:numCache>
            </c:numRef>
          </c:val>
          <c:extLst>
            <c:ext xmlns:c16="http://schemas.microsoft.com/office/drawing/2014/chart" uri="{C3380CC4-5D6E-409C-BE32-E72D297353CC}">
              <c16:uniqueId val="{00000004-A615-4EFB-AF73-42873403476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D0CECE"/>
            </a:solidFill>
            <a:ln>
              <a:solidFill>
                <a:sysClr val="window" lastClr="FFFFFF"/>
              </a:solidFill>
            </a:ln>
          </c:spPr>
          <c:dPt>
            <c:idx val="0"/>
            <c:bubble3D val="0"/>
            <c:spPr>
              <a:solidFill>
                <a:srgbClr val="3AA889"/>
              </a:solidFill>
              <a:ln w="19050">
                <a:solidFill>
                  <a:sysClr val="window" lastClr="FFFFFF"/>
                </a:solidFill>
              </a:ln>
              <a:effectLst/>
            </c:spPr>
            <c:extLst>
              <c:ext xmlns:c16="http://schemas.microsoft.com/office/drawing/2014/chart" uri="{C3380CC4-5D6E-409C-BE32-E72D297353CC}">
                <c16:uniqueId val="{00000001-A615-4EFB-AF73-42873403476B}"/>
              </c:ext>
            </c:extLst>
          </c:dPt>
          <c:dPt>
            <c:idx val="1"/>
            <c:bubble3D val="0"/>
            <c:spPr>
              <a:solidFill>
                <a:srgbClr val="D0CECE"/>
              </a:solidFill>
              <a:ln w="19050">
                <a:solidFill>
                  <a:sysClr val="window" lastClr="FFFFFF"/>
                </a:solidFill>
              </a:ln>
              <a:effectLst/>
            </c:spPr>
            <c:extLst>
              <c:ext xmlns:c16="http://schemas.microsoft.com/office/drawing/2014/chart" uri="{C3380CC4-5D6E-409C-BE32-E72D297353CC}">
                <c16:uniqueId val="{00000003-A615-4EFB-AF73-42873403476B}"/>
              </c:ext>
            </c:extLst>
          </c:dPt>
          <c:cat>
            <c:strRef>
              <c:f>Sheet1!$A$2:$A$3</c:f>
              <c:strCache>
                <c:ptCount val="2"/>
                <c:pt idx="0">
                  <c:v>1st Qtr</c:v>
                </c:pt>
                <c:pt idx="1">
                  <c:v>2nd Qtr</c:v>
                </c:pt>
              </c:strCache>
            </c:strRef>
          </c:cat>
          <c:val>
            <c:numRef>
              <c:f>Sheet1!$B$2:$B$3</c:f>
              <c:numCache>
                <c:formatCode>General</c:formatCode>
                <c:ptCount val="2"/>
                <c:pt idx="0">
                  <c:v>64</c:v>
                </c:pt>
                <c:pt idx="1">
                  <c:v>36</c:v>
                </c:pt>
              </c:numCache>
            </c:numRef>
          </c:val>
          <c:extLst>
            <c:ext xmlns:c16="http://schemas.microsoft.com/office/drawing/2014/chart" uri="{C3380CC4-5D6E-409C-BE32-E72D297353CC}">
              <c16:uniqueId val="{00000004-A615-4EFB-AF73-42873403476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D0CECE"/>
            </a:solidFill>
            <a:ln>
              <a:solidFill>
                <a:sysClr val="window" lastClr="FFFFFF"/>
              </a:solidFill>
            </a:ln>
          </c:spPr>
          <c:dPt>
            <c:idx val="0"/>
            <c:bubble3D val="0"/>
            <c:spPr>
              <a:solidFill>
                <a:srgbClr val="282D41"/>
              </a:solidFill>
              <a:ln w="19050">
                <a:solidFill>
                  <a:sysClr val="window" lastClr="FFFFFF"/>
                </a:solidFill>
              </a:ln>
              <a:effectLst/>
            </c:spPr>
            <c:extLst>
              <c:ext xmlns:c16="http://schemas.microsoft.com/office/drawing/2014/chart" uri="{C3380CC4-5D6E-409C-BE32-E72D297353CC}">
                <c16:uniqueId val="{00000001-A615-4EFB-AF73-42873403476B}"/>
              </c:ext>
            </c:extLst>
          </c:dPt>
          <c:dPt>
            <c:idx val="1"/>
            <c:bubble3D val="0"/>
            <c:spPr>
              <a:solidFill>
                <a:srgbClr val="D0CECE"/>
              </a:solidFill>
              <a:ln w="19050">
                <a:solidFill>
                  <a:sysClr val="window" lastClr="FFFFFF"/>
                </a:solidFill>
              </a:ln>
              <a:effectLst/>
            </c:spPr>
            <c:extLst>
              <c:ext xmlns:c16="http://schemas.microsoft.com/office/drawing/2014/chart" uri="{C3380CC4-5D6E-409C-BE32-E72D297353CC}">
                <c16:uniqueId val="{00000003-A615-4EFB-AF73-42873403476B}"/>
              </c:ext>
            </c:extLst>
          </c:dPt>
          <c:cat>
            <c:strRef>
              <c:f>Sheet1!$A$2:$A$3</c:f>
              <c:strCache>
                <c:ptCount val="2"/>
                <c:pt idx="0">
                  <c:v>1st Qtr</c:v>
                </c:pt>
                <c:pt idx="1">
                  <c:v>2nd Qtr</c:v>
                </c:pt>
              </c:strCache>
            </c:strRef>
          </c:cat>
          <c:val>
            <c:numRef>
              <c:f>Sheet1!$B$2:$B$3</c:f>
              <c:numCache>
                <c:formatCode>General</c:formatCode>
                <c:ptCount val="2"/>
                <c:pt idx="0">
                  <c:v>47</c:v>
                </c:pt>
                <c:pt idx="1">
                  <c:v>53</c:v>
                </c:pt>
              </c:numCache>
            </c:numRef>
          </c:val>
          <c:extLst>
            <c:ext xmlns:c16="http://schemas.microsoft.com/office/drawing/2014/chart" uri="{C3380CC4-5D6E-409C-BE32-E72D297353CC}">
              <c16:uniqueId val="{00000004-A615-4EFB-AF73-42873403476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D0CECE"/>
            </a:solidFill>
            <a:ln>
              <a:solidFill>
                <a:sysClr val="window" lastClr="FFFFFF"/>
              </a:solidFill>
            </a:ln>
          </c:spPr>
          <c:dPt>
            <c:idx val="0"/>
            <c:bubble3D val="0"/>
            <c:spPr>
              <a:solidFill>
                <a:srgbClr val="3AA889"/>
              </a:solidFill>
              <a:ln w="19050">
                <a:solidFill>
                  <a:sysClr val="window" lastClr="FFFFFF"/>
                </a:solidFill>
              </a:ln>
              <a:effectLst/>
            </c:spPr>
            <c:extLst>
              <c:ext xmlns:c16="http://schemas.microsoft.com/office/drawing/2014/chart" uri="{C3380CC4-5D6E-409C-BE32-E72D297353CC}">
                <c16:uniqueId val="{00000001-A615-4EFB-AF73-42873403476B}"/>
              </c:ext>
            </c:extLst>
          </c:dPt>
          <c:dPt>
            <c:idx val="1"/>
            <c:bubble3D val="0"/>
            <c:spPr>
              <a:solidFill>
                <a:srgbClr val="D0CECE"/>
              </a:solidFill>
              <a:ln w="19050">
                <a:solidFill>
                  <a:sysClr val="window" lastClr="FFFFFF"/>
                </a:solidFill>
              </a:ln>
              <a:effectLst/>
            </c:spPr>
            <c:extLst>
              <c:ext xmlns:c16="http://schemas.microsoft.com/office/drawing/2014/chart" uri="{C3380CC4-5D6E-409C-BE32-E72D297353CC}">
                <c16:uniqueId val="{00000003-A615-4EFB-AF73-42873403476B}"/>
              </c:ext>
            </c:extLst>
          </c:dPt>
          <c:cat>
            <c:strRef>
              <c:f>Sheet1!$A$2:$A$3</c:f>
              <c:strCache>
                <c:ptCount val="2"/>
                <c:pt idx="0">
                  <c:v>1st Qtr</c:v>
                </c:pt>
                <c:pt idx="1">
                  <c:v>2nd Qtr</c:v>
                </c:pt>
              </c:strCache>
            </c:strRef>
          </c:cat>
          <c:val>
            <c:numRef>
              <c:f>Sheet1!$B$2:$B$3</c:f>
              <c:numCache>
                <c:formatCode>General</c:formatCode>
                <c:ptCount val="2"/>
                <c:pt idx="0">
                  <c:v>65</c:v>
                </c:pt>
                <c:pt idx="1">
                  <c:v>35</c:v>
                </c:pt>
              </c:numCache>
            </c:numRef>
          </c:val>
          <c:extLst>
            <c:ext xmlns:c16="http://schemas.microsoft.com/office/drawing/2014/chart" uri="{C3380CC4-5D6E-409C-BE32-E72D297353CC}">
              <c16:uniqueId val="{00000004-A615-4EFB-AF73-42873403476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D0CECE"/>
            </a:solidFill>
            <a:ln>
              <a:solidFill>
                <a:sysClr val="window" lastClr="FFFFFF"/>
              </a:solidFill>
            </a:ln>
          </c:spPr>
          <c:dPt>
            <c:idx val="0"/>
            <c:bubble3D val="0"/>
            <c:spPr>
              <a:solidFill>
                <a:srgbClr val="282D41"/>
              </a:solidFill>
              <a:ln w="19050">
                <a:solidFill>
                  <a:sysClr val="window" lastClr="FFFFFF"/>
                </a:solidFill>
              </a:ln>
              <a:effectLst/>
            </c:spPr>
            <c:extLst>
              <c:ext xmlns:c16="http://schemas.microsoft.com/office/drawing/2014/chart" uri="{C3380CC4-5D6E-409C-BE32-E72D297353CC}">
                <c16:uniqueId val="{00000001-A615-4EFB-AF73-42873403476B}"/>
              </c:ext>
            </c:extLst>
          </c:dPt>
          <c:dPt>
            <c:idx val="1"/>
            <c:bubble3D val="0"/>
            <c:spPr>
              <a:solidFill>
                <a:srgbClr val="D0CECE"/>
              </a:solidFill>
              <a:ln w="19050">
                <a:solidFill>
                  <a:sysClr val="window" lastClr="FFFFFF"/>
                </a:solidFill>
              </a:ln>
              <a:effectLst/>
            </c:spPr>
            <c:extLst>
              <c:ext xmlns:c16="http://schemas.microsoft.com/office/drawing/2014/chart" uri="{C3380CC4-5D6E-409C-BE32-E72D297353CC}">
                <c16:uniqueId val="{00000003-A615-4EFB-AF73-42873403476B}"/>
              </c:ext>
            </c:extLst>
          </c:dPt>
          <c:cat>
            <c:strRef>
              <c:f>Sheet1!$A$2:$A$3</c:f>
              <c:strCache>
                <c:ptCount val="2"/>
                <c:pt idx="0">
                  <c:v>1st Qtr</c:v>
                </c:pt>
                <c:pt idx="1">
                  <c:v>2nd Qtr</c:v>
                </c:pt>
              </c:strCache>
            </c:strRef>
          </c:cat>
          <c:val>
            <c:numRef>
              <c:f>Sheet1!$B$2:$B$3</c:f>
              <c:numCache>
                <c:formatCode>General</c:formatCode>
                <c:ptCount val="2"/>
                <c:pt idx="0">
                  <c:v>44</c:v>
                </c:pt>
                <c:pt idx="1">
                  <c:v>56</c:v>
                </c:pt>
              </c:numCache>
            </c:numRef>
          </c:val>
          <c:extLst>
            <c:ext xmlns:c16="http://schemas.microsoft.com/office/drawing/2014/chart" uri="{C3380CC4-5D6E-409C-BE32-E72D297353CC}">
              <c16:uniqueId val="{00000004-A615-4EFB-AF73-42873403476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D0CECE"/>
            </a:solidFill>
            <a:ln>
              <a:solidFill>
                <a:sysClr val="window" lastClr="FFFFFF"/>
              </a:solidFill>
            </a:ln>
          </c:spPr>
          <c:dPt>
            <c:idx val="0"/>
            <c:bubble3D val="0"/>
            <c:spPr>
              <a:solidFill>
                <a:srgbClr val="3AA889"/>
              </a:solidFill>
              <a:ln w="19050">
                <a:solidFill>
                  <a:sysClr val="window" lastClr="FFFFFF"/>
                </a:solidFill>
              </a:ln>
              <a:effectLst/>
            </c:spPr>
            <c:extLst>
              <c:ext xmlns:c16="http://schemas.microsoft.com/office/drawing/2014/chart" uri="{C3380CC4-5D6E-409C-BE32-E72D297353CC}">
                <c16:uniqueId val="{00000001-A615-4EFB-AF73-42873403476B}"/>
              </c:ext>
            </c:extLst>
          </c:dPt>
          <c:dPt>
            <c:idx val="1"/>
            <c:bubble3D val="0"/>
            <c:spPr>
              <a:solidFill>
                <a:srgbClr val="D0CECE"/>
              </a:solidFill>
              <a:ln w="19050">
                <a:solidFill>
                  <a:sysClr val="window" lastClr="FFFFFF"/>
                </a:solidFill>
              </a:ln>
              <a:effectLst/>
            </c:spPr>
            <c:extLst>
              <c:ext xmlns:c16="http://schemas.microsoft.com/office/drawing/2014/chart" uri="{C3380CC4-5D6E-409C-BE32-E72D297353CC}">
                <c16:uniqueId val="{00000003-A615-4EFB-AF73-42873403476B}"/>
              </c:ext>
            </c:extLst>
          </c:dPt>
          <c:cat>
            <c:strRef>
              <c:f>Sheet1!$A$2:$A$3</c:f>
              <c:strCache>
                <c:ptCount val="2"/>
                <c:pt idx="0">
                  <c:v>1st Qtr</c:v>
                </c:pt>
                <c:pt idx="1">
                  <c:v>2nd Qtr</c:v>
                </c:pt>
              </c:strCache>
            </c:strRef>
          </c:cat>
          <c:val>
            <c:numRef>
              <c:f>Sheet1!$B$2:$B$3</c:f>
              <c:numCache>
                <c:formatCode>General</c:formatCode>
                <c:ptCount val="2"/>
                <c:pt idx="0">
                  <c:v>72</c:v>
                </c:pt>
                <c:pt idx="1">
                  <c:v>28</c:v>
                </c:pt>
              </c:numCache>
            </c:numRef>
          </c:val>
          <c:extLst>
            <c:ext xmlns:c16="http://schemas.microsoft.com/office/drawing/2014/chart" uri="{C3380CC4-5D6E-409C-BE32-E72D297353CC}">
              <c16:uniqueId val="{00000004-A615-4EFB-AF73-42873403476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D0CECE"/>
            </a:solidFill>
            <a:ln>
              <a:solidFill>
                <a:sysClr val="window" lastClr="FFFFFF"/>
              </a:solidFill>
            </a:ln>
          </c:spPr>
          <c:dPt>
            <c:idx val="0"/>
            <c:bubble3D val="0"/>
            <c:spPr>
              <a:solidFill>
                <a:srgbClr val="3AA889"/>
              </a:solidFill>
              <a:ln w="19050">
                <a:solidFill>
                  <a:sysClr val="window" lastClr="FFFFFF"/>
                </a:solidFill>
              </a:ln>
              <a:effectLst/>
            </c:spPr>
            <c:extLst>
              <c:ext xmlns:c16="http://schemas.microsoft.com/office/drawing/2014/chart" uri="{C3380CC4-5D6E-409C-BE32-E72D297353CC}">
                <c16:uniqueId val="{00000001-A615-4EFB-AF73-42873403476B}"/>
              </c:ext>
            </c:extLst>
          </c:dPt>
          <c:dPt>
            <c:idx val="1"/>
            <c:bubble3D val="0"/>
            <c:spPr>
              <a:solidFill>
                <a:srgbClr val="D0CECE"/>
              </a:solidFill>
              <a:ln w="19050">
                <a:solidFill>
                  <a:sysClr val="window" lastClr="FFFFFF"/>
                </a:solidFill>
              </a:ln>
              <a:effectLst/>
            </c:spPr>
            <c:extLst>
              <c:ext xmlns:c16="http://schemas.microsoft.com/office/drawing/2014/chart" uri="{C3380CC4-5D6E-409C-BE32-E72D297353CC}">
                <c16:uniqueId val="{00000003-A615-4EFB-AF73-42873403476B}"/>
              </c:ext>
            </c:extLst>
          </c:dPt>
          <c:cat>
            <c:strRef>
              <c:f>Sheet1!$A$2:$A$3</c:f>
              <c:strCache>
                <c:ptCount val="2"/>
                <c:pt idx="0">
                  <c:v>1st Qtr</c:v>
                </c:pt>
                <c:pt idx="1">
                  <c:v>2nd Qtr</c:v>
                </c:pt>
              </c:strCache>
            </c:strRef>
          </c:cat>
          <c:val>
            <c:numRef>
              <c:f>Sheet1!$B$2:$B$3</c:f>
              <c:numCache>
                <c:formatCode>General</c:formatCode>
                <c:ptCount val="2"/>
                <c:pt idx="0">
                  <c:v>56</c:v>
                </c:pt>
                <c:pt idx="1">
                  <c:v>44</c:v>
                </c:pt>
              </c:numCache>
            </c:numRef>
          </c:val>
          <c:extLst>
            <c:ext xmlns:c16="http://schemas.microsoft.com/office/drawing/2014/chart" uri="{C3380CC4-5D6E-409C-BE32-E72D297353CC}">
              <c16:uniqueId val="{00000004-A615-4EFB-AF73-42873403476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marL="0" algn="ctr" defTabSz="914400" rtl="0" eaLnBrk="1" latinLnBrk="0" hangingPunct="1">
            <a:defRPr lang="en-US" sz="1600" b="1" i="0" u="none" strike="noStrike" kern="1200" spc="300" baseline="0">
              <a:solidFill>
                <a:schemeClr val="tx1"/>
              </a:solidFill>
              <a:latin typeface="+mj-lt"/>
              <a:ea typeface="+mn-ea"/>
              <a:cs typeface="+mn-cs"/>
            </a:defRPr>
          </a:pPr>
          <a:endParaRPr lang="en-US"/>
        </a:p>
      </c:txPr>
    </c:title>
    <c:autoTitleDeleted val="0"/>
    <c:plotArea>
      <c:layout>
        <c:manualLayout>
          <c:layoutTarget val="inner"/>
          <c:xMode val="edge"/>
          <c:yMode val="edge"/>
          <c:x val="0.14414414414414414"/>
          <c:y val="0.28092164741865244"/>
          <c:w val="0.71171171171171166"/>
          <c:h val="0.52858962918351904"/>
        </c:manualLayout>
      </c:layout>
      <c:doughnutChart>
        <c:varyColors val="1"/>
        <c:ser>
          <c:idx val="0"/>
          <c:order val="0"/>
          <c:tx>
            <c:strRef>
              <c:f>Sheet1!$B$1</c:f>
              <c:strCache>
                <c:ptCount val="1"/>
                <c:pt idx="0">
                  <c:v>Māori </c:v>
                </c:pt>
              </c:strCache>
            </c:strRef>
          </c:tx>
          <c:dPt>
            <c:idx val="0"/>
            <c:bubble3D val="0"/>
            <c:spPr>
              <a:solidFill>
                <a:srgbClr val="3AA889"/>
              </a:solidFill>
              <a:ln w="19050">
                <a:solidFill>
                  <a:schemeClr val="lt1"/>
                </a:solidFill>
              </a:ln>
              <a:effectLst/>
            </c:spPr>
            <c:extLst>
              <c:ext xmlns:c16="http://schemas.microsoft.com/office/drawing/2014/chart" uri="{C3380CC4-5D6E-409C-BE32-E72D297353CC}">
                <c16:uniqueId val="{00000001-8006-4EFE-AC2C-28FF5D7A4800}"/>
              </c:ext>
            </c:extLst>
          </c:dPt>
          <c:dPt>
            <c:idx val="1"/>
            <c:bubble3D val="0"/>
            <c:spPr>
              <a:solidFill>
                <a:srgbClr val="D0CECE"/>
              </a:solidFill>
              <a:ln w="19050">
                <a:solidFill>
                  <a:schemeClr val="lt1"/>
                </a:solidFill>
              </a:ln>
              <a:effectLst/>
            </c:spPr>
            <c:extLst>
              <c:ext xmlns:c16="http://schemas.microsoft.com/office/drawing/2014/chart" uri="{C3380CC4-5D6E-409C-BE32-E72D297353CC}">
                <c16:uniqueId val="{00000003-8006-4EFE-AC2C-28FF5D7A4800}"/>
              </c:ext>
            </c:extLst>
          </c:dPt>
          <c:cat>
            <c:strRef>
              <c:f>Sheet1!$A$2:$A$3</c:f>
              <c:strCache>
                <c:ptCount val="2"/>
                <c:pt idx="0">
                  <c:v>1st Qtr</c:v>
                </c:pt>
                <c:pt idx="1">
                  <c:v>2nd Qtr</c:v>
                </c:pt>
              </c:strCache>
            </c:strRef>
          </c:cat>
          <c:val>
            <c:numRef>
              <c:f>Sheet1!$B$2:$B$3</c:f>
              <c:numCache>
                <c:formatCode>General</c:formatCode>
                <c:ptCount val="2"/>
                <c:pt idx="0">
                  <c:v>80</c:v>
                </c:pt>
                <c:pt idx="1">
                  <c:v>18</c:v>
                </c:pt>
              </c:numCache>
            </c:numRef>
          </c:val>
          <c:extLst>
            <c:ext xmlns:c16="http://schemas.microsoft.com/office/drawing/2014/chart" uri="{C3380CC4-5D6E-409C-BE32-E72D297353CC}">
              <c16:uniqueId val="{00000004-8006-4EFE-AC2C-28FF5D7A480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D0CECE"/>
            </a:solidFill>
            <a:ln>
              <a:solidFill>
                <a:sysClr val="window" lastClr="FFFFFF"/>
              </a:solidFill>
            </a:ln>
          </c:spPr>
          <c:dPt>
            <c:idx val="0"/>
            <c:bubble3D val="0"/>
            <c:spPr>
              <a:solidFill>
                <a:srgbClr val="282D41"/>
              </a:solidFill>
              <a:ln w="19050">
                <a:solidFill>
                  <a:sysClr val="window" lastClr="FFFFFF"/>
                </a:solidFill>
              </a:ln>
              <a:effectLst/>
            </c:spPr>
            <c:extLst>
              <c:ext xmlns:c16="http://schemas.microsoft.com/office/drawing/2014/chart" uri="{C3380CC4-5D6E-409C-BE32-E72D297353CC}">
                <c16:uniqueId val="{00000001-A615-4EFB-AF73-42873403476B}"/>
              </c:ext>
            </c:extLst>
          </c:dPt>
          <c:dPt>
            <c:idx val="1"/>
            <c:bubble3D val="0"/>
            <c:spPr>
              <a:solidFill>
                <a:srgbClr val="D0CECE"/>
              </a:solidFill>
              <a:ln w="19050">
                <a:solidFill>
                  <a:sysClr val="window" lastClr="FFFFFF"/>
                </a:solidFill>
              </a:ln>
              <a:effectLst/>
            </c:spPr>
            <c:extLst>
              <c:ext xmlns:c16="http://schemas.microsoft.com/office/drawing/2014/chart" uri="{C3380CC4-5D6E-409C-BE32-E72D297353CC}">
                <c16:uniqueId val="{00000003-A615-4EFB-AF73-42873403476B}"/>
              </c:ext>
            </c:extLst>
          </c:dPt>
          <c:cat>
            <c:strRef>
              <c:f>Sheet1!$A$2:$A$3</c:f>
              <c:strCache>
                <c:ptCount val="2"/>
                <c:pt idx="0">
                  <c:v>1st Qtr</c:v>
                </c:pt>
                <c:pt idx="1">
                  <c:v>2nd Qtr</c:v>
                </c:pt>
              </c:strCache>
            </c:strRef>
          </c:cat>
          <c:val>
            <c:numRef>
              <c:f>Sheet1!$B$2:$B$3</c:f>
              <c:numCache>
                <c:formatCode>General</c:formatCode>
                <c:ptCount val="2"/>
                <c:pt idx="0">
                  <c:v>24</c:v>
                </c:pt>
                <c:pt idx="1">
                  <c:v>76</c:v>
                </c:pt>
              </c:numCache>
            </c:numRef>
          </c:val>
          <c:extLst>
            <c:ext xmlns:c16="http://schemas.microsoft.com/office/drawing/2014/chart" uri="{C3380CC4-5D6E-409C-BE32-E72D297353CC}">
              <c16:uniqueId val="{00000004-A615-4EFB-AF73-42873403476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D0CECE"/>
            </a:solidFill>
            <a:ln>
              <a:solidFill>
                <a:sysClr val="window" lastClr="FFFFFF"/>
              </a:solidFill>
            </a:ln>
          </c:spPr>
          <c:dPt>
            <c:idx val="0"/>
            <c:bubble3D val="0"/>
            <c:spPr>
              <a:solidFill>
                <a:srgbClr val="3AA889"/>
              </a:solidFill>
              <a:ln w="19050">
                <a:solidFill>
                  <a:sysClr val="window" lastClr="FFFFFF"/>
                </a:solidFill>
              </a:ln>
              <a:effectLst/>
            </c:spPr>
            <c:extLst>
              <c:ext xmlns:c16="http://schemas.microsoft.com/office/drawing/2014/chart" uri="{C3380CC4-5D6E-409C-BE32-E72D297353CC}">
                <c16:uniqueId val="{00000001-A615-4EFB-AF73-42873403476B}"/>
              </c:ext>
            </c:extLst>
          </c:dPt>
          <c:dPt>
            <c:idx val="1"/>
            <c:bubble3D val="0"/>
            <c:spPr>
              <a:solidFill>
                <a:srgbClr val="D0CECE"/>
              </a:solidFill>
              <a:ln w="19050">
                <a:solidFill>
                  <a:sysClr val="window" lastClr="FFFFFF"/>
                </a:solidFill>
              </a:ln>
              <a:effectLst/>
            </c:spPr>
            <c:extLst>
              <c:ext xmlns:c16="http://schemas.microsoft.com/office/drawing/2014/chart" uri="{C3380CC4-5D6E-409C-BE32-E72D297353CC}">
                <c16:uniqueId val="{00000003-A615-4EFB-AF73-42873403476B}"/>
              </c:ext>
            </c:extLst>
          </c:dPt>
          <c:cat>
            <c:strRef>
              <c:f>Sheet1!$A$2:$A$3</c:f>
              <c:strCache>
                <c:ptCount val="2"/>
                <c:pt idx="0">
                  <c:v>1st Qtr</c:v>
                </c:pt>
                <c:pt idx="1">
                  <c:v>2nd Qtr</c:v>
                </c:pt>
              </c:strCache>
            </c:strRef>
          </c:cat>
          <c:val>
            <c:numRef>
              <c:f>Sheet1!$B$2:$B$3</c:f>
              <c:numCache>
                <c:formatCode>General</c:formatCode>
                <c:ptCount val="2"/>
                <c:pt idx="0">
                  <c:v>54</c:v>
                </c:pt>
                <c:pt idx="1">
                  <c:v>46</c:v>
                </c:pt>
              </c:numCache>
            </c:numRef>
          </c:val>
          <c:extLst>
            <c:ext xmlns:c16="http://schemas.microsoft.com/office/drawing/2014/chart" uri="{C3380CC4-5D6E-409C-BE32-E72D297353CC}">
              <c16:uniqueId val="{00000004-A615-4EFB-AF73-42873403476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D0CECE"/>
            </a:solidFill>
            <a:ln>
              <a:solidFill>
                <a:sysClr val="window" lastClr="FFFFFF"/>
              </a:solidFill>
            </a:ln>
          </c:spPr>
          <c:dPt>
            <c:idx val="0"/>
            <c:bubble3D val="0"/>
            <c:spPr>
              <a:solidFill>
                <a:srgbClr val="282D41"/>
              </a:solidFill>
              <a:ln w="19050">
                <a:solidFill>
                  <a:sysClr val="window" lastClr="FFFFFF"/>
                </a:solidFill>
              </a:ln>
              <a:effectLst/>
            </c:spPr>
            <c:extLst>
              <c:ext xmlns:c16="http://schemas.microsoft.com/office/drawing/2014/chart" uri="{C3380CC4-5D6E-409C-BE32-E72D297353CC}">
                <c16:uniqueId val="{00000001-A615-4EFB-AF73-42873403476B}"/>
              </c:ext>
            </c:extLst>
          </c:dPt>
          <c:dPt>
            <c:idx val="1"/>
            <c:bubble3D val="0"/>
            <c:spPr>
              <a:solidFill>
                <a:srgbClr val="D0CECE"/>
              </a:solidFill>
              <a:ln w="19050">
                <a:solidFill>
                  <a:sysClr val="window" lastClr="FFFFFF"/>
                </a:solidFill>
              </a:ln>
              <a:effectLst/>
            </c:spPr>
            <c:extLst>
              <c:ext xmlns:c16="http://schemas.microsoft.com/office/drawing/2014/chart" uri="{C3380CC4-5D6E-409C-BE32-E72D297353CC}">
                <c16:uniqueId val="{00000003-A615-4EFB-AF73-42873403476B}"/>
              </c:ext>
            </c:extLst>
          </c:dPt>
          <c:cat>
            <c:strRef>
              <c:f>Sheet1!$A$2:$A$3</c:f>
              <c:strCache>
                <c:ptCount val="2"/>
                <c:pt idx="0">
                  <c:v>1st Qtr</c:v>
                </c:pt>
                <c:pt idx="1">
                  <c:v>2nd Qtr</c:v>
                </c:pt>
              </c:strCache>
            </c:strRef>
          </c:cat>
          <c:val>
            <c:numRef>
              <c:f>Sheet1!$B$2:$B$3</c:f>
              <c:numCache>
                <c:formatCode>General</c:formatCode>
                <c:ptCount val="2"/>
                <c:pt idx="0">
                  <c:v>15</c:v>
                </c:pt>
                <c:pt idx="1">
                  <c:v>85</c:v>
                </c:pt>
              </c:numCache>
            </c:numRef>
          </c:val>
          <c:extLst>
            <c:ext xmlns:c16="http://schemas.microsoft.com/office/drawing/2014/chart" uri="{C3380CC4-5D6E-409C-BE32-E72D297353CC}">
              <c16:uniqueId val="{00000004-A615-4EFB-AF73-42873403476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868333333333331E-2"/>
          <c:y val="3.2995840445625715E-2"/>
          <c:w val="0.80900759259259258"/>
          <c:h val="0.8649218315076973"/>
        </c:manualLayout>
      </c:layout>
      <c:lineChart>
        <c:grouping val="standard"/>
        <c:varyColors val="0"/>
        <c:ser>
          <c:idx val="2"/>
          <c:order val="0"/>
          <c:tx>
            <c:strRef>
              <c:f>Sheet1!$C$1</c:f>
              <c:strCache>
                <c:ptCount val="1"/>
                <c:pt idx="0">
                  <c:v>Attended in person or online (2020)</c:v>
                </c:pt>
              </c:strCache>
            </c:strRef>
          </c:tx>
          <c:spPr>
            <a:ln w="28575" cap="rnd">
              <a:solidFill>
                <a:srgbClr val="3AA889"/>
              </a:solidFill>
              <a:prstDash val="dash"/>
              <a:round/>
            </a:ln>
            <a:effectLst/>
          </c:spPr>
          <c:marker>
            <c:symbol val="none"/>
          </c:marker>
          <c:dLbls>
            <c:dLbl>
              <c:idx val="3"/>
              <c:delete val="1"/>
              <c:extLst>
                <c:ext xmlns:c15="http://schemas.microsoft.com/office/drawing/2012/chart" uri="{CE6537A1-D6FC-4f65-9D91-7224C49458BB}"/>
                <c:ext xmlns:c16="http://schemas.microsoft.com/office/drawing/2014/chart" uri="{C3380CC4-5D6E-409C-BE32-E72D297353CC}">
                  <c16:uniqueId val="{00000000-A571-4972-9D6F-5DA651A8F2FB}"/>
                </c:ext>
              </c:extLst>
            </c:dLbl>
            <c:dLbl>
              <c:idx val="4"/>
              <c:spPr>
                <a:noFill/>
                <a:ln>
                  <a:noFill/>
                </a:ln>
                <a:effectLst/>
              </c:spPr>
              <c:txPr>
                <a:bodyPr rot="0" spcFirstLastPara="1" vertOverflow="ellipsis" vert="horz" wrap="square" lIns="38100" tIns="19050" rIns="38100" bIns="19050" anchor="ctr" anchorCtr="0">
                  <a:spAutoFit/>
                </a:bodyPr>
                <a:lstStyle/>
                <a:p>
                  <a:pPr algn="ctr">
                    <a:defRPr lang="en-US" sz="1800" b="1"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571-4972-9D6F-5DA651A8F2FB}"/>
                </c:ext>
              </c:extLst>
            </c:dLbl>
            <c:dLbl>
              <c:idx val="5"/>
              <c:spPr>
                <a:noFill/>
                <a:ln>
                  <a:noFill/>
                </a:ln>
                <a:effectLst/>
              </c:spPr>
              <c:txPr>
                <a:bodyPr rot="0" spcFirstLastPara="1" vertOverflow="ellipsis" vert="horz" wrap="square" lIns="38100" tIns="19050" rIns="38100" bIns="19050" anchor="ctr" anchorCtr="0">
                  <a:spAutoFit/>
                </a:bodyPr>
                <a:lstStyle/>
                <a:p>
                  <a:pPr algn="ctr">
                    <a:defRPr lang="en-US" sz="1800" b="1"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5-9DC6-46BB-A4D5-2E0F9DB78F46}"/>
                </c:ext>
              </c:extLst>
            </c:dLbl>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2008</c:v>
                </c:pt>
                <c:pt idx="1">
                  <c:v>2011</c:v>
                </c:pt>
                <c:pt idx="2">
                  <c:v>2014</c:v>
                </c:pt>
                <c:pt idx="3">
                  <c:v>2017</c:v>
                </c:pt>
                <c:pt idx="4">
                  <c:v>2020</c:v>
                </c:pt>
              </c:numCache>
            </c:numRef>
          </c:cat>
          <c:val>
            <c:numRef>
              <c:f>Sheet1!$C$2:$C$6</c:f>
              <c:numCache>
                <c:formatCode>General</c:formatCode>
                <c:ptCount val="5"/>
                <c:pt idx="3">
                  <c:v>85</c:v>
                </c:pt>
                <c:pt idx="4">
                  <c:v>87</c:v>
                </c:pt>
              </c:numCache>
            </c:numRef>
          </c:val>
          <c:smooth val="0"/>
          <c:extLst>
            <c:ext xmlns:c16="http://schemas.microsoft.com/office/drawing/2014/chart" uri="{C3380CC4-5D6E-409C-BE32-E72D297353CC}">
              <c16:uniqueId val="{00000002-9DC6-46BB-A4D5-2E0F9DB78F46}"/>
            </c:ext>
          </c:extLst>
        </c:ser>
        <c:ser>
          <c:idx val="1"/>
          <c:order val="1"/>
          <c:tx>
            <c:strRef>
              <c:f>Sheet1!$B$1</c:f>
              <c:strCache>
                <c:ptCount val="1"/>
                <c:pt idx="0">
                  <c:v>Attendance</c:v>
                </c:pt>
              </c:strCache>
            </c:strRef>
          </c:tx>
          <c:spPr>
            <a:ln w="28575" cap="rnd">
              <a:solidFill>
                <a:srgbClr val="7ED2BB"/>
              </a:solidFill>
              <a:round/>
            </a:ln>
            <a:effectLst/>
          </c:spPr>
          <c:marker>
            <c:symbol val="none"/>
          </c:marker>
          <c:dLbls>
            <c:dLbl>
              <c:idx val="4"/>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571-4972-9D6F-5DA651A8F2FB}"/>
                </c:ext>
              </c:extLst>
            </c:dLbl>
            <c:dLbl>
              <c:idx val="5"/>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4-9DC6-46BB-A4D5-2E0F9DB78F4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2008</c:v>
                </c:pt>
                <c:pt idx="1">
                  <c:v>2011</c:v>
                </c:pt>
                <c:pt idx="2">
                  <c:v>2014</c:v>
                </c:pt>
                <c:pt idx="3">
                  <c:v>2017</c:v>
                </c:pt>
                <c:pt idx="4">
                  <c:v>2020</c:v>
                </c:pt>
              </c:numCache>
            </c:numRef>
          </c:cat>
          <c:val>
            <c:numRef>
              <c:f>Sheet1!$B$2:$B$6</c:f>
              <c:numCache>
                <c:formatCode>General</c:formatCode>
                <c:ptCount val="5"/>
                <c:pt idx="0">
                  <c:v>83</c:v>
                </c:pt>
                <c:pt idx="1">
                  <c:v>87</c:v>
                </c:pt>
                <c:pt idx="2">
                  <c:v>87</c:v>
                </c:pt>
                <c:pt idx="3">
                  <c:v>85</c:v>
                </c:pt>
                <c:pt idx="4">
                  <c:v>73</c:v>
                </c:pt>
              </c:numCache>
            </c:numRef>
          </c:val>
          <c:smooth val="0"/>
          <c:extLst>
            <c:ext xmlns:c16="http://schemas.microsoft.com/office/drawing/2014/chart" uri="{C3380CC4-5D6E-409C-BE32-E72D297353CC}">
              <c16:uniqueId val="{00000001-9DC6-46BB-A4D5-2E0F9DB78F46}"/>
            </c:ext>
          </c:extLst>
        </c:ser>
        <c:ser>
          <c:idx val="0"/>
          <c:order val="2"/>
          <c:tx>
            <c:strRef>
              <c:f>Sheet1!#REF!</c:f>
              <c:strCache>
                <c:ptCount val="1"/>
                <c:pt idx="0">
                  <c:v>#REF!</c:v>
                </c:pt>
              </c:strCache>
            </c:strRef>
          </c:tx>
          <c:spPr>
            <a:ln w="28575" cap="rnd">
              <a:solidFill>
                <a:schemeClr val="accent1"/>
              </a:solidFill>
              <a:round/>
            </a:ln>
            <a:effectLst/>
          </c:spPr>
          <c:marker>
            <c:symbol val="none"/>
          </c:marker>
          <c:cat>
            <c:numRef>
              <c:f>Sheet1!$A$2:$A$6</c:f>
              <c:numCache>
                <c:formatCode>General</c:formatCode>
                <c:ptCount val="5"/>
                <c:pt idx="0">
                  <c:v>2008</c:v>
                </c:pt>
                <c:pt idx="1">
                  <c:v>2011</c:v>
                </c:pt>
                <c:pt idx="2">
                  <c:v>2014</c:v>
                </c:pt>
                <c:pt idx="3">
                  <c:v>2017</c:v>
                </c:pt>
                <c:pt idx="4">
                  <c:v>2020</c:v>
                </c:pt>
              </c:numCache>
            </c:numRef>
          </c:cat>
          <c:val>
            <c:numRef>
              <c:f>Sheet1!#REF!</c:f>
              <c:numCache>
                <c:formatCode>General</c:formatCode>
                <c:ptCount val="1"/>
                <c:pt idx="0">
                  <c:v>1</c:v>
                </c:pt>
              </c:numCache>
            </c:numRef>
          </c:val>
          <c:smooth val="0"/>
          <c:extLst>
            <c:ext xmlns:c16="http://schemas.microsoft.com/office/drawing/2014/chart" uri="{C3380CC4-5D6E-409C-BE32-E72D297353CC}">
              <c16:uniqueId val="{00000000-9DC6-46BB-A4D5-2E0F9DB78F46}"/>
            </c:ext>
          </c:extLst>
        </c:ser>
        <c:dLbls>
          <c:showLegendKey val="0"/>
          <c:showVal val="0"/>
          <c:showCatName val="0"/>
          <c:showSerName val="0"/>
          <c:showPercent val="0"/>
          <c:showBubbleSize val="0"/>
        </c:dLbls>
        <c:smooth val="0"/>
        <c:axId val="443070080"/>
        <c:axId val="343039472"/>
      </c:lineChart>
      <c:catAx>
        <c:axId val="44307008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ctr">
              <a:defRPr lang="en-US" sz="1600" b="0" i="0" u="none" strike="noStrike" kern="1200" baseline="0">
                <a:solidFill>
                  <a:schemeClr val="tx1"/>
                </a:solidFill>
                <a:latin typeface="Arial Black" panose="020B0A04020102020204" pitchFamily="34" charset="0"/>
                <a:ea typeface="+mn-ea"/>
                <a:cs typeface="+mn-cs"/>
              </a:defRPr>
            </a:pPr>
            <a:endParaRPr lang="en-US"/>
          </a:p>
        </c:txPr>
        <c:crossAx val="343039472"/>
        <c:crosses val="autoZero"/>
        <c:auto val="1"/>
        <c:lblAlgn val="ctr"/>
        <c:lblOffset val="0"/>
        <c:noMultiLvlLbl val="0"/>
      </c:catAx>
      <c:valAx>
        <c:axId val="343039472"/>
        <c:scaling>
          <c:orientation val="minMax"/>
          <c:max val="100"/>
          <c:min val="0"/>
        </c:scaling>
        <c:delete val="1"/>
        <c:axPos val="l"/>
        <c:numFmt formatCode="General" sourceLinked="1"/>
        <c:majorTickMark val="none"/>
        <c:minorTickMark val="none"/>
        <c:tickLblPos val="nextTo"/>
        <c:crossAx val="443070080"/>
        <c:crosses val="autoZero"/>
        <c:crossBetween val="between"/>
      </c:valAx>
      <c:spPr>
        <a:solidFill>
          <a:schemeClr val="bg1">
            <a:lumMod val="95000"/>
          </a:schemeClr>
        </a:solidFill>
        <a:ln>
          <a:noFill/>
        </a:ln>
        <a:effectLst/>
      </c:spPr>
    </c:plotArea>
    <c:legend>
      <c:legendPos val="r"/>
      <c:legendEntry>
        <c:idx val="2"/>
        <c:delete val="1"/>
      </c:legendEntry>
      <c:layout>
        <c:manualLayout>
          <c:xMode val="edge"/>
          <c:yMode val="edge"/>
          <c:x val="0.8493506481481482"/>
          <c:y val="0.21247242768844649"/>
          <c:w val="0.13653824074074075"/>
          <c:h val="0.5750549084324094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607323628971247E-2"/>
          <c:y val="9.6373299319727893E-2"/>
          <c:w val="0.9162473468836162"/>
          <c:h val="0.78542514821406406"/>
        </c:manualLayout>
      </c:layout>
      <c:barChart>
        <c:barDir val="col"/>
        <c:grouping val="clustered"/>
        <c:varyColors val="0"/>
        <c:ser>
          <c:idx val="0"/>
          <c:order val="0"/>
          <c:tx>
            <c:strRef>
              <c:f>Sheet1!$B$1</c:f>
              <c:strCache>
                <c:ptCount val="1"/>
                <c:pt idx="0">
                  <c:v>2017</c:v>
                </c:pt>
              </c:strCache>
            </c:strRef>
          </c:tx>
          <c:spPr>
            <a:solidFill>
              <a:srgbClr val="D0CECE"/>
            </a:solidFill>
            <a:ln w="24595">
              <a:noFill/>
            </a:ln>
          </c:spPr>
          <c:invertIfNegative val="0"/>
          <c:dLbls>
            <c:spPr>
              <a:noFill/>
              <a:ln w="24595">
                <a:noFill/>
              </a:ln>
            </c:spPr>
            <c:txPr>
              <a:bodyPr rot="0" vert="horz" anchorCtr="0"/>
              <a:lstStyle/>
              <a:p>
                <a:pPr algn="ctr">
                  <a:defRPr lang="en-US"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Performing arts</c:v>
                </c:pt>
                <c:pt idx="1">
                  <c:v>Visual arts</c:v>
                </c:pt>
                <c:pt idx="2">
                  <c:v>Ngā Toi Māori</c:v>
                </c:pt>
                <c:pt idx="3">
                  <c:v>Pacific arts</c:v>
                </c:pt>
                <c:pt idx="4">
                  <c:v>Literary arts</c:v>
                </c:pt>
              </c:strCache>
            </c:strRef>
          </c:cat>
          <c:val>
            <c:numRef>
              <c:f>Sheet1!$B$2:$B$6</c:f>
              <c:numCache>
                <c:formatCode>General</c:formatCode>
                <c:ptCount val="5"/>
                <c:pt idx="0">
                  <c:v>64</c:v>
                </c:pt>
                <c:pt idx="1">
                  <c:v>56</c:v>
                </c:pt>
                <c:pt idx="2">
                  <c:v>41</c:v>
                </c:pt>
                <c:pt idx="3">
                  <c:v>37</c:v>
                </c:pt>
                <c:pt idx="4">
                  <c:v>21</c:v>
                </c:pt>
              </c:numCache>
            </c:numRef>
          </c:val>
          <c:extLst>
            <c:ext xmlns:c16="http://schemas.microsoft.com/office/drawing/2014/chart" uri="{C3380CC4-5D6E-409C-BE32-E72D297353CC}">
              <c16:uniqueId val="{00000000-5470-44DF-AACB-8EB010A93CCB}"/>
            </c:ext>
          </c:extLst>
        </c:ser>
        <c:ser>
          <c:idx val="1"/>
          <c:order val="1"/>
          <c:tx>
            <c:strRef>
              <c:f>Sheet1!$C$1</c:f>
              <c:strCache>
                <c:ptCount val="1"/>
                <c:pt idx="0">
                  <c:v>2020</c:v>
                </c:pt>
              </c:strCache>
            </c:strRef>
          </c:tx>
          <c:spPr>
            <a:solidFill>
              <a:srgbClr val="3AA889"/>
            </a:solidFill>
          </c:spPr>
          <c:invertIfNegative val="0"/>
          <c:dLbls>
            <c:spPr>
              <a:noFill/>
              <a:ln>
                <a:noFill/>
              </a:ln>
              <a:effectLst/>
            </c:spPr>
            <c:txPr>
              <a:bodyPr anchorCtr="0"/>
              <a:lstStyle/>
              <a:p>
                <a:pPr algn="ctr">
                  <a:defRPr lang="en-US" sz="1600" b="0" i="0" u="none" strike="noStrike" kern="1200" baseline="0">
                    <a:solidFill>
                      <a:schemeClr val="tx1"/>
                    </a:solidFill>
                    <a:latin typeface="Arial Black" panose="020B0A04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Performing arts</c:v>
                </c:pt>
                <c:pt idx="1">
                  <c:v>Visual arts</c:v>
                </c:pt>
                <c:pt idx="2">
                  <c:v>Ngā Toi Māori</c:v>
                </c:pt>
                <c:pt idx="3">
                  <c:v>Pacific arts</c:v>
                </c:pt>
                <c:pt idx="4">
                  <c:v>Literary arts</c:v>
                </c:pt>
              </c:strCache>
            </c:strRef>
          </c:cat>
          <c:val>
            <c:numRef>
              <c:f>Sheet1!$C$2:$C$6</c:f>
              <c:numCache>
                <c:formatCode>General</c:formatCode>
                <c:ptCount val="5"/>
                <c:pt idx="0">
                  <c:v>49</c:v>
                </c:pt>
                <c:pt idx="1">
                  <c:v>49</c:v>
                </c:pt>
                <c:pt idx="2">
                  <c:v>41</c:v>
                </c:pt>
                <c:pt idx="3">
                  <c:v>24</c:v>
                </c:pt>
                <c:pt idx="4">
                  <c:v>16</c:v>
                </c:pt>
              </c:numCache>
            </c:numRef>
          </c:val>
          <c:extLst>
            <c:ext xmlns:c16="http://schemas.microsoft.com/office/drawing/2014/chart" uri="{C3380CC4-5D6E-409C-BE32-E72D297353CC}">
              <c16:uniqueId val="{00000001-5470-44DF-AACB-8EB010A93CCB}"/>
            </c:ext>
          </c:extLst>
        </c:ser>
        <c:dLbls>
          <c:showLegendKey val="0"/>
          <c:showVal val="0"/>
          <c:showCatName val="0"/>
          <c:showSerName val="0"/>
          <c:showPercent val="0"/>
          <c:showBubbleSize val="0"/>
        </c:dLbls>
        <c:gapWidth val="185"/>
        <c:overlap val="-20"/>
        <c:axId val="174694000"/>
        <c:axId val="1"/>
      </c:barChart>
      <c:catAx>
        <c:axId val="174694000"/>
        <c:scaling>
          <c:orientation val="minMax"/>
        </c:scaling>
        <c:delete val="0"/>
        <c:axPos val="b"/>
        <c:numFmt formatCode="General" sourceLinked="1"/>
        <c:majorTickMark val="none"/>
        <c:minorTickMark val="none"/>
        <c:tickLblPos val="nextTo"/>
        <c:spPr>
          <a:noFill/>
          <a:ln w="9223" cap="flat" cmpd="sng" algn="ctr">
            <a:noFill/>
            <a:round/>
          </a:ln>
          <a:effectLst/>
        </c:spPr>
        <c:txPr>
          <a:bodyPr rot="-60000000" vert="horz"/>
          <a:lstStyle/>
          <a:p>
            <a:pPr algn="ctr">
              <a:defRPr lang="en-US" sz="1400" b="0" i="0" u="none" strike="noStrike" kern="1200" baseline="0">
                <a:solidFill>
                  <a:schemeClr val="tx1"/>
                </a:solidFill>
                <a:latin typeface="+mj-lt"/>
                <a:ea typeface="+mn-ea"/>
                <a:cs typeface="+mn-cs"/>
              </a:defRPr>
            </a:pPr>
            <a:endParaRPr lang="en-US"/>
          </a:p>
        </c:txPr>
        <c:crossAx val="1"/>
        <c:crosses val="autoZero"/>
        <c:auto val="1"/>
        <c:lblAlgn val="ctr"/>
        <c:lblOffset val="100"/>
        <c:tickLblSkip val="1"/>
        <c:noMultiLvlLbl val="0"/>
      </c:catAx>
      <c:valAx>
        <c:axId val="1"/>
        <c:scaling>
          <c:orientation val="minMax"/>
          <c:max val="100"/>
        </c:scaling>
        <c:delete val="1"/>
        <c:axPos val="l"/>
        <c:numFmt formatCode="#,##0" sourceLinked="0"/>
        <c:majorTickMark val="none"/>
        <c:minorTickMark val="none"/>
        <c:tickLblPos val="nextTo"/>
        <c:crossAx val="174694000"/>
        <c:crosses val="autoZero"/>
        <c:crossBetween val="between"/>
      </c:valAx>
      <c:spPr>
        <a:solidFill>
          <a:srgbClr val="F2F2F2"/>
        </a:solidFill>
        <a:ln w="24595">
          <a:noFill/>
        </a:ln>
      </c:spPr>
    </c:plotArea>
    <c:legend>
      <c:legendPos val="t"/>
      <c:layout>
        <c:manualLayout>
          <c:xMode val="edge"/>
          <c:yMode val="edge"/>
          <c:x val="0.37351197088308241"/>
          <c:y val="1.7998866213151929E-2"/>
          <c:w val="0.25297605823383518"/>
          <c:h val="5.7705498866213151E-2"/>
        </c:manualLayout>
      </c:layout>
      <c:overlay val="0"/>
      <c:spPr>
        <a:noFill/>
        <a:ln w="24595">
          <a:noFill/>
        </a:ln>
      </c:spPr>
      <c:txPr>
        <a:bodyPr rot="0" vert="horz"/>
        <a:lstStyle/>
        <a:p>
          <a:pPr>
            <a:defRPr lang="en-US"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c:spPr>
  <c:txPr>
    <a:bodyPr/>
    <a:lstStyle/>
    <a:p>
      <a:pPr algn="ctr">
        <a:defRPr lang="en-US" sz="1050" b="0" i="1" u="none" strike="noStrike" kern="1200" baseline="0">
          <a:solidFill>
            <a:schemeClr val="tx1">
              <a:lumMod val="50000"/>
              <a:lumOff val="50000"/>
            </a:schemeClr>
          </a:solidFill>
          <a:latin typeface="+mn-lt"/>
          <a:ea typeface="+mn-ea"/>
          <a:cs typeface="+mn-cs"/>
        </a:defRPr>
      </a:pPr>
      <a:endParaRPr lang="en-US"/>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934567901234574E-2"/>
          <c:y val="0.12501200422548736"/>
          <c:w val="0.71764074074074069"/>
          <c:h val="0.76037333141265728"/>
        </c:manualLayout>
      </c:layout>
      <c:barChart>
        <c:barDir val="col"/>
        <c:grouping val="stacked"/>
        <c:varyColors val="0"/>
        <c:ser>
          <c:idx val="2"/>
          <c:order val="0"/>
          <c:tx>
            <c:strRef>
              <c:f>Sheet1!$E$1</c:f>
              <c:strCache>
                <c:ptCount val="1"/>
                <c:pt idx="0">
                  <c:v>Column2</c:v>
                </c:pt>
              </c:strCache>
            </c:strRef>
          </c:tx>
          <c:spPr>
            <a:solidFill>
              <a:srgbClr val="3AA889"/>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2008</c:v>
                </c:pt>
                <c:pt idx="1">
                  <c:v>2011</c:v>
                </c:pt>
                <c:pt idx="2">
                  <c:v>2014</c:v>
                </c:pt>
                <c:pt idx="3">
                  <c:v>2017</c:v>
                </c:pt>
                <c:pt idx="4">
                  <c:v>2020</c:v>
                </c:pt>
              </c:numCache>
            </c:numRef>
          </c:cat>
          <c:val>
            <c:numRef>
              <c:f>Sheet1!$E$2:$E$6</c:f>
              <c:numCache>
                <c:formatCode>General</c:formatCode>
                <c:ptCount val="5"/>
                <c:pt idx="0">
                  <c:v>99</c:v>
                </c:pt>
              </c:numCache>
            </c:numRef>
          </c:val>
          <c:extLst>
            <c:ext xmlns:c16="http://schemas.microsoft.com/office/drawing/2014/chart" uri="{C3380CC4-5D6E-409C-BE32-E72D297353CC}">
              <c16:uniqueId val="{00000000-5B66-4518-80B4-6A3D5CEDC265}"/>
            </c:ext>
          </c:extLst>
        </c:ser>
        <c:ser>
          <c:idx val="1"/>
          <c:order val="1"/>
          <c:tx>
            <c:strRef>
              <c:f>Sheet1!$D$1</c:f>
              <c:strCache>
                <c:ptCount val="1"/>
                <c:pt idx="0">
                  <c:v>Participated outside school</c:v>
                </c:pt>
              </c:strCache>
            </c:strRef>
          </c:tx>
          <c:spPr>
            <a:solidFill>
              <a:srgbClr val="3AA889"/>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2008</c:v>
                </c:pt>
                <c:pt idx="1">
                  <c:v>2011</c:v>
                </c:pt>
                <c:pt idx="2">
                  <c:v>2014</c:v>
                </c:pt>
                <c:pt idx="3">
                  <c:v>2017</c:v>
                </c:pt>
                <c:pt idx="4">
                  <c:v>2020</c:v>
                </c:pt>
              </c:numCache>
            </c:numRef>
          </c:cat>
          <c:val>
            <c:numRef>
              <c:f>Sheet1!$D$2:$D$6</c:f>
              <c:numCache>
                <c:formatCode>General</c:formatCode>
                <c:ptCount val="5"/>
                <c:pt idx="1">
                  <c:v>92</c:v>
                </c:pt>
                <c:pt idx="2">
                  <c:v>92</c:v>
                </c:pt>
                <c:pt idx="3">
                  <c:v>91</c:v>
                </c:pt>
                <c:pt idx="4">
                  <c:v>85</c:v>
                </c:pt>
              </c:numCache>
            </c:numRef>
          </c:val>
          <c:extLst>
            <c:ext xmlns:c16="http://schemas.microsoft.com/office/drawing/2014/chart" uri="{C3380CC4-5D6E-409C-BE32-E72D297353CC}">
              <c16:uniqueId val="{00000001-5B66-4518-80B4-6A3D5CEDC265}"/>
            </c:ext>
          </c:extLst>
        </c:ser>
        <c:ser>
          <c:idx val="0"/>
          <c:order val="2"/>
          <c:tx>
            <c:strRef>
              <c:f>Sheet1!$C$1</c:f>
              <c:strCache>
                <c:ptCount val="1"/>
                <c:pt idx="0">
                  <c:v>Participated in school only</c:v>
                </c:pt>
              </c:strCache>
            </c:strRef>
          </c:tx>
          <c:spPr>
            <a:solidFill>
              <a:srgbClr val="D0CEC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2008</c:v>
                </c:pt>
                <c:pt idx="1">
                  <c:v>2011</c:v>
                </c:pt>
                <c:pt idx="2">
                  <c:v>2014</c:v>
                </c:pt>
                <c:pt idx="3">
                  <c:v>2017</c:v>
                </c:pt>
                <c:pt idx="4">
                  <c:v>2020</c:v>
                </c:pt>
              </c:numCache>
            </c:numRef>
          </c:cat>
          <c:val>
            <c:numRef>
              <c:f>Sheet1!$C$2:$C$6</c:f>
              <c:numCache>
                <c:formatCode>General</c:formatCode>
                <c:ptCount val="5"/>
                <c:pt idx="1">
                  <c:v>7.0000000000000009</c:v>
                </c:pt>
                <c:pt idx="2">
                  <c:v>8</c:v>
                </c:pt>
                <c:pt idx="3">
                  <c:v>9</c:v>
                </c:pt>
                <c:pt idx="4">
                  <c:v>13</c:v>
                </c:pt>
              </c:numCache>
            </c:numRef>
          </c:val>
          <c:extLst>
            <c:ext xmlns:c16="http://schemas.microsoft.com/office/drawing/2014/chart" uri="{C3380CC4-5D6E-409C-BE32-E72D297353CC}">
              <c16:uniqueId val="{00000002-5B66-4518-80B4-6A3D5CEDC265}"/>
            </c:ext>
          </c:extLst>
        </c:ser>
        <c:dLbls>
          <c:showLegendKey val="0"/>
          <c:showVal val="0"/>
          <c:showCatName val="0"/>
          <c:showSerName val="0"/>
          <c:showPercent val="0"/>
          <c:showBubbleSize val="0"/>
        </c:dLbls>
        <c:gapWidth val="100"/>
        <c:overlap val="100"/>
        <c:axId val="443070080"/>
        <c:axId val="343039472"/>
      </c:barChart>
      <c:catAx>
        <c:axId val="44307008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ctr">
              <a:defRPr lang="en-US" sz="1600" b="0" i="0" u="none" strike="noStrike" kern="1200" baseline="0">
                <a:solidFill>
                  <a:schemeClr val="tx1"/>
                </a:solidFill>
                <a:latin typeface="Arial Black" panose="020B0A04020102020204" pitchFamily="34" charset="0"/>
                <a:ea typeface="+mn-ea"/>
                <a:cs typeface="+mn-cs"/>
              </a:defRPr>
            </a:pPr>
            <a:endParaRPr lang="en-US"/>
          </a:p>
        </c:txPr>
        <c:crossAx val="343039472"/>
        <c:crosses val="autoZero"/>
        <c:auto val="1"/>
        <c:lblAlgn val="ctr"/>
        <c:lblOffset val="0"/>
        <c:noMultiLvlLbl val="0"/>
      </c:catAx>
      <c:valAx>
        <c:axId val="343039472"/>
        <c:scaling>
          <c:orientation val="minMax"/>
          <c:max val="100"/>
          <c:min val="0"/>
        </c:scaling>
        <c:delete val="1"/>
        <c:axPos val="l"/>
        <c:numFmt formatCode="General" sourceLinked="1"/>
        <c:majorTickMark val="none"/>
        <c:minorTickMark val="none"/>
        <c:tickLblPos val="nextTo"/>
        <c:crossAx val="443070080"/>
        <c:crosses val="autoZero"/>
        <c:crossBetween val="between"/>
      </c:valAx>
      <c:spPr>
        <a:noFill/>
        <a:ln>
          <a:noFill/>
        </a:ln>
        <a:effectLst/>
      </c:spPr>
    </c:plotArea>
    <c:legend>
      <c:legendPos val="r"/>
      <c:legendEntry>
        <c:idx val="2"/>
        <c:delete val="1"/>
      </c:legendEntry>
      <c:layout>
        <c:manualLayout>
          <c:xMode val="edge"/>
          <c:yMode val="edge"/>
          <c:x val="0.81416613756613754"/>
          <c:y val="0.30518323673035991"/>
          <c:w val="0.17554012345679015"/>
          <c:h val="0.38963352653928018"/>
        </c:manualLayout>
      </c:layout>
      <c:overlay val="0"/>
      <c:spPr>
        <a:noFill/>
        <a:ln>
          <a:noFill/>
        </a:ln>
        <a:effectLst/>
      </c:spPr>
      <c:txPr>
        <a:bodyPr rot="0" spcFirstLastPara="1" vertOverflow="ellipsis" vert="horz" wrap="square" anchor="ctr" anchorCtr="1"/>
        <a:lstStyle/>
        <a:p>
          <a:pPr>
            <a:defRPr lang="en-US"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868333333333331E-2"/>
          <c:y val="3.2995840445625715E-2"/>
          <c:w val="0.80900759259259258"/>
          <c:h val="0.8649218315076973"/>
        </c:manualLayout>
      </c:layout>
      <c:lineChart>
        <c:grouping val="standard"/>
        <c:varyColors val="0"/>
        <c:ser>
          <c:idx val="0"/>
          <c:order val="0"/>
          <c:tx>
            <c:strRef>
              <c:f>Sheet1!$B$1</c:f>
              <c:strCache>
                <c:ptCount val="1"/>
                <c:pt idx="0">
                  <c:v>Self-reported creativity</c:v>
                </c:pt>
              </c:strCache>
            </c:strRef>
          </c:tx>
          <c:spPr>
            <a:ln w="28575" cap="rnd">
              <a:solidFill>
                <a:srgbClr val="3AA889"/>
              </a:solidFill>
              <a:round/>
            </a:ln>
            <a:effectLst/>
          </c:spPr>
          <c:marker>
            <c:symbol val="none"/>
          </c:marker>
          <c:dLbls>
            <c:dLbl>
              <c:idx val="4"/>
              <c:spPr>
                <a:noFill/>
                <a:ln>
                  <a:noFill/>
                </a:ln>
                <a:effectLst/>
              </c:spPr>
              <c:txPr>
                <a:bodyPr rot="0" spcFirstLastPara="1" vertOverflow="ellipsis" vert="horz" wrap="square" lIns="38100" tIns="19050" rIns="38100" bIns="19050" anchor="ctr" anchorCtr="0">
                  <a:spAutoFit/>
                </a:bodyPr>
                <a:lstStyle/>
                <a:p>
                  <a:pPr algn="ctr">
                    <a:defRPr lang="en-US" sz="18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0-D697-420A-A339-85864DB16DE6}"/>
                </c:ext>
              </c:extLst>
            </c:dLbl>
            <c:dLbl>
              <c:idx val="5"/>
              <c:spPr>
                <a:noFill/>
                <a:ln>
                  <a:noFill/>
                </a:ln>
                <a:effectLst/>
              </c:spPr>
              <c:txPr>
                <a:bodyPr rot="0" spcFirstLastPara="1" vertOverflow="ellipsis" vert="horz" wrap="square" lIns="38100" tIns="19050" rIns="38100" bIns="19050" anchor="ctr" anchorCtr="0">
                  <a:spAutoFit/>
                </a:bodyPr>
                <a:lstStyle/>
                <a:p>
                  <a:pPr algn="ctr">
                    <a:defRPr lang="en-US" sz="18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3-9DC6-46BB-A4D5-2E0F9DB78F46}"/>
                </c:ext>
              </c:extLst>
            </c:dLbl>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2008</c:v>
                </c:pt>
                <c:pt idx="1">
                  <c:v>2011</c:v>
                </c:pt>
                <c:pt idx="2">
                  <c:v>2014</c:v>
                </c:pt>
                <c:pt idx="3">
                  <c:v>2017</c:v>
                </c:pt>
                <c:pt idx="4">
                  <c:v>2020</c:v>
                </c:pt>
              </c:numCache>
            </c:numRef>
          </c:cat>
          <c:val>
            <c:numRef>
              <c:f>Sheet1!$B$2:$B$6</c:f>
              <c:numCache>
                <c:formatCode>General</c:formatCode>
                <c:ptCount val="5"/>
                <c:pt idx="0">
                  <c:v>49</c:v>
                </c:pt>
                <c:pt idx="1">
                  <c:v>53</c:v>
                </c:pt>
                <c:pt idx="2">
                  <c:v>59</c:v>
                </c:pt>
                <c:pt idx="3">
                  <c:v>59</c:v>
                </c:pt>
                <c:pt idx="4">
                  <c:v>69</c:v>
                </c:pt>
              </c:numCache>
            </c:numRef>
          </c:val>
          <c:smooth val="0"/>
          <c:extLst>
            <c:ext xmlns:c16="http://schemas.microsoft.com/office/drawing/2014/chart" uri="{C3380CC4-5D6E-409C-BE32-E72D297353CC}">
              <c16:uniqueId val="{00000000-9DC6-46BB-A4D5-2E0F9DB78F46}"/>
            </c:ext>
          </c:extLst>
        </c:ser>
        <c:dLbls>
          <c:showLegendKey val="0"/>
          <c:showVal val="0"/>
          <c:showCatName val="0"/>
          <c:showSerName val="0"/>
          <c:showPercent val="0"/>
          <c:showBubbleSize val="0"/>
        </c:dLbls>
        <c:smooth val="0"/>
        <c:axId val="443070080"/>
        <c:axId val="343039472"/>
      </c:lineChart>
      <c:catAx>
        <c:axId val="44307008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ctr">
              <a:defRPr lang="en-US" sz="1600" b="1" i="0" u="none" strike="noStrike" kern="1200" baseline="0">
                <a:solidFill>
                  <a:schemeClr val="tx1"/>
                </a:solidFill>
                <a:latin typeface="+mj-lt"/>
                <a:ea typeface="+mn-ea"/>
                <a:cs typeface="+mn-cs"/>
              </a:defRPr>
            </a:pPr>
            <a:endParaRPr lang="en-US"/>
          </a:p>
        </c:txPr>
        <c:crossAx val="343039472"/>
        <c:crosses val="autoZero"/>
        <c:auto val="1"/>
        <c:lblAlgn val="ctr"/>
        <c:lblOffset val="100"/>
        <c:noMultiLvlLbl val="0"/>
      </c:catAx>
      <c:valAx>
        <c:axId val="343039472"/>
        <c:scaling>
          <c:orientation val="minMax"/>
          <c:max val="80"/>
          <c:min val="30"/>
        </c:scaling>
        <c:delete val="1"/>
        <c:axPos val="l"/>
        <c:numFmt formatCode="General" sourceLinked="1"/>
        <c:majorTickMark val="none"/>
        <c:minorTickMark val="none"/>
        <c:tickLblPos val="nextTo"/>
        <c:crossAx val="443070080"/>
        <c:crosses val="autoZero"/>
        <c:crossBetween val="between"/>
      </c:valAx>
      <c:spPr>
        <a:solidFill>
          <a:schemeClr val="bg1">
            <a:lumMod val="95000"/>
          </a:schemeClr>
        </a:solidFill>
        <a:ln>
          <a:noFill/>
        </a:ln>
        <a:effectLst/>
      </c:spPr>
    </c:plotArea>
    <c:legend>
      <c:legendPos val="r"/>
      <c:layout>
        <c:manualLayout>
          <c:xMode val="edge"/>
          <c:yMode val="edge"/>
          <c:x val="0.84883259259259258"/>
          <c:y val="0.19447469653628707"/>
          <c:w val="0.14575892529926909"/>
          <c:h val="0.6110503707367284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algn="ctr" defTabSz="914400" rtl="0" eaLnBrk="1" latinLnBrk="0" hangingPunct="1">
              <a:defRPr lang="en-US" sz="1600" b="1" i="0" u="none" strike="noStrike" kern="1200" spc="300" baseline="0">
                <a:solidFill>
                  <a:schemeClr val="tx1"/>
                </a:solidFill>
                <a:latin typeface="+mj-lt"/>
                <a:ea typeface="+mn-ea"/>
                <a:cs typeface="+mn-cs"/>
              </a:defRPr>
            </a:pPr>
            <a:r>
              <a:rPr lang="en-US" dirty="0"/>
              <a:t>2017</a:t>
            </a:r>
          </a:p>
        </c:rich>
      </c:tx>
      <c:overlay val="0"/>
      <c:spPr>
        <a:noFill/>
        <a:ln>
          <a:noFill/>
        </a:ln>
        <a:effectLst/>
      </c:spPr>
      <c:txPr>
        <a:bodyPr rot="0" spcFirstLastPara="1" vertOverflow="ellipsis" vert="horz" wrap="square" anchor="ctr" anchorCtr="1"/>
        <a:lstStyle/>
        <a:p>
          <a:pPr marL="0" algn="ctr" defTabSz="914400" rtl="0" eaLnBrk="1" latinLnBrk="0" hangingPunct="1">
            <a:defRPr lang="en-US" sz="1600" b="1" i="0" u="none" strike="noStrike" kern="1200" spc="300" baseline="0">
              <a:solidFill>
                <a:schemeClr val="tx1"/>
              </a:solidFill>
              <a:latin typeface="+mj-lt"/>
              <a:ea typeface="+mn-ea"/>
              <a:cs typeface="+mn-cs"/>
            </a:defRPr>
          </a:pPr>
          <a:endParaRPr lang="en-US"/>
        </a:p>
      </c:txPr>
    </c:title>
    <c:autoTitleDeleted val="0"/>
    <c:plotArea>
      <c:layout>
        <c:manualLayout>
          <c:layoutTarget val="inner"/>
          <c:xMode val="edge"/>
          <c:yMode val="edge"/>
          <c:x val="0.14414414414414414"/>
          <c:y val="0.28092164741865244"/>
          <c:w val="0.71171171171171166"/>
          <c:h val="0.52858962918351904"/>
        </c:manualLayout>
      </c:layout>
      <c:doughnutChart>
        <c:varyColors val="1"/>
        <c:ser>
          <c:idx val="0"/>
          <c:order val="0"/>
          <c:tx>
            <c:strRef>
              <c:f>Sheet1!$B$1</c:f>
              <c:strCache>
                <c:ptCount val="1"/>
                <c:pt idx="0">
                  <c:v>Column1</c:v>
                </c:pt>
              </c:strCache>
            </c:strRef>
          </c:tx>
          <c:dPt>
            <c:idx val="0"/>
            <c:bubble3D val="0"/>
            <c:spPr>
              <a:solidFill>
                <a:srgbClr val="3AA889"/>
              </a:solidFill>
              <a:ln w="19050">
                <a:solidFill>
                  <a:schemeClr val="lt1"/>
                </a:solidFill>
              </a:ln>
              <a:effectLst/>
            </c:spPr>
            <c:extLst>
              <c:ext xmlns:c16="http://schemas.microsoft.com/office/drawing/2014/chart" uri="{C3380CC4-5D6E-409C-BE32-E72D297353CC}">
                <c16:uniqueId val="{00000001-1C82-46E3-8674-FE9D13926356}"/>
              </c:ext>
            </c:extLst>
          </c:dPt>
          <c:dPt>
            <c:idx val="1"/>
            <c:bubble3D val="0"/>
            <c:spPr>
              <a:solidFill>
                <a:srgbClr val="D0CECE"/>
              </a:solidFill>
              <a:ln w="19050">
                <a:solidFill>
                  <a:schemeClr val="lt1"/>
                </a:solidFill>
              </a:ln>
              <a:effectLst/>
            </c:spPr>
            <c:extLst>
              <c:ext xmlns:c16="http://schemas.microsoft.com/office/drawing/2014/chart" uri="{C3380CC4-5D6E-409C-BE32-E72D297353CC}">
                <c16:uniqueId val="{00000003-1C82-46E3-8674-FE9D13926356}"/>
              </c:ext>
            </c:extLst>
          </c:dPt>
          <c:cat>
            <c:strRef>
              <c:f>Sheet1!$A$2:$A$3</c:f>
              <c:strCache>
                <c:ptCount val="2"/>
                <c:pt idx="0">
                  <c:v>1st Qtr</c:v>
                </c:pt>
                <c:pt idx="1">
                  <c:v>2nd Qtr</c:v>
                </c:pt>
              </c:strCache>
            </c:strRef>
          </c:cat>
          <c:val>
            <c:numRef>
              <c:f>Sheet1!$B$2:$B$3</c:f>
              <c:numCache>
                <c:formatCode>General</c:formatCode>
                <c:ptCount val="2"/>
                <c:pt idx="0">
                  <c:v>62</c:v>
                </c:pt>
                <c:pt idx="1">
                  <c:v>38</c:v>
                </c:pt>
              </c:numCache>
            </c:numRef>
          </c:val>
          <c:extLst>
            <c:ext xmlns:c16="http://schemas.microsoft.com/office/drawing/2014/chart" uri="{C3380CC4-5D6E-409C-BE32-E72D297353CC}">
              <c16:uniqueId val="{00000004-1C82-46E3-8674-FE9D1392635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algn="ctr" defTabSz="914400" rtl="0" eaLnBrk="1" latinLnBrk="0" hangingPunct="1">
              <a:defRPr lang="en-US" sz="1600" b="1" i="0" u="none" strike="noStrike" kern="1200" spc="300" baseline="0">
                <a:solidFill>
                  <a:schemeClr val="tx1"/>
                </a:solidFill>
                <a:latin typeface="+mj-lt"/>
                <a:ea typeface="+mn-ea"/>
                <a:cs typeface="+mn-cs"/>
              </a:defRPr>
            </a:pPr>
            <a:r>
              <a:rPr lang="en-US" sz="1600" dirty="0"/>
              <a:t>2020</a:t>
            </a:r>
          </a:p>
        </c:rich>
      </c:tx>
      <c:overlay val="0"/>
      <c:spPr>
        <a:noFill/>
        <a:ln>
          <a:noFill/>
        </a:ln>
        <a:effectLst/>
      </c:spPr>
      <c:txPr>
        <a:bodyPr rot="0" spcFirstLastPara="1" vertOverflow="ellipsis" vert="horz" wrap="square" anchor="ctr" anchorCtr="1"/>
        <a:lstStyle/>
        <a:p>
          <a:pPr marL="0" algn="ctr" defTabSz="914400" rtl="0" eaLnBrk="1" latinLnBrk="0" hangingPunct="1">
            <a:defRPr lang="en-US" sz="1600" b="1" i="0" u="none" strike="noStrike" kern="1200" spc="300" baseline="0">
              <a:solidFill>
                <a:schemeClr val="tx1"/>
              </a:solidFill>
              <a:latin typeface="+mj-lt"/>
              <a:ea typeface="+mn-ea"/>
              <a:cs typeface="+mn-cs"/>
            </a:defRPr>
          </a:pPr>
          <a:endParaRPr lang="en-US"/>
        </a:p>
      </c:txPr>
    </c:title>
    <c:autoTitleDeleted val="0"/>
    <c:plotArea>
      <c:layout>
        <c:manualLayout>
          <c:layoutTarget val="inner"/>
          <c:xMode val="edge"/>
          <c:yMode val="edge"/>
          <c:x val="0.14414414414414414"/>
          <c:y val="0.28092164741865244"/>
          <c:w val="0.71171171171171166"/>
          <c:h val="0.52858962918351904"/>
        </c:manualLayout>
      </c:layout>
      <c:doughnutChart>
        <c:varyColors val="1"/>
        <c:ser>
          <c:idx val="0"/>
          <c:order val="0"/>
          <c:tx>
            <c:strRef>
              <c:f>Sheet1!$B$1</c:f>
              <c:strCache>
                <c:ptCount val="1"/>
                <c:pt idx="0">
                  <c:v>Column1</c:v>
                </c:pt>
              </c:strCache>
            </c:strRef>
          </c:tx>
          <c:spPr>
            <a:solidFill>
              <a:srgbClr val="D0CECE"/>
            </a:solidFill>
          </c:spPr>
          <c:dPt>
            <c:idx val="0"/>
            <c:bubble3D val="0"/>
            <c:spPr>
              <a:solidFill>
                <a:srgbClr val="3AA889"/>
              </a:solidFill>
              <a:ln w="19050">
                <a:solidFill>
                  <a:schemeClr val="lt1"/>
                </a:solidFill>
              </a:ln>
              <a:effectLst/>
            </c:spPr>
            <c:extLst>
              <c:ext xmlns:c16="http://schemas.microsoft.com/office/drawing/2014/chart" uri="{C3380CC4-5D6E-409C-BE32-E72D297353CC}">
                <c16:uniqueId val="{00000001-5C24-4929-9AD0-E6235F47465B}"/>
              </c:ext>
            </c:extLst>
          </c:dPt>
          <c:dPt>
            <c:idx val="1"/>
            <c:bubble3D val="0"/>
            <c:spPr>
              <a:solidFill>
                <a:srgbClr val="D0CECE"/>
              </a:solidFill>
              <a:ln w="19050">
                <a:solidFill>
                  <a:schemeClr val="lt1"/>
                </a:solidFill>
              </a:ln>
              <a:effectLst/>
            </c:spPr>
            <c:extLst>
              <c:ext xmlns:c16="http://schemas.microsoft.com/office/drawing/2014/chart" uri="{C3380CC4-5D6E-409C-BE32-E72D297353CC}">
                <c16:uniqueId val="{00000003-5C24-4929-9AD0-E6235F47465B}"/>
              </c:ext>
            </c:extLst>
          </c:dPt>
          <c:cat>
            <c:strRef>
              <c:f>Sheet1!$A$2:$A$3</c:f>
              <c:strCache>
                <c:ptCount val="2"/>
                <c:pt idx="0">
                  <c:v>1st Qtr</c:v>
                </c:pt>
                <c:pt idx="1">
                  <c:v>2nd Qtr</c:v>
                </c:pt>
              </c:strCache>
            </c:strRef>
          </c:cat>
          <c:val>
            <c:numRef>
              <c:f>Sheet1!$B$2:$B$3</c:f>
              <c:numCache>
                <c:formatCode>General</c:formatCode>
                <c:ptCount val="2"/>
                <c:pt idx="0">
                  <c:v>73</c:v>
                </c:pt>
                <c:pt idx="1">
                  <c:v>27</c:v>
                </c:pt>
              </c:numCache>
            </c:numRef>
          </c:val>
          <c:extLst>
            <c:ext xmlns:c16="http://schemas.microsoft.com/office/drawing/2014/chart" uri="{C3380CC4-5D6E-409C-BE32-E72D297353CC}">
              <c16:uniqueId val="{00000004-5C24-4929-9AD0-E6235F47465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3AA889"/>
              </a:solidFill>
              <a:ln w="19050">
                <a:noFill/>
              </a:ln>
              <a:effectLst/>
            </c:spPr>
            <c:extLst>
              <c:ext xmlns:c16="http://schemas.microsoft.com/office/drawing/2014/chart" uri="{C3380CC4-5D6E-409C-BE32-E72D297353CC}">
                <c16:uniqueId val="{00000001-A05D-4CF4-8DAF-E47A78943B41}"/>
              </c:ext>
            </c:extLst>
          </c:dPt>
          <c:dPt>
            <c:idx val="1"/>
            <c:bubble3D val="0"/>
            <c:spPr>
              <a:solidFill>
                <a:srgbClr val="D0CECE"/>
              </a:solidFill>
              <a:ln w="19050">
                <a:noFill/>
              </a:ln>
              <a:effectLst/>
            </c:spPr>
            <c:extLst>
              <c:ext xmlns:c16="http://schemas.microsoft.com/office/drawing/2014/chart" uri="{C3380CC4-5D6E-409C-BE32-E72D297353CC}">
                <c16:uniqueId val="{00000003-A05D-4CF4-8DAF-E47A78943B41}"/>
              </c:ext>
            </c:extLst>
          </c:dPt>
          <c:cat>
            <c:strRef>
              <c:f>Sheet1!$A$2:$A$3</c:f>
              <c:strCache>
                <c:ptCount val="2"/>
                <c:pt idx="0">
                  <c:v>1st Qtr</c:v>
                </c:pt>
                <c:pt idx="1">
                  <c:v>2nd Qtr</c:v>
                </c:pt>
              </c:strCache>
            </c:strRef>
          </c:cat>
          <c:val>
            <c:numRef>
              <c:f>Sheet1!$B$2:$B$3</c:f>
              <c:numCache>
                <c:formatCode>General</c:formatCode>
                <c:ptCount val="2"/>
                <c:pt idx="0">
                  <c:v>34</c:v>
                </c:pt>
                <c:pt idx="1">
                  <c:v>66</c:v>
                </c:pt>
              </c:numCache>
            </c:numRef>
          </c:val>
          <c:extLst>
            <c:ext xmlns:c16="http://schemas.microsoft.com/office/drawing/2014/chart" uri="{C3380CC4-5D6E-409C-BE32-E72D297353CC}">
              <c16:uniqueId val="{00000004-A05D-4CF4-8DAF-E47A78943B41}"/>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algn="ctr" defTabSz="914400" rtl="0" eaLnBrk="1" latinLnBrk="0" hangingPunct="1">
              <a:defRPr lang="en-US" sz="1600" b="1" i="0" u="none" strike="noStrike" kern="1200" spc="300" baseline="0">
                <a:solidFill>
                  <a:schemeClr val="tx1"/>
                </a:solidFill>
                <a:latin typeface="+mj-lt"/>
                <a:ea typeface="+mn-ea"/>
                <a:cs typeface="+mn-cs"/>
              </a:defRPr>
            </a:pPr>
            <a:r>
              <a:rPr lang="en-US" sz="1600" dirty="0"/>
              <a:t>Pacific peoples</a:t>
            </a:r>
          </a:p>
        </c:rich>
      </c:tx>
      <c:overlay val="0"/>
      <c:spPr>
        <a:noFill/>
        <a:ln>
          <a:noFill/>
        </a:ln>
        <a:effectLst/>
      </c:spPr>
      <c:txPr>
        <a:bodyPr rot="0" spcFirstLastPara="1" vertOverflow="ellipsis" vert="horz" wrap="square" anchor="ctr" anchorCtr="1"/>
        <a:lstStyle/>
        <a:p>
          <a:pPr marL="0" algn="ctr" defTabSz="914400" rtl="0" eaLnBrk="1" latinLnBrk="0" hangingPunct="1">
            <a:defRPr lang="en-US" sz="1600" b="1" i="0" u="none" strike="noStrike" kern="1200" spc="300" baseline="0">
              <a:solidFill>
                <a:schemeClr val="tx1"/>
              </a:solidFill>
              <a:latin typeface="+mj-lt"/>
              <a:ea typeface="+mn-ea"/>
              <a:cs typeface="+mn-cs"/>
            </a:defRPr>
          </a:pPr>
          <a:endParaRPr lang="en-US"/>
        </a:p>
      </c:txPr>
    </c:title>
    <c:autoTitleDeleted val="0"/>
    <c:plotArea>
      <c:layout>
        <c:manualLayout>
          <c:layoutTarget val="inner"/>
          <c:xMode val="edge"/>
          <c:yMode val="edge"/>
          <c:x val="0.14414414414414414"/>
          <c:y val="0.28092164741865244"/>
          <c:w val="0.71171171171171166"/>
          <c:h val="0.52858962918351904"/>
        </c:manualLayout>
      </c:layout>
      <c:doughnutChart>
        <c:varyColors val="1"/>
        <c:ser>
          <c:idx val="0"/>
          <c:order val="0"/>
          <c:tx>
            <c:strRef>
              <c:f>Sheet1!$B$1</c:f>
              <c:strCache>
                <c:ptCount val="1"/>
                <c:pt idx="0">
                  <c:v>Column1</c:v>
                </c:pt>
              </c:strCache>
            </c:strRef>
          </c:tx>
          <c:spPr>
            <a:solidFill>
              <a:srgbClr val="D0CECE"/>
            </a:solidFill>
          </c:spPr>
          <c:dPt>
            <c:idx val="0"/>
            <c:bubble3D val="0"/>
            <c:spPr>
              <a:solidFill>
                <a:srgbClr val="3AA889"/>
              </a:solidFill>
              <a:ln w="19050">
                <a:solidFill>
                  <a:schemeClr val="lt1"/>
                </a:solidFill>
              </a:ln>
              <a:effectLst/>
            </c:spPr>
            <c:extLst>
              <c:ext xmlns:c16="http://schemas.microsoft.com/office/drawing/2014/chart" uri="{C3380CC4-5D6E-409C-BE32-E72D297353CC}">
                <c16:uniqueId val="{00000001-8006-4EFE-AC2C-28FF5D7A4800}"/>
              </c:ext>
            </c:extLst>
          </c:dPt>
          <c:dPt>
            <c:idx val="1"/>
            <c:bubble3D val="0"/>
            <c:spPr>
              <a:solidFill>
                <a:srgbClr val="D0CECE"/>
              </a:solidFill>
              <a:ln w="19050">
                <a:solidFill>
                  <a:schemeClr val="lt1"/>
                </a:solidFill>
              </a:ln>
              <a:effectLst/>
            </c:spPr>
            <c:extLst>
              <c:ext xmlns:c16="http://schemas.microsoft.com/office/drawing/2014/chart" uri="{C3380CC4-5D6E-409C-BE32-E72D297353CC}">
                <c16:uniqueId val="{00000003-8006-4EFE-AC2C-28FF5D7A4800}"/>
              </c:ext>
            </c:extLst>
          </c:dPt>
          <c:cat>
            <c:strRef>
              <c:f>Sheet1!$A$2:$A$3</c:f>
              <c:strCache>
                <c:ptCount val="2"/>
                <c:pt idx="0">
                  <c:v>1st Qtr</c:v>
                </c:pt>
                <c:pt idx="1">
                  <c:v>2nd Qtr</c:v>
                </c:pt>
              </c:strCache>
            </c:strRef>
          </c:cat>
          <c:val>
            <c:numRef>
              <c:f>Sheet1!$B$2:$B$3</c:f>
              <c:numCache>
                <c:formatCode>General</c:formatCode>
                <c:ptCount val="2"/>
                <c:pt idx="0">
                  <c:v>80</c:v>
                </c:pt>
                <c:pt idx="1">
                  <c:v>20</c:v>
                </c:pt>
              </c:numCache>
            </c:numRef>
          </c:val>
          <c:extLst>
            <c:ext xmlns:c16="http://schemas.microsoft.com/office/drawing/2014/chart" uri="{C3380CC4-5D6E-409C-BE32-E72D297353CC}">
              <c16:uniqueId val="{00000004-8006-4EFE-AC2C-28FF5D7A480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dLbls>
          <c:showLegendKey val="0"/>
          <c:showVal val="0"/>
          <c:showCatName val="0"/>
          <c:showSerName val="0"/>
          <c:showPercent val="0"/>
          <c:showBubbleSize val="0"/>
          <c:showLeaderLines val="0"/>
        </c:dLbls>
        <c:firstSliceAng val="0"/>
        <c:holeSize val="8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D0CECE"/>
            </a:solidFill>
            <a:ln>
              <a:noFill/>
            </a:ln>
          </c:spPr>
          <c:dPt>
            <c:idx val="0"/>
            <c:bubble3D val="0"/>
            <c:spPr>
              <a:solidFill>
                <a:srgbClr val="3AA889"/>
              </a:solidFill>
              <a:ln w="19050">
                <a:noFill/>
              </a:ln>
              <a:effectLst/>
            </c:spPr>
            <c:extLst>
              <c:ext xmlns:c16="http://schemas.microsoft.com/office/drawing/2014/chart" uri="{C3380CC4-5D6E-409C-BE32-E72D297353CC}">
                <c16:uniqueId val="{00000001-66FD-464A-8226-8632272C9021}"/>
              </c:ext>
            </c:extLst>
          </c:dPt>
          <c:dPt>
            <c:idx val="1"/>
            <c:bubble3D val="0"/>
            <c:spPr>
              <a:solidFill>
                <a:srgbClr val="D0CECE"/>
              </a:solidFill>
              <a:ln w="19050">
                <a:noFill/>
              </a:ln>
              <a:effectLst/>
            </c:spPr>
            <c:extLst>
              <c:ext xmlns:c16="http://schemas.microsoft.com/office/drawing/2014/chart" uri="{C3380CC4-5D6E-409C-BE32-E72D297353CC}">
                <c16:uniqueId val="{00000003-66FD-464A-8226-8632272C9021}"/>
              </c:ext>
            </c:extLst>
          </c:dPt>
          <c:cat>
            <c:strRef>
              <c:f>Sheet1!$A$2:$A$3</c:f>
              <c:strCache>
                <c:ptCount val="2"/>
                <c:pt idx="0">
                  <c:v>1st Qtr</c:v>
                </c:pt>
                <c:pt idx="1">
                  <c:v>2nd Qtr</c:v>
                </c:pt>
              </c:strCache>
            </c:strRef>
          </c:cat>
          <c:val>
            <c:numRef>
              <c:f>Sheet1!$B$2:$B$3</c:f>
              <c:numCache>
                <c:formatCode>General</c:formatCode>
                <c:ptCount val="2"/>
                <c:pt idx="0">
                  <c:v>46</c:v>
                </c:pt>
                <c:pt idx="1">
                  <c:v>54</c:v>
                </c:pt>
              </c:numCache>
            </c:numRef>
          </c:val>
          <c:extLst>
            <c:ext xmlns:c16="http://schemas.microsoft.com/office/drawing/2014/chart" uri="{C3380CC4-5D6E-409C-BE32-E72D297353CC}">
              <c16:uniqueId val="{00000004-66FD-464A-8226-8632272C9021}"/>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dLbls>
          <c:showLegendKey val="0"/>
          <c:showVal val="0"/>
          <c:showCatName val="0"/>
          <c:showSerName val="0"/>
          <c:showPercent val="0"/>
          <c:showBubbleSize val="0"/>
          <c:showLeaderLines val="0"/>
        </c:dLbls>
        <c:firstSliceAng val="0"/>
        <c:holeSize val="8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3AA889"/>
              </a:solidFill>
              <a:ln w="19050">
                <a:noFill/>
              </a:ln>
              <a:effectLst/>
            </c:spPr>
            <c:extLst>
              <c:ext xmlns:c16="http://schemas.microsoft.com/office/drawing/2014/chart" uri="{C3380CC4-5D6E-409C-BE32-E72D297353CC}">
                <c16:uniqueId val="{00000001-0243-4372-ABF3-ED49DC729767}"/>
              </c:ext>
            </c:extLst>
          </c:dPt>
          <c:dPt>
            <c:idx val="1"/>
            <c:bubble3D val="0"/>
            <c:spPr>
              <a:solidFill>
                <a:srgbClr val="D0CECE"/>
              </a:solidFill>
              <a:ln w="19050">
                <a:noFill/>
              </a:ln>
              <a:effectLst/>
            </c:spPr>
            <c:extLst>
              <c:ext xmlns:c16="http://schemas.microsoft.com/office/drawing/2014/chart" uri="{C3380CC4-5D6E-409C-BE32-E72D297353CC}">
                <c16:uniqueId val="{00000003-0243-4372-ABF3-ED49DC729767}"/>
              </c:ext>
            </c:extLst>
          </c:dPt>
          <c:cat>
            <c:strRef>
              <c:f>Sheet1!$A$2:$A$3</c:f>
              <c:strCache>
                <c:ptCount val="2"/>
                <c:pt idx="0">
                  <c:v>1st Qtr</c:v>
                </c:pt>
                <c:pt idx="1">
                  <c:v>2nd Qtr</c:v>
                </c:pt>
              </c:strCache>
            </c:strRef>
          </c:cat>
          <c:val>
            <c:numRef>
              <c:f>Sheet1!$B$2:$B$3</c:f>
              <c:numCache>
                <c:formatCode>General</c:formatCode>
                <c:ptCount val="2"/>
                <c:pt idx="0">
                  <c:v>18</c:v>
                </c:pt>
                <c:pt idx="1">
                  <c:v>82</c:v>
                </c:pt>
              </c:numCache>
            </c:numRef>
          </c:val>
          <c:extLst>
            <c:ext xmlns:c16="http://schemas.microsoft.com/office/drawing/2014/chart" uri="{C3380CC4-5D6E-409C-BE32-E72D297353CC}">
              <c16:uniqueId val="{00000004-0243-4372-ABF3-ED49DC729767}"/>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3AA889"/>
              </a:solidFill>
              <a:ln w="19050">
                <a:noFill/>
              </a:ln>
              <a:effectLst/>
            </c:spPr>
            <c:extLst>
              <c:ext xmlns:c16="http://schemas.microsoft.com/office/drawing/2014/chart" uri="{C3380CC4-5D6E-409C-BE32-E72D297353CC}">
                <c16:uniqueId val="{00000001-7EC6-4AFE-88A9-BE9F8366EE2E}"/>
              </c:ext>
            </c:extLst>
          </c:dPt>
          <c:dPt>
            <c:idx val="1"/>
            <c:bubble3D val="0"/>
            <c:spPr>
              <a:solidFill>
                <a:srgbClr val="D0CECE"/>
              </a:solidFill>
              <a:ln w="19050">
                <a:noFill/>
              </a:ln>
              <a:effectLst/>
            </c:spPr>
            <c:extLst>
              <c:ext xmlns:c16="http://schemas.microsoft.com/office/drawing/2014/chart" uri="{C3380CC4-5D6E-409C-BE32-E72D297353CC}">
                <c16:uniqueId val="{00000003-7EC6-4AFE-88A9-BE9F8366EE2E}"/>
              </c:ext>
            </c:extLst>
          </c:dPt>
          <c:cat>
            <c:strRef>
              <c:f>Sheet1!$A$2:$A$3</c:f>
              <c:strCache>
                <c:ptCount val="2"/>
                <c:pt idx="0">
                  <c:v>1st Qtr</c:v>
                </c:pt>
                <c:pt idx="1">
                  <c:v>2nd Qtr</c:v>
                </c:pt>
              </c:strCache>
            </c:strRef>
          </c:cat>
          <c:val>
            <c:numRef>
              <c:f>Sheet1!$B$2:$B$3</c:f>
              <c:numCache>
                <c:formatCode>General</c:formatCode>
                <c:ptCount val="2"/>
                <c:pt idx="0">
                  <c:v>3</c:v>
                </c:pt>
                <c:pt idx="1">
                  <c:v>97</c:v>
                </c:pt>
              </c:numCache>
            </c:numRef>
          </c:val>
          <c:extLst>
            <c:ext xmlns:c16="http://schemas.microsoft.com/office/drawing/2014/chart" uri="{C3380CC4-5D6E-409C-BE32-E72D297353CC}">
              <c16:uniqueId val="{00000004-7EC6-4AFE-88A9-BE9F8366EE2E}"/>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algn="ctr" defTabSz="914400" rtl="0" eaLnBrk="1" latinLnBrk="0" hangingPunct="1">
              <a:defRPr lang="en-US" sz="1600" b="1" i="0" u="none" strike="noStrike" kern="1200" spc="300" baseline="0">
                <a:solidFill>
                  <a:schemeClr val="tx1"/>
                </a:solidFill>
                <a:latin typeface="+mj-lt"/>
                <a:ea typeface="+mn-ea"/>
                <a:cs typeface="+mn-cs"/>
              </a:defRPr>
            </a:pPr>
            <a:r>
              <a:rPr lang="en-US" sz="1600" dirty="0"/>
              <a:t>Asian</a:t>
            </a:r>
            <a:br>
              <a:rPr lang="en-US" sz="1600" dirty="0"/>
            </a:br>
            <a:r>
              <a:rPr lang="en-US" sz="1600" dirty="0"/>
              <a:t>New Zealanders</a:t>
            </a:r>
          </a:p>
        </c:rich>
      </c:tx>
      <c:overlay val="0"/>
      <c:spPr>
        <a:noFill/>
        <a:ln>
          <a:noFill/>
        </a:ln>
        <a:effectLst/>
      </c:spPr>
      <c:txPr>
        <a:bodyPr rot="0" spcFirstLastPara="1" vertOverflow="ellipsis" vert="horz" wrap="square" anchor="ctr" anchorCtr="1"/>
        <a:lstStyle/>
        <a:p>
          <a:pPr marL="0" algn="ctr" defTabSz="914400" rtl="0" eaLnBrk="1" latinLnBrk="0" hangingPunct="1">
            <a:defRPr lang="en-US" sz="1600" b="1" i="0" u="none" strike="noStrike" kern="1200" spc="300" baseline="0">
              <a:solidFill>
                <a:schemeClr val="tx1"/>
              </a:solidFill>
              <a:latin typeface="+mj-lt"/>
              <a:ea typeface="+mn-ea"/>
              <a:cs typeface="+mn-cs"/>
            </a:defRPr>
          </a:pPr>
          <a:endParaRPr lang="en-US"/>
        </a:p>
      </c:txPr>
    </c:title>
    <c:autoTitleDeleted val="0"/>
    <c:plotArea>
      <c:layout>
        <c:manualLayout>
          <c:layoutTarget val="inner"/>
          <c:xMode val="edge"/>
          <c:yMode val="edge"/>
          <c:x val="0.14414414414414414"/>
          <c:y val="0.28092164741865244"/>
          <c:w val="0.71171171171171166"/>
          <c:h val="0.52858962918351904"/>
        </c:manualLayout>
      </c:layout>
      <c:doughnutChart>
        <c:varyColors val="1"/>
        <c:ser>
          <c:idx val="0"/>
          <c:order val="0"/>
          <c:tx>
            <c:strRef>
              <c:f>Sheet1!$B$1</c:f>
              <c:strCache>
                <c:ptCount val="1"/>
                <c:pt idx="0">
                  <c:v>Column1</c:v>
                </c:pt>
              </c:strCache>
            </c:strRef>
          </c:tx>
          <c:spPr>
            <a:solidFill>
              <a:srgbClr val="D0CECE"/>
            </a:solidFill>
          </c:spPr>
          <c:dPt>
            <c:idx val="0"/>
            <c:bubble3D val="0"/>
            <c:spPr>
              <a:solidFill>
                <a:srgbClr val="3AA889"/>
              </a:solidFill>
              <a:ln w="19050">
                <a:solidFill>
                  <a:schemeClr val="lt1"/>
                </a:solidFill>
              </a:ln>
              <a:effectLst/>
            </c:spPr>
            <c:extLst>
              <c:ext xmlns:c16="http://schemas.microsoft.com/office/drawing/2014/chart" uri="{C3380CC4-5D6E-409C-BE32-E72D297353CC}">
                <c16:uniqueId val="{00000001-8006-4EFE-AC2C-28FF5D7A4800}"/>
              </c:ext>
            </c:extLst>
          </c:dPt>
          <c:dPt>
            <c:idx val="1"/>
            <c:bubble3D val="0"/>
            <c:spPr>
              <a:solidFill>
                <a:srgbClr val="D0CECE"/>
              </a:solidFill>
              <a:ln w="19050">
                <a:solidFill>
                  <a:schemeClr val="lt1"/>
                </a:solidFill>
              </a:ln>
              <a:effectLst/>
            </c:spPr>
            <c:extLst>
              <c:ext xmlns:c16="http://schemas.microsoft.com/office/drawing/2014/chart" uri="{C3380CC4-5D6E-409C-BE32-E72D297353CC}">
                <c16:uniqueId val="{00000003-8006-4EFE-AC2C-28FF5D7A4800}"/>
              </c:ext>
            </c:extLst>
          </c:dPt>
          <c:cat>
            <c:strRef>
              <c:f>Sheet1!$A$2:$A$3</c:f>
              <c:strCache>
                <c:ptCount val="2"/>
                <c:pt idx="0">
                  <c:v>1st Qtr</c:v>
                </c:pt>
                <c:pt idx="1">
                  <c:v>2nd Qtr</c:v>
                </c:pt>
              </c:strCache>
            </c:strRef>
          </c:cat>
          <c:val>
            <c:numRef>
              <c:f>Sheet1!$B$2:$B$3</c:f>
              <c:numCache>
                <c:formatCode>General</c:formatCode>
                <c:ptCount val="2"/>
                <c:pt idx="0">
                  <c:v>76</c:v>
                </c:pt>
                <c:pt idx="1">
                  <c:v>24</c:v>
                </c:pt>
              </c:numCache>
            </c:numRef>
          </c:val>
          <c:extLst>
            <c:ext xmlns:c16="http://schemas.microsoft.com/office/drawing/2014/chart" uri="{C3380CC4-5D6E-409C-BE32-E72D297353CC}">
              <c16:uniqueId val="{00000004-8006-4EFE-AC2C-28FF5D7A480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algn="ctr" defTabSz="914400" rtl="0" eaLnBrk="1" latinLnBrk="0" hangingPunct="1">
              <a:defRPr lang="en-US" sz="1600" b="1" i="0" u="none" strike="noStrike" kern="1200" spc="300" baseline="0">
                <a:solidFill>
                  <a:schemeClr val="tx1"/>
                </a:solidFill>
                <a:latin typeface="+mj-lt"/>
                <a:ea typeface="+mn-ea"/>
                <a:cs typeface="+mn-cs"/>
              </a:defRPr>
            </a:pPr>
            <a:r>
              <a:rPr lang="en-US" sz="1600" dirty="0"/>
              <a:t>People with</a:t>
            </a:r>
            <a:br>
              <a:rPr lang="en-US" sz="1600" dirty="0"/>
            </a:br>
            <a:r>
              <a:rPr lang="en-US" sz="1600" dirty="0"/>
              <a:t>the lived experience of disability</a:t>
            </a:r>
          </a:p>
        </c:rich>
      </c:tx>
      <c:overlay val="0"/>
      <c:spPr>
        <a:noFill/>
        <a:ln>
          <a:noFill/>
        </a:ln>
        <a:effectLst/>
      </c:spPr>
      <c:txPr>
        <a:bodyPr rot="0" spcFirstLastPara="1" vertOverflow="ellipsis" vert="horz" wrap="square" anchor="ctr" anchorCtr="1"/>
        <a:lstStyle/>
        <a:p>
          <a:pPr marL="0" algn="ctr" defTabSz="914400" rtl="0" eaLnBrk="1" latinLnBrk="0" hangingPunct="1">
            <a:defRPr lang="en-US" sz="1600" b="1" i="0" u="none" strike="noStrike" kern="1200" spc="300" baseline="0">
              <a:solidFill>
                <a:schemeClr val="tx1"/>
              </a:solidFill>
              <a:latin typeface="+mj-lt"/>
              <a:ea typeface="+mn-ea"/>
              <a:cs typeface="+mn-cs"/>
            </a:defRPr>
          </a:pPr>
          <a:endParaRPr lang="en-US"/>
        </a:p>
      </c:txPr>
    </c:title>
    <c:autoTitleDeleted val="0"/>
    <c:plotArea>
      <c:layout>
        <c:manualLayout>
          <c:layoutTarget val="inner"/>
          <c:xMode val="edge"/>
          <c:yMode val="edge"/>
          <c:x val="0.14414414414414414"/>
          <c:y val="0.28092164741865244"/>
          <c:w val="0.71171171171171166"/>
          <c:h val="0.52858962918351904"/>
        </c:manualLayout>
      </c:layout>
      <c:doughnutChart>
        <c:varyColors val="1"/>
        <c:ser>
          <c:idx val="0"/>
          <c:order val="0"/>
          <c:tx>
            <c:strRef>
              <c:f>Sheet1!$B$1</c:f>
              <c:strCache>
                <c:ptCount val="1"/>
                <c:pt idx="0">
                  <c:v>Column1</c:v>
                </c:pt>
              </c:strCache>
            </c:strRef>
          </c:tx>
          <c:spPr>
            <a:solidFill>
              <a:srgbClr val="D0CECE"/>
            </a:solidFill>
          </c:spPr>
          <c:dPt>
            <c:idx val="0"/>
            <c:bubble3D val="0"/>
            <c:spPr>
              <a:solidFill>
                <a:srgbClr val="3AA889"/>
              </a:solidFill>
              <a:ln w="19050">
                <a:solidFill>
                  <a:schemeClr val="lt1"/>
                </a:solidFill>
              </a:ln>
              <a:effectLst/>
            </c:spPr>
            <c:extLst>
              <c:ext xmlns:c16="http://schemas.microsoft.com/office/drawing/2014/chart" uri="{C3380CC4-5D6E-409C-BE32-E72D297353CC}">
                <c16:uniqueId val="{00000001-8006-4EFE-AC2C-28FF5D7A4800}"/>
              </c:ext>
            </c:extLst>
          </c:dPt>
          <c:dPt>
            <c:idx val="1"/>
            <c:bubble3D val="0"/>
            <c:spPr>
              <a:solidFill>
                <a:srgbClr val="D0CECE"/>
              </a:solidFill>
              <a:ln w="19050">
                <a:solidFill>
                  <a:schemeClr val="lt1"/>
                </a:solidFill>
              </a:ln>
              <a:effectLst/>
            </c:spPr>
            <c:extLst>
              <c:ext xmlns:c16="http://schemas.microsoft.com/office/drawing/2014/chart" uri="{C3380CC4-5D6E-409C-BE32-E72D297353CC}">
                <c16:uniqueId val="{00000003-8006-4EFE-AC2C-28FF5D7A4800}"/>
              </c:ext>
            </c:extLst>
          </c:dPt>
          <c:cat>
            <c:strRef>
              <c:f>Sheet1!$A$2:$A$3</c:f>
              <c:strCache>
                <c:ptCount val="2"/>
                <c:pt idx="0">
                  <c:v>1st Qtr</c:v>
                </c:pt>
                <c:pt idx="1">
                  <c:v>2nd Qtr</c:v>
                </c:pt>
              </c:strCache>
            </c:strRef>
          </c:cat>
          <c:val>
            <c:numRef>
              <c:f>Sheet1!$B$2:$B$3</c:f>
              <c:numCache>
                <c:formatCode>General</c:formatCode>
                <c:ptCount val="2"/>
                <c:pt idx="0">
                  <c:v>76</c:v>
                </c:pt>
                <c:pt idx="1">
                  <c:v>24</c:v>
                </c:pt>
              </c:numCache>
            </c:numRef>
          </c:val>
          <c:extLst>
            <c:ext xmlns:c16="http://schemas.microsoft.com/office/drawing/2014/chart" uri="{C3380CC4-5D6E-409C-BE32-E72D297353CC}">
              <c16:uniqueId val="{00000004-8006-4EFE-AC2C-28FF5D7A480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51885808794446"/>
          <c:y val="7.4283697869057461E-2"/>
          <c:w val="0.5746036745406824"/>
          <c:h val="0.85290707082178618"/>
        </c:manualLayout>
      </c:layout>
      <c:doughnutChart>
        <c:varyColors val="1"/>
        <c:ser>
          <c:idx val="0"/>
          <c:order val="0"/>
          <c:tx>
            <c:strRef>
              <c:f>Sheet1!$B$1</c:f>
              <c:strCache>
                <c:ptCount val="1"/>
                <c:pt idx="0">
                  <c:v>Column1</c:v>
                </c:pt>
              </c:strCache>
            </c:strRef>
          </c:tx>
          <c:dPt>
            <c:idx val="0"/>
            <c:bubble3D val="0"/>
            <c:spPr>
              <a:solidFill>
                <a:srgbClr val="3AA889"/>
              </a:solidFill>
              <a:ln w="19050">
                <a:solidFill>
                  <a:schemeClr val="lt1"/>
                </a:solidFill>
              </a:ln>
              <a:effectLst/>
            </c:spPr>
            <c:extLst>
              <c:ext xmlns:c16="http://schemas.microsoft.com/office/drawing/2014/chart" uri="{C3380CC4-5D6E-409C-BE32-E72D297353CC}">
                <c16:uniqueId val="{00000001-057E-4F5C-9DF5-0A2EDBB924C8}"/>
              </c:ext>
            </c:extLst>
          </c:dPt>
          <c:dPt>
            <c:idx val="1"/>
            <c:bubble3D val="0"/>
            <c:spPr>
              <a:solidFill>
                <a:srgbClr val="D0CECE"/>
              </a:solidFill>
              <a:ln w="19050">
                <a:solidFill>
                  <a:schemeClr val="lt1"/>
                </a:solidFill>
              </a:ln>
              <a:effectLst/>
            </c:spPr>
            <c:extLst>
              <c:ext xmlns:c16="http://schemas.microsoft.com/office/drawing/2014/chart" uri="{C3380CC4-5D6E-409C-BE32-E72D297353CC}">
                <c16:uniqueId val="{00000003-057E-4F5C-9DF5-0A2EDBB924C8}"/>
              </c:ext>
            </c:extLst>
          </c:dPt>
          <c:cat>
            <c:strRef>
              <c:f>Sheet1!$A$2:$A$3</c:f>
              <c:strCache>
                <c:ptCount val="2"/>
                <c:pt idx="0">
                  <c:v>1st Qtr</c:v>
                </c:pt>
                <c:pt idx="1">
                  <c:v>2nd Qtr</c:v>
                </c:pt>
              </c:strCache>
            </c:strRef>
          </c:cat>
          <c:val>
            <c:numRef>
              <c:f>Sheet1!$B$2:$B$3</c:f>
              <c:numCache>
                <c:formatCode>General</c:formatCode>
                <c:ptCount val="2"/>
                <c:pt idx="0">
                  <c:v>52</c:v>
                </c:pt>
                <c:pt idx="1">
                  <c:v>48</c:v>
                </c:pt>
              </c:numCache>
            </c:numRef>
          </c:val>
          <c:extLst>
            <c:ext xmlns:c16="http://schemas.microsoft.com/office/drawing/2014/chart" uri="{C3380CC4-5D6E-409C-BE32-E72D297353CC}">
              <c16:uniqueId val="{00000004-057E-4F5C-9DF5-0A2EDBB924C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071093561349083"/>
          <c:y val="0.14210381099711508"/>
          <c:w val="0.58849513987717794"/>
          <c:h val="0.73908068790790538"/>
        </c:manualLayout>
      </c:layout>
      <c:doughnutChart>
        <c:varyColors val="1"/>
        <c:ser>
          <c:idx val="0"/>
          <c:order val="0"/>
          <c:tx>
            <c:strRef>
              <c:f>Sheet1!$B$1</c:f>
              <c:strCache>
                <c:ptCount val="1"/>
                <c:pt idx="0">
                  <c:v>Column1</c:v>
                </c:pt>
              </c:strCache>
            </c:strRef>
          </c:tx>
          <c:spPr>
            <a:ln w="19050">
              <a:solidFill>
                <a:schemeClr val="bg1"/>
              </a:solidFill>
            </a:ln>
            <a:effectLst/>
          </c:spPr>
          <c:dPt>
            <c:idx val="0"/>
            <c:bubble3D val="0"/>
            <c:spPr>
              <a:solidFill>
                <a:srgbClr val="3AA889"/>
              </a:solidFill>
              <a:ln w="19050">
                <a:solidFill>
                  <a:schemeClr val="bg1"/>
                </a:solidFill>
              </a:ln>
              <a:effectLst/>
            </c:spPr>
            <c:extLst>
              <c:ext xmlns:c16="http://schemas.microsoft.com/office/drawing/2014/chart" uri="{C3380CC4-5D6E-409C-BE32-E72D297353CC}">
                <c16:uniqueId val="{00000001-A05C-4F82-9F3A-4E039DE11546}"/>
              </c:ext>
            </c:extLst>
          </c:dPt>
          <c:dPt>
            <c:idx val="1"/>
            <c:bubble3D val="0"/>
            <c:spPr>
              <a:solidFill>
                <a:srgbClr val="E6E6E6"/>
              </a:solidFill>
              <a:ln w="19050">
                <a:solidFill>
                  <a:schemeClr val="bg1"/>
                </a:solidFill>
              </a:ln>
              <a:effectLst/>
            </c:spPr>
            <c:extLst>
              <c:ext xmlns:c16="http://schemas.microsoft.com/office/drawing/2014/chart" uri="{C3380CC4-5D6E-409C-BE32-E72D297353CC}">
                <c16:uniqueId val="{00000003-A05C-4F82-9F3A-4E039DE11546}"/>
              </c:ext>
            </c:extLst>
          </c:dPt>
          <c:dPt>
            <c:idx val="2"/>
            <c:bubble3D val="0"/>
            <c:spPr>
              <a:solidFill>
                <a:srgbClr val="CD005F"/>
              </a:solidFill>
              <a:ln w="19050">
                <a:solidFill>
                  <a:schemeClr val="bg1"/>
                </a:solidFill>
              </a:ln>
              <a:effectLst/>
            </c:spPr>
            <c:extLst>
              <c:ext xmlns:c16="http://schemas.microsoft.com/office/drawing/2014/chart" uri="{C3380CC4-5D6E-409C-BE32-E72D297353CC}">
                <c16:uniqueId val="{00000005-A05C-4F82-9F3A-4E039DE11546}"/>
              </c:ext>
            </c:extLst>
          </c:dPt>
          <c:dLbls>
            <c:dLbl>
              <c:idx val="0"/>
              <c:spPr>
                <a:noFill/>
                <a:ln>
                  <a:noFill/>
                </a:ln>
                <a:effectLst/>
              </c:spPr>
              <c:txPr>
                <a:bodyPr rot="0" spcFirstLastPara="1" vertOverflow="ellipsis" vert="horz" wrap="square" lIns="38100" tIns="19050" rIns="38100" bIns="19050" anchor="ctr" anchorCtr="0">
                  <a:spAutoFit/>
                </a:bodyPr>
                <a:lstStyle/>
                <a:p>
                  <a:pPr algn="ctr">
                    <a:defRPr lang="en-US" sz="2000" b="0" i="0" u="none" strike="noStrike" kern="1200" baseline="0">
                      <a:solidFill>
                        <a:schemeClr val="bg1"/>
                      </a:solidFill>
                      <a:latin typeface="Arial Black" panose="020B0A0402010202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A05C-4F82-9F3A-4E039DE11546}"/>
                </c:ext>
              </c:extLst>
            </c:dLbl>
            <c:dLbl>
              <c:idx val="2"/>
              <c:spPr>
                <a:noFill/>
                <a:ln>
                  <a:noFill/>
                </a:ln>
                <a:effectLst/>
              </c:spPr>
              <c:txPr>
                <a:bodyPr rot="0" spcFirstLastPara="1" vertOverflow="ellipsis" vert="horz" wrap="square" lIns="38100" tIns="19050" rIns="38100" bIns="19050" anchor="ctr" anchorCtr="0">
                  <a:spAutoFit/>
                </a:bodyPr>
                <a:lstStyle/>
                <a:p>
                  <a:pPr algn="ctr">
                    <a:defRPr lang="en-US" sz="2000" b="0" i="0" u="none" strike="noStrike" kern="1200" baseline="0">
                      <a:solidFill>
                        <a:schemeClr val="bg1"/>
                      </a:solidFill>
                      <a:latin typeface="Arial Black" panose="020B0A0402010202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A05C-4F82-9F3A-4E039DE11546}"/>
                </c:ext>
              </c:extLst>
            </c:dLbl>
            <c:spPr>
              <a:noFill/>
              <a:ln>
                <a:noFill/>
              </a:ln>
              <a:effectLst/>
            </c:spPr>
            <c:txPr>
              <a:bodyPr rot="0" spcFirstLastPara="1" vertOverflow="ellipsis" vert="horz" wrap="square" lIns="38100" tIns="19050" rIns="38100" bIns="19050" anchor="ctr" anchorCtr="0">
                <a:spAutoFit/>
              </a:bodyPr>
              <a:lstStyle/>
              <a:p>
                <a:pPr algn="ctr">
                  <a:defRPr lang="en-US" sz="2000" b="0" i="0" u="none" strike="noStrike" kern="1200" baseline="0">
                    <a:solidFill>
                      <a:schemeClr val="tx1"/>
                    </a:solidFill>
                    <a:latin typeface="Arial Black" panose="020B0A04020102020204" pitchFamily="34" charset="0"/>
                    <a:ea typeface="+mn-ea"/>
                    <a:cs typeface="+mn-cs"/>
                  </a:defRPr>
                </a:pPr>
                <a:endParaRPr lang="en-US"/>
              </a:p>
            </c:txPr>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Sheet1!$A$2:$A$4</c:f>
              <c:strCache>
                <c:ptCount val="3"/>
                <c:pt idx="0">
                  <c:v>More positive about the arts</c:v>
                </c:pt>
                <c:pt idx="1">
                  <c:v>Opinion has not changed</c:v>
                </c:pt>
                <c:pt idx="2">
                  <c:v>More negative about the arts</c:v>
                </c:pt>
              </c:strCache>
            </c:strRef>
          </c:cat>
          <c:val>
            <c:numRef>
              <c:f>Sheet1!$B$2:$B$4</c:f>
              <c:numCache>
                <c:formatCode>General</c:formatCode>
                <c:ptCount val="3"/>
                <c:pt idx="0">
                  <c:v>17</c:v>
                </c:pt>
                <c:pt idx="1">
                  <c:v>80</c:v>
                </c:pt>
                <c:pt idx="2">
                  <c:v>3</c:v>
                </c:pt>
              </c:numCache>
            </c:numRef>
          </c:val>
          <c:extLst>
            <c:ext xmlns:c16="http://schemas.microsoft.com/office/drawing/2014/chart" uri="{C3380CC4-5D6E-409C-BE32-E72D297353CC}">
              <c16:uniqueId val="{00000008-A05C-4F82-9F3A-4E039DE11546}"/>
            </c:ext>
          </c:extLst>
        </c:ser>
        <c:dLbls>
          <c:showLegendKey val="0"/>
          <c:showVal val="1"/>
          <c:showCatName val="0"/>
          <c:showSerName val="0"/>
          <c:showPercent val="0"/>
          <c:showBubbleSize val="0"/>
          <c:showLeaderLines val="1"/>
        </c:dLbls>
        <c:firstSliceAng val="0"/>
        <c:holeSize val="65"/>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444612290102447"/>
          <c:y val="9.4058845499088509E-2"/>
          <c:w val="0.49110755061157346"/>
          <c:h val="0.7842143018114528"/>
        </c:manualLayout>
      </c:layout>
      <c:barChart>
        <c:barDir val="col"/>
        <c:grouping val="percentStacked"/>
        <c:varyColors val="0"/>
        <c:ser>
          <c:idx val="3"/>
          <c:order val="0"/>
          <c:tx>
            <c:strRef>
              <c:f>Sheet1!$E$1</c:f>
              <c:strCache>
                <c:ptCount val="1"/>
                <c:pt idx="0">
                  <c:v>Don't know</c:v>
                </c:pt>
              </c:strCache>
            </c:strRef>
          </c:tx>
          <c:spPr>
            <a:solidFill>
              <a:srgbClr val="7F7F7F"/>
            </a:solidFill>
            <a:ln>
              <a:solidFill>
                <a:schemeClr val="bg1"/>
              </a:solidFill>
            </a:ln>
            <a:effectLst/>
          </c:spPr>
          <c:invertIfNegative val="0"/>
          <c:dLbls>
            <c:delete val="1"/>
          </c:dLbls>
          <c:cat>
            <c:strRef>
              <c:f>Sheet1!$A$2</c:f>
              <c:strCache>
                <c:ptCount val="1"/>
                <c:pt idx="0">
                  <c:v>Category 1</c:v>
                </c:pt>
              </c:strCache>
            </c:strRef>
          </c:cat>
          <c:val>
            <c:numRef>
              <c:f>Sheet1!$E$2</c:f>
              <c:numCache>
                <c:formatCode>General</c:formatCode>
                <c:ptCount val="1"/>
                <c:pt idx="0">
                  <c:v>3</c:v>
                </c:pt>
              </c:numCache>
            </c:numRef>
          </c:val>
          <c:extLst>
            <c:ext xmlns:c16="http://schemas.microsoft.com/office/drawing/2014/chart" uri="{C3380CC4-5D6E-409C-BE32-E72D297353CC}">
              <c16:uniqueId val="{00000004-B9AA-423D-9A12-1684D4A495D7}"/>
            </c:ext>
          </c:extLst>
        </c:ser>
        <c:ser>
          <c:idx val="2"/>
          <c:order val="1"/>
          <c:tx>
            <c:strRef>
              <c:f>Sheet1!$D$1</c:f>
              <c:strCache>
                <c:ptCount val="1"/>
                <c:pt idx="0">
                  <c:v>Unimportant</c:v>
                </c:pt>
              </c:strCache>
            </c:strRef>
          </c:tx>
          <c:spPr>
            <a:solidFill>
              <a:srgbClr val="CD005F"/>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General</c:formatCode>
                <c:ptCount val="1"/>
                <c:pt idx="0">
                  <c:v>24</c:v>
                </c:pt>
              </c:numCache>
            </c:numRef>
          </c:val>
          <c:extLst>
            <c:ext xmlns:c16="http://schemas.microsoft.com/office/drawing/2014/chart" uri="{C3380CC4-5D6E-409C-BE32-E72D297353CC}">
              <c16:uniqueId val="{00000002-B9AA-423D-9A12-1684D4A495D7}"/>
            </c:ext>
          </c:extLst>
        </c:ser>
        <c:ser>
          <c:idx val="1"/>
          <c:order val="2"/>
          <c:tx>
            <c:strRef>
              <c:f>Sheet1!$C$1</c:f>
              <c:strCache>
                <c:ptCount val="1"/>
                <c:pt idx="0">
                  <c:v>Neutral</c:v>
                </c:pt>
              </c:strCache>
            </c:strRef>
          </c:tx>
          <c:spPr>
            <a:solidFill>
              <a:srgbClr val="E6E6E6"/>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General</c:formatCode>
                <c:ptCount val="1"/>
                <c:pt idx="0">
                  <c:v>33</c:v>
                </c:pt>
              </c:numCache>
            </c:numRef>
          </c:val>
          <c:extLst>
            <c:ext xmlns:c16="http://schemas.microsoft.com/office/drawing/2014/chart" uri="{C3380CC4-5D6E-409C-BE32-E72D297353CC}">
              <c16:uniqueId val="{00000001-B9AA-423D-9A12-1684D4A495D7}"/>
            </c:ext>
          </c:extLst>
        </c:ser>
        <c:ser>
          <c:idx val="0"/>
          <c:order val="3"/>
          <c:tx>
            <c:strRef>
              <c:f>Sheet1!$B$1</c:f>
              <c:strCache>
                <c:ptCount val="1"/>
                <c:pt idx="0">
                  <c:v>Important</c:v>
                </c:pt>
              </c:strCache>
            </c:strRef>
          </c:tx>
          <c:spPr>
            <a:solidFill>
              <a:srgbClr val="3AA889"/>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General</c:formatCode>
                <c:ptCount val="1"/>
                <c:pt idx="0">
                  <c:v>40</c:v>
                </c:pt>
              </c:numCache>
            </c:numRef>
          </c:val>
          <c:extLst>
            <c:ext xmlns:c16="http://schemas.microsoft.com/office/drawing/2014/chart" uri="{C3380CC4-5D6E-409C-BE32-E72D297353CC}">
              <c16:uniqueId val="{00000000-B9AA-423D-9A12-1684D4A495D7}"/>
            </c:ext>
          </c:extLst>
        </c:ser>
        <c:dLbls>
          <c:dLblPos val="ctr"/>
          <c:showLegendKey val="0"/>
          <c:showVal val="1"/>
          <c:showCatName val="0"/>
          <c:showSerName val="0"/>
          <c:showPercent val="0"/>
          <c:showBubbleSize val="0"/>
        </c:dLbls>
        <c:gapWidth val="150"/>
        <c:overlap val="100"/>
        <c:axId val="1608771023"/>
        <c:axId val="1600885023"/>
      </c:barChart>
      <c:catAx>
        <c:axId val="1608771023"/>
        <c:scaling>
          <c:orientation val="minMax"/>
        </c:scaling>
        <c:delete val="1"/>
        <c:axPos val="b"/>
        <c:numFmt formatCode="General" sourceLinked="1"/>
        <c:majorTickMark val="none"/>
        <c:minorTickMark val="none"/>
        <c:tickLblPos val="nextTo"/>
        <c:crossAx val="1600885023"/>
        <c:crosses val="autoZero"/>
        <c:auto val="1"/>
        <c:lblAlgn val="ctr"/>
        <c:lblOffset val="100"/>
        <c:noMultiLvlLbl val="0"/>
      </c:catAx>
      <c:valAx>
        <c:axId val="1600885023"/>
        <c:scaling>
          <c:orientation val="minMax"/>
        </c:scaling>
        <c:delete val="1"/>
        <c:axPos val="l"/>
        <c:numFmt formatCode="0%" sourceLinked="1"/>
        <c:majorTickMark val="out"/>
        <c:minorTickMark val="none"/>
        <c:tickLblPos val="nextTo"/>
        <c:crossAx val="1608771023"/>
        <c:crosses val="autoZero"/>
        <c:crossBetween val="between"/>
      </c:valAx>
      <c:spPr>
        <a:noFill/>
        <a:ln>
          <a:noFill/>
        </a:ln>
        <a:effectLst/>
      </c:spPr>
    </c:plotArea>
    <c:legend>
      <c:legendPos val="l"/>
      <c:layout>
        <c:manualLayout>
          <c:xMode val="edge"/>
          <c:yMode val="edge"/>
          <c:x val="1.5513281975276471E-2"/>
          <c:y val="0.28342025047796487"/>
          <c:w val="0.27285096885749655"/>
          <c:h val="0.43315949904407003"/>
        </c:manualLayout>
      </c:layout>
      <c:overlay val="0"/>
      <c:spPr>
        <a:noFill/>
        <a:ln>
          <a:noFill/>
        </a:ln>
        <a:effectLst/>
      </c:spPr>
      <c:txPr>
        <a:bodyPr rot="0" spcFirstLastPara="1" vertOverflow="ellipsis" vert="horz" wrap="square" anchor="ctr" anchorCtr="1"/>
        <a:lstStyle/>
        <a:p>
          <a:pPr algn="ctr">
            <a:defRPr lang="en-US"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4">
  <a:schemeClr val="accent1"/>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hyperlink" Target="https://www.colmarbrunton.co.nz/wp-content/uploads/2019/07/Colmar_Brunton_Terms__Conditions_2019.pdf" TargetMode="External"/><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282D4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51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5D2B19-CB05-445C-94D9-31F0088755A7}"/>
              </a:ext>
            </a:extLst>
          </p:cNvPr>
          <p:cNvSpPr/>
          <p:nvPr userDrawn="1"/>
        </p:nvSpPr>
        <p:spPr>
          <a:xfrm>
            <a:off x="0" y="0"/>
            <a:ext cx="12192000" cy="1080000"/>
          </a:xfrm>
          <a:prstGeom prst="rect">
            <a:avLst/>
          </a:prstGeom>
          <a:solidFill>
            <a:srgbClr val="282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2" name="Title 1">
            <a:extLst>
              <a:ext uri="{FF2B5EF4-FFF2-40B4-BE49-F238E27FC236}">
                <a16:creationId xmlns:a16="http://schemas.microsoft.com/office/drawing/2014/main" id="{D82AB53D-B381-44BE-9FA5-7C6F0257C607}"/>
              </a:ext>
            </a:extLst>
          </p:cNvPr>
          <p:cNvSpPr>
            <a:spLocks noGrp="1"/>
          </p:cNvSpPr>
          <p:nvPr>
            <p:ph type="title"/>
          </p:nvPr>
        </p:nvSpPr>
        <p:spPr>
          <a:xfrm>
            <a:off x="252000" y="252000"/>
            <a:ext cx="11688000" cy="424732"/>
          </a:xfrm>
          <a:prstGeom prst="rect">
            <a:avLst/>
          </a:prstGeom>
        </p:spPr>
        <p:txBody>
          <a:bodyPr wrap="square" anchor="t" anchorCtr="0">
            <a:spAutoFit/>
          </a:bodyPr>
          <a:lstStyle>
            <a:lvl1pPr>
              <a:defRPr sz="2400" b="1">
                <a:solidFill>
                  <a:schemeClr val="bg1"/>
                </a:solidFill>
              </a:defRPr>
            </a:lvl1pPr>
          </a:lstStyle>
          <a:p>
            <a:r>
              <a:rPr lang="en-US" dirty="0"/>
              <a:t>Click to edit Master title style</a:t>
            </a:r>
            <a:endParaRPr lang="en-NZ" dirty="0"/>
          </a:p>
        </p:txBody>
      </p:sp>
      <p:sp>
        <p:nvSpPr>
          <p:cNvPr id="8" name="Graphic 10">
            <a:extLst>
              <a:ext uri="{FF2B5EF4-FFF2-40B4-BE49-F238E27FC236}">
                <a16:creationId xmlns:a16="http://schemas.microsoft.com/office/drawing/2014/main" id="{B7B4AF6B-0331-4BC3-9A79-D3CAB948C09A}"/>
              </a:ext>
            </a:extLst>
          </p:cNvPr>
          <p:cNvSpPr/>
          <p:nvPr userDrawn="1"/>
        </p:nvSpPr>
        <p:spPr>
          <a:xfrm rot="5400000">
            <a:off x="10675671" y="-544057"/>
            <a:ext cx="972273" cy="2060385"/>
          </a:xfrm>
          <a:custGeom>
            <a:avLst/>
            <a:gdLst>
              <a:gd name="connsiteX0" fmla="*/ 1846601 w 3200400"/>
              <a:gd name="connsiteY0" fmla="*/ 6782112 h 6782111"/>
              <a:gd name="connsiteX1" fmla="*/ 3200400 w 3200400"/>
              <a:gd name="connsiteY1" fmla="*/ 5747790 h 6782111"/>
              <a:gd name="connsiteX2" fmla="*/ 2600794 w 3200400"/>
              <a:gd name="connsiteY2" fmla="*/ 4993598 h 6782111"/>
              <a:gd name="connsiteX3" fmla="*/ 2036789 w 3200400"/>
              <a:gd name="connsiteY3" fmla="*/ 5447987 h 6782111"/>
              <a:gd name="connsiteX4" fmla="*/ 2364699 w 3200400"/>
              <a:gd name="connsiteY4" fmla="*/ 5777771 h 6782111"/>
              <a:gd name="connsiteX5" fmla="*/ 2595173 w 3200400"/>
              <a:gd name="connsiteY5" fmla="*/ 5579151 h 6782111"/>
              <a:gd name="connsiteX6" fmla="*/ 2415290 w 3200400"/>
              <a:gd name="connsiteY6" fmla="*/ 5397395 h 6782111"/>
              <a:gd name="connsiteX7" fmla="*/ 2560508 w 3200400"/>
              <a:gd name="connsiteY7" fmla="*/ 5337435 h 6782111"/>
              <a:gd name="connsiteX8" fmla="*/ 2800350 w 3200400"/>
              <a:gd name="connsiteY8" fmla="*/ 5642859 h 6782111"/>
              <a:gd name="connsiteX9" fmla="*/ 1999313 w 3200400"/>
              <a:gd name="connsiteY9" fmla="*/ 6292120 h 6782111"/>
              <a:gd name="connsiteX10" fmla="*/ 1035258 w 3200400"/>
              <a:gd name="connsiteY10" fmla="*/ 5846163 h 6782111"/>
              <a:gd name="connsiteX11" fmla="*/ 3094532 w 3200400"/>
              <a:gd name="connsiteY11" fmla="*/ 3134818 h 6782111"/>
              <a:gd name="connsiteX12" fmla="*/ 1535555 w 3200400"/>
              <a:gd name="connsiteY12" fmla="*/ 1118641 h 6782111"/>
              <a:gd name="connsiteX13" fmla="*/ 827270 w 3200400"/>
              <a:gd name="connsiteY13" fmla="*/ 1373474 h 6782111"/>
              <a:gd name="connsiteX14" fmla="*/ 2063022 w 3200400"/>
              <a:gd name="connsiteY14" fmla="*/ 427220 h 6782111"/>
              <a:gd name="connsiteX15" fmla="*/ 2742264 w 3200400"/>
              <a:gd name="connsiteY15" fmla="*/ 898473 h 6782111"/>
              <a:gd name="connsiteX16" fmla="*/ 2611100 w 3200400"/>
              <a:gd name="connsiteY16" fmla="*/ 1107398 h 6782111"/>
              <a:gd name="connsiteX17" fmla="*/ 2453703 w 3200400"/>
              <a:gd name="connsiteY17" fmla="*/ 769183 h 6782111"/>
              <a:gd name="connsiteX18" fmla="*/ 2185754 w 3200400"/>
              <a:gd name="connsiteY18" fmla="*/ 1031511 h 6782111"/>
              <a:gd name="connsiteX19" fmla="*/ 2641080 w 3200400"/>
              <a:gd name="connsiteY19" fmla="*/ 1436245 h 6782111"/>
              <a:gd name="connsiteX20" fmla="*/ 3128260 w 3200400"/>
              <a:gd name="connsiteY20" fmla="*/ 899410 h 6782111"/>
              <a:gd name="connsiteX21" fmla="*/ 1953406 w 3200400"/>
              <a:gd name="connsiteY21" fmla="*/ 0 h 6782111"/>
              <a:gd name="connsiteX22" fmla="*/ 236095 w 3200400"/>
              <a:gd name="connsiteY22" fmla="*/ 1863464 h 6782111"/>
              <a:gd name="connsiteX23" fmla="*/ 1018394 w 3200400"/>
              <a:gd name="connsiteY23" fmla="*/ 3130133 h 6782111"/>
              <a:gd name="connsiteX24" fmla="*/ 1427813 w 3200400"/>
              <a:gd name="connsiteY24" fmla="*/ 2766622 h 6782111"/>
              <a:gd name="connsiteX25" fmla="*/ 1193592 w 3200400"/>
              <a:gd name="connsiteY25" fmla="*/ 2507105 h 6782111"/>
              <a:gd name="connsiteX26" fmla="*/ 999657 w 3200400"/>
              <a:gd name="connsiteY26" fmla="*/ 2593298 h 6782111"/>
              <a:gd name="connsiteX27" fmla="*/ 1293839 w 3200400"/>
              <a:gd name="connsiteY27" fmla="*/ 2360951 h 6782111"/>
              <a:gd name="connsiteX28" fmla="*/ 1702321 w 3200400"/>
              <a:gd name="connsiteY28" fmla="*/ 2885606 h 6782111"/>
              <a:gd name="connsiteX29" fmla="*/ 0 w 3200400"/>
              <a:gd name="connsiteY29" fmla="*/ 4038912 h 6782111"/>
              <a:gd name="connsiteX30" fmla="*/ 0 w 3200400"/>
              <a:gd name="connsiteY30" fmla="*/ 4769682 h 6782111"/>
              <a:gd name="connsiteX31" fmla="*/ 2162332 w 3200400"/>
              <a:gd name="connsiteY31" fmla="*/ 2979295 h 6782111"/>
              <a:gd name="connsiteX32" fmla="*/ 1352862 w 3200400"/>
              <a:gd name="connsiteY32" fmla="*/ 1957153 h 6782111"/>
              <a:gd name="connsiteX33" fmla="*/ 755130 w 3200400"/>
              <a:gd name="connsiteY33" fmla="*/ 2363761 h 6782111"/>
              <a:gd name="connsiteX34" fmla="*/ 1433435 w 3200400"/>
              <a:gd name="connsiteY34" fmla="*/ 1545860 h 6782111"/>
              <a:gd name="connsiteX35" fmla="*/ 2584867 w 3200400"/>
              <a:gd name="connsiteY35" fmla="*/ 2992411 h 6782111"/>
              <a:gd name="connsiteX36" fmla="*/ 937 w 3200400"/>
              <a:gd name="connsiteY36" fmla="*/ 5371162 h 6782111"/>
              <a:gd name="connsiteX37" fmla="*/ 937 w 3200400"/>
              <a:gd name="connsiteY37" fmla="*/ 6084132 h 6782111"/>
              <a:gd name="connsiteX38" fmla="*/ 368196 w 3200400"/>
              <a:gd name="connsiteY38" fmla="*/ 6034477 h 6782111"/>
              <a:gd name="connsiteX39" fmla="*/ 1846601 w 3200400"/>
              <a:gd name="connsiteY39" fmla="*/ 6782112 h 678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00400" h="6782111">
                <a:moveTo>
                  <a:pt x="1846601" y="6782112"/>
                </a:moveTo>
                <a:cubicBezTo>
                  <a:pt x="2690735" y="6782112"/>
                  <a:pt x="3200400" y="6196559"/>
                  <a:pt x="3200400" y="5747790"/>
                </a:cubicBezTo>
                <a:cubicBezTo>
                  <a:pt x="3200400" y="5223135"/>
                  <a:pt x="2897786" y="4993598"/>
                  <a:pt x="2600794" y="4993598"/>
                </a:cubicBezTo>
                <a:cubicBezTo>
                  <a:pt x="2227913" y="4993598"/>
                  <a:pt x="2036789" y="5243746"/>
                  <a:pt x="2036789" y="5447987"/>
                </a:cubicBezTo>
                <a:cubicBezTo>
                  <a:pt x="2036789" y="5631616"/>
                  <a:pt x="2150152" y="5777771"/>
                  <a:pt x="2364699" y="5777771"/>
                </a:cubicBezTo>
                <a:cubicBezTo>
                  <a:pt x="2578309" y="5777771"/>
                  <a:pt x="2595173" y="5608194"/>
                  <a:pt x="2595173" y="5579151"/>
                </a:cubicBezTo>
                <a:cubicBezTo>
                  <a:pt x="2595173" y="5535117"/>
                  <a:pt x="2568940" y="5397395"/>
                  <a:pt x="2415290" y="5397395"/>
                </a:cubicBezTo>
                <a:cubicBezTo>
                  <a:pt x="2415290" y="5397395"/>
                  <a:pt x="2471504" y="5337435"/>
                  <a:pt x="2560508" y="5337435"/>
                </a:cubicBezTo>
                <a:cubicBezTo>
                  <a:pt x="2612036" y="5337435"/>
                  <a:pt x="2800350" y="5354299"/>
                  <a:pt x="2800350" y="5642859"/>
                </a:cubicBezTo>
                <a:cubicBezTo>
                  <a:pt x="2800350" y="5932357"/>
                  <a:pt x="2496800" y="6292120"/>
                  <a:pt x="1999313" y="6292120"/>
                </a:cubicBezTo>
                <a:cubicBezTo>
                  <a:pt x="1403454" y="6292120"/>
                  <a:pt x="1035258" y="5846163"/>
                  <a:pt x="1035258" y="5846163"/>
                </a:cubicBezTo>
                <a:cubicBezTo>
                  <a:pt x="2063958" y="5424565"/>
                  <a:pt x="3094532" y="4376191"/>
                  <a:pt x="3094532" y="3134818"/>
                </a:cubicBezTo>
                <a:cubicBezTo>
                  <a:pt x="3094532" y="1573030"/>
                  <a:pt x="1952469" y="1118641"/>
                  <a:pt x="1535555" y="1118641"/>
                </a:cubicBezTo>
                <a:cubicBezTo>
                  <a:pt x="1344431" y="1118641"/>
                  <a:pt x="1062428" y="1142063"/>
                  <a:pt x="827270" y="1373474"/>
                </a:cubicBezTo>
                <a:cubicBezTo>
                  <a:pt x="827270" y="1373474"/>
                  <a:pt x="1057744" y="427220"/>
                  <a:pt x="2063022" y="427220"/>
                </a:cubicBezTo>
                <a:cubicBezTo>
                  <a:pt x="2651386" y="427220"/>
                  <a:pt x="2742264" y="778552"/>
                  <a:pt x="2742264" y="898473"/>
                </a:cubicBezTo>
                <a:cubicBezTo>
                  <a:pt x="2742264" y="1070860"/>
                  <a:pt x="2611100" y="1107398"/>
                  <a:pt x="2611100" y="1107398"/>
                </a:cubicBezTo>
                <a:cubicBezTo>
                  <a:pt x="2685114" y="1012773"/>
                  <a:pt x="2642017" y="769183"/>
                  <a:pt x="2453703" y="769183"/>
                </a:cubicBezTo>
                <a:cubicBezTo>
                  <a:pt x="2221355" y="769183"/>
                  <a:pt x="2185754" y="928453"/>
                  <a:pt x="2185754" y="1031511"/>
                </a:cubicBezTo>
                <a:cubicBezTo>
                  <a:pt x="2185754" y="1137379"/>
                  <a:pt x="2261641" y="1436245"/>
                  <a:pt x="2641080" y="1436245"/>
                </a:cubicBezTo>
                <a:cubicBezTo>
                  <a:pt x="2971801" y="1436245"/>
                  <a:pt x="3128260" y="1150495"/>
                  <a:pt x="3128260" y="899410"/>
                </a:cubicBezTo>
                <a:cubicBezTo>
                  <a:pt x="3131071" y="482496"/>
                  <a:pt x="2738516" y="0"/>
                  <a:pt x="1953406" y="0"/>
                </a:cubicBezTo>
                <a:cubicBezTo>
                  <a:pt x="965929" y="0"/>
                  <a:pt x="236095" y="877861"/>
                  <a:pt x="236095" y="1863464"/>
                </a:cubicBezTo>
                <a:cubicBezTo>
                  <a:pt x="236095" y="2885606"/>
                  <a:pt x="771057" y="3130133"/>
                  <a:pt x="1018394" y="3130133"/>
                </a:cubicBezTo>
                <a:cubicBezTo>
                  <a:pt x="1265732" y="3130133"/>
                  <a:pt x="1427813" y="2966178"/>
                  <a:pt x="1427813" y="2766622"/>
                </a:cubicBezTo>
                <a:cubicBezTo>
                  <a:pt x="1427813" y="2567065"/>
                  <a:pt x="1260111" y="2507105"/>
                  <a:pt x="1193592" y="2507105"/>
                </a:cubicBezTo>
                <a:cubicBezTo>
                  <a:pt x="1127073" y="2507105"/>
                  <a:pt x="1025889" y="2547391"/>
                  <a:pt x="999657" y="2593298"/>
                </a:cubicBezTo>
                <a:cubicBezTo>
                  <a:pt x="999657" y="2593298"/>
                  <a:pt x="1025889" y="2360951"/>
                  <a:pt x="1293839" y="2360951"/>
                </a:cubicBezTo>
                <a:cubicBezTo>
                  <a:pt x="1561788" y="2360951"/>
                  <a:pt x="1702321" y="2639206"/>
                  <a:pt x="1702321" y="2885606"/>
                </a:cubicBezTo>
                <a:cubicBezTo>
                  <a:pt x="1702321" y="3125449"/>
                  <a:pt x="1430624" y="4000500"/>
                  <a:pt x="0" y="4038912"/>
                </a:cubicBezTo>
                <a:lnTo>
                  <a:pt x="0" y="4769682"/>
                </a:lnTo>
                <a:cubicBezTo>
                  <a:pt x="1567409" y="4631023"/>
                  <a:pt x="2162332" y="3588270"/>
                  <a:pt x="2162332" y="2979295"/>
                </a:cubicBezTo>
                <a:cubicBezTo>
                  <a:pt x="2162332" y="2392805"/>
                  <a:pt x="1834422" y="1957153"/>
                  <a:pt x="1352862" y="1957153"/>
                </a:cubicBezTo>
                <a:cubicBezTo>
                  <a:pt x="921895" y="1957153"/>
                  <a:pt x="755130" y="2363761"/>
                  <a:pt x="755130" y="2363761"/>
                </a:cubicBezTo>
                <a:cubicBezTo>
                  <a:pt x="714844" y="1840042"/>
                  <a:pt x="997783" y="1545860"/>
                  <a:pt x="1433435" y="1545860"/>
                </a:cubicBezTo>
                <a:cubicBezTo>
                  <a:pt x="1922489" y="1545860"/>
                  <a:pt x="2584867" y="2063021"/>
                  <a:pt x="2584867" y="2992411"/>
                </a:cubicBezTo>
                <a:cubicBezTo>
                  <a:pt x="2584867" y="4471753"/>
                  <a:pt x="1183286" y="5253115"/>
                  <a:pt x="937" y="5371162"/>
                </a:cubicBezTo>
                <a:lnTo>
                  <a:pt x="937" y="6084132"/>
                </a:lnTo>
                <a:cubicBezTo>
                  <a:pt x="217357" y="6058836"/>
                  <a:pt x="368196" y="6034477"/>
                  <a:pt x="368196" y="6034477"/>
                </a:cubicBezTo>
                <a:cubicBezTo>
                  <a:pt x="368196" y="6034477"/>
                  <a:pt x="864745" y="6782112"/>
                  <a:pt x="1846601" y="6782112"/>
                </a:cubicBezTo>
              </a:path>
            </a:pathLst>
          </a:custGeom>
          <a:solidFill>
            <a:schemeClr val="bg1">
              <a:alpha val="15000"/>
            </a:schemeClr>
          </a:solidFill>
          <a:ln w="7779" cap="flat">
            <a:noFill/>
            <a:prstDash val="solid"/>
            <a:miter/>
          </a:ln>
        </p:spPr>
        <p:txBody>
          <a:bodyPr rtlCol="0" anchor="ctr"/>
          <a:lstStyle/>
          <a:p>
            <a:endParaRPr lang="en-NZ"/>
          </a:p>
        </p:txBody>
      </p:sp>
      <p:sp>
        <p:nvSpPr>
          <p:cNvPr id="11" name="Rectangle 10">
            <a:extLst>
              <a:ext uri="{FF2B5EF4-FFF2-40B4-BE49-F238E27FC236}">
                <a16:creationId xmlns:a16="http://schemas.microsoft.com/office/drawing/2014/main" id="{95691081-DFF0-4C06-B85A-C9B1DBED15F7}"/>
              </a:ext>
            </a:extLst>
          </p:cNvPr>
          <p:cNvSpPr/>
          <p:nvPr userDrawn="1"/>
        </p:nvSpPr>
        <p:spPr>
          <a:xfrm>
            <a:off x="0" y="6498000"/>
            <a:ext cx="12192000" cy="360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12" name="Rectangle 11">
            <a:extLst>
              <a:ext uri="{FF2B5EF4-FFF2-40B4-BE49-F238E27FC236}">
                <a16:creationId xmlns:a16="http://schemas.microsoft.com/office/drawing/2014/main" id="{2C05E5B3-A140-4CE6-842F-6AD7323AF6F7}"/>
              </a:ext>
            </a:extLst>
          </p:cNvPr>
          <p:cNvSpPr/>
          <p:nvPr userDrawn="1"/>
        </p:nvSpPr>
        <p:spPr>
          <a:xfrm>
            <a:off x="10579058" y="6562584"/>
            <a:ext cx="1612942" cy="230832"/>
          </a:xfrm>
          <a:prstGeom prst="rect">
            <a:avLst/>
          </a:prstGeom>
        </p:spPr>
        <p:txBody>
          <a:bodyPr wrap="none"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NZ" sz="900" b="0" i="0" u="none" strike="noStrike" kern="0" cap="none" spc="0" normalizeH="0" baseline="0" noProof="0" dirty="0">
                <a:ln>
                  <a:noFill/>
                </a:ln>
                <a:solidFill>
                  <a:srgbClr val="0A0A0A"/>
                </a:solidFill>
                <a:effectLst/>
                <a:uLnTx/>
                <a:uFillTx/>
              </a:rPr>
              <a:t>Colmar Brunton  2021  |  </a:t>
            </a:r>
            <a:fld id="{DF62BBB3-F73A-4BD4-8DE9-2F1371B6D540}" type="slidenum">
              <a:rPr kumimoji="0" lang="en-NZ" sz="900" b="1" i="0" u="none" strike="noStrike" kern="0" cap="none" spc="0" normalizeH="0" baseline="0" noProof="0" smtClean="0">
                <a:ln>
                  <a:noFill/>
                </a:ln>
                <a:solidFill>
                  <a:srgbClr val="0A0A0A"/>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NZ" sz="900" b="1" i="0" u="none" strike="noStrike" kern="0" cap="none" spc="0" normalizeH="0" baseline="0" noProof="0" dirty="0">
              <a:ln>
                <a:noFill/>
              </a:ln>
              <a:solidFill>
                <a:srgbClr val="0A0A0A"/>
              </a:solidFill>
              <a:effectLst/>
              <a:uLnTx/>
              <a:uFillTx/>
            </a:endParaRPr>
          </a:p>
        </p:txBody>
      </p:sp>
    </p:spTree>
    <p:extLst>
      <p:ext uri="{BB962C8B-B14F-4D97-AF65-F5344CB8AC3E}">
        <p14:creationId xmlns:p14="http://schemas.microsoft.com/office/powerpoint/2010/main" val="3483925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act">
    <p:bg>
      <p:bgPr>
        <a:solidFill>
          <a:srgbClr val="282D41"/>
        </a:solidFill>
        <a:effectLst/>
      </p:bgPr>
    </p:bg>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60919227-3DAB-4570-B5A7-06E0BE05B3F6}"/>
              </a:ext>
            </a:extLst>
          </p:cNvPr>
          <p:cNvGrpSpPr>
            <a:grpSpLocks noChangeAspect="1"/>
          </p:cNvGrpSpPr>
          <p:nvPr userDrawn="1"/>
        </p:nvGrpSpPr>
        <p:grpSpPr bwMode="auto">
          <a:xfrm rot="16200000">
            <a:off x="3248375" y="-1414774"/>
            <a:ext cx="5307062" cy="11238486"/>
            <a:chOff x="2820" y="1"/>
            <a:chExt cx="2040" cy="4320"/>
          </a:xfrm>
          <a:solidFill>
            <a:srgbClr val="FFFFFF">
              <a:alpha val="10000"/>
            </a:srgbClr>
          </a:solidFill>
        </p:grpSpPr>
        <p:sp>
          <p:nvSpPr>
            <p:cNvPr id="5" name="Freeform 5">
              <a:extLst>
                <a:ext uri="{FF2B5EF4-FFF2-40B4-BE49-F238E27FC236}">
                  <a16:creationId xmlns:a16="http://schemas.microsoft.com/office/drawing/2014/main" id="{7FA811CF-CB2F-49D4-B053-E2080E89B8DE}"/>
                </a:ext>
              </a:extLst>
            </p:cNvPr>
            <p:cNvSpPr>
              <a:spLocks/>
            </p:cNvSpPr>
            <p:nvPr userDrawn="1"/>
          </p:nvSpPr>
          <p:spPr bwMode="auto">
            <a:xfrm>
              <a:off x="2820" y="1"/>
              <a:ext cx="2040" cy="4320"/>
            </a:xfrm>
            <a:custGeom>
              <a:avLst/>
              <a:gdLst>
                <a:gd name="T0" fmla="*/ 3645 w 4472"/>
                <a:gd name="T1" fmla="*/ 6975 h 9477"/>
                <a:gd name="T2" fmla="*/ 2857 w 4472"/>
                <a:gd name="T3" fmla="*/ 7625 h 9477"/>
                <a:gd name="T4" fmla="*/ 3310 w 4472"/>
                <a:gd name="T5" fmla="*/ 8078 h 9477"/>
                <a:gd name="T6" fmla="*/ 3625 w 4472"/>
                <a:gd name="T7" fmla="*/ 7802 h 9477"/>
                <a:gd name="T8" fmla="*/ 3389 w 4472"/>
                <a:gd name="T9" fmla="*/ 7546 h 9477"/>
                <a:gd name="T10" fmla="*/ 3585 w 4472"/>
                <a:gd name="T11" fmla="*/ 7467 h 9477"/>
                <a:gd name="T12" fmla="*/ 3920 w 4472"/>
                <a:gd name="T13" fmla="*/ 7901 h 9477"/>
                <a:gd name="T14" fmla="*/ 2797 w 4472"/>
                <a:gd name="T15" fmla="*/ 8807 h 9477"/>
                <a:gd name="T16" fmla="*/ 1458 w 4472"/>
                <a:gd name="T17" fmla="*/ 8177 h 9477"/>
                <a:gd name="T18" fmla="*/ 4315 w 4472"/>
                <a:gd name="T19" fmla="*/ 4393 h 9477"/>
                <a:gd name="T20" fmla="*/ 2167 w 4472"/>
                <a:gd name="T21" fmla="*/ 1556 h 9477"/>
                <a:gd name="T22" fmla="*/ 1182 w 4472"/>
                <a:gd name="T23" fmla="*/ 1911 h 9477"/>
                <a:gd name="T24" fmla="*/ 2896 w 4472"/>
                <a:gd name="T25" fmla="*/ 590 h 9477"/>
                <a:gd name="T26" fmla="*/ 3842 w 4472"/>
                <a:gd name="T27" fmla="*/ 1260 h 9477"/>
                <a:gd name="T28" fmla="*/ 3645 w 4472"/>
                <a:gd name="T29" fmla="*/ 1556 h 9477"/>
                <a:gd name="T30" fmla="*/ 3428 w 4472"/>
                <a:gd name="T31" fmla="*/ 1083 h 9477"/>
                <a:gd name="T32" fmla="*/ 3074 w 4472"/>
                <a:gd name="T33" fmla="*/ 1438 h 9477"/>
                <a:gd name="T34" fmla="*/ 3704 w 4472"/>
                <a:gd name="T35" fmla="*/ 2009 h 9477"/>
                <a:gd name="T36" fmla="*/ 4374 w 4472"/>
                <a:gd name="T37" fmla="*/ 1260 h 9477"/>
                <a:gd name="T38" fmla="*/ 2738 w 4472"/>
                <a:gd name="T39" fmla="*/ 0 h 9477"/>
                <a:gd name="T40" fmla="*/ 354 w 4472"/>
                <a:gd name="T41" fmla="*/ 2600 h 9477"/>
                <a:gd name="T42" fmla="*/ 1438 w 4472"/>
                <a:gd name="T43" fmla="*/ 4374 h 9477"/>
                <a:gd name="T44" fmla="*/ 2009 w 4472"/>
                <a:gd name="T45" fmla="*/ 3861 h 9477"/>
                <a:gd name="T46" fmla="*/ 1694 w 4472"/>
                <a:gd name="T47" fmla="*/ 3507 h 9477"/>
                <a:gd name="T48" fmla="*/ 1418 w 4472"/>
                <a:gd name="T49" fmla="*/ 3625 h 9477"/>
                <a:gd name="T50" fmla="*/ 1832 w 4472"/>
                <a:gd name="T51" fmla="*/ 3290 h 9477"/>
                <a:gd name="T52" fmla="*/ 2384 w 4472"/>
                <a:gd name="T53" fmla="*/ 4038 h 9477"/>
                <a:gd name="T54" fmla="*/ 0 w 4472"/>
                <a:gd name="T55" fmla="*/ 5653 h 9477"/>
                <a:gd name="T56" fmla="*/ 0 w 4472"/>
                <a:gd name="T57" fmla="*/ 6672 h 9477"/>
                <a:gd name="T58" fmla="*/ 3034 w 4472"/>
                <a:gd name="T59" fmla="*/ 4157 h 9477"/>
                <a:gd name="T60" fmla="*/ 1911 w 4472"/>
                <a:gd name="T61" fmla="*/ 2738 h 9477"/>
                <a:gd name="T62" fmla="*/ 1083 w 4472"/>
                <a:gd name="T63" fmla="*/ 3310 h 9477"/>
                <a:gd name="T64" fmla="*/ 2009 w 4472"/>
                <a:gd name="T65" fmla="*/ 2167 h 9477"/>
                <a:gd name="T66" fmla="*/ 3605 w 4472"/>
                <a:gd name="T67" fmla="*/ 4176 h 9477"/>
                <a:gd name="T68" fmla="*/ 0 w 4472"/>
                <a:gd name="T69" fmla="*/ 7518 h 9477"/>
                <a:gd name="T70" fmla="*/ 0 w 4472"/>
                <a:gd name="T71" fmla="*/ 8520 h 9477"/>
                <a:gd name="T72" fmla="*/ 532 w 4472"/>
                <a:gd name="T73" fmla="*/ 8432 h 9477"/>
                <a:gd name="T74" fmla="*/ 2601 w 4472"/>
                <a:gd name="T75" fmla="*/ 9477 h 9477"/>
                <a:gd name="T76" fmla="*/ 4472 w 4472"/>
                <a:gd name="T77" fmla="*/ 8038 h 9477"/>
                <a:gd name="T78" fmla="*/ 3645 w 4472"/>
                <a:gd name="T79" fmla="*/ 6975 h 9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472" h="9477">
                  <a:moveTo>
                    <a:pt x="3645" y="6975"/>
                  </a:moveTo>
                  <a:cubicBezTo>
                    <a:pt x="3113" y="6975"/>
                    <a:pt x="2857" y="7329"/>
                    <a:pt x="2857" y="7625"/>
                  </a:cubicBezTo>
                  <a:cubicBezTo>
                    <a:pt x="2857" y="7881"/>
                    <a:pt x="3014" y="8078"/>
                    <a:pt x="3310" y="8078"/>
                  </a:cubicBezTo>
                  <a:cubicBezTo>
                    <a:pt x="3605" y="8078"/>
                    <a:pt x="3625" y="7841"/>
                    <a:pt x="3625" y="7802"/>
                  </a:cubicBezTo>
                  <a:cubicBezTo>
                    <a:pt x="3625" y="7743"/>
                    <a:pt x="3585" y="7546"/>
                    <a:pt x="3389" y="7546"/>
                  </a:cubicBezTo>
                  <a:cubicBezTo>
                    <a:pt x="3389" y="7546"/>
                    <a:pt x="3467" y="7467"/>
                    <a:pt x="3585" y="7467"/>
                  </a:cubicBezTo>
                  <a:cubicBezTo>
                    <a:pt x="3645" y="7467"/>
                    <a:pt x="3920" y="7487"/>
                    <a:pt x="3920" y="7901"/>
                  </a:cubicBezTo>
                  <a:cubicBezTo>
                    <a:pt x="3920" y="8295"/>
                    <a:pt x="3487" y="8807"/>
                    <a:pt x="2797" y="8807"/>
                  </a:cubicBezTo>
                  <a:cubicBezTo>
                    <a:pt x="1970" y="8807"/>
                    <a:pt x="1458" y="8177"/>
                    <a:pt x="1458" y="8177"/>
                  </a:cubicBezTo>
                  <a:cubicBezTo>
                    <a:pt x="2896" y="7585"/>
                    <a:pt x="4315" y="6127"/>
                    <a:pt x="4315" y="4393"/>
                  </a:cubicBezTo>
                  <a:cubicBezTo>
                    <a:pt x="4315" y="2206"/>
                    <a:pt x="2738" y="1556"/>
                    <a:pt x="2167" y="1556"/>
                  </a:cubicBezTo>
                  <a:cubicBezTo>
                    <a:pt x="1891" y="1556"/>
                    <a:pt x="1497" y="1596"/>
                    <a:pt x="1182" y="1911"/>
                  </a:cubicBezTo>
                  <a:cubicBezTo>
                    <a:pt x="1182" y="1911"/>
                    <a:pt x="1497" y="590"/>
                    <a:pt x="2896" y="590"/>
                  </a:cubicBezTo>
                  <a:cubicBezTo>
                    <a:pt x="3704" y="590"/>
                    <a:pt x="3842" y="1083"/>
                    <a:pt x="3842" y="1260"/>
                  </a:cubicBezTo>
                  <a:cubicBezTo>
                    <a:pt x="3842" y="1497"/>
                    <a:pt x="3645" y="1556"/>
                    <a:pt x="3645" y="1556"/>
                  </a:cubicBezTo>
                  <a:cubicBezTo>
                    <a:pt x="3763" y="1418"/>
                    <a:pt x="3704" y="1083"/>
                    <a:pt x="3428" y="1083"/>
                  </a:cubicBezTo>
                  <a:cubicBezTo>
                    <a:pt x="3113" y="1083"/>
                    <a:pt x="3074" y="1300"/>
                    <a:pt x="3074" y="1438"/>
                  </a:cubicBezTo>
                  <a:cubicBezTo>
                    <a:pt x="3074" y="1596"/>
                    <a:pt x="3172" y="2009"/>
                    <a:pt x="3704" y="2009"/>
                  </a:cubicBezTo>
                  <a:cubicBezTo>
                    <a:pt x="4157" y="2009"/>
                    <a:pt x="4374" y="1615"/>
                    <a:pt x="4374" y="1260"/>
                  </a:cubicBezTo>
                  <a:cubicBezTo>
                    <a:pt x="4374" y="669"/>
                    <a:pt x="3822" y="0"/>
                    <a:pt x="2738" y="0"/>
                  </a:cubicBezTo>
                  <a:cubicBezTo>
                    <a:pt x="1379" y="0"/>
                    <a:pt x="354" y="1221"/>
                    <a:pt x="354" y="2600"/>
                  </a:cubicBezTo>
                  <a:cubicBezTo>
                    <a:pt x="354" y="4039"/>
                    <a:pt x="1103" y="4374"/>
                    <a:pt x="1438" y="4374"/>
                  </a:cubicBezTo>
                  <a:cubicBezTo>
                    <a:pt x="1793" y="4374"/>
                    <a:pt x="2009" y="4137"/>
                    <a:pt x="2009" y="3861"/>
                  </a:cubicBezTo>
                  <a:cubicBezTo>
                    <a:pt x="2009" y="3586"/>
                    <a:pt x="1773" y="3507"/>
                    <a:pt x="1694" y="3507"/>
                  </a:cubicBezTo>
                  <a:cubicBezTo>
                    <a:pt x="1596" y="3507"/>
                    <a:pt x="1458" y="3566"/>
                    <a:pt x="1418" y="3625"/>
                  </a:cubicBezTo>
                  <a:cubicBezTo>
                    <a:pt x="1418" y="3625"/>
                    <a:pt x="1458" y="3290"/>
                    <a:pt x="1832" y="3290"/>
                  </a:cubicBezTo>
                  <a:cubicBezTo>
                    <a:pt x="2207" y="3290"/>
                    <a:pt x="2384" y="3684"/>
                    <a:pt x="2384" y="4038"/>
                  </a:cubicBezTo>
                  <a:cubicBezTo>
                    <a:pt x="2384" y="4368"/>
                    <a:pt x="2022" y="5614"/>
                    <a:pt x="0" y="5653"/>
                  </a:cubicBezTo>
                  <a:cubicBezTo>
                    <a:pt x="0" y="6672"/>
                    <a:pt x="0" y="6672"/>
                    <a:pt x="0" y="6672"/>
                  </a:cubicBezTo>
                  <a:cubicBezTo>
                    <a:pt x="2192" y="6497"/>
                    <a:pt x="3034" y="5011"/>
                    <a:pt x="3034" y="4157"/>
                  </a:cubicBezTo>
                  <a:cubicBezTo>
                    <a:pt x="3034" y="3349"/>
                    <a:pt x="2581" y="2738"/>
                    <a:pt x="1911" y="2738"/>
                  </a:cubicBezTo>
                  <a:cubicBezTo>
                    <a:pt x="1300" y="2738"/>
                    <a:pt x="1083" y="3310"/>
                    <a:pt x="1083" y="3310"/>
                  </a:cubicBezTo>
                  <a:cubicBezTo>
                    <a:pt x="1024" y="2561"/>
                    <a:pt x="1418" y="2167"/>
                    <a:pt x="2009" y="2167"/>
                  </a:cubicBezTo>
                  <a:cubicBezTo>
                    <a:pt x="2699" y="2167"/>
                    <a:pt x="3605" y="2876"/>
                    <a:pt x="3605" y="4176"/>
                  </a:cubicBezTo>
                  <a:cubicBezTo>
                    <a:pt x="3605" y="6263"/>
                    <a:pt x="1655" y="7364"/>
                    <a:pt x="0" y="7518"/>
                  </a:cubicBezTo>
                  <a:cubicBezTo>
                    <a:pt x="0" y="8520"/>
                    <a:pt x="0" y="8520"/>
                    <a:pt x="0" y="8520"/>
                  </a:cubicBezTo>
                  <a:cubicBezTo>
                    <a:pt x="320" y="8481"/>
                    <a:pt x="532" y="8432"/>
                    <a:pt x="532" y="8432"/>
                  </a:cubicBezTo>
                  <a:cubicBezTo>
                    <a:pt x="532" y="8432"/>
                    <a:pt x="1222" y="9477"/>
                    <a:pt x="2601" y="9477"/>
                  </a:cubicBezTo>
                  <a:cubicBezTo>
                    <a:pt x="3763" y="9477"/>
                    <a:pt x="4472" y="8669"/>
                    <a:pt x="4472" y="8038"/>
                  </a:cubicBezTo>
                  <a:cubicBezTo>
                    <a:pt x="4472" y="7309"/>
                    <a:pt x="4058" y="6975"/>
                    <a:pt x="3645" y="69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 name="Line 6">
              <a:extLst>
                <a:ext uri="{FF2B5EF4-FFF2-40B4-BE49-F238E27FC236}">
                  <a16:creationId xmlns:a16="http://schemas.microsoft.com/office/drawing/2014/main" id="{E1FB2D63-89B3-42E5-819D-133E655001A2}"/>
                </a:ext>
              </a:extLst>
            </p:cNvPr>
            <p:cNvSpPr>
              <a:spLocks noChangeShapeType="1"/>
            </p:cNvSpPr>
            <p:nvPr userDrawn="1"/>
          </p:nvSpPr>
          <p:spPr bwMode="auto">
            <a:xfrm>
              <a:off x="2820" y="3884"/>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7" name="Line 7">
              <a:extLst>
                <a:ext uri="{FF2B5EF4-FFF2-40B4-BE49-F238E27FC236}">
                  <a16:creationId xmlns:a16="http://schemas.microsoft.com/office/drawing/2014/main" id="{D365683C-6E46-4237-878A-910189B40F56}"/>
                </a:ext>
              </a:extLst>
            </p:cNvPr>
            <p:cNvSpPr>
              <a:spLocks noChangeShapeType="1"/>
            </p:cNvSpPr>
            <p:nvPr userDrawn="1"/>
          </p:nvSpPr>
          <p:spPr bwMode="auto">
            <a:xfrm>
              <a:off x="2820" y="3884"/>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pic>
        <p:nvPicPr>
          <p:cNvPr id="21" name="Picture 20" descr="A picture containing text&#10;&#10;Description automatically generated">
            <a:extLst>
              <a:ext uri="{FF2B5EF4-FFF2-40B4-BE49-F238E27FC236}">
                <a16:creationId xmlns:a16="http://schemas.microsoft.com/office/drawing/2014/main" id="{135E62A3-114C-4A29-8081-1AB2875C3D7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79638" cy="3565801"/>
          </a:xfrm>
          <a:custGeom>
            <a:avLst/>
            <a:gdLst>
              <a:gd name="connsiteX0" fmla="*/ 0 w 12179638"/>
              <a:gd name="connsiteY0" fmla="*/ 0 h 3565801"/>
              <a:gd name="connsiteX1" fmla="*/ 12179638 w 12179638"/>
              <a:gd name="connsiteY1" fmla="*/ 0 h 3565801"/>
              <a:gd name="connsiteX2" fmla="*/ 12179638 w 12179638"/>
              <a:gd name="connsiteY2" fmla="*/ 3565801 h 3565801"/>
              <a:gd name="connsiteX3" fmla="*/ 0 w 12179638"/>
              <a:gd name="connsiteY3" fmla="*/ 3565801 h 3565801"/>
            </a:gdLst>
            <a:ahLst/>
            <a:cxnLst>
              <a:cxn ang="0">
                <a:pos x="connsiteX0" y="connsiteY0"/>
              </a:cxn>
              <a:cxn ang="0">
                <a:pos x="connsiteX1" y="connsiteY1"/>
              </a:cxn>
              <a:cxn ang="0">
                <a:pos x="connsiteX2" y="connsiteY2"/>
              </a:cxn>
              <a:cxn ang="0">
                <a:pos x="connsiteX3" y="connsiteY3"/>
              </a:cxn>
            </a:cxnLst>
            <a:rect l="l" t="t" r="r" b="b"/>
            <a:pathLst>
              <a:path w="12179638" h="3565801">
                <a:moveTo>
                  <a:pt x="0" y="0"/>
                </a:moveTo>
                <a:lnTo>
                  <a:pt x="12179638" y="0"/>
                </a:lnTo>
                <a:lnTo>
                  <a:pt x="12179638" y="3565801"/>
                </a:lnTo>
                <a:lnTo>
                  <a:pt x="0" y="3565801"/>
                </a:lnTo>
                <a:close/>
              </a:path>
            </a:pathLst>
          </a:custGeom>
        </p:spPr>
      </p:pic>
      <p:sp>
        <p:nvSpPr>
          <p:cNvPr id="25" name="Freeform: Shape 24">
            <a:extLst>
              <a:ext uri="{FF2B5EF4-FFF2-40B4-BE49-F238E27FC236}">
                <a16:creationId xmlns:a16="http://schemas.microsoft.com/office/drawing/2014/main" id="{05FEBCB3-0179-4AC1-9F24-9FFCD2FC5C95}"/>
              </a:ext>
            </a:extLst>
          </p:cNvPr>
          <p:cNvSpPr/>
          <p:nvPr userDrawn="1"/>
        </p:nvSpPr>
        <p:spPr>
          <a:xfrm>
            <a:off x="0" y="0"/>
            <a:ext cx="12179638" cy="3565801"/>
          </a:xfrm>
          <a:custGeom>
            <a:avLst/>
            <a:gdLst>
              <a:gd name="connsiteX0" fmla="*/ 0 w 12179638"/>
              <a:gd name="connsiteY0" fmla="*/ 0 h 3565801"/>
              <a:gd name="connsiteX1" fmla="*/ 12179638 w 12179638"/>
              <a:gd name="connsiteY1" fmla="*/ 0 h 3565801"/>
              <a:gd name="connsiteX2" fmla="*/ 12179638 w 12179638"/>
              <a:gd name="connsiteY2" fmla="*/ 3565801 h 3565801"/>
              <a:gd name="connsiteX3" fmla="*/ 0 w 12179638"/>
              <a:gd name="connsiteY3" fmla="*/ 3565801 h 3565801"/>
            </a:gdLst>
            <a:ahLst/>
            <a:cxnLst>
              <a:cxn ang="0">
                <a:pos x="connsiteX0" y="connsiteY0"/>
              </a:cxn>
              <a:cxn ang="0">
                <a:pos x="connsiteX1" y="connsiteY1"/>
              </a:cxn>
              <a:cxn ang="0">
                <a:pos x="connsiteX2" y="connsiteY2"/>
              </a:cxn>
              <a:cxn ang="0">
                <a:pos x="connsiteX3" y="connsiteY3"/>
              </a:cxn>
            </a:cxnLst>
            <a:rect l="l" t="t" r="r" b="b"/>
            <a:pathLst>
              <a:path w="12179638" h="3565801">
                <a:moveTo>
                  <a:pt x="0" y="0"/>
                </a:moveTo>
                <a:lnTo>
                  <a:pt x="12179638" y="0"/>
                </a:lnTo>
                <a:lnTo>
                  <a:pt x="12179638" y="3565801"/>
                </a:lnTo>
                <a:lnTo>
                  <a:pt x="0" y="3565801"/>
                </a:lnTo>
                <a:close/>
              </a:path>
            </a:pathLst>
          </a:custGeom>
          <a:solidFill>
            <a:schemeClr val="tx1">
              <a:lumMod val="85000"/>
              <a:lumOff val="1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Z"/>
          </a:p>
        </p:txBody>
      </p:sp>
      <p:sp>
        <p:nvSpPr>
          <p:cNvPr id="3" name="Rectangle 2">
            <a:extLst>
              <a:ext uri="{FF2B5EF4-FFF2-40B4-BE49-F238E27FC236}">
                <a16:creationId xmlns:a16="http://schemas.microsoft.com/office/drawing/2014/main" id="{74AE7145-543B-4193-BE44-0B204E77B9BD}"/>
              </a:ext>
            </a:extLst>
          </p:cNvPr>
          <p:cNvSpPr/>
          <p:nvPr userDrawn="1"/>
        </p:nvSpPr>
        <p:spPr>
          <a:xfrm flipV="1">
            <a:off x="0" y="3429000"/>
            <a:ext cx="12191999" cy="540000"/>
          </a:xfrm>
          <a:prstGeom prst="rect">
            <a:avLst/>
          </a:pr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C34C6B5F-2C82-4E4A-9E0E-A75F812C5D20}"/>
              </a:ext>
            </a:extLst>
          </p:cNvPr>
          <p:cNvSpPr/>
          <p:nvPr userDrawn="1"/>
        </p:nvSpPr>
        <p:spPr>
          <a:xfrm>
            <a:off x="2062063" y="3514334"/>
            <a:ext cx="8067873" cy="369332"/>
          </a:xfrm>
          <a:prstGeom prst="rect">
            <a:avLst/>
          </a:prstGeom>
        </p:spPr>
        <p:txBody>
          <a:bodyPr wrap="square" anchor="ctr">
            <a:spAutoFit/>
          </a:bodyPr>
          <a:lstStyle/>
          <a:p>
            <a:pPr marL="0" algn="ctr" defTabSz="914400" rtl="0" eaLnBrk="1" latinLnBrk="0" hangingPunct="1"/>
            <a:r>
              <a:rPr lang="en-US" sz="1800" b="1" kern="1200" spc="300" dirty="0">
                <a:solidFill>
                  <a:prstClr val="black"/>
                </a:solidFill>
                <a:latin typeface="+mj-lt"/>
                <a:ea typeface="+mn-ea"/>
                <a:cs typeface="+mn-cs"/>
              </a:rPr>
              <a:t>For further information please contact</a:t>
            </a:r>
            <a:endParaRPr lang="en-NZ" sz="1800" b="1" kern="1200" spc="300" dirty="0">
              <a:solidFill>
                <a:prstClr val="black"/>
              </a:solidFill>
              <a:latin typeface="+mj-lt"/>
              <a:ea typeface="+mn-ea"/>
              <a:cs typeface="+mn-cs"/>
            </a:endParaRPr>
          </a:p>
        </p:txBody>
      </p:sp>
      <p:sp>
        <p:nvSpPr>
          <p:cNvPr id="9" name="Rectangle 8">
            <a:extLst>
              <a:ext uri="{FF2B5EF4-FFF2-40B4-BE49-F238E27FC236}">
                <a16:creationId xmlns:a16="http://schemas.microsoft.com/office/drawing/2014/main" id="{EA709BCF-C6C0-4C25-AF7A-EC428EDC105F}"/>
              </a:ext>
            </a:extLst>
          </p:cNvPr>
          <p:cNvSpPr/>
          <p:nvPr userDrawn="1"/>
        </p:nvSpPr>
        <p:spPr>
          <a:xfrm>
            <a:off x="3058356" y="5159406"/>
            <a:ext cx="6075288" cy="1169551"/>
          </a:xfrm>
          <a:prstGeom prst="rect">
            <a:avLst/>
          </a:prstGeom>
        </p:spPr>
        <p:txBody>
          <a:bodyPr wrap="square">
            <a:spAutoFit/>
          </a:bodyPr>
          <a:lstStyle/>
          <a:p>
            <a:pPr algn="ctr"/>
            <a:r>
              <a:rPr lang="en-NZ" sz="1400" dirty="0">
                <a:solidFill>
                  <a:prstClr val="white"/>
                </a:solidFill>
                <a:latin typeface="Arial" panose="020B0604020202020204" pitchFamily="34" charset="0"/>
                <a:cs typeface="Arial" panose="020B0604020202020204" pitchFamily="34" charset="0"/>
              </a:rPr>
              <a:t>Colmar Brunton, a Kantar Company</a:t>
            </a:r>
          </a:p>
          <a:p>
            <a:pPr algn="ctr"/>
            <a:r>
              <a:rPr lang="en-NZ" sz="1400" dirty="0">
                <a:solidFill>
                  <a:prstClr val="white"/>
                </a:solidFill>
                <a:latin typeface="Arial" panose="020B0604020202020204" pitchFamily="34" charset="0"/>
                <a:cs typeface="Arial" panose="020B0604020202020204" pitchFamily="34" charset="0"/>
              </a:rPr>
              <a:t>Level 9, 101 Lambton Quay</a:t>
            </a:r>
          </a:p>
          <a:p>
            <a:pPr algn="ctr"/>
            <a:r>
              <a:rPr lang="en-NZ" sz="1400" dirty="0">
                <a:solidFill>
                  <a:prstClr val="white"/>
                </a:solidFill>
                <a:latin typeface="Arial" panose="020B0604020202020204" pitchFamily="34" charset="0"/>
                <a:cs typeface="Arial" panose="020B0604020202020204" pitchFamily="34" charset="0"/>
              </a:rPr>
              <a:t>Wellington 6011</a:t>
            </a:r>
          </a:p>
          <a:p>
            <a:pPr algn="ctr"/>
            <a:r>
              <a:rPr lang="en-NZ" sz="1400" dirty="0">
                <a:solidFill>
                  <a:prstClr val="white"/>
                </a:solidFill>
                <a:latin typeface="Arial" panose="020B0604020202020204" pitchFamily="34" charset="0"/>
                <a:cs typeface="Arial" panose="020B0604020202020204" pitchFamily="34" charset="0"/>
              </a:rPr>
              <a:t>Phone (04) 913 3000 </a:t>
            </a:r>
          </a:p>
          <a:p>
            <a:pPr algn="ctr"/>
            <a:r>
              <a:rPr lang="en-NZ" sz="1400" dirty="0">
                <a:solidFill>
                  <a:prstClr val="white"/>
                </a:solidFill>
                <a:latin typeface="Arial" panose="020B0604020202020204" pitchFamily="34" charset="0"/>
                <a:cs typeface="Arial" panose="020B0604020202020204" pitchFamily="34" charset="0"/>
              </a:rPr>
              <a:t>www.colmarbrunton.co.nz</a:t>
            </a:r>
            <a:endParaRPr lang="en-NZ" sz="2400" b="1" dirty="0">
              <a:solidFill>
                <a:prstClr val="white"/>
              </a:solidFill>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809E0523-4D35-4756-9AD1-C3760D82E465}"/>
              </a:ext>
            </a:extLst>
          </p:cNvPr>
          <p:cNvCxnSpPr>
            <a:cxnSpLocks/>
          </p:cNvCxnSpPr>
          <p:nvPr userDrawn="1"/>
        </p:nvCxnSpPr>
        <p:spPr>
          <a:xfrm>
            <a:off x="5641182" y="4960013"/>
            <a:ext cx="90963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4789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portant Info">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FD5B428-3FBD-4431-BE83-BA6AE5AF6F10}"/>
              </a:ext>
            </a:extLst>
          </p:cNvPr>
          <p:cNvGrpSpPr/>
          <p:nvPr userDrawn="1"/>
        </p:nvGrpSpPr>
        <p:grpSpPr>
          <a:xfrm flipH="1">
            <a:off x="9785613" y="-3"/>
            <a:ext cx="2406712" cy="6858003"/>
            <a:chOff x="8482129" y="223676"/>
            <a:chExt cx="2406712" cy="6858003"/>
          </a:xfrm>
        </p:grpSpPr>
        <p:pic>
          <p:nvPicPr>
            <p:cNvPr id="19" name="Picture 2" descr="Projects to inspire | Creative New Zealand">
              <a:extLst>
                <a:ext uri="{FF2B5EF4-FFF2-40B4-BE49-F238E27FC236}">
                  <a16:creationId xmlns:a16="http://schemas.microsoft.com/office/drawing/2014/main" id="{7F97EF76-65E8-4E1B-A321-B1E173817E65}"/>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8482129" y="223676"/>
              <a:ext cx="2406712" cy="34290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Projects to inspire | Creative New Zealand">
              <a:extLst>
                <a:ext uri="{FF2B5EF4-FFF2-40B4-BE49-F238E27FC236}">
                  <a16:creationId xmlns:a16="http://schemas.microsoft.com/office/drawing/2014/main" id="{60667F2E-9DF3-4DB4-A86D-DD7CD499A003}"/>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8482129" y="3652677"/>
              <a:ext cx="2406712" cy="3429002"/>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descr="A picture containing text, outdoor, tableware, sign&#10;&#10;Description automatically generated">
            <a:extLst>
              <a:ext uri="{FF2B5EF4-FFF2-40B4-BE49-F238E27FC236}">
                <a16:creationId xmlns:a16="http://schemas.microsoft.com/office/drawing/2014/main" id="{FB19A9D3-BD2E-4468-8EBB-E71F32E43FF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2402109" cy="6858000"/>
          </a:xfrm>
          <a:prstGeom prst="rect">
            <a:avLst/>
          </a:prstGeom>
        </p:spPr>
      </p:pic>
      <p:sp>
        <p:nvSpPr>
          <p:cNvPr id="21" name="Freeform: Shape 20">
            <a:extLst>
              <a:ext uri="{FF2B5EF4-FFF2-40B4-BE49-F238E27FC236}">
                <a16:creationId xmlns:a16="http://schemas.microsoft.com/office/drawing/2014/main" id="{F56229FD-4E33-4E92-9512-783ACE8B2F0B}"/>
              </a:ext>
            </a:extLst>
          </p:cNvPr>
          <p:cNvSpPr/>
          <p:nvPr userDrawn="1"/>
        </p:nvSpPr>
        <p:spPr>
          <a:xfrm>
            <a:off x="6181" y="0"/>
            <a:ext cx="12179638" cy="6858000"/>
          </a:xfrm>
          <a:custGeom>
            <a:avLst/>
            <a:gdLst>
              <a:gd name="connsiteX0" fmla="*/ 0 w 12179638"/>
              <a:gd name="connsiteY0" fmla="*/ 0 h 3565801"/>
              <a:gd name="connsiteX1" fmla="*/ 12179638 w 12179638"/>
              <a:gd name="connsiteY1" fmla="*/ 0 h 3565801"/>
              <a:gd name="connsiteX2" fmla="*/ 12179638 w 12179638"/>
              <a:gd name="connsiteY2" fmla="*/ 3565801 h 3565801"/>
              <a:gd name="connsiteX3" fmla="*/ 0 w 12179638"/>
              <a:gd name="connsiteY3" fmla="*/ 3565801 h 3565801"/>
            </a:gdLst>
            <a:ahLst/>
            <a:cxnLst>
              <a:cxn ang="0">
                <a:pos x="connsiteX0" y="connsiteY0"/>
              </a:cxn>
              <a:cxn ang="0">
                <a:pos x="connsiteX1" y="connsiteY1"/>
              </a:cxn>
              <a:cxn ang="0">
                <a:pos x="connsiteX2" y="connsiteY2"/>
              </a:cxn>
              <a:cxn ang="0">
                <a:pos x="connsiteX3" y="connsiteY3"/>
              </a:cxn>
            </a:cxnLst>
            <a:rect l="l" t="t" r="r" b="b"/>
            <a:pathLst>
              <a:path w="12179638" h="3565801">
                <a:moveTo>
                  <a:pt x="0" y="0"/>
                </a:moveTo>
                <a:lnTo>
                  <a:pt x="12179638" y="0"/>
                </a:lnTo>
                <a:lnTo>
                  <a:pt x="12179638" y="3565801"/>
                </a:lnTo>
                <a:lnTo>
                  <a:pt x="0" y="3565801"/>
                </a:lnTo>
                <a:close/>
              </a:path>
            </a:pathLst>
          </a:custGeom>
          <a:solidFill>
            <a:schemeClr val="tx1">
              <a:lumMod val="85000"/>
              <a:lumOff val="1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Z"/>
          </a:p>
        </p:txBody>
      </p:sp>
      <p:sp>
        <p:nvSpPr>
          <p:cNvPr id="3" name="Rectangle 2">
            <a:extLst>
              <a:ext uri="{FF2B5EF4-FFF2-40B4-BE49-F238E27FC236}">
                <a16:creationId xmlns:a16="http://schemas.microsoft.com/office/drawing/2014/main" id="{790FE129-6405-431B-A33F-72A1182A84CB}"/>
              </a:ext>
            </a:extLst>
          </p:cNvPr>
          <p:cNvSpPr/>
          <p:nvPr userDrawn="1"/>
        </p:nvSpPr>
        <p:spPr>
          <a:xfrm>
            <a:off x="2402113" y="0"/>
            <a:ext cx="738777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Rectangle 3">
            <a:extLst>
              <a:ext uri="{FF2B5EF4-FFF2-40B4-BE49-F238E27FC236}">
                <a16:creationId xmlns:a16="http://schemas.microsoft.com/office/drawing/2014/main" id="{9761179E-3058-44D9-BECD-8D26248035D2}"/>
              </a:ext>
            </a:extLst>
          </p:cNvPr>
          <p:cNvSpPr/>
          <p:nvPr userDrawn="1"/>
        </p:nvSpPr>
        <p:spPr>
          <a:xfrm>
            <a:off x="2402111" y="-1"/>
            <a:ext cx="7387771" cy="1382233"/>
          </a:xfrm>
          <a:prstGeom prst="rect">
            <a:avLst/>
          </a:prstGeom>
          <a:solidFill>
            <a:srgbClr val="282D4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NZ"/>
          </a:p>
        </p:txBody>
      </p:sp>
      <p:sp>
        <p:nvSpPr>
          <p:cNvPr id="5" name="Rectangle 4">
            <a:extLst>
              <a:ext uri="{FF2B5EF4-FFF2-40B4-BE49-F238E27FC236}">
                <a16:creationId xmlns:a16="http://schemas.microsoft.com/office/drawing/2014/main" id="{D7EC1B6E-F374-48CB-86D0-6F8A89CF9DAF}"/>
              </a:ext>
            </a:extLst>
          </p:cNvPr>
          <p:cNvSpPr/>
          <p:nvPr userDrawn="1"/>
        </p:nvSpPr>
        <p:spPr>
          <a:xfrm>
            <a:off x="2666996" y="1520180"/>
            <a:ext cx="6858000" cy="4670509"/>
          </a:xfrm>
          <a:prstGeom prst="rect">
            <a:avLst/>
          </a:prstGeom>
        </p:spPr>
        <p:txBody>
          <a:bodyPr wrap="square">
            <a:spAutoFit/>
          </a:bodyPr>
          <a:lstStyle/>
          <a:p>
            <a:r>
              <a:rPr lang="en-NZ" sz="850" b="1" dirty="0">
                <a:solidFill>
                  <a:schemeClr val="tx1"/>
                </a:solidFill>
                <a:latin typeface="Arial" panose="020B0604020202020204" pitchFamily="34" charset="0"/>
                <a:cs typeface="Arial" panose="020B0604020202020204" pitchFamily="34" charset="0"/>
              </a:rPr>
              <a:t>Colmar Brunton </a:t>
            </a:r>
            <a:r>
              <a:rPr lang="en-NZ" sz="850" dirty="0">
                <a:solidFill>
                  <a:schemeClr val="tx1"/>
                </a:solidFill>
                <a:latin typeface="Arial" panose="020B0604020202020204" pitchFamily="34" charset="0"/>
                <a:cs typeface="Arial" panose="020B0604020202020204" pitchFamily="34" charset="0"/>
              </a:rPr>
              <a:t>practitioners are members of the Research Association NZ and are obliged to comply with the Research Association NZ Code of Practice. A copy of the Code is available from the Executive Secretary or the Complaints Officer of the Society.</a:t>
            </a:r>
          </a:p>
          <a:p>
            <a:endParaRPr lang="en-NZ" sz="850" dirty="0">
              <a:solidFill>
                <a:schemeClr val="tx1"/>
              </a:solidFill>
              <a:latin typeface="Arial" panose="020B0604020202020204" pitchFamily="34" charset="0"/>
              <a:cs typeface="Arial" panose="020B0604020202020204" pitchFamily="34" charset="0"/>
            </a:endParaRPr>
          </a:p>
          <a:p>
            <a:r>
              <a:rPr lang="en-NZ" sz="850" b="1" dirty="0">
                <a:solidFill>
                  <a:schemeClr val="tx1"/>
                </a:solidFill>
                <a:latin typeface="Arial" panose="020B0604020202020204" pitchFamily="34" charset="0"/>
                <a:cs typeface="Arial" panose="020B0604020202020204" pitchFamily="34" charset="0"/>
              </a:rPr>
              <a:t>Confidentiality</a:t>
            </a:r>
          </a:p>
          <a:p>
            <a:r>
              <a:rPr lang="en-NZ" sz="850" dirty="0">
                <a:solidFill>
                  <a:schemeClr val="tx1"/>
                </a:solidFill>
                <a:latin typeface="Arial" panose="020B0604020202020204" pitchFamily="34" charset="0"/>
                <a:cs typeface="Arial" panose="020B0604020202020204" pitchFamily="34" charset="0"/>
              </a:rPr>
              <a:t>Reports and other records relevant to a Market Research project and provided by the Researcher shall normally be for use solely by the Client and the Client’s consultants or advisers.</a:t>
            </a:r>
          </a:p>
          <a:p>
            <a:endParaRPr lang="en-NZ" sz="850" dirty="0">
              <a:solidFill>
                <a:schemeClr val="tx1"/>
              </a:solidFill>
              <a:latin typeface="Arial" panose="020B0604020202020204" pitchFamily="34" charset="0"/>
              <a:cs typeface="Arial" panose="020B0604020202020204" pitchFamily="34" charset="0"/>
            </a:endParaRPr>
          </a:p>
          <a:p>
            <a:r>
              <a:rPr lang="en-NZ" sz="850" b="1" dirty="0">
                <a:solidFill>
                  <a:schemeClr val="tx1"/>
                </a:solidFill>
                <a:latin typeface="Arial" panose="020B0604020202020204" pitchFamily="34" charset="0"/>
                <a:cs typeface="Arial" panose="020B0604020202020204" pitchFamily="34" charset="0"/>
              </a:rPr>
              <a:t>Research Information</a:t>
            </a:r>
          </a:p>
          <a:p>
            <a:r>
              <a:rPr lang="en-NZ" sz="850" dirty="0">
                <a:solidFill>
                  <a:schemeClr val="tx1"/>
                </a:solidFill>
                <a:latin typeface="Arial" panose="020B0604020202020204" pitchFamily="34" charset="0"/>
                <a:cs typeface="Arial" panose="020B0604020202020204" pitchFamily="34" charset="0"/>
              </a:rPr>
              <a:t>Article 25 of the Research Association NZ Code states:</a:t>
            </a:r>
          </a:p>
          <a:p>
            <a:pPr marL="381470" lvl="1" indent="-228612">
              <a:buFont typeface="+mj-lt"/>
              <a:buAutoNum type="alphaLcPeriod"/>
            </a:pPr>
            <a:r>
              <a:rPr lang="en-NZ" sz="850" dirty="0">
                <a:solidFill>
                  <a:schemeClr val="tx1"/>
                </a:solidFill>
                <a:latin typeface="Arial" panose="020B0604020202020204" pitchFamily="34" charset="0"/>
                <a:cs typeface="Arial" panose="020B0604020202020204" pitchFamily="34" charset="0"/>
              </a:rPr>
              <a:t>The research technique and methods used in a Marketing Research project do not become the property of the Client, who has no exclusive right to their use.</a:t>
            </a:r>
          </a:p>
          <a:p>
            <a:pPr marL="381470" lvl="1" indent="-228612">
              <a:buFont typeface="+mj-lt"/>
              <a:buAutoNum type="alphaLcPeriod"/>
            </a:pPr>
            <a:r>
              <a:rPr lang="en-NZ" sz="850" dirty="0">
                <a:solidFill>
                  <a:schemeClr val="tx1"/>
                </a:solidFill>
                <a:latin typeface="Arial" panose="020B0604020202020204" pitchFamily="34" charset="0"/>
                <a:cs typeface="Arial" panose="020B0604020202020204" pitchFamily="34" charset="0"/>
              </a:rPr>
              <a:t>Marketing research proposals, discussion papers and quotations, unless these have been paid for by the client, remain the property of the Researcher.</a:t>
            </a:r>
          </a:p>
          <a:p>
            <a:pPr marL="381470" lvl="1" indent="-228612">
              <a:buFont typeface="+mj-lt"/>
              <a:buAutoNum type="alphaLcPeriod"/>
            </a:pPr>
            <a:r>
              <a:rPr lang="en-NZ" sz="850" dirty="0">
                <a:solidFill>
                  <a:schemeClr val="tx1"/>
                </a:solidFill>
                <a:latin typeface="Arial" panose="020B0604020202020204" pitchFamily="34" charset="0"/>
                <a:cs typeface="Arial" panose="020B0604020202020204" pitchFamily="34" charset="0"/>
              </a:rPr>
              <a:t>They must not be disclosed by the Client to any third party, other than to a consultant working for a Client on that project.  In particular, they must not be used by the Client to influence proposals or cost quotations from other researchers.</a:t>
            </a:r>
          </a:p>
          <a:p>
            <a:pPr marL="708813" lvl="1" indent="-254309"/>
            <a:endParaRPr lang="en-NZ" sz="850" dirty="0">
              <a:solidFill>
                <a:schemeClr val="tx1"/>
              </a:solidFill>
              <a:latin typeface="Arial" panose="020B0604020202020204" pitchFamily="34" charset="0"/>
              <a:cs typeface="Arial" panose="020B0604020202020204" pitchFamily="34" charset="0"/>
            </a:endParaRPr>
          </a:p>
          <a:p>
            <a:r>
              <a:rPr lang="en-NZ" sz="850" b="1" dirty="0">
                <a:solidFill>
                  <a:schemeClr val="tx1"/>
                </a:solidFill>
                <a:latin typeface="Arial" panose="020B0604020202020204" pitchFamily="34" charset="0"/>
                <a:cs typeface="Arial" panose="020B0604020202020204" pitchFamily="34" charset="0"/>
              </a:rPr>
              <a:t>Publication of a Research Project</a:t>
            </a:r>
          </a:p>
          <a:p>
            <a:r>
              <a:rPr lang="en-NZ" sz="850" dirty="0">
                <a:solidFill>
                  <a:schemeClr val="tx1"/>
                </a:solidFill>
                <a:latin typeface="Arial" panose="020B0604020202020204" pitchFamily="34" charset="0"/>
                <a:cs typeface="Arial" panose="020B0604020202020204" pitchFamily="34" charset="0"/>
              </a:rPr>
              <a:t>Article 31 of the Research Association NZ Code states:</a:t>
            </a:r>
          </a:p>
          <a:p>
            <a:r>
              <a:rPr lang="en-NZ" sz="850" dirty="0">
                <a:solidFill>
                  <a:schemeClr val="tx1"/>
                </a:solidFill>
                <a:latin typeface="Arial" panose="020B0604020202020204" pitchFamily="34" charset="0"/>
                <a:cs typeface="Arial" panose="020B0604020202020204" pitchFamily="34" charset="0"/>
              </a:rPr>
              <a:t>Where a client publishes any of the findings of a research project the client has a responsibility to ensure these are not misleading.  The Researcher must be consulted and agree in advance to the form and content for publication.  Where this does not happen the Researcher is entitled to:</a:t>
            </a:r>
          </a:p>
          <a:p>
            <a:pPr marL="381470" lvl="1" indent="-228612">
              <a:buFont typeface="+mj-lt"/>
              <a:buAutoNum type="alphaLcPeriod"/>
            </a:pPr>
            <a:r>
              <a:rPr lang="en-NZ" sz="850" dirty="0">
                <a:solidFill>
                  <a:schemeClr val="tx1"/>
                </a:solidFill>
                <a:latin typeface="Arial" panose="020B0604020202020204" pitchFamily="34" charset="0"/>
                <a:cs typeface="Arial" panose="020B0604020202020204" pitchFamily="34" charset="0"/>
              </a:rPr>
              <a:t>Refuse permission for their name to be quoted in connection with the published findings</a:t>
            </a:r>
          </a:p>
          <a:p>
            <a:pPr marL="381470" lvl="1" indent="-228612">
              <a:buFont typeface="+mj-lt"/>
              <a:buAutoNum type="alphaLcPeriod"/>
            </a:pPr>
            <a:r>
              <a:rPr lang="en-NZ" sz="850" dirty="0">
                <a:solidFill>
                  <a:schemeClr val="tx1"/>
                </a:solidFill>
                <a:latin typeface="Arial" panose="020B0604020202020204" pitchFamily="34" charset="0"/>
                <a:cs typeface="Arial" panose="020B0604020202020204" pitchFamily="34" charset="0"/>
              </a:rPr>
              <a:t>Publish the appropriate details of the project</a:t>
            </a:r>
          </a:p>
          <a:p>
            <a:pPr marL="381470" lvl="1" indent="-228612">
              <a:buFont typeface="+mj-lt"/>
              <a:buAutoNum type="alphaLcPeriod"/>
            </a:pPr>
            <a:r>
              <a:rPr lang="en-NZ" sz="850" dirty="0">
                <a:solidFill>
                  <a:schemeClr val="tx1"/>
                </a:solidFill>
                <a:latin typeface="Arial" panose="020B0604020202020204" pitchFamily="34" charset="0"/>
                <a:cs typeface="Arial" panose="020B0604020202020204" pitchFamily="34" charset="0"/>
              </a:rPr>
              <a:t>Correct any misleading aspects of the published presentation of the findings</a:t>
            </a:r>
          </a:p>
          <a:p>
            <a:pPr marL="714224" lvl="1" indent="-259718">
              <a:buFont typeface="+mj-lt"/>
              <a:buAutoNum type="alphaLcPeriod"/>
            </a:pPr>
            <a:endParaRPr lang="en-NZ" sz="850" dirty="0">
              <a:solidFill>
                <a:schemeClr val="tx1"/>
              </a:solidFill>
              <a:latin typeface="Arial" panose="020B0604020202020204" pitchFamily="34" charset="0"/>
              <a:cs typeface="Arial" panose="020B0604020202020204" pitchFamily="34" charset="0"/>
            </a:endParaRPr>
          </a:p>
          <a:p>
            <a:r>
              <a:rPr lang="en-NZ" sz="850" b="1" dirty="0">
                <a:solidFill>
                  <a:schemeClr val="tx1"/>
                </a:solidFill>
                <a:latin typeface="Arial" panose="020B0604020202020204" pitchFamily="34" charset="0"/>
                <a:cs typeface="Arial" panose="020B0604020202020204" pitchFamily="34" charset="0"/>
              </a:rPr>
              <a:t>Electronic Copies</a:t>
            </a:r>
          </a:p>
          <a:p>
            <a:r>
              <a:rPr lang="en-NZ" sz="850" dirty="0">
                <a:solidFill>
                  <a:schemeClr val="tx1"/>
                </a:solidFill>
                <a:latin typeface="Arial" panose="020B0604020202020204" pitchFamily="34" charset="0"/>
                <a:cs typeface="Arial" panose="020B0604020202020204" pitchFamily="34" charset="0"/>
              </a:rPr>
              <a:t>Electronic copies of reports, presentations, proposals and other documents must not be altered or amended if that document is still identified as a Colmar Brunton document.  The authorised original of all electronic copies and hard copies derived from these are to be retained by Colmar Brunton.</a:t>
            </a:r>
          </a:p>
          <a:p>
            <a:endParaRPr lang="en-NZ" sz="850" b="1" dirty="0">
              <a:solidFill>
                <a:schemeClr val="tx1"/>
              </a:solidFill>
              <a:latin typeface="Arial" panose="020B0604020202020204" pitchFamily="34" charset="0"/>
              <a:cs typeface="Arial" panose="020B0604020202020204" pitchFamily="34" charset="0"/>
            </a:endParaRPr>
          </a:p>
          <a:p>
            <a:r>
              <a:rPr lang="en-NZ" sz="850" dirty="0">
                <a:solidFill>
                  <a:schemeClr val="tx1"/>
                </a:solidFill>
                <a:latin typeface="Arial" panose="020B0604020202020204" pitchFamily="34" charset="0"/>
                <a:cs typeface="Arial" panose="020B0604020202020204" pitchFamily="34" charset="0"/>
              </a:rPr>
              <a:t>Colmar Brunton ™ New Zealand is certified to International Standard ISO 20252 (2012).  This project will be/has been completed in compliance with this International Standard.</a:t>
            </a:r>
          </a:p>
          <a:p>
            <a:endParaRPr lang="en-NZ" sz="850" dirty="0">
              <a:solidFill>
                <a:schemeClr val="tx1"/>
              </a:solidFill>
              <a:latin typeface="Arial" panose="020B0604020202020204" pitchFamily="34" charset="0"/>
              <a:cs typeface="Arial" panose="020B0604020202020204" pitchFamily="34" charset="0"/>
            </a:endParaRPr>
          </a:p>
          <a:p>
            <a:r>
              <a:rPr lang="en-NZ" sz="850" dirty="0">
                <a:solidFill>
                  <a:schemeClr val="tx1"/>
                </a:solidFill>
                <a:latin typeface="Arial" panose="020B0604020202020204" pitchFamily="34" charset="0"/>
                <a:cs typeface="Arial" panose="020B0604020202020204" pitchFamily="34" charset="0"/>
              </a:rPr>
              <a:t>This presentation is subject to the detailed terms and conditions of Colmar Brunton, a copy of which is available on request or </a:t>
            </a:r>
            <a:r>
              <a:rPr lang="en-NZ" sz="850"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online here.</a:t>
            </a:r>
            <a:endParaRPr lang="en-NZ" sz="850" dirty="0">
              <a:solidFill>
                <a:schemeClr val="tx1"/>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5FA019AD-EC7C-4E4F-8C8A-085E77018ACB}"/>
              </a:ext>
            </a:extLst>
          </p:cNvPr>
          <p:cNvGrpSpPr/>
          <p:nvPr userDrawn="1"/>
        </p:nvGrpSpPr>
        <p:grpSpPr>
          <a:xfrm>
            <a:off x="3178626" y="247836"/>
            <a:ext cx="5834740" cy="724408"/>
            <a:chOff x="3178631" y="360000"/>
            <a:chExt cx="5834740" cy="724408"/>
          </a:xfrm>
        </p:grpSpPr>
        <p:sp>
          <p:nvSpPr>
            <p:cNvPr id="8" name="Title 1">
              <a:extLst>
                <a:ext uri="{FF2B5EF4-FFF2-40B4-BE49-F238E27FC236}">
                  <a16:creationId xmlns:a16="http://schemas.microsoft.com/office/drawing/2014/main" id="{AC0E3E0A-041E-40E3-861D-4E443D4283F7}"/>
                </a:ext>
              </a:extLst>
            </p:cNvPr>
            <p:cNvSpPr txBox="1">
              <a:spLocks/>
            </p:cNvSpPr>
            <p:nvPr userDrawn="1"/>
          </p:nvSpPr>
          <p:spPr>
            <a:xfrm>
              <a:off x="3178631" y="360000"/>
              <a:ext cx="5834740" cy="480131"/>
            </a:xfrm>
            <a:prstGeom prst="rect">
              <a:avLst/>
            </a:prstGeom>
          </p:spPr>
          <p:txBody>
            <a:bodyPr vert="horz" wrap="square" lIns="91440" tIns="45720" rIns="91440" bIns="45720" rtlCol="0" anchor="ctr">
              <a:spAutoFit/>
            </a:bodyPr>
            <a:lstStyle>
              <a:lvl1pPr algn="ctr" defTabSz="914400" rtl="0" eaLnBrk="1" latinLnBrk="0" hangingPunct="1">
                <a:lnSpc>
                  <a:spcPct val="90000"/>
                </a:lnSpc>
                <a:spcBef>
                  <a:spcPct val="0"/>
                </a:spcBef>
                <a:buNone/>
                <a:defRPr sz="2800" b="1" kern="1200" spc="-150">
                  <a:solidFill>
                    <a:schemeClr val="bg1"/>
                  </a:solidFill>
                  <a:latin typeface="Arial" panose="020B0604020202020204" pitchFamily="34" charset="0"/>
                  <a:ea typeface="+mj-ea"/>
                  <a:cs typeface="Arial" panose="020B0604020202020204" pitchFamily="34" charset="0"/>
                </a:defRPr>
              </a:lvl1pPr>
            </a:lstStyle>
            <a:p>
              <a:r>
                <a:rPr lang="en-US" sz="2800" spc="100" baseline="0">
                  <a:solidFill>
                    <a:schemeClr val="bg1"/>
                  </a:solidFill>
                  <a:latin typeface="Arial" panose="020B0604020202020204" pitchFamily="34" charset="0"/>
                  <a:cs typeface="Arial" panose="020B0604020202020204" pitchFamily="34" charset="0"/>
                </a:rPr>
                <a:t>IMPORTANT INFORMATION</a:t>
              </a:r>
            </a:p>
          </p:txBody>
        </p:sp>
        <p:sp>
          <p:nvSpPr>
            <p:cNvPr id="9" name="Rectangle 8">
              <a:extLst>
                <a:ext uri="{FF2B5EF4-FFF2-40B4-BE49-F238E27FC236}">
                  <a16:creationId xmlns:a16="http://schemas.microsoft.com/office/drawing/2014/main" id="{D68DF4EF-F3F7-4705-93B7-B062F0D6A7CF}"/>
                </a:ext>
              </a:extLst>
            </p:cNvPr>
            <p:cNvSpPr/>
            <p:nvPr userDrawn="1"/>
          </p:nvSpPr>
          <p:spPr>
            <a:xfrm>
              <a:off x="3541584" y="776631"/>
              <a:ext cx="5108834" cy="307777"/>
            </a:xfrm>
            <a:prstGeom prst="rect">
              <a:avLst/>
            </a:prstGeom>
          </p:spPr>
          <p:txBody>
            <a:bodyPr wrap="none">
              <a:spAutoFit/>
            </a:bodyPr>
            <a:lstStyle/>
            <a:p>
              <a:pPr algn="ctr"/>
              <a:r>
                <a:rPr lang="en-NZ" sz="1400" spc="300">
                  <a:solidFill>
                    <a:schemeClr val="bg1"/>
                  </a:solidFill>
                  <a:latin typeface="Arial" panose="020B0604020202020204" pitchFamily="34" charset="0"/>
                  <a:cs typeface="Arial" panose="020B0604020202020204" pitchFamily="34" charset="0"/>
                </a:rPr>
                <a:t>Research Association NZ Code of Practice</a:t>
              </a:r>
            </a:p>
          </p:txBody>
        </p:sp>
      </p:grpSp>
      <p:cxnSp>
        <p:nvCxnSpPr>
          <p:cNvPr id="22" name="Straight Connector 21">
            <a:extLst>
              <a:ext uri="{FF2B5EF4-FFF2-40B4-BE49-F238E27FC236}">
                <a16:creationId xmlns:a16="http://schemas.microsoft.com/office/drawing/2014/main" id="{6247A6BE-69FE-45D3-8FDC-FC3B3D2B3981}"/>
              </a:ext>
            </a:extLst>
          </p:cNvPr>
          <p:cNvCxnSpPr>
            <a:cxnSpLocks/>
          </p:cNvCxnSpPr>
          <p:nvPr userDrawn="1"/>
        </p:nvCxnSpPr>
        <p:spPr>
          <a:xfrm>
            <a:off x="5641182" y="1124613"/>
            <a:ext cx="909637" cy="0"/>
          </a:xfrm>
          <a:prstGeom prst="line">
            <a:avLst/>
          </a:prstGeom>
          <a:ln w="57150">
            <a:solidFill>
              <a:srgbClr val="D1A42B"/>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EA527157-7BBD-48EC-9EEC-BFD780F9AF97}"/>
              </a:ext>
            </a:extLst>
          </p:cNvPr>
          <p:cNvGrpSpPr/>
          <p:nvPr userDrawn="1"/>
        </p:nvGrpSpPr>
        <p:grpSpPr>
          <a:xfrm>
            <a:off x="4413134" y="6171317"/>
            <a:ext cx="3365733" cy="486691"/>
            <a:chOff x="2873150" y="6171317"/>
            <a:chExt cx="3365733" cy="486691"/>
          </a:xfrm>
        </p:grpSpPr>
        <p:pic>
          <p:nvPicPr>
            <p:cNvPr id="6" name="Picture 2" descr="Image result for research association">
              <a:extLst>
                <a:ext uri="{FF2B5EF4-FFF2-40B4-BE49-F238E27FC236}">
                  <a16:creationId xmlns:a16="http://schemas.microsoft.com/office/drawing/2014/main" id="{21974688-4A99-4003-AC2D-2733F1E5C4B1}"/>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5198390" y="6175349"/>
              <a:ext cx="1040493" cy="478627"/>
            </a:xfrm>
            <a:prstGeom prst="rect">
              <a:avLst/>
            </a:prstGeom>
            <a:noFill/>
            <a:extLst>
              <a:ext uri="{909E8E84-426E-40DD-AFC4-6F175D3DCCD1}">
                <a14:hiddenFill xmlns:a14="http://schemas.microsoft.com/office/drawing/2010/main">
                  <a:solidFill>
                    <a:srgbClr val="FFFFFF"/>
                  </a:solidFill>
                </a14:hiddenFill>
              </a:ext>
            </a:extLst>
          </p:spPr>
        </p:pic>
        <p:pic>
          <p:nvPicPr>
            <p:cNvPr id="25" name="Graphic 24">
              <a:extLst>
                <a:ext uri="{FF2B5EF4-FFF2-40B4-BE49-F238E27FC236}">
                  <a16:creationId xmlns:a16="http://schemas.microsoft.com/office/drawing/2014/main" id="{701464C3-15EF-4B6C-88B3-785345CE9FEB}"/>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873150" y="6171317"/>
              <a:ext cx="1854203" cy="486691"/>
            </a:xfrm>
            <a:prstGeom prst="rect">
              <a:avLst/>
            </a:prstGeom>
          </p:spPr>
        </p:pic>
      </p:grpSp>
    </p:spTree>
    <p:extLst>
      <p:ext uri="{BB962C8B-B14F-4D97-AF65-F5344CB8AC3E}">
        <p14:creationId xmlns:p14="http://schemas.microsoft.com/office/powerpoint/2010/main" val="19196105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40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chart" Target="../charts/chart14.xml"/><Relationship Id="rId7" Type="http://schemas.openxmlformats.org/officeDocument/2006/relationships/chart" Target="../charts/chart18.xml"/><Relationship Id="rId12" Type="http://schemas.openxmlformats.org/officeDocument/2006/relationships/chart" Target="../charts/chart23.xml"/><Relationship Id="rId2" Type="http://schemas.openxmlformats.org/officeDocument/2006/relationships/chart" Target="../charts/chart13.xml"/><Relationship Id="rId1" Type="http://schemas.openxmlformats.org/officeDocument/2006/relationships/slideLayout" Target="../slideLayouts/slideLayout2.xml"/><Relationship Id="rId6" Type="http://schemas.openxmlformats.org/officeDocument/2006/relationships/chart" Target="../charts/chart17.xml"/><Relationship Id="rId11" Type="http://schemas.openxmlformats.org/officeDocument/2006/relationships/chart" Target="../charts/chart22.xml"/><Relationship Id="rId5" Type="http://schemas.openxmlformats.org/officeDocument/2006/relationships/chart" Target="../charts/chart16.xml"/><Relationship Id="rId10" Type="http://schemas.openxmlformats.org/officeDocument/2006/relationships/chart" Target="../charts/chart21.xml"/><Relationship Id="rId4" Type="http://schemas.openxmlformats.org/officeDocument/2006/relationships/chart" Target="../charts/chart15.xml"/><Relationship Id="rId9" Type="http://schemas.openxmlformats.org/officeDocument/2006/relationships/chart" Target="../charts/chart20.xml"/></Relationships>
</file>

<file path=ppt/slides/_rels/slide15.xml.rels><?xml version="1.0" encoding="UTF-8" standalone="yes"?>
<Relationships xmlns="http://schemas.openxmlformats.org/package/2006/relationships"><Relationship Id="rId8" Type="http://schemas.openxmlformats.org/officeDocument/2006/relationships/chart" Target="../charts/chart30.xml"/><Relationship Id="rId3" Type="http://schemas.openxmlformats.org/officeDocument/2006/relationships/chart" Target="../charts/chart25.xml"/><Relationship Id="rId7" Type="http://schemas.openxmlformats.org/officeDocument/2006/relationships/chart" Target="../charts/chart29.xml"/><Relationship Id="rId2" Type="http://schemas.openxmlformats.org/officeDocument/2006/relationships/chart" Target="../charts/chart24.xml"/><Relationship Id="rId1" Type="http://schemas.openxmlformats.org/officeDocument/2006/relationships/slideLayout" Target="../slideLayouts/slideLayout2.xml"/><Relationship Id="rId6" Type="http://schemas.openxmlformats.org/officeDocument/2006/relationships/chart" Target="../charts/chart28.xml"/><Relationship Id="rId5" Type="http://schemas.openxmlformats.org/officeDocument/2006/relationships/chart" Target="../charts/chart27.xml"/><Relationship Id="rId10" Type="http://schemas.openxmlformats.org/officeDocument/2006/relationships/chart" Target="../charts/chart32.xml"/><Relationship Id="rId4" Type="http://schemas.openxmlformats.org/officeDocument/2006/relationships/chart" Target="../charts/chart26.xml"/><Relationship Id="rId9" Type="http://schemas.openxmlformats.org/officeDocument/2006/relationships/chart" Target="../charts/chart3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7.svg"/></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chart" Target="../charts/chart40.xml"/><Relationship Id="rId7" Type="http://schemas.openxmlformats.org/officeDocument/2006/relationships/chart" Target="../charts/chart44.xml"/><Relationship Id="rId2" Type="http://schemas.openxmlformats.org/officeDocument/2006/relationships/chart" Target="../charts/chart39.xml"/><Relationship Id="rId1" Type="http://schemas.openxmlformats.org/officeDocument/2006/relationships/slideLayout" Target="../slideLayouts/slideLayout2.xml"/><Relationship Id="rId6" Type="http://schemas.openxmlformats.org/officeDocument/2006/relationships/chart" Target="../charts/chart43.xml"/><Relationship Id="rId5" Type="http://schemas.openxmlformats.org/officeDocument/2006/relationships/chart" Target="../charts/chart42.xml"/><Relationship Id="rId4" Type="http://schemas.openxmlformats.org/officeDocument/2006/relationships/chart" Target="../charts/chart4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chart" Target="../charts/char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82D4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EF0ADC-C52C-48D1-9E8A-C55660BF4D02}"/>
              </a:ext>
            </a:extLst>
          </p:cNvPr>
          <p:cNvPicPr>
            <a:picLocks noChangeAspect="1"/>
          </p:cNvPicPr>
          <p:nvPr/>
        </p:nvPicPr>
        <p:blipFill rotWithShape="1">
          <a:blip r:embed="rId2">
            <a:extLst>
              <a:ext uri="{28A0092B-C50C-407E-A947-70E740481C1C}">
                <a14:useLocalDpi xmlns:a14="http://schemas.microsoft.com/office/drawing/2010/main" val="0"/>
              </a:ext>
            </a:extLst>
          </a:blip>
          <a:srcRect t="1101" b="27810"/>
          <a:stretch/>
        </p:blipFill>
        <p:spPr>
          <a:xfrm>
            <a:off x="-1" y="0"/>
            <a:ext cx="12192001" cy="5777999"/>
          </a:xfrm>
          <a:prstGeom prst="rect">
            <a:avLst/>
          </a:prstGeom>
        </p:spPr>
      </p:pic>
      <p:sp>
        <p:nvSpPr>
          <p:cNvPr id="40" name="Freeform: Shape 39">
            <a:extLst>
              <a:ext uri="{FF2B5EF4-FFF2-40B4-BE49-F238E27FC236}">
                <a16:creationId xmlns:a16="http://schemas.microsoft.com/office/drawing/2014/main" id="{3C26BF9B-35CC-4CDC-82CF-A09CA7EF30BA}"/>
              </a:ext>
            </a:extLst>
          </p:cNvPr>
          <p:cNvSpPr/>
          <p:nvPr/>
        </p:nvSpPr>
        <p:spPr>
          <a:xfrm>
            <a:off x="-1" y="0"/>
            <a:ext cx="12191998" cy="5777999"/>
          </a:xfrm>
          <a:custGeom>
            <a:avLst/>
            <a:gdLst>
              <a:gd name="connsiteX0" fmla="*/ 0 w 12191998"/>
              <a:gd name="connsiteY0" fmla="*/ 0 h 4952997"/>
              <a:gd name="connsiteX1" fmla="*/ 12191998 w 12191998"/>
              <a:gd name="connsiteY1" fmla="*/ 0 h 4952997"/>
              <a:gd name="connsiteX2" fmla="*/ 12191998 w 12191998"/>
              <a:gd name="connsiteY2" fmla="*/ 4952997 h 4952997"/>
              <a:gd name="connsiteX3" fmla="*/ 0 w 12191998"/>
              <a:gd name="connsiteY3" fmla="*/ 4952997 h 4952997"/>
            </a:gdLst>
            <a:ahLst/>
            <a:cxnLst>
              <a:cxn ang="0">
                <a:pos x="connsiteX0" y="connsiteY0"/>
              </a:cxn>
              <a:cxn ang="0">
                <a:pos x="connsiteX1" y="connsiteY1"/>
              </a:cxn>
              <a:cxn ang="0">
                <a:pos x="connsiteX2" y="connsiteY2"/>
              </a:cxn>
              <a:cxn ang="0">
                <a:pos x="connsiteX3" y="connsiteY3"/>
              </a:cxn>
            </a:cxnLst>
            <a:rect l="l" t="t" r="r" b="b"/>
            <a:pathLst>
              <a:path w="12191998" h="4952997">
                <a:moveTo>
                  <a:pt x="0" y="0"/>
                </a:moveTo>
                <a:lnTo>
                  <a:pt x="12191998" y="0"/>
                </a:lnTo>
                <a:lnTo>
                  <a:pt x="12191998" y="4952997"/>
                </a:lnTo>
                <a:lnTo>
                  <a:pt x="0" y="4952997"/>
                </a:lnTo>
                <a:close/>
              </a:path>
            </a:pathLst>
          </a:custGeom>
          <a:solidFill>
            <a:schemeClr val="tx1">
              <a:lumMod val="85000"/>
              <a:lumOff val="1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Z"/>
          </a:p>
        </p:txBody>
      </p:sp>
      <p:grpSp>
        <p:nvGrpSpPr>
          <p:cNvPr id="32" name="Group 31">
            <a:extLst>
              <a:ext uri="{FF2B5EF4-FFF2-40B4-BE49-F238E27FC236}">
                <a16:creationId xmlns:a16="http://schemas.microsoft.com/office/drawing/2014/main" id="{A75D15EB-8014-4D65-8508-06E4784467E0}"/>
              </a:ext>
            </a:extLst>
          </p:cNvPr>
          <p:cNvGrpSpPr/>
          <p:nvPr/>
        </p:nvGrpSpPr>
        <p:grpSpPr>
          <a:xfrm>
            <a:off x="7681076" y="6047594"/>
            <a:ext cx="4078859" cy="540812"/>
            <a:chOff x="7681076" y="6047594"/>
            <a:chExt cx="4078859" cy="540812"/>
          </a:xfrm>
        </p:grpSpPr>
        <p:pic>
          <p:nvPicPr>
            <p:cNvPr id="34" name="Graphic 33">
              <a:extLst>
                <a:ext uri="{FF2B5EF4-FFF2-40B4-BE49-F238E27FC236}">
                  <a16:creationId xmlns:a16="http://schemas.microsoft.com/office/drawing/2014/main" id="{EFFF15BD-94D5-4AC6-8066-1D848C87147E}"/>
                </a:ext>
              </a:extLst>
            </p:cNvPr>
            <p:cNvPicPr>
              <a:picLocks noChangeAspect="1"/>
            </p:cNvPicPr>
            <p:nvPr/>
          </p:nvPicPr>
          <p:blipFill>
            <a:blip r:embed="rId3" cstate="screen">
              <a:lum bright="10000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99541" y="6047594"/>
              <a:ext cx="2060394" cy="540812"/>
            </a:xfrm>
            <a:prstGeom prst="rect">
              <a:avLst/>
            </a:prstGeom>
          </p:spPr>
        </p:pic>
        <p:pic>
          <p:nvPicPr>
            <p:cNvPr id="35" name="Graphic 34">
              <a:extLst>
                <a:ext uri="{FF2B5EF4-FFF2-40B4-BE49-F238E27FC236}">
                  <a16:creationId xmlns:a16="http://schemas.microsoft.com/office/drawing/2014/main" id="{7085B46D-D574-4C64-BC6A-DCB1BA2451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81076" y="6112663"/>
              <a:ext cx="1723260" cy="412757"/>
            </a:xfrm>
            <a:prstGeom prst="rect">
              <a:avLst/>
            </a:prstGeom>
          </p:spPr>
        </p:pic>
      </p:grpSp>
      <p:sp>
        <p:nvSpPr>
          <p:cNvPr id="10" name="Graphic 10">
            <a:extLst>
              <a:ext uri="{FF2B5EF4-FFF2-40B4-BE49-F238E27FC236}">
                <a16:creationId xmlns:a16="http://schemas.microsoft.com/office/drawing/2014/main" id="{39BFD331-D231-4779-A6B4-A43BAD78C51D}"/>
              </a:ext>
            </a:extLst>
          </p:cNvPr>
          <p:cNvSpPr/>
          <p:nvPr/>
        </p:nvSpPr>
        <p:spPr>
          <a:xfrm>
            <a:off x="-1" y="0"/>
            <a:ext cx="3236211" cy="6858000"/>
          </a:xfrm>
          <a:custGeom>
            <a:avLst/>
            <a:gdLst>
              <a:gd name="connsiteX0" fmla="*/ 1846601 w 3200400"/>
              <a:gd name="connsiteY0" fmla="*/ 6782112 h 6782111"/>
              <a:gd name="connsiteX1" fmla="*/ 3200400 w 3200400"/>
              <a:gd name="connsiteY1" fmla="*/ 5747790 h 6782111"/>
              <a:gd name="connsiteX2" fmla="*/ 2600794 w 3200400"/>
              <a:gd name="connsiteY2" fmla="*/ 4993598 h 6782111"/>
              <a:gd name="connsiteX3" fmla="*/ 2036789 w 3200400"/>
              <a:gd name="connsiteY3" fmla="*/ 5447987 h 6782111"/>
              <a:gd name="connsiteX4" fmla="*/ 2364699 w 3200400"/>
              <a:gd name="connsiteY4" fmla="*/ 5777771 h 6782111"/>
              <a:gd name="connsiteX5" fmla="*/ 2595173 w 3200400"/>
              <a:gd name="connsiteY5" fmla="*/ 5579151 h 6782111"/>
              <a:gd name="connsiteX6" fmla="*/ 2415290 w 3200400"/>
              <a:gd name="connsiteY6" fmla="*/ 5397395 h 6782111"/>
              <a:gd name="connsiteX7" fmla="*/ 2560508 w 3200400"/>
              <a:gd name="connsiteY7" fmla="*/ 5337435 h 6782111"/>
              <a:gd name="connsiteX8" fmla="*/ 2800350 w 3200400"/>
              <a:gd name="connsiteY8" fmla="*/ 5642859 h 6782111"/>
              <a:gd name="connsiteX9" fmla="*/ 1999313 w 3200400"/>
              <a:gd name="connsiteY9" fmla="*/ 6292120 h 6782111"/>
              <a:gd name="connsiteX10" fmla="*/ 1035258 w 3200400"/>
              <a:gd name="connsiteY10" fmla="*/ 5846163 h 6782111"/>
              <a:gd name="connsiteX11" fmla="*/ 3094532 w 3200400"/>
              <a:gd name="connsiteY11" fmla="*/ 3134818 h 6782111"/>
              <a:gd name="connsiteX12" fmla="*/ 1535555 w 3200400"/>
              <a:gd name="connsiteY12" fmla="*/ 1118641 h 6782111"/>
              <a:gd name="connsiteX13" fmla="*/ 827270 w 3200400"/>
              <a:gd name="connsiteY13" fmla="*/ 1373474 h 6782111"/>
              <a:gd name="connsiteX14" fmla="*/ 2063022 w 3200400"/>
              <a:gd name="connsiteY14" fmla="*/ 427220 h 6782111"/>
              <a:gd name="connsiteX15" fmla="*/ 2742264 w 3200400"/>
              <a:gd name="connsiteY15" fmla="*/ 898473 h 6782111"/>
              <a:gd name="connsiteX16" fmla="*/ 2611100 w 3200400"/>
              <a:gd name="connsiteY16" fmla="*/ 1107398 h 6782111"/>
              <a:gd name="connsiteX17" fmla="*/ 2453703 w 3200400"/>
              <a:gd name="connsiteY17" fmla="*/ 769183 h 6782111"/>
              <a:gd name="connsiteX18" fmla="*/ 2185754 w 3200400"/>
              <a:gd name="connsiteY18" fmla="*/ 1031511 h 6782111"/>
              <a:gd name="connsiteX19" fmla="*/ 2641080 w 3200400"/>
              <a:gd name="connsiteY19" fmla="*/ 1436245 h 6782111"/>
              <a:gd name="connsiteX20" fmla="*/ 3128260 w 3200400"/>
              <a:gd name="connsiteY20" fmla="*/ 899410 h 6782111"/>
              <a:gd name="connsiteX21" fmla="*/ 1953406 w 3200400"/>
              <a:gd name="connsiteY21" fmla="*/ 0 h 6782111"/>
              <a:gd name="connsiteX22" fmla="*/ 236095 w 3200400"/>
              <a:gd name="connsiteY22" fmla="*/ 1863464 h 6782111"/>
              <a:gd name="connsiteX23" fmla="*/ 1018394 w 3200400"/>
              <a:gd name="connsiteY23" fmla="*/ 3130133 h 6782111"/>
              <a:gd name="connsiteX24" fmla="*/ 1427813 w 3200400"/>
              <a:gd name="connsiteY24" fmla="*/ 2766622 h 6782111"/>
              <a:gd name="connsiteX25" fmla="*/ 1193592 w 3200400"/>
              <a:gd name="connsiteY25" fmla="*/ 2507105 h 6782111"/>
              <a:gd name="connsiteX26" fmla="*/ 999657 w 3200400"/>
              <a:gd name="connsiteY26" fmla="*/ 2593298 h 6782111"/>
              <a:gd name="connsiteX27" fmla="*/ 1293839 w 3200400"/>
              <a:gd name="connsiteY27" fmla="*/ 2360951 h 6782111"/>
              <a:gd name="connsiteX28" fmla="*/ 1702321 w 3200400"/>
              <a:gd name="connsiteY28" fmla="*/ 2885606 h 6782111"/>
              <a:gd name="connsiteX29" fmla="*/ 0 w 3200400"/>
              <a:gd name="connsiteY29" fmla="*/ 4038912 h 6782111"/>
              <a:gd name="connsiteX30" fmla="*/ 0 w 3200400"/>
              <a:gd name="connsiteY30" fmla="*/ 4769682 h 6782111"/>
              <a:gd name="connsiteX31" fmla="*/ 2162332 w 3200400"/>
              <a:gd name="connsiteY31" fmla="*/ 2979295 h 6782111"/>
              <a:gd name="connsiteX32" fmla="*/ 1352862 w 3200400"/>
              <a:gd name="connsiteY32" fmla="*/ 1957153 h 6782111"/>
              <a:gd name="connsiteX33" fmla="*/ 755130 w 3200400"/>
              <a:gd name="connsiteY33" fmla="*/ 2363761 h 6782111"/>
              <a:gd name="connsiteX34" fmla="*/ 1433435 w 3200400"/>
              <a:gd name="connsiteY34" fmla="*/ 1545860 h 6782111"/>
              <a:gd name="connsiteX35" fmla="*/ 2584867 w 3200400"/>
              <a:gd name="connsiteY35" fmla="*/ 2992411 h 6782111"/>
              <a:gd name="connsiteX36" fmla="*/ 937 w 3200400"/>
              <a:gd name="connsiteY36" fmla="*/ 5371162 h 6782111"/>
              <a:gd name="connsiteX37" fmla="*/ 937 w 3200400"/>
              <a:gd name="connsiteY37" fmla="*/ 6084132 h 6782111"/>
              <a:gd name="connsiteX38" fmla="*/ 368196 w 3200400"/>
              <a:gd name="connsiteY38" fmla="*/ 6034477 h 6782111"/>
              <a:gd name="connsiteX39" fmla="*/ 1846601 w 3200400"/>
              <a:gd name="connsiteY39" fmla="*/ 6782112 h 678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00400" h="6782111">
                <a:moveTo>
                  <a:pt x="1846601" y="6782112"/>
                </a:moveTo>
                <a:cubicBezTo>
                  <a:pt x="2690735" y="6782112"/>
                  <a:pt x="3200400" y="6196559"/>
                  <a:pt x="3200400" y="5747790"/>
                </a:cubicBezTo>
                <a:cubicBezTo>
                  <a:pt x="3200400" y="5223135"/>
                  <a:pt x="2897786" y="4993598"/>
                  <a:pt x="2600794" y="4993598"/>
                </a:cubicBezTo>
                <a:cubicBezTo>
                  <a:pt x="2227913" y="4993598"/>
                  <a:pt x="2036789" y="5243746"/>
                  <a:pt x="2036789" y="5447987"/>
                </a:cubicBezTo>
                <a:cubicBezTo>
                  <a:pt x="2036789" y="5631616"/>
                  <a:pt x="2150152" y="5777771"/>
                  <a:pt x="2364699" y="5777771"/>
                </a:cubicBezTo>
                <a:cubicBezTo>
                  <a:pt x="2578309" y="5777771"/>
                  <a:pt x="2595173" y="5608194"/>
                  <a:pt x="2595173" y="5579151"/>
                </a:cubicBezTo>
                <a:cubicBezTo>
                  <a:pt x="2595173" y="5535117"/>
                  <a:pt x="2568940" y="5397395"/>
                  <a:pt x="2415290" y="5397395"/>
                </a:cubicBezTo>
                <a:cubicBezTo>
                  <a:pt x="2415290" y="5397395"/>
                  <a:pt x="2471504" y="5337435"/>
                  <a:pt x="2560508" y="5337435"/>
                </a:cubicBezTo>
                <a:cubicBezTo>
                  <a:pt x="2612036" y="5337435"/>
                  <a:pt x="2800350" y="5354299"/>
                  <a:pt x="2800350" y="5642859"/>
                </a:cubicBezTo>
                <a:cubicBezTo>
                  <a:pt x="2800350" y="5932357"/>
                  <a:pt x="2496800" y="6292120"/>
                  <a:pt x="1999313" y="6292120"/>
                </a:cubicBezTo>
                <a:cubicBezTo>
                  <a:pt x="1403454" y="6292120"/>
                  <a:pt x="1035258" y="5846163"/>
                  <a:pt x="1035258" y="5846163"/>
                </a:cubicBezTo>
                <a:cubicBezTo>
                  <a:pt x="2063958" y="5424565"/>
                  <a:pt x="3094532" y="4376191"/>
                  <a:pt x="3094532" y="3134818"/>
                </a:cubicBezTo>
                <a:cubicBezTo>
                  <a:pt x="3094532" y="1573030"/>
                  <a:pt x="1952469" y="1118641"/>
                  <a:pt x="1535555" y="1118641"/>
                </a:cubicBezTo>
                <a:cubicBezTo>
                  <a:pt x="1344431" y="1118641"/>
                  <a:pt x="1062428" y="1142063"/>
                  <a:pt x="827270" y="1373474"/>
                </a:cubicBezTo>
                <a:cubicBezTo>
                  <a:pt x="827270" y="1373474"/>
                  <a:pt x="1057744" y="427220"/>
                  <a:pt x="2063022" y="427220"/>
                </a:cubicBezTo>
                <a:cubicBezTo>
                  <a:pt x="2651386" y="427220"/>
                  <a:pt x="2742264" y="778552"/>
                  <a:pt x="2742264" y="898473"/>
                </a:cubicBezTo>
                <a:cubicBezTo>
                  <a:pt x="2742264" y="1070860"/>
                  <a:pt x="2611100" y="1107398"/>
                  <a:pt x="2611100" y="1107398"/>
                </a:cubicBezTo>
                <a:cubicBezTo>
                  <a:pt x="2685114" y="1012773"/>
                  <a:pt x="2642017" y="769183"/>
                  <a:pt x="2453703" y="769183"/>
                </a:cubicBezTo>
                <a:cubicBezTo>
                  <a:pt x="2221355" y="769183"/>
                  <a:pt x="2185754" y="928453"/>
                  <a:pt x="2185754" y="1031511"/>
                </a:cubicBezTo>
                <a:cubicBezTo>
                  <a:pt x="2185754" y="1137379"/>
                  <a:pt x="2261641" y="1436245"/>
                  <a:pt x="2641080" y="1436245"/>
                </a:cubicBezTo>
                <a:cubicBezTo>
                  <a:pt x="2971801" y="1436245"/>
                  <a:pt x="3128260" y="1150495"/>
                  <a:pt x="3128260" y="899410"/>
                </a:cubicBezTo>
                <a:cubicBezTo>
                  <a:pt x="3131071" y="482496"/>
                  <a:pt x="2738516" y="0"/>
                  <a:pt x="1953406" y="0"/>
                </a:cubicBezTo>
                <a:cubicBezTo>
                  <a:pt x="965929" y="0"/>
                  <a:pt x="236095" y="877861"/>
                  <a:pt x="236095" y="1863464"/>
                </a:cubicBezTo>
                <a:cubicBezTo>
                  <a:pt x="236095" y="2885606"/>
                  <a:pt x="771057" y="3130133"/>
                  <a:pt x="1018394" y="3130133"/>
                </a:cubicBezTo>
                <a:cubicBezTo>
                  <a:pt x="1265732" y="3130133"/>
                  <a:pt x="1427813" y="2966178"/>
                  <a:pt x="1427813" y="2766622"/>
                </a:cubicBezTo>
                <a:cubicBezTo>
                  <a:pt x="1427813" y="2567065"/>
                  <a:pt x="1260111" y="2507105"/>
                  <a:pt x="1193592" y="2507105"/>
                </a:cubicBezTo>
                <a:cubicBezTo>
                  <a:pt x="1127073" y="2507105"/>
                  <a:pt x="1025889" y="2547391"/>
                  <a:pt x="999657" y="2593298"/>
                </a:cubicBezTo>
                <a:cubicBezTo>
                  <a:pt x="999657" y="2593298"/>
                  <a:pt x="1025889" y="2360951"/>
                  <a:pt x="1293839" y="2360951"/>
                </a:cubicBezTo>
                <a:cubicBezTo>
                  <a:pt x="1561788" y="2360951"/>
                  <a:pt x="1702321" y="2639206"/>
                  <a:pt x="1702321" y="2885606"/>
                </a:cubicBezTo>
                <a:cubicBezTo>
                  <a:pt x="1702321" y="3125449"/>
                  <a:pt x="1430624" y="4000500"/>
                  <a:pt x="0" y="4038912"/>
                </a:cubicBezTo>
                <a:lnTo>
                  <a:pt x="0" y="4769682"/>
                </a:lnTo>
                <a:cubicBezTo>
                  <a:pt x="1567409" y="4631023"/>
                  <a:pt x="2162332" y="3588270"/>
                  <a:pt x="2162332" y="2979295"/>
                </a:cubicBezTo>
                <a:cubicBezTo>
                  <a:pt x="2162332" y="2392805"/>
                  <a:pt x="1834422" y="1957153"/>
                  <a:pt x="1352862" y="1957153"/>
                </a:cubicBezTo>
                <a:cubicBezTo>
                  <a:pt x="921895" y="1957153"/>
                  <a:pt x="755130" y="2363761"/>
                  <a:pt x="755130" y="2363761"/>
                </a:cubicBezTo>
                <a:cubicBezTo>
                  <a:pt x="714844" y="1840042"/>
                  <a:pt x="997783" y="1545860"/>
                  <a:pt x="1433435" y="1545860"/>
                </a:cubicBezTo>
                <a:cubicBezTo>
                  <a:pt x="1922489" y="1545860"/>
                  <a:pt x="2584867" y="2063021"/>
                  <a:pt x="2584867" y="2992411"/>
                </a:cubicBezTo>
                <a:cubicBezTo>
                  <a:pt x="2584867" y="4471753"/>
                  <a:pt x="1183286" y="5253115"/>
                  <a:pt x="937" y="5371162"/>
                </a:cubicBezTo>
                <a:lnTo>
                  <a:pt x="937" y="6084132"/>
                </a:lnTo>
                <a:cubicBezTo>
                  <a:pt x="217357" y="6058836"/>
                  <a:pt x="368196" y="6034477"/>
                  <a:pt x="368196" y="6034477"/>
                </a:cubicBezTo>
                <a:cubicBezTo>
                  <a:pt x="368196" y="6034477"/>
                  <a:pt x="864745" y="6782112"/>
                  <a:pt x="1846601" y="6782112"/>
                </a:cubicBezTo>
              </a:path>
            </a:pathLst>
          </a:custGeom>
          <a:solidFill>
            <a:schemeClr val="bg1">
              <a:alpha val="15000"/>
            </a:schemeClr>
          </a:solidFill>
          <a:ln w="7779" cap="flat">
            <a:noFill/>
            <a:prstDash val="solid"/>
            <a:miter/>
          </a:ln>
        </p:spPr>
        <p:txBody>
          <a:bodyPr rtlCol="0" anchor="ctr"/>
          <a:lstStyle/>
          <a:p>
            <a:endParaRPr lang="en-NZ"/>
          </a:p>
        </p:txBody>
      </p:sp>
      <p:sp>
        <p:nvSpPr>
          <p:cNvPr id="5" name="TextBox 4">
            <a:extLst>
              <a:ext uri="{FF2B5EF4-FFF2-40B4-BE49-F238E27FC236}">
                <a16:creationId xmlns:a16="http://schemas.microsoft.com/office/drawing/2014/main" id="{E3671DBB-33C7-4761-B000-EA677EC63AC5}"/>
              </a:ext>
            </a:extLst>
          </p:cNvPr>
          <p:cNvSpPr txBox="1"/>
          <p:nvPr/>
        </p:nvSpPr>
        <p:spPr>
          <a:xfrm>
            <a:off x="376297" y="2624680"/>
            <a:ext cx="7390371" cy="2769989"/>
          </a:xfrm>
          <a:prstGeom prst="rect">
            <a:avLst/>
          </a:prstGeom>
          <a:noFill/>
        </p:spPr>
        <p:txBody>
          <a:bodyPr wrap="square" rtlCol="0" anchor="b">
            <a:spAutoFit/>
          </a:bodyPr>
          <a:lstStyle/>
          <a:p>
            <a:r>
              <a:rPr lang="en-NZ" sz="6000" b="1" dirty="0">
                <a:solidFill>
                  <a:schemeClr val="bg1"/>
                </a:solidFill>
                <a:latin typeface="Arial Black" panose="020B0A04020102020204" pitchFamily="34" charset="0"/>
              </a:rPr>
              <a:t>New Zealanders AND THE ARTS</a:t>
            </a:r>
          </a:p>
          <a:p>
            <a:pPr algn="ctr"/>
            <a:r>
              <a:rPr lang="en-NZ" sz="5400" i="1" dirty="0">
                <a:solidFill>
                  <a:schemeClr val="bg1"/>
                </a:solidFill>
                <a:latin typeface="+mj-lt"/>
              </a:rPr>
              <a:t>Ko Aotearoa me ōna toi</a:t>
            </a:r>
          </a:p>
        </p:txBody>
      </p:sp>
      <p:sp>
        <p:nvSpPr>
          <p:cNvPr id="8" name="Rectangle 7">
            <a:extLst>
              <a:ext uri="{FF2B5EF4-FFF2-40B4-BE49-F238E27FC236}">
                <a16:creationId xmlns:a16="http://schemas.microsoft.com/office/drawing/2014/main" id="{9BEA8670-376C-40C4-9275-F9FB3B14D0ED}"/>
              </a:ext>
            </a:extLst>
          </p:cNvPr>
          <p:cNvSpPr/>
          <p:nvPr/>
        </p:nvSpPr>
        <p:spPr>
          <a:xfrm>
            <a:off x="495301" y="5523795"/>
            <a:ext cx="1308100" cy="492443"/>
          </a:xfrm>
          <a:prstGeom prst="rect">
            <a:avLst/>
          </a:prstGeom>
          <a:solidFill>
            <a:srgbClr val="D1A42B"/>
          </a:solidFill>
        </p:spPr>
        <p:txBody>
          <a:bodyPr wrap="square" anchor="ctr">
            <a:spAutoFit/>
          </a:bodyPr>
          <a:lstStyle/>
          <a:p>
            <a:pPr algn="ctr"/>
            <a:r>
              <a:rPr lang="en-NZ" sz="2600" spc="600" dirty="0">
                <a:solidFill>
                  <a:schemeClr val="bg1"/>
                </a:solidFill>
                <a:latin typeface="Arial Narrow" panose="020B0606020202030204" pitchFamily="34" charset="0"/>
              </a:rPr>
              <a:t>2020</a:t>
            </a:r>
          </a:p>
        </p:txBody>
      </p:sp>
      <p:sp>
        <p:nvSpPr>
          <p:cNvPr id="4" name="TextBox 3">
            <a:extLst>
              <a:ext uri="{FF2B5EF4-FFF2-40B4-BE49-F238E27FC236}">
                <a16:creationId xmlns:a16="http://schemas.microsoft.com/office/drawing/2014/main" id="{FA374C33-2153-4C3D-898B-601C58469F80}"/>
              </a:ext>
            </a:extLst>
          </p:cNvPr>
          <p:cNvSpPr txBox="1"/>
          <p:nvPr/>
        </p:nvSpPr>
        <p:spPr>
          <a:xfrm>
            <a:off x="0" y="6585779"/>
            <a:ext cx="5287618" cy="400110"/>
          </a:xfrm>
          <a:prstGeom prst="rect">
            <a:avLst/>
          </a:prstGeom>
          <a:noFill/>
        </p:spPr>
        <p:txBody>
          <a:bodyPr wrap="square" rtlCol="0">
            <a:spAutoFit/>
          </a:bodyPr>
          <a:lstStyle/>
          <a:p>
            <a:r>
              <a:rPr lang="en-NZ" sz="1000" dirty="0">
                <a:solidFill>
                  <a:schemeClr val="bg1"/>
                </a:solidFill>
              </a:rPr>
              <a:t>Photo: Hamilton Arts Festival 2020, Photography by Mark Hamilton Photography</a:t>
            </a:r>
          </a:p>
          <a:p>
            <a:endParaRPr lang="en-NZ" sz="1000" dirty="0">
              <a:solidFill>
                <a:schemeClr val="bg1"/>
              </a:solidFill>
            </a:endParaRPr>
          </a:p>
        </p:txBody>
      </p:sp>
    </p:spTree>
    <p:extLst>
      <p:ext uri="{BB962C8B-B14F-4D97-AF65-F5344CB8AC3E}">
        <p14:creationId xmlns:p14="http://schemas.microsoft.com/office/powerpoint/2010/main" val="1570774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1F2E-20C9-408B-808C-CE826AFC2618}"/>
              </a:ext>
            </a:extLst>
          </p:cNvPr>
          <p:cNvSpPr>
            <a:spLocks noGrp="1"/>
          </p:cNvSpPr>
          <p:nvPr>
            <p:ph type="title"/>
          </p:nvPr>
        </p:nvSpPr>
        <p:spPr>
          <a:xfrm>
            <a:off x="252000" y="252000"/>
            <a:ext cx="11688000" cy="424732"/>
          </a:xfrm>
        </p:spPr>
        <p:txBody>
          <a:bodyPr/>
          <a:lstStyle/>
          <a:p>
            <a:r>
              <a:rPr lang="en-NZ" dirty="0"/>
              <a:t>Attitudes towards the arts</a:t>
            </a:r>
            <a:endParaRPr lang="en-NZ" b="1" dirty="0"/>
          </a:p>
        </p:txBody>
      </p:sp>
      <p:sp>
        <p:nvSpPr>
          <p:cNvPr id="5" name="Rectangle 4">
            <a:extLst>
              <a:ext uri="{FF2B5EF4-FFF2-40B4-BE49-F238E27FC236}">
                <a16:creationId xmlns:a16="http://schemas.microsoft.com/office/drawing/2014/main" id="{93834F40-9E22-4F20-8F6C-198952B948C2}"/>
              </a:ext>
            </a:extLst>
          </p:cNvPr>
          <p:cNvSpPr/>
          <p:nvPr/>
        </p:nvSpPr>
        <p:spPr>
          <a:xfrm>
            <a:off x="0" y="1062000"/>
            <a:ext cx="12192000" cy="540000"/>
          </a:xfrm>
          <a:prstGeom prst="rect">
            <a:avLst/>
          </a:prstGeom>
          <a:solidFill>
            <a:srgbClr val="D1A4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6" name="Rectangle 5">
            <a:extLst>
              <a:ext uri="{FF2B5EF4-FFF2-40B4-BE49-F238E27FC236}">
                <a16:creationId xmlns:a16="http://schemas.microsoft.com/office/drawing/2014/main" id="{5FE586F0-D18D-41D0-AED9-745C27B0DBE0}"/>
              </a:ext>
            </a:extLst>
          </p:cNvPr>
          <p:cNvSpPr/>
          <p:nvPr/>
        </p:nvSpPr>
        <p:spPr>
          <a:xfrm>
            <a:off x="252000" y="1147334"/>
            <a:ext cx="11688000" cy="369332"/>
          </a:xfrm>
          <a:prstGeom prst="rect">
            <a:avLst/>
          </a:prstGeom>
        </p:spPr>
        <p:txBody>
          <a:bodyPr wrap="square">
            <a:spAutoFit/>
          </a:bodyPr>
          <a:lstStyle/>
          <a:p>
            <a:r>
              <a:rPr lang="en-NZ" dirty="0"/>
              <a:t>It appears that COVID-19 has played a key role in greater levels of appreciation towards the arts</a:t>
            </a:r>
          </a:p>
        </p:txBody>
      </p:sp>
      <p:cxnSp>
        <p:nvCxnSpPr>
          <p:cNvPr id="15" name="Straight Connector 14">
            <a:extLst>
              <a:ext uri="{FF2B5EF4-FFF2-40B4-BE49-F238E27FC236}">
                <a16:creationId xmlns:a16="http://schemas.microsoft.com/office/drawing/2014/main" id="{37E1594E-16F8-4F59-A7FE-4C5E374EB553}"/>
              </a:ext>
            </a:extLst>
          </p:cNvPr>
          <p:cNvCxnSpPr/>
          <p:nvPr/>
        </p:nvCxnSpPr>
        <p:spPr>
          <a:xfrm>
            <a:off x="7119934" y="1914671"/>
            <a:ext cx="0" cy="427065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F953C58-1AE9-48A5-8E4B-3244209C1B67}"/>
              </a:ext>
            </a:extLst>
          </p:cNvPr>
          <p:cNvSpPr txBox="1"/>
          <p:nvPr/>
        </p:nvSpPr>
        <p:spPr>
          <a:xfrm>
            <a:off x="7981954" y="2203340"/>
            <a:ext cx="3662355" cy="3693319"/>
          </a:xfrm>
          <a:prstGeom prst="rect">
            <a:avLst/>
          </a:prstGeom>
          <a:noFill/>
        </p:spPr>
        <p:txBody>
          <a:bodyPr wrap="square" rtlCol="0" anchor="ctr">
            <a:spAutoFit/>
          </a:bodyPr>
          <a:lstStyle/>
          <a:p>
            <a:r>
              <a:rPr lang="en-NZ" i="1" dirty="0"/>
              <a:t>Through COVID-19 I've learned that having access to the arts, in particular, public interactive art is important for all of us. During lockdown, public art was very important to me during my exercise and walks for fresh air. I've also learned that due to COVID-19 our access to the arts, such as performance and creative arts has enabled me to appreciate more than I perhaps did, how important the arts are in our lives.</a:t>
            </a:r>
          </a:p>
        </p:txBody>
      </p:sp>
      <p:grpSp>
        <p:nvGrpSpPr>
          <p:cNvPr id="11" name="Group 10">
            <a:extLst>
              <a:ext uri="{FF2B5EF4-FFF2-40B4-BE49-F238E27FC236}">
                <a16:creationId xmlns:a16="http://schemas.microsoft.com/office/drawing/2014/main" id="{D729596C-BE4E-4022-9880-23A102B4D8FE}"/>
              </a:ext>
            </a:extLst>
          </p:cNvPr>
          <p:cNvGrpSpPr/>
          <p:nvPr/>
        </p:nvGrpSpPr>
        <p:grpSpPr>
          <a:xfrm>
            <a:off x="300001" y="3357168"/>
            <a:ext cx="6477028" cy="1385664"/>
            <a:chOff x="300000" y="3357168"/>
            <a:chExt cx="7424775" cy="1385664"/>
          </a:xfrm>
        </p:grpSpPr>
        <p:cxnSp>
          <p:nvCxnSpPr>
            <p:cNvPr id="27" name="Straight Connector 26">
              <a:extLst>
                <a:ext uri="{FF2B5EF4-FFF2-40B4-BE49-F238E27FC236}">
                  <a16:creationId xmlns:a16="http://schemas.microsoft.com/office/drawing/2014/main" id="{7E7C3741-F9E1-4FB9-BB46-FA4ED9042A90}"/>
                </a:ext>
              </a:extLst>
            </p:cNvPr>
            <p:cNvCxnSpPr>
              <a:cxnSpLocks/>
            </p:cNvCxnSpPr>
            <p:nvPr/>
          </p:nvCxnSpPr>
          <p:spPr>
            <a:xfrm>
              <a:off x="300000" y="3357168"/>
              <a:ext cx="74247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AFB27EB-E0E5-4A8D-95B6-7849AB3057F5}"/>
                </a:ext>
              </a:extLst>
            </p:cNvPr>
            <p:cNvCxnSpPr>
              <a:cxnSpLocks/>
            </p:cNvCxnSpPr>
            <p:nvPr/>
          </p:nvCxnSpPr>
          <p:spPr>
            <a:xfrm>
              <a:off x="300000" y="4742832"/>
              <a:ext cx="74247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5FA38F13-3DC2-460B-ABA4-24A3A48A9D73}"/>
              </a:ext>
            </a:extLst>
          </p:cNvPr>
          <p:cNvSpPr txBox="1"/>
          <p:nvPr/>
        </p:nvSpPr>
        <p:spPr>
          <a:xfrm>
            <a:off x="1147759" y="2202671"/>
            <a:ext cx="5629275" cy="923330"/>
          </a:xfrm>
          <a:prstGeom prst="rect">
            <a:avLst/>
          </a:prstGeom>
          <a:noFill/>
        </p:spPr>
        <p:txBody>
          <a:bodyPr wrap="square" rtlCol="0" anchor="ctr">
            <a:spAutoFit/>
          </a:bodyPr>
          <a:lstStyle/>
          <a:p>
            <a:r>
              <a:rPr lang="en-NZ" i="1" dirty="0"/>
              <a:t>Especially in these times, when people couldn't leave home for weeks at a time, consuming the arts is what kept a lot of people sane.</a:t>
            </a:r>
          </a:p>
        </p:txBody>
      </p:sp>
      <p:sp>
        <p:nvSpPr>
          <p:cNvPr id="21" name="TextBox 20">
            <a:extLst>
              <a:ext uri="{FF2B5EF4-FFF2-40B4-BE49-F238E27FC236}">
                <a16:creationId xmlns:a16="http://schemas.microsoft.com/office/drawing/2014/main" id="{26073C67-9FC7-4F7E-A25C-D8B4939DAB04}"/>
              </a:ext>
            </a:extLst>
          </p:cNvPr>
          <p:cNvSpPr txBox="1"/>
          <p:nvPr/>
        </p:nvSpPr>
        <p:spPr>
          <a:xfrm>
            <a:off x="1147767" y="3588335"/>
            <a:ext cx="5629262" cy="923330"/>
          </a:xfrm>
          <a:prstGeom prst="rect">
            <a:avLst/>
          </a:prstGeom>
          <a:noFill/>
        </p:spPr>
        <p:txBody>
          <a:bodyPr wrap="square" rtlCol="0" anchor="ctr">
            <a:spAutoFit/>
          </a:bodyPr>
          <a:lstStyle/>
          <a:p>
            <a:r>
              <a:rPr lang="en-NZ" i="1" dirty="0"/>
              <a:t>After coming out of lockdown where we couldn’t do anything I appreciate even more going to the theatre, the gallery, Māori performances, and art classes.</a:t>
            </a:r>
          </a:p>
        </p:txBody>
      </p:sp>
      <p:sp>
        <p:nvSpPr>
          <p:cNvPr id="25" name="TextBox 24">
            <a:extLst>
              <a:ext uri="{FF2B5EF4-FFF2-40B4-BE49-F238E27FC236}">
                <a16:creationId xmlns:a16="http://schemas.microsoft.com/office/drawing/2014/main" id="{02D218DF-5F12-49C9-A853-A25C7949CF30}"/>
              </a:ext>
            </a:extLst>
          </p:cNvPr>
          <p:cNvSpPr txBox="1"/>
          <p:nvPr/>
        </p:nvSpPr>
        <p:spPr>
          <a:xfrm>
            <a:off x="1147767" y="4973998"/>
            <a:ext cx="5629262" cy="923330"/>
          </a:xfrm>
          <a:prstGeom prst="rect">
            <a:avLst/>
          </a:prstGeom>
          <a:noFill/>
        </p:spPr>
        <p:txBody>
          <a:bodyPr wrap="square" rtlCol="0" anchor="ctr">
            <a:spAutoFit/>
          </a:bodyPr>
          <a:lstStyle/>
          <a:p>
            <a:r>
              <a:rPr lang="en-NZ" i="1" dirty="0"/>
              <a:t>I have better access to the arts now than previously. Since lockdown I have wanted to be more creative and use my time differently.</a:t>
            </a:r>
          </a:p>
        </p:txBody>
      </p:sp>
      <p:sp>
        <p:nvSpPr>
          <p:cNvPr id="30" name="Oval 29">
            <a:extLst>
              <a:ext uri="{FF2B5EF4-FFF2-40B4-BE49-F238E27FC236}">
                <a16:creationId xmlns:a16="http://schemas.microsoft.com/office/drawing/2014/main" id="{93A315CB-78B0-42C7-97CE-9123225CF788}"/>
              </a:ext>
            </a:extLst>
          </p:cNvPr>
          <p:cNvSpPr/>
          <p:nvPr/>
        </p:nvSpPr>
        <p:spPr>
          <a:xfrm>
            <a:off x="503231" y="2384139"/>
            <a:ext cx="560394" cy="560394"/>
          </a:xfrm>
          <a:prstGeom prst="ellipse">
            <a:avLst/>
          </a:prstGeom>
          <a:noFill/>
          <a:ln w="19050">
            <a:solidFill>
              <a:srgbClr val="D1A42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Z" sz="2400" dirty="0">
              <a:solidFill>
                <a:srgbClr val="282D41"/>
              </a:solidFill>
              <a:latin typeface="Arial Black" panose="020B0A04020102020204" pitchFamily="34" charset="0"/>
            </a:endParaRPr>
          </a:p>
        </p:txBody>
      </p:sp>
      <p:sp>
        <p:nvSpPr>
          <p:cNvPr id="31" name="Oval 30">
            <a:extLst>
              <a:ext uri="{FF2B5EF4-FFF2-40B4-BE49-F238E27FC236}">
                <a16:creationId xmlns:a16="http://schemas.microsoft.com/office/drawing/2014/main" id="{AE66FFC2-1A10-4144-82CD-E18892191428}"/>
              </a:ext>
            </a:extLst>
          </p:cNvPr>
          <p:cNvSpPr/>
          <p:nvPr/>
        </p:nvSpPr>
        <p:spPr>
          <a:xfrm>
            <a:off x="503231" y="3769802"/>
            <a:ext cx="560394" cy="560394"/>
          </a:xfrm>
          <a:prstGeom prst="ellipse">
            <a:avLst/>
          </a:prstGeom>
          <a:noFill/>
          <a:ln w="19050">
            <a:solidFill>
              <a:srgbClr val="D1A42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Z" sz="2400" dirty="0">
              <a:solidFill>
                <a:srgbClr val="282D41"/>
              </a:solidFill>
              <a:latin typeface="Arial Black" panose="020B0A04020102020204" pitchFamily="34" charset="0"/>
            </a:endParaRPr>
          </a:p>
        </p:txBody>
      </p:sp>
      <p:sp>
        <p:nvSpPr>
          <p:cNvPr id="32" name="Oval 31">
            <a:extLst>
              <a:ext uri="{FF2B5EF4-FFF2-40B4-BE49-F238E27FC236}">
                <a16:creationId xmlns:a16="http://schemas.microsoft.com/office/drawing/2014/main" id="{A336892B-3B09-4AD9-8C7D-076C794D91EF}"/>
              </a:ext>
            </a:extLst>
          </p:cNvPr>
          <p:cNvSpPr/>
          <p:nvPr/>
        </p:nvSpPr>
        <p:spPr>
          <a:xfrm>
            <a:off x="503231" y="5155465"/>
            <a:ext cx="560394" cy="560394"/>
          </a:xfrm>
          <a:prstGeom prst="ellipse">
            <a:avLst/>
          </a:prstGeom>
          <a:noFill/>
          <a:ln w="19050">
            <a:solidFill>
              <a:srgbClr val="D1A42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Z" sz="2400" dirty="0">
              <a:solidFill>
                <a:srgbClr val="282D41"/>
              </a:solidFill>
              <a:latin typeface="Arial Black" panose="020B0A04020102020204" pitchFamily="34" charset="0"/>
            </a:endParaRPr>
          </a:p>
        </p:txBody>
      </p:sp>
      <p:sp>
        <p:nvSpPr>
          <p:cNvPr id="39" name="Oval 38">
            <a:extLst>
              <a:ext uri="{FF2B5EF4-FFF2-40B4-BE49-F238E27FC236}">
                <a16:creationId xmlns:a16="http://schemas.microsoft.com/office/drawing/2014/main" id="{9B2D93F5-AD53-4DBC-9A08-979F609CBC8D}"/>
              </a:ext>
            </a:extLst>
          </p:cNvPr>
          <p:cNvSpPr/>
          <p:nvPr/>
        </p:nvSpPr>
        <p:spPr>
          <a:xfrm>
            <a:off x="7333995" y="2384139"/>
            <a:ext cx="560394" cy="560394"/>
          </a:xfrm>
          <a:prstGeom prst="ellipse">
            <a:avLst/>
          </a:prstGeom>
          <a:noFill/>
          <a:ln w="19050">
            <a:solidFill>
              <a:srgbClr val="D1A42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Z" sz="2400" dirty="0">
              <a:solidFill>
                <a:srgbClr val="282D41"/>
              </a:solidFill>
              <a:latin typeface="Arial Black" panose="020B0A04020102020204" pitchFamily="34" charset="0"/>
            </a:endParaRPr>
          </a:p>
        </p:txBody>
      </p:sp>
      <p:sp>
        <p:nvSpPr>
          <p:cNvPr id="19" name="Graphic 17">
            <a:extLst>
              <a:ext uri="{FF2B5EF4-FFF2-40B4-BE49-F238E27FC236}">
                <a16:creationId xmlns:a16="http://schemas.microsoft.com/office/drawing/2014/main" id="{4D65DFB3-FB2D-4ADF-B1FB-4EB570B24817}"/>
              </a:ext>
            </a:extLst>
          </p:cNvPr>
          <p:cNvSpPr/>
          <p:nvPr/>
        </p:nvSpPr>
        <p:spPr>
          <a:xfrm>
            <a:off x="598557" y="2540607"/>
            <a:ext cx="369742" cy="247458"/>
          </a:xfrm>
          <a:custGeom>
            <a:avLst/>
            <a:gdLst>
              <a:gd name="connsiteX0" fmla="*/ 183529 w 415657"/>
              <a:gd name="connsiteY0" fmla="*/ 181681 h 278188"/>
              <a:gd name="connsiteX1" fmla="*/ 89746 w 415657"/>
              <a:gd name="connsiteY1" fmla="*/ 278150 h 278188"/>
              <a:gd name="connsiteX2" fmla="*/ 2211 w 415657"/>
              <a:gd name="connsiteY2" fmla="*/ 120035 h 278188"/>
              <a:gd name="connsiteX3" fmla="*/ 140143 w 415657"/>
              <a:gd name="connsiteY3" fmla="*/ 144 h 278188"/>
              <a:gd name="connsiteX4" fmla="*/ 151166 w 415657"/>
              <a:gd name="connsiteY4" fmla="*/ 7886 h 278188"/>
              <a:gd name="connsiteX5" fmla="*/ 151268 w 415657"/>
              <a:gd name="connsiteY5" fmla="*/ 10402 h 278188"/>
              <a:gd name="connsiteX6" fmla="*/ 149363 w 415657"/>
              <a:gd name="connsiteY6" fmla="*/ 32938 h 278188"/>
              <a:gd name="connsiteX7" fmla="*/ 141876 w 415657"/>
              <a:gd name="connsiteY7" fmla="*/ 41435 h 278188"/>
              <a:gd name="connsiteX8" fmla="*/ 85288 w 415657"/>
              <a:gd name="connsiteY8" fmla="*/ 127160 h 278188"/>
              <a:gd name="connsiteX9" fmla="*/ 183529 w 415657"/>
              <a:gd name="connsiteY9" fmla="*/ 181681 h 278188"/>
              <a:gd name="connsiteX10" fmla="*/ 414377 w 415657"/>
              <a:gd name="connsiteY10" fmla="*/ 181681 h 278188"/>
              <a:gd name="connsiteX11" fmla="*/ 316117 w 415657"/>
              <a:gd name="connsiteY11" fmla="*/ 127198 h 278188"/>
              <a:gd name="connsiteX12" fmla="*/ 372705 w 415657"/>
              <a:gd name="connsiteY12" fmla="*/ 41473 h 278188"/>
              <a:gd name="connsiteX13" fmla="*/ 380192 w 415657"/>
              <a:gd name="connsiteY13" fmla="*/ 32977 h 278188"/>
              <a:gd name="connsiteX14" fmla="*/ 382097 w 415657"/>
              <a:gd name="connsiteY14" fmla="*/ 10440 h 278188"/>
              <a:gd name="connsiteX15" fmla="*/ 373488 w 415657"/>
              <a:gd name="connsiteY15" fmla="*/ 80 h 278188"/>
              <a:gd name="connsiteX16" fmla="*/ 370972 w 415657"/>
              <a:gd name="connsiteY16" fmla="*/ 182 h 278188"/>
              <a:gd name="connsiteX17" fmla="*/ 233040 w 415657"/>
              <a:gd name="connsiteY17" fmla="*/ 120073 h 278188"/>
              <a:gd name="connsiteX18" fmla="*/ 320575 w 415657"/>
              <a:gd name="connsiteY18" fmla="*/ 278188 h 278188"/>
              <a:gd name="connsiteX19" fmla="*/ 414377 w 415657"/>
              <a:gd name="connsiteY19" fmla="*/ 181681 h 27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5657" h="278188">
                <a:moveTo>
                  <a:pt x="183529" y="181681"/>
                </a:moveTo>
                <a:cubicBezTo>
                  <a:pt x="192464" y="231697"/>
                  <a:pt x="154059" y="278150"/>
                  <a:pt x="89746" y="278150"/>
                </a:cubicBezTo>
                <a:cubicBezTo>
                  <a:pt x="25433" y="278150"/>
                  <a:pt x="-9400" y="193292"/>
                  <a:pt x="2211" y="120035"/>
                </a:cubicBezTo>
                <a:cubicBezTo>
                  <a:pt x="12975" y="52103"/>
                  <a:pt x="86736" y="9545"/>
                  <a:pt x="140143" y="144"/>
                </a:cubicBezTo>
                <a:cubicBezTo>
                  <a:pt x="145325" y="-762"/>
                  <a:pt x="150260" y="2704"/>
                  <a:pt x="151166" y="7886"/>
                </a:cubicBezTo>
                <a:cubicBezTo>
                  <a:pt x="151311" y="8716"/>
                  <a:pt x="151345" y="9563"/>
                  <a:pt x="151268" y="10402"/>
                </a:cubicBezTo>
                <a:lnTo>
                  <a:pt x="149363" y="32938"/>
                </a:lnTo>
                <a:cubicBezTo>
                  <a:pt x="149076" y="37138"/>
                  <a:pt x="146006" y="40621"/>
                  <a:pt x="141876" y="41435"/>
                </a:cubicBezTo>
                <a:cubicBezTo>
                  <a:pt x="84298" y="51198"/>
                  <a:pt x="50036" y="137494"/>
                  <a:pt x="85288" y="127160"/>
                </a:cubicBezTo>
                <a:cubicBezTo>
                  <a:pt x="121903" y="116454"/>
                  <a:pt x="174595" y="131694"/>
                  <a:pt x="183529" y="181681"/>
                </a:cubicBezTo>
                <a:close/>
                <a:moveTo>
                  <a:pt x="414377" y="181681"/>
                </a:moveTo>
                <a:cubicBezTo>
                  <a:pt x="405443" y="131665"/>
                  <a:pt x="352741" y="116482"/>
                  <a:pt x="316117" y="127198"/>
                </a:cubicBezTo>
                <a:cubicBezTo>
                  <a:pt x="280875" y="137513"/>
                  <a:pt x="315165" y="51217"/>
                  <a:pt x="372705" y="41473"/>
                </a:cubicBezTo>
                <a:cubicBezTo>
                  <a:pt x="376837" y="40663"/>
                  <a:pt x="379908" y="37177"/>
                  <a:pt x="380192" y="32977"/>
                </a:cubicBezTo>
                <a:lnTo>
                  <a:pt x="382097" y="10440"/>
                </a:lnTo>
                <a:cubicBezTo>
                  <a:pt x="382581" y="5203"/>
                  <a:pt x="378726" y="564"/>
                  <a:pt x="373488" y="80"/>
                </a:cubicBezTo>
                <a:cubicBezTo>
                  <a:pt x="372648" y="3"/>
                  <a:pt x="371802" y="37"/>
                  <a:pt x="370972" y="182"/>
                </a:cubicBezTo>
                <a:cubicBezTo>
                  <a:pt x="317575" y="9574"/>
                  <a:pt x="243813" y="52141"/>
                  <a:pt x="233040" y="120073"/>
                </a:cubicBezTo>
                <a:cubicBezTo>
                  <a:pt x="221429" y="193311"/>
                  <a:pt x="256262" y="278188"/>
                  <a:pt x="320575" y="278188"/>
                </a:cubicBezTo>
                <a:cubicBezTo>
                  <a:pt x="384888" y="278188"/>
                  <a:pt x="423302" y="231706"/>
                  <a:pt x="414377" y="181681"/>
                </a:cubicBezTo>
                <a:close/>
              </a:path>
            </a:pathLst>
          </a:custGeom>
          <a:solidFill>
            <a:srgbClr val="282D41"/>
          </a:solidFill>
          <a:ln w="9525" cap="flat">
            <a:noFill/>
            <a:prstDash val="solid"/>
            <a:miter/>
          </a:ln>
        </p:spPr>
        <p:txBody>
          <a:bodyPr rtlCol="0" anchor="ctr"/>
          <a:lstStyle/>
          <a:p>
            <a:endParaRPr lang="en-NZ"/>
          </a:p>
        </p:txBody>
      </p:sp>
      <p:sp>
        <p:nvSpPr>
          <p:cNvPr id="40" name="Graphic 17">
            <a:extLst>
              <a:ext uri="{FF2B5EF4-FFF2-40B4-BE49-F238E27FC236}">
                <a16:creationId xmlns:a16="http://schemas.microsoft.com/office/drawing/2014/main" id="{AA1A614C-C43F-40EB-B406-D9E1BCDB865D}"/>
              </a:ext>
            </a:extLst>
          </p:cNvPr>
          <p:cNvSpPr/>
          <p:nvPr/>
        </p:nvSpPr>
        <p:spPr>
          <a:xfrm>
            <a:off x="598557" y="3926270"/>
            <a:ext cx="369742" cy="247458"/>
          </a:xfrm>
          <a:custGeom>
            <a:avLst/>
            <a:gdLst>
              <a:gd name="connsiteX0" fmla="*/ 183529 w 415657"/>
              <a:gd name="connsiteY0" fmla="*/ 181681 h 278188"/>
              <a:gd name="connsiteX1" fmla="*/ 89746 w 415657"/>
              <a:gd name="connsiteY1" fmla="*/ 278150 h 278188"/>
              <a:gd name="connsiteX2" fmla="*/ 2211 w 415657"/>
              <a:gd name="connsiteY2" fmla="*/ 120035 h 278188"/>
              <a:gd name="connsiteX3" fmla="*/ 140143 w 415657"/>
              <a:gd name="connsiteY3" fmla="*/ 144 h 278188"/>
              <a:gd name="connsiteX4" fmla="*/ 151166 w 415657"/>
              <a:gd name="connsiteY4" fmla="*/ 7886 h 278188"/>
              <a:gd name="connsiteX5" fmla="*/ 151268 w 415657"/>
              <a:gd name="connsiteY5" fmla="*/ 10402 h 278188"/>
              <a:gd name="connsiteX6" fmla="*/ 149363 w 415657"/>
              <a:gd name="connsiteY6" fmla="*/ 32938 h 278188"/>
              <a:gd name="connsiteX7" fmla="*/ 141876 w 415657"/>
              <a:gd name="connsiteY7" fmla="*/ 41435 h 278188"/>
              <a:gd name="connsiteX8" fmla="*/ 85288 w 415657"/>
              <a:gd name="connsiteY8" fmla="*/ 127160 h 278188"/>
              <a:gd name="connsiteX9" fmla="*/ 183529 w 415657"/>
              <a:gd name="connsiteY9" fmla="*/ 181681 h 278188"/>
              <a:gd name="connsiteX10" fmla="*/ 414377 w 415657"/>
              <a:gd name="connsiteY10" fmla="*/ 181681 h 278188"/>
              <a:gd name="connsiteX11" fmla="*/ 316117 w 415657"/>
              <a:gd name="connsiteY11" fmla="*/ 127198 h 278188"/>
              <a:gd name="connsiteX12" fmla="*/ 372705 w 415657"/>
              <a:gd name="connsiteY12" fmla="*/ 41473 h 278188"/>
              <a:gd name="connsiteX13" fmla="*/ 380192 w 415657"/>
              <a:gd name="connsiteY13" fmla="*/ 32977 h 278188"/>
              <a:gd name="connsiteX14" fmla="*/ 382097 w 415657"/>
              <a:gd name="connsiteY14" fmla="*/ 10440 h 278188"/>
              <a:gd name="connsiteX15" fmla="*/ 373488 w 415657"/>
              <a:gd name="connsiteY15" fmla="*/ 80 h 278188"/>
              <a:gd name="connsiteX16" fmla="*/ 370972 w 415657"/>
              <a:gd name="connsiteY16" fmla="*/ 182 h 278188"/>
              <a:gd name="connsiteX17" fmla="*/ 233040 w 415657"/>
              <a:gd name="connsiteY17" fmla="*/ 120073 h 278188"/>
              <a:gd name="connsiteX18" fmla="*/ 320575 w 415657"/>
              <a:gd name="connsiteY18" fmla="*/ 278188 h 278188"/>
              <a:gd name="connsiteX19" fmla="*/ 414377 w 415657"/>
              <a:gd name="connsiteY19" fmla="*/ 181681 h 27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5657" h="278188">
                <a:moveTo>
                  <a:pt x="183529" y="181681"/>
                </a:moveTo>
                <a:cubicBezTo>
                  <a:pt x="192464" y="231697"/>
                  <a:pt x="154059" y="278150"/>
                  <a:pt x="89746" y="278150"/>
                </a:cubicBezTo>
                <a:cubicBezTo>
                  <a:pt x="25433" y="278150"/>
                  <a:pt x="-9400" y="193292"/>
                  <a:pt x="2211" y="120035"/>
                </a:cubicBezTo>
                <a:cubicBezTo>
                  <a:pt x="12975" y="52103"/>
                  <a:pt x="86736" y="9545"/>
                  <a:pt x="140143" y="144"/>
                </a:cubicBezTo>
                <a:cubicBezTo>
                  <a:pt x="145325" y="-762"/>
                  <a:pt x="150260" y="2704"/>
                  <a:pt x="151166" y="7886"/>
                </a:cubicBezTo>
                <a:cubicBezTo>
                  <a:pt x="151311" y="8716"/>
                  <a:pt x="151345" y="9563"/>
                  <a:pt x="151268" y="10402"/>
                </a:cubicBezTo>
                <a:lnTo>
                  <a:pt x="149363" y="32938"/>
                </a:lnTo>
                <a:cubicBezTo>
                  <a:pt x="149076" y="37138"/>
                  <a:pt x="146006" y="40621"/>
                  <a:pt x="141876" y="41435"/>
                </a:cubicBezTo>
                <a:cubicBezTo>
                  <a:pt x="84298" y="51198"/>
                  <a:pt x="50036" y="137494"/>
                  <a:pt x="85288" y="127160"/>
                </a:cubicBezTo>
                <a:cubicBezTo>
                  <a:pt x="121903" y="116454"/>
                  <a:pt x="174595" y="131694"/>
                  <a:pt x="183529" y="181681"/>
                </a:cubicBezTo>
                <a:close/>
                <a:moveTo>
                  <a:pt x="414377" y="181681"/>
                </a:moveTo>
                <a:cubicBezTo>
                  <a:pt x="405443" y="131665"/>
                  <a:pt x="352741" y="116482"/>
                  <a:pt x="316117" y="127198"/>
                </a:cubicBezTo>
                <a:cubicBezTo>
                  <a:pt x="280875" y="137513"/>
                  <a:pt x="315165" y="51217"/>
                  <a:pt x="372705" y="41473"/>
                </a:cubicBezTo>
                <a:cubicBezTo>
                  <a:pt x="376837" y="40663"/>
                  <a:pt x="379908" y="37177"/>
                  <a:pt x="380192" y="32977"/>
                </a:cubicBezTo>
                <a:lnTo>
                  <a:pt x="382097" y="10440"/>
                </a:lnTo>
                <a:cubicBezTo>
                  <a:pt x="382581" y="5203"/>
                  <a:pt x="378726" y="564"/>
                  <a:pt x="373488" y="80"/>
                </a:cubicBezTo>
                <a:cubicBezTo>
                  <a:pt x="372648" y="3"/>
                  <a:pt x="371802" y="37"/>
                  <a:pt x="370972" y="182"/>
                </a:cubicBezTo>
                <a:cubicBezTo>
                  <a:pt x="317575" y="9574"/>
                  <a:pt x="243813" y="52141"/>
                  <a:pt x="233040" y="120073"/>
                </a:cubicBezTo>
                <a:cubicBezTo>
                  <a:pt x="221429" y="193311"/>
                  <a:pt x="256262" y="278188"/>
                  <a:pt x="320575" y="278188"/>
                </a:cubicBezTo>
                <a:cubicBezTo>
                  <a:pt x="384888" y="278188"/>
                  <a:pt x="423302" y="231706"/>
                  <a:pt x="414377" y="181681"/>
                </a:cubicBezTo>
                <a:close/>
              </a:path>
            </a:pathLst>
          </a:custGeom>
          <a:solidFill>
            <a:srgbClr val="282D41"/>
          </a:solidFill>
          <a:ln w="9525" cap="flat">
            <a:noFill/>
            <a:prstDash val="solid"/>
            <a:miter/>
          </a:ln>
        </p:spPr>
        <p:txBody>
          <a:bodyPr rtlCol="0" anchor="ctr"/>
          <a:lstStyle/>
          <a:p>
            <a:endParaRPr lang="en-NZ"/>
          </a:p>
        </p:txBody>
      </p:sp>
      <p:sp>
        <p:nvSpPr>
          <p:cNvPr id="41" name="Graphic 17">
            <a:extLst>
              <a:ext uri="{FF2B5EF4-FFF2-40B4-BE49-F238E27FC236}">
                <a16:creationId xmlns:a16="http://schemas.microsoft.com/office/drawing/2014/main" id="{4D71B90F-E97E-4836-B4A1-C652E8A05B42}"/>
              </a:ext>
            </a:extLst>
          </p:cNvPr>
          <p:cNvSpPr/>
          <p:nvPr/>
        </p:nvSpPr>
        <p:spPr>
          <a:xfrm>
            <a:off x="598557" y="5311933"/>
            <a:ext cx="369742" cy="247458"/>
          </a:xfrm>
          <a:custGeom>
            <a:avLst/>
            <a:gdLst>
              <a:gd name="connsiteX0" fmla="*/ 183529 w 415657"/>
              <a:gd name="connsiteY0" fmla="*/ 181681 h 278188"/>
              <a:gd name="connsiteX1" fmla="*/ 89746 w 415657"/>
              <a:gd name="connsiteY1" fmla="*/ 278150 h 278188"/>
              <a:gd name="connsiteX2" fmla="*/ 2211 w 415657"/>
              <a:gd name="connsiteY2" fmla="*/ 120035 h 278188"/>
              <a:gd name="connsiteX3" fmla="*/ 140143 w 415657"/>
              <a:gd name="connsiteY3" fmla="*/ 144 h 278188"/>
              <a:gd name="connsiteX4" fmla="*/ 151166 w 415657"/>
              <a:gd name="connsiteY4" fmla="*/ 7886 h 278188"/>
              <a:gd name="connsiteX5" fmla="*/ 151268 w 415657"/>
              <a:gd name="connsiteY5" fmla="*/ 10402 h 278188"/>
              <a:gd name="connsiteX6" fmla="*/ 149363 w 415657"/>
              <a:gd name="connsiteY6" fmla="*/ 32938 h 278188"/>
              <a:gd name="connsiteX7" fmla="*/ 141876 w 415657"/>
              <a:gd name="connsiteY7" fmla="*/ 41435 h 278188"/>
              <a:gd name="connsiteX8" fmla="*/ 85288 w 415657"/>
              <a:gd name="connsiteY8" fmla="*/ 127160 h 278188"/>
              <a:gd name="connsiteX9" fmla="*/ 183529 w 415657"/>
              <a:gd name="connsiteY9" fmla="*/ 181681 h 278188"/>
              <a:gd name="connsiteX10" fmla="*/ 414377 w 415657"/>
              <a:gd name="connsiteY10" fmla="*/ 181681 h 278188"/>
              <a:gd name="connsiteX11" fmla="*/ 316117 w 415657"/>
              <a:gd name="connsiteY11" fmla="*/ 127198 h 278188"/>
              <a:gd name="connsiteX12" fmla="*/ 372705 w 415657"/>
              <a:gd name="connsiteY12" fmla="*/ 41473 h 278188"/>
              <a:gd name="connsiteX13" fmla="*/ 380192 w 415657"/>
              <a:gd name="connsiteY13" fmla="*/ 32977 h 278188"/>
              <a:gd name="connsiteX14" fmla="*/ 382097 w 415657"/>
              <a:gd name="connsiteY14" fmla="*/ 10440 h 278188"/>
              <a:gd name="connsiteX15" fmla="*/ 373488 w 415657"/>
              <a:gd name="connsiteY15" fmla="*/ 80 h 278188"/>
              <a:gd name="connsiteX16" fmla="*/ 370972 w 415657"/>
              <a:gd name="connsiteY16" fmla="*/ 182 h 278188"/>
              <a:gd name="connsiteX17" fmla="*/ 233040 w 415657"/>
              <a:gd name="connsiteY17" fmla="*/ 120073 h 278188"/>
              <a:gd name="connsiteX18" fmla="*/ 320575 w 415657"/>
              <a:gd name="connsiteY18" fmla="*/ 278188 h 278188"/>
              <a:gd name="connsiteX19" fmla="*/ 414377 w 415657"/>
              <a:gd name="connsiteY19" fmla="*/ 181681 h 27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5657" h="278188">
                <a:moveTo>
                  <a:pt x="183529" y="181681"/>
                </a:moveTo>
                <a:cubicBezTo>
                  <a:pt x="192464" y="231697"/>
                  <a:pt x="154059" y="278150"/>
                  <a:pt x="89746" y="278150"/>
                </a:cubicBezTo>
                <a:cubicBezTo>
                  <a:pt x="25433" y="278150"/>
                  <a:pt x="-9400" y="193292"/>
                  <a:pt x="2211" y="120035"/>
                </a:cubicBezTo>
                <a:cubicBezTo>
                  <a:pt x="12975" y="52103"/>
                  <a:pt x="86736" y="9545"/>
                  <a:pt x="140143" y="144"/>
                </a:cubicBezTo>
                <a:cubicBezTo>
                  <a:pt x="145325" y="-762"/>
                  <a:pt x="150260" y="2704"/>
                  <a:pt x="151166" y="7886"/>
                </a:cubicBezTo>
                <a:cubicBezTo>
                  <a:pt x="151311" y="8716"/>
                  <a:pt x="151345" y="9563"/>
                  <a:pt x="151268" y="10402"/>
                </a:cubicBezTo>
                <a:lnTo>
                  <a:pt x="149363" y="32938"/>
                </a:lnTo>
                <a:cubicBezTo>
                  <a:pt x="149076" y="37138"/>
                  <a:pt x="146006" y="40621"/>
                  <a:pt x="141876" y="41435"/>
                </a:cubicBezTo>
                <a:cubicBezTo>
                  <a:pt x="84298" y="51198"/>
                  <a:pt x="50036" y="137494"/>
                  <a:pt x="85288" y="127160"/>
                </a:cubicBezTo>
                <a:cubicBezTo>
                  <a:pt x="121903" y="116454"/>
                  <a:pt x="174595" y="131694"/>
                  <a:pt x="183529" y="181681"/>
                </a:cubicBezTo>
                <a:close/>
                <a:moveTo>
                  <a:pt x="414377" y="181681"/>
                </a:moveTo>
                <a:cubicBezTo>
                  <a:pt x="405443" y="131665"/>
                  <a:pt x="352741" y="116482"/>
                  <a:pt x="316117" y="127198"/>
                </a:cubicBezTo>
                <a:cubicBezTo>
                  <a:pt x="280875" y="137513"/>
                  <a:pt x="315165" y="51217"/>
                  <a:pt x="372705" y="41473"/>
                </a:cubicBezTo>
                <a:cubicBezTo>
                  <a:pt x="376837" y="40663"/>
                  <a:pt x="379908" y="37177"/>
                  <a:pt x="380192" y="32977"/>
                </a:cubicBezTo>
                <a:lnTo>
                  <a:pt x="382097" y="10440"/>
                </a:lnTo>
                <a:cubicBezTo>
                  <a:pt x="382581" y="5203"/>
                  <a:pt x="378726" y="564"/>
                  <a:pt x="373488" y="80"/>
                </a:cubicBezTo>
                <a:cubicBezTo>
                  <a:pt x="372648" y="3"/>
                  <a:pt x="371802" y="37"/>
                  <a:pt x="370972" y="182"/>
                </a:cubicBezTo>
                <a:cubicBezTo>
                  <a:pt x="317575" y="9574"/>
                  <a:pt x="243813" y="52141"/>
                  <a:pt x="233040" y="120073"/>
                </a:cubicBezTo>
                <a:cubicBezTo>
                  <a:pt x="221429" y="193311"/>
                  <a:pt x="256262" y="278188"/>
                  <a:pt x="320575" y="278188"/>
                </a:cubicBezTo>
                <a:cubicBezTo>
                  <a:pt x="384888" y="278188"/>
                  <a:pt x="423302" y="231706"/>
                  <a:pt x="414377" y="181681"/>
                </a:cubicBezTo>
                <a:close/>
              </a:path>
            </a:pathLst>
          </a:custGeom>
          <a:solidFill>
            <a:srgbClr val="282D41"/>
          </a:solidFill>
          <a:ln w="9525" cap="flat">
            <a:noFill/>
            <a:prstDash val="solid"/>
            <a:miter/>
          </a:ln>
        </p:spPr>
        <p:txBody>
          <a:bodyPr rtlCol="0" anchor="ctr"/>
          <a:lstStyle/>
          <a:p>
            <a:endParaRPr lang="en-NZ"/>
          </a:p>
        </p:txBody>
      </p:sp>
      <p:sp>
        <p:nvSpPr>
          <p:cNvPr id="42" name="Graphic 17">
            <a:extLst>
              <a:ext uri="{FF2B5EF4-FFF2-40B4-BE49-F238E27FC236}">
                <a16:creationId xmlns:a16="http://schemas.microsoft.com/office/drawing/2014/main" id="{2601B516-91C9-49A9-90BB-3D6EE97A1DF1}"/>
              </a:ext>
            </a:extLst>
          </p:cNvPr>
          <p:cNvSpPr/>
          <p:nvPr/>
        </p:nvSpPr>
        <p:spPr>
          <a:xfrm>
            <a:off x="7429321" y="2540607"/>
            <a:ext cx="369742" cy="247458"/>
          </a:xfrm>
          <a:custGeom>
            <a:avLst/>
            <a:gdLst>
              <a:gd name="connsiteX0" fmla="*/ 183529 w 415657"/>
              <a:gd name="connsiteY0" fmla="*/ 181681 h 278188"/>
              <a:gd name="connsiteX1" fmla="*/ 89746 w 415657"/>
              <a:gd name="connsiteY1" fmla="*/ 278150 h 278188"/>
              <a:gd name="connsiteX2" fmla="*/ 2211 w 415657"/>
              <a:gd name="connsiteY2" fmla="*/ 120035 h 278188"/>
              <a:gd name="connsiteX3" fmla="*/ 140143 w 415657"/>
              <a:gd name="connsiteY3" fmla="*/ 144 h 278188"/>
              <a:gd name="connsiteX4" fmla="*/ 151166 w 415657"/>
              <a:gd name="connsiteY4" fmla="*/ 7886 h 278188"/>
              <a:gd name="connsiteX5" fmla="*/ 151268 w 415657"/>
              <a:gd name="connsiteY5" fmla="*/ 10402 h 278188"/>
              <a:gd name="connsiteX6" fmla="*/ 149363 w 415657"/>
              <a:gd name="connsiteY6" fmla="*/ 32938 h 278188"/>
              <a:gd name="connsiteX7" fmla="*/ 141876 w 415657"/>
              <a:gd name="connsiteY7" fmla="*/ 41435 h 278188"/>
              <a:gd name="connsiteX8" fmla="*/ 85288 w 415657"/>
              <a:gd name="connsiteY8" fmla="*/ 127160 h 278188"/>
              <a:gd name="connsiteX9" fmla="*/ 183529 w 415657"/>
              <a:gd name="connsiteY9" fmla="*/ 181681 h 278188"/>
              <a:gd name="connsiteX10" fmla="*/ 414377 w 415657"/>
              <a:gd name="connsiteY10" fmla="*/ 181681 h 278188"/>
              <a:gd name="connsiteX11" fmla="*/ 316117 w 415657"/>
              <a:gd name="connsiteY11" fmla="*/ 127198 h 278188"/>
              <a:gd name="connsiteX12" fmla="*/ 372705 w 415657"/>
              <a:gd name="connsiteY12" fmla="*/ 41473 h 278188"/>
              <a:gd name="connsiteX13" fmla="*/ 380192 w 415657"/>
              <a:gd name="connsiteY13" fmla="*/ 32977 h 278188"/>
              <a:gd name="connsiteX14" fmla="*/ 382097 w 415657"/>
              <a:gd name="connsiteY14" fmla="*/ 10440 h 278188"/>
              <a:gd name="connsiteX15" fmla="*/ 373488 w 415657"/>
              <a:gd name="connsiteY15" fmla="*/ 80 h 278188"/>
              <a:gd name="connsiteX16" fmla="*/ 370972 w 415657"/>
              <a:gd name="connsiteY16" fmla="*/ 182 h 278188"/>
              <a:gd name="connsiteX17" fmla="*/ 233040 w 415657"/>
              <a:gd name="connsiteY17" fmla="*/ 120073 h 278188"/>
              <a:gd name="connsiteX18" fmla="*/ 320575 w 415657"/>
              <a:gd name="connsiteY18" fmla="*/ 278188 h 278188"/>
              <a:gd name="connsiteX19" fmla="*/ 414377 w 415657"/>
              <a:gd name="connsiteY19" fmla="*/ 181681 h 27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5657" h="278188">
                <a:moveTo>
                  <a:pt x="183529" y="181681"/>
                </a:moveTo>
                <a:cubicBezTo>
                  <a:pt x="192464" y="231697"/>
                  <a:pt x="154059" y="278150"/>
                  <a:pt x="89746" y="278150"/>
                </a:cubicBezTo>
                <a:cubicBezTo>
                  <a:pt x="25433" y="278150"/>
                  <a:pt x="-9400" y="193292"/>
                  <a:pt x="2211" y="120035"/>
                </a:cubicBezTo>
                <a:cubicBezTo>
                  <a:pt x="12975" y="52103"/>
                  <a:pt x="86736" y="9545"/>
                  <a:pt x="140143" y="144"/>
                </a:cubicBezTo>
                <a:cubicBezTo>
                  <a:pt x="145325" y="-762"/>
                  <a:pt x="150260" y="2704"/>
                  <a:pt x="151166" y="7886"/>
                </a:cubicBezTo>
                <a:cubicBezTo>
                  <a:pt x="151311" y="8716"/>
                  <a:pt x="151345" y="9563"/>
                  <a:pt x="151268" y="10402"/>
                </a:cubicBezTo>
                <a:lnTo>
                  <a:pt x="149363" y="32938"/>
                </a:lnTo>
                <a:cubicBezTo>
                  <a:pt x="149076" y="37138"/>
                  <a:pt x="146006" y="40621"/>
                  <a:pt x="141876" y="41435"/>
                </a:cubicBezTo>
                <a:cubicBezTo>
                  <a:pt x="84298" y="51198"/>
                  <a:pt x="50036" y="137494"/>
                  <a:pt x="85288" y="127160"/>
                </a:cubicBezTo>
                <a:cubicBezTo>
                  <a:pt x="121903" y="116454"/>
                  <a:pt x="174595" y="131694"/>
                  <a:pt x="183529" y="181681"/>
                </a:cubicBezTo>
                <a:close/>
                <a:moveTo>
                  <a:pt x="414377" y="181681"/>
                </a:moveTo>
                <a:cubicBezTo>
                  <a:pt x="405443" y="131665"/>
                  <a:pt x="352741" y="116482"/>
                  <a:pt x="316117" y="127198"/>
                </a:cubicBezTo>
                <a:cubicBezTo>
                  <a:pt x="280875" y="137513"/>
                  <a:pt x="315165" y="51217"/>
                  <a:pt x="372705" y="41473"/>
                </a:cubicBezTo>
                <a:cubicBezTo>
                  <a:pt x="376837" y="40663"/>
                  <a:pt x="379908" y="37177"/>
                  <a:pt x="380192" y="32977"/>
                </a:cubicBezTo>
                <a:lnTo>
                  <a:pt x="382097" y="10440"/>
                </a:lnTo>
                <a:cubicBezTo>
                  <a:pt x="382581" y="5203"/>
                  <a:pt x="378726" y="564"/>
                  <a:pt x="373488" y="80"/>
                </a:cubicBezTo>
                <a:cubicBezTo>
                  <a:pt x="372648" y="3"/>
                  <a:pt x="371802" y="37"/>
                  <a:pt x="370972" y="182"/>
                </a:cubicBezTo>
                <a:cubicBezTo>
                  <a:pt x="317575" y="9574"/>
                  <a:pt x="243813" y="52141"/>
                  <a:pt x="233040" y="120073"/>
                </a:cubicBezTo>
                <a:cubicBezTo>
                  <a:pt x="221429" y="193311"/>
                  <a:pt x="256262" y="278188"/>
                  <a:pt x="320575" y="278188"/>
                </a:cubicBezTo>
                <a:cubicBezTo>
                  <a:pt x="384888" y="278188"/>
                  <a:pt x="423302" y="231706"/>
                  <a:pt x="414377" y="181681"/>
                </a:cubicBezTo>
                <a:close/>
              </a:path>
            </a:pathLst>
          </a:custGeom>
          <a:solidFill>
            <a:srgbClr val="282D41"/>
          </a:solidFill>
          <a:ln w="9525" cap="flat">
            <a:noFill/>
            <a:prstDash val="solid"/>
            <a:miter/>
          </a:ln>
        </p:spPr>
        <p:txBody>
          <a:bodyPr rtlCol="0" anchor="ctr"/>
          <a:lstStyle/>
          <a:p>
            <a:endParaRPr lang="en-NZ"/>
          </a:p>
        </p:txBody>
      </p:sp>
    </p:spTree>
    <p:extLst>
      <p:ext uri="{BB962C8B-B14F-4D97-AF65-F5344CB8AC3E}">
        <p14:creationId xmlns:p14="http://schemas.microsoft.com/office/powerpoint/2010/main" val="92716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Chart 29">
            <a:extLst>
              <a:ext uri="{FF2B5EF4-FFF2-40B4-BE49-F238E27FC236}">
                <a16:creationId xmlns:a16="http://schemas.microsoft.com/office/drawing/2014/main" id="{74233B59-B5FD-4E4D-83AB-085903A6754C}"/>
              </a:ext>
            </a:extLst>
          </p:cNvPr>
          <p:cNvGraphicFramePr/>
          <p:nvPr>
            <p:extLst>
              <p:ext uri="{D42A27DB-BD31-4B8C-83A1-F6EECF244321}">
                <p14:modId xmlns:p14="http://schemas.microsoft.com/office/powerpoint/2010/main" val="1584910135"/>
              </p:ext>
            </p:extLst>
          </p:nvPr>
        </p:nvGraphicFramePr>
        <p:xfrm>
          <a:off x="592029" y="2357721"/>
          <a:ext cx="5503957" cy="378061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B3AD1F2E-20C9-408B-808C-CE826AFC2618}"/>
              </a:ext>
            </a:extLst>
          </p:cNvPr>
          <p:cNvSpPr>
            <a:spLocks noGrp="1"/>
          </p:cNvSpPr>
          <p:nvPr>
            <p:ph type="title"/>
          </p:nvPr>
        </p:nvSpPr>
        <p:spPr>
          <a:xfrm>
            <a:off x="252000" y="252000"/>
            <a:ext cx="11688000" cy="424732"/>
          </a:xfrm>
        </p:spPr>
        <p:txBody>
          <a:bodyPr/>
          <a:lstStyle/>
          <a:p>
            <a:r>
              <a:rPr lang="en-NZ" dirty="0"/>
              <a:t>The arts and wellbeing</a:t>
            </a:r>
            <a:endParaRPr lang="en-NZ" b="1" dirty="0"/>
          </a:p>
        </p:txBody>
      </p:sp>
      <p:sp>
        <p:nvSpPr>
          <p:cNvPr id="5" name="Rectangle 4">
            <a:extLst>
              <a:ext uri="{FF2B5EF4-FFF2-40B4-BE49-F238E27FC236}">
                <a16:creationId xmlns:a16="http://schemas.microsoft.com/office/drawing/2014/main" id="{93834F40-9E22-4F20-8F6C-198952B948C2}"/>
              </a:ext>
            </a:extLst>
          </p:cNvPr>
          <p:cNvSpPr/>
          <p:nvPr/>
        </p:nvSpPr>
        <p:spPr>
          <a:xfrm>
            <a:off x="0" y="1062000"/>
            <a:ext cx="12192000" cy="540000"/>
          </a:xfrm>
          <a:prstGeom prst="rect">
            <a:avLst/>
          </a:prstGeom>
          <a:solidFill>
            <a:srgbClr val="D1A4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6" name="Rectangle 5">
            <a:extLst>
              <a:ext uri="{FF2B5EF4-FFF2-40B4-BE49-F238E27FC236}">
                <a16:creationId xmlns:a16="http://schemas.microsoft.com/office/drawing/2014/main" id="{5FE586F0-D18D-41D0-AED9-745C27B0DBE0}"/>
              </a:ext>
            </a:extLst>
          </p:cNvPr>
          <p:cNvSpPr/>
          <p:nvPr/>
        </p:nvSpPr>
        <p:spPr>
          <a:xfrm>
            <a:off x="252000" y="1147334"/>
            <a:ext cx="11688000" cy="369332"/>
          </a:xfrm>
          <a:prstGeom prst="rect">
            <a:avLst/>
          </a:prstGeom>
        </p:spPr>
        <p:txBody>
          <a:bodyPr wrap="square">
            <a:spAutoFit/>
          </a:bodyPr>
          <a:lstStyle/>
          <a:p>
            <a:r>
              <a:rPr lang="en-NZ" dirty="0"/>
              <a:t>The arts play a role in supporting New Zealanders wellbeing, even more so during COVID-19</a:t>
            </a:r>
          </a:p>
        </p:txBody>
      </p:sp>
      <p:sp>
        <p:nvSpPr>
          <p:cNvPr id="12" name="Rectangle 11">
            <a:extLst>
              <a:ext uri="{FF2B5EF4-FFF2-40B4-BE49-F238E27FC236}">
                <a16:creationId xmlns:a16="http://schemas.microsoft.com/office/drawing/2014/main" id="{EFCACE8D-67B5-4562-91A0-51CC4202D703}"/>
              </a:ext>
            </a:extLst>
          </p:cNvPr>
          <p:cNvSpPr/>
          <p:nvPr/>
        </p:nvSpPr>
        <p:spPr>
          <a:xfrm>
            <a:off x="252000" y="2307984"/>
            <a:ext cx="340029" cy="276999"/>
          </a:xfrm>
          <a:prstGeom prst="rect">
            <a:avLst/>
          </a:prstGeom>
        </p:spPr>
        <p:txBody>
          <a:bodyPr wrap="none">
            <a:spAutoFit/>
          </a:bodyPr>
          <a:lstStyle/>
          <a:p>
            <a:r>
              <a:rPr lang="en-NZ" sz="1200" i="1" spc="149" dirty="0">
                <a:solidFill>
                  <a:schemeClr val="tx1">
                    <a:lumMod val="50000"/>
                    <a:lumOff val="50000"/>
                  </a:schemeClr>
                </a:solidFill>
              </a:rPr>
              <a:t>%</a:t>
            </a:r>
          </a:p>
        </p:txBody>
      </p:sp>
      <p:sp>
        <p:nvSpPr>
          <p:cNvPr id="16" name="Rectangle 15">
            <a:extLst>
              <a:ext uri="{FF2B5EF4-FFF2-40B4-BE49-F238E27FC236}">
                <a16:creationId xmlns:a16="http://schemas.microsoft.com/office/drawing/2014/main" id="{E354E648-A8A7-4071-8E02-A2D6533C4959}"/>
              </a:ext>
            </a:extLst>
          </p:cNvPr>
          <p:cNvSpPr/>
          <p:nvPr/>
        </p:nvSpPr>
        <p:spPr>
          <a:xfrm>
            <a:off x="611999" y="1602000"/>
            <a:ext cx="5483991" cy="648000"/>
          </a:xfrm>
          <a:prstGeom prst="rect">
            <a:avLst/>
          </a:prstGeom>
          <a:solidFill>
            <a:srgbClr val="E6E6E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en-NZ"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57AE4A27-2F82-4D99-A1D2-5D55C6123FFB}"/>
              </a:ext>
            </a:extLst>
          </p:cNvPr>
          <p:cNvGrpSpPr/>
          <p:nvPr/>
        </p:nvGrpSpPr>
        <p:grpSpPr>
          <a:xfrm>
            <a:off x="0" y="1602000"/>
            <a:ext cx="612000" cy="648000"/>
            <a:chOff x="0" y="1602000"/>
            <a:chExt cx="612000" cy="648000"/>
          </a:xfrm>
        </p:grpSpPr>
        <p:sp>
          <p:nvSpPr>
            <p:cNvPr id="7" name="Rectangle 6">
              <a:extLst>
                <a:ext uri="{FF2B5EF4-FFF2-40B4-BE49-F238E27FC236}">
                  <a16:creationId xmlns:a16="http://schemas.microsoft.com/office/drawing/2014/main" id="{BA7F5D6C-3A25-480E-A9E7-75A9724346B8}"/>
                </a:ext>
              </a:extLst>
            </p:cNvPr>
            <p:cNvSpPr/>
            <p:nvPr/>
          </p:nvSpPr>
          <p:spPr>
            <a:xfrm>
              <a:off x="0" y="1602000"/>
              <a:ext cx="612000" cy="648000"/>
            </a:xfrm>
            <a:prstGeom prst="rect">
              <a:avLst/>
            </a:prstGeom>
            <a:solidFill>
              <a:srgbClr val="7ED2BB"/>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en-NZ"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423DA90-0E09-44F2-B3EA-CCBE44F3A892}"/>
                </a:ext>
              </a:extLst>
            </p:cNvPr>
            <p:cNvSpPr txBox="1"/>
            <p:nvPr/>
          </p:nvSpPr>
          <p:spPr>
            <a:xfrm>
              <a:off x="90339" y="1676118"/>
              <a:ext cx="431322" cy="461665"/>
            </a:xfrm>
            <a:prstGeom prst="rect">
              <a:avLst/>
            </a:prstGeom>
            <a:noFill/>
          </p:spPr>
          <p:txBody>
            <a:bodyPr wrap="square" rtlCol="0">
              <a:spAutoFit/>
            </a:bodyPr>
            <a:lstStyle/>
            <a:p>
              <a:pPr algn="ctr"/>
              <a:r>
                <a:rPr lang="en-NZ" sz="2400" b="1" dirty="0">
                  <a:solidFill>
                    <a:schemeClr val="bg1"/>
                  </a:solidFill>
                  <a:latin typeface="Georgia" panose="02040502050405020303" pitchFamily="18" charset="0"/>
                </a:rPr>
                <a:t>Q</a:t>
              </a:r>
            </a:p>
          </p:txBody>
        </p:sp>
      </p:grpSp>
      <p:sp>
        <p:nvSpPr>
          <p:cNvPr id="13" name="Rectangle 12">
            <a:extLst>
              <a:ext uri="{FF2B5EF4-FFF2-40B4-BE49-F238E27FC236}">
                <a16:creationId xmlns:a16="http://schemas.microsoft.com/office/drawing/2014/main" id="{0F159564-6F7B-41D4-AC47-F71A170069FF}"/>
              </a:ext>
            </a:extLst>
          </p:cNvPr>
          <p:cNvSpPr/>
          <p:nvPr/>
        </p:nvSpPr>
        <p:spPr>
          <a:xfrm>
            <a:off x="664233" y="1772111"/>
            <a:ext cx="5431761" cy="307777"/>
          </a:xfrm>
          <a:prstGeom prst="rect">
            <a:avLst/>
          </a:prstGeom>
        </p:spPr>
        <p:txBody>
          <a:bodyPr wrap="square" anchor="ctr">
            <a:spAutoFit/>
          </a:bodyPr>
          <a:lstStyle/>
          <a:p>
            <a:r>
              <a:rPr lang="en-NZ" sz="1400" i="1" dirty="0"/>
              <a:t>How important is the arts to your personal wellbeing?</a:t>
            </a:r>
          </a:p>
        </p:txBody>
      </p:sp>
      <p:grpSp>
        <p:nvGrpSpPr>
          <p:cNvPr id="18" name="Group 17">
            <a:extLst>
              <a:ext uri="{FF2B5EF4-FFF2-40B4-BE49-F238E27FC236}">
                <a16:creationId xmlns:a16="http://schemas.microsoft.com/office/drawing/2014/main" id="{844B4FC2-EAA8-4D1B-92FB-4657355FCB2F}"/>
              </a:ext>
            </a:extLst>
          </p:cNvPr>
          <p:cNvGrpSpPr/>
          <p:nvPr/>
        </p:nvGrpSpPr>
        <p:grpSpPr>
          <a:xfrm>
            <a:off x="6096006" y="1602000"/>
            <a:ext cx="6095994" cy="648000"/>
            <a:chOff x="0" y="1602000"/>
            <a:chExt cx="6095994" cy="648000"/>
          </a:xfrm>
        </p:grpSpPr>
        <p:sp>
          <p:nvSpPr>
            <p:cNvPr id="19" name="Rectangle 18">
              <a:extLst>
                <a:ext uri="{FF2B5EF4-FFF2-40B4-BE49-F238E27FC236}">
                  <a16:creationId xmlns:a16="http://schemas.microsoft.com/office/drawing/2014/main" id="{C0C56646-9E5F-4936-9F0F-916C626E45E7}"/>
                </a:ext>
              </a:extLst>
            </p:cNvPr>
            <p:cNvSpPr/>
            <p:nvPr/>
          </p:nvSpPr>
          <p:spPr>
            <a:xfrm>
              <a:off x="611999" y="1602000"/>
              <a:ext cx="5483991" cy="648000"/>
            </a:xfrm>
            <a:prstGeom prst="rect">
              <a:avLst/>
            </a:prstGeom>
            <a:solidFill>
              <a:srgbClr val="E6E6E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en-NZ"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6058CA4F-3053-4897-AAE0-F7EAA3D3F000}"/>
                </a:ext>
              </a:extLst>
            </p:cNvPr>
            <p:cNvGrpSpPr/>
            <p:nvPr/>
          </p:nvGrpSpPr>
          <p:grpSpPr>
            <a:xfrm>
              <a:off x="0" y="1602000"/>
              <a:ext cx="612000" cy="648000"/>
              <a:chOff x="0" y="1602000"/>
              <a:chExt cx="612000" cy="648000"/>
            </a:xfrm>
          </p:grpSpPr>
          <p:sp>
            <p:nvSpPr>
              <p:cNvPr id="22" name="Rectangle 21">
                <a:extLst>
                  <a:ext uri="{FF2B5EF4-FFF2-40B4-BE49-F238E27FC236}">
                    <a16:creationId xmlns:a16="http://schemas.microsoft.com/office/drawing/2014/main" id="{4AA0B7FB-E2D9-4CE3-B85C-108C72EECEF5}"/>
                  </a:ext>
                </a:extLst>
              </p:cNvPr>
              <p:cNvSpPr/>
              <p:nvPr/>
            </p:nvSpPr>
            <p:spPr>
              <a:xfrm>
                <a:off x="0" y="1602000"/>
                <a:ext cx="612000" cy="648000"/>
              </a:xfrm>
              <a:prstGeom prst="rect">
                <a:avLst/>
              </a:prstGeom>
              <a:solidFill>
                <a:srgbClr val="7ED2BB"/>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en-NZ"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A50A09BC-F43B-4ED3-9221-B1F28272BD73}"/>
                  </a:ext>
                </a:extLst>
              </p:cNvPr>
              <p:cNvSpPr txBox="1"/>
              <p:nvPr/>
            </p:nvSpPr>
            <p:spPr>
              <a:xfrm>
                <a:off x="90339" y="1676118"/>
                <a:ext cx="431322" cy="461665"/>
              </a:xfrm>
              <a:prstGeom prst="rect">
                <a:avLst/>
              </a:prstGeom>
              <a:noFill/>
            </p:spPr>
            <p:txBody>
              <a:bodyPr wrap="square" rtlCol="0">
                <a:spAutoFit/>
              </a:bodyPr>
              <a:lstStyle/>
              <a:p>
                <a:pPr algn="ctr"/>
                <a:r>
                  <a:rPr lang="en-NZ" sz="2400" b="1" dirty="0">
                    <a:solidFill>
                      <a:schemeClr val="bg1"/>
                    </a:solidFill>
                    <a:latin typeface="Georgia" panose="02040502050405020303" pitchFamily="18" charset="0"/>
                  </a:rPr>
                  <a:t>Q</a:t>
                </a:r>
              </a:p>
            </p:txBody>
          </p:sp>
        </p:grpSp>
        <p:sp>
          <p:nvSpPr>
            <p:cNvPr id="21" name="Rectangle 20">
              <a:extLst>
                <a:ext uri="{FF2B5EF4-FFF2-40B4-BE49-F238E27FC236}">
                  <a16:creationId xmlns:a16="http://schemas.microsoft.com/office/drawing/2014/main" id="{376D0982-70D7-4CCB-AA00-A33357695F57}"/>
                </a:ext>
              </a:extLst>
            </p:cNvPr>
            <p:cNvSpPr/>
            <p:nvPr/>
          </p:nvSpPr>
          <p:spPr>
            <a:xfrm>
              <a:off x="664233" y="1664390"/>
              <a:ext cx="5431761" cy="523220"/>
            </a:xfrm>
            <a:prstGeom prst="rect">
              <a:avLst/>
            </a:prstGeom>
          </p:spPr>
          <p:txBody>
            <a:bodyPr wrap="square" anchor="ctr">
              <a:spAutoFit/>
            </a:bodyPr>
            <a:lstStyle/>
            <a:p>
              <a:r>
                <a:rPr lang="en-NZ" sz="1400" i="1" dirty="0"/>
                <a:t>Would you say the arts have become more or less important to your wellbeing since COVID-19 arrived in New Zealand?</a:t>
              </a:r>
            </a:p>
          </p:txBody>
        </p:sp>
      </p:grpSp>
      <p:cxnSp>
        <p:nvCxnSpPr>
          <p:cNvPr id="27" name="Straight Connector 26">
            <a:extLst>
              <a:ext uri="{FF2B5EF4-FFF2-40B4-BE49-F238E27FC236}">
                <a16:creationId xmlns:a16="http://schemas.microsoft.com/office/drawing/2014/main" id="{06752E70-74FD-4724-B4EA-F64A724FECE6}"/>
              </a:ext>
            </a:extLst>
          </p:cNvPr>
          <p:cNvCxnSpPr>
            <a:cxnSpLocks/>
          </p:cNvCxnSpPr>
          <p:nvPr/>
        </p:nvCxnSpPr>
        <p:spPr>
          <a:xfrm>
            <a:off x="6096000" y="1602000"/>
            <a:ext cx="0" cy="48959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8" name="Chart 37">
            <a:extLst>
              <a:ext uri="{FF2B5EF4-FFF2-40B4-BE49-F238E27FC236}">
                <a16:creationId xmlns:a16="http://schemas.microsoft.com/office/drawing/2014/main" id="{6D4B70D4-0A51-456C-8DFF-3E84D8DF3278}"/>
              </a:ext>
            </a:extLst>
          </p:cNvPr>
          <p:cNvGraphicFramePr/>
          <p:nvPr>
            <p:extLst>
              <p:ext uri="{D42A27DB-BD31-4B8C-83A1-F6EECF244321}">
                <p14:modId xmlns:p14="http://schemas.microsoft.com/office/powerpoint/2010/main" val="3131884881"/>
              </p:ext>
            </p:extLst>
          </p:nvPr>
        </p:nvGraphicFramePr>
        <p:xfrm>
          <a:off x="6688042" y="2357721"/>
          <a:ext cx="5503957" cy="37806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73275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1F2E-20C9-408B-808C-CE826AFC2618}"/>
              </a:ext>
            </a:extLst>
          </p:cNvPr>
          <p:cNvSpPr>
            <a:spLocks noGrp="1"/>
          </p:cNvSpPr>
          <p:nvPr>
            <p:ph type="title"/>
          </p:nvPr>
        </p:nvSpPr>
        <p:spPr>
          <a:xfrm>
            <a:off x="252000" y="252000"/>
            <a:ext cx="11688000" cy="424732"/>
          </a:xfrm>
        </p:spPr>
        <p:txBody>
          <a:bodyPr/>
          <a:lstStyle/>
          <a:p>
            <a:r>
              <a:rPr lang="en-NZ" dirty="0"/>
              <a:t>Attitudes towards the arts</a:t>
            </a:r>
            <a:endParaRPr lang="en-NZ" b="1" dirty="0"/>
          </a:p>
        </p:txBody>
      </p:sp>
      <p:sp>
        <p:nvSpPr>
          <p:cNvPr id="5" name="Rectangle 4">
            <a:extLst>
              <a:ext uri="{FF2B5EF4-FFF2-40B4-BE49-F238E27FC236}">
                <a16:creationId xmlns:a16="http://schemas.microsoft.com/office/drawing/2014/main" id="{93834F40-9E22-4F20-8F6C-198952B948C2}"/>
              </a:ext>
            </a:extLst>
          </p:cNvPr>
          <p:cNvSpPr/>
          <p:nvPr/>
        </p:nvSpPr>
        <p:spPr>
          <a:xfrm>
            <a:off x="0" y="1062000"/>
            <a:ext cx="12192000" cy="540000"/>
          </a:xfrm>
          <a:prstGeom prst="rect">
            <a:avLst/>
          </a:prstGeom>
          <a:solidFill>
            <a:srgbClr val="D1A4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6" name="Rectangle 5">
            <a:extLst>
              <a:ext uri="{FF2B5EF4-FFF2-40B4-BE49-F238E27FC236}">
                <a16:creationId xmlns:a16="http://schemas.microsoft.com/office/drawing/2014/main" id="{5FE586F0-D18D-41D0-AED9-745C27B0DBE0}"/>
              </a:ext>
            </a:extLst>
          </p:cNvPr>
          <p:cNvSpPr/>
          <p:nvPr/>
        </p:nvSpPr>
        <p:spPr>
          <a:xfrm>
            <a:off x="252000" y="1147334"/>
            <a:ext cx="11688000" cy="369332"/>
          </a:xfrm>
          <a:prstGeom prst="rect">
            <a:avLst/>
          </a:prstGeom>
        </p:spPr>
        <p:txBody>
          <a:bodyPr wrap="square">
            <a:spAutoFit/>
          </a:bodyPr>
          <a:lstStyle/>
          <a:p>
            <a:r>
              <a:rPr lang="en-NZ" dirty="0"/>
              <a:t>New Zealanders are increasingly recognising the economic and societal benefits of the arts</a:t>
            </a:r>
          </a:p>
        </p:txBody>
      </p:sp>
      <p:graphicFrame>
        <p:nvGraphicFramePr>
          <p:cNvPr id="8" name="Chart 7">
            <a:extLst>
              <a:ext uri="{FF2B5EF4-FFF2-40B4-BE49-F238E27FC236}">
                <a16:creationId xmlns:a16="http://schemas.microsoft.com/office/drawing/2014/main" id="{99FFC137-14D9-4851-9888-7BAF2212932D}"/>
              </a:ext>
            </a:extLst>
          </p:cNvPr>
          <p:cNvGraphicFramePr/>
          <p:nvPr>
            <p:extLst>
              <p:ext uri="{D42A27DB-BD31-4B8C-83A1-F6EECF244321}">
                <p14:modId xmlns:p14="http://schemas.microsoft.com/office/powerpoint/2010/main" val="1166156793"/>
              </p:ext>
            </p:extLst>
          </p:nvPr>
        </p:nvGraphicFramePr>
        <p:xfrm>
          <a:off x="962700" y="1933066"/>
          <a:ext cx="10800000" cy="4233867"/>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11">
            <a:extLst>
              <a:ext uri="{FF2B5EF4-FFF2-40B4-BE49-F238E27FC236}">
                <a16:creationId xmlns:a16="http://schemas.microsoft.com/office/drawing/2014/main" id="{EFCACE8D-67B5-4562-91A0-51CC4202D703}"/>
              </a:ext>
            </a:extLst>
          </p:cNvPr>
          <p:cNvSpPr/>
          <p:nvPr/>
        </p:nvSpPr>
        <p:spPr>
          <a:xfrm>
            <a:off x="252000" y="1748400"/>
            <a:ext cx="340029" cy="276999"/>
          </a:xfrm>
          <a:prstGeom prst="rect">
            <a:avLst/>
          </a:prstGeom>
        </p:spPr>
        <p:txBody>
          <a:bodyPr wrap="none">
            <a:spAutoFit/>
          </a:bodyPr>
          <a:lstStyle/>
          <a:p>
            <a:r>
              <a:rPr lang="en-NZ" sz="1200" i="1" spc="149" dirty="0">
                <a:solidFill>
                  <a:schemeClr val="tx1">
                    <a:lumMod val="50000"/>
                    <a:lumOff val="50000"/>
                  </a:schemeClr>
                </a:solidFill>
              </a:rPr>
              <a:t>%</a:t>
            </a:r>
          </a:p>
        </p:txBody>
      </p:sp>
      <p:grpSp>
        <p:nvGrpSpPr>
          <p:cNvPr id="7" name="Group 6">
            <a:extLst>
              <a:ext uri="{FF2B5EF4-FFF2-40B4-BE49-F238E27FC236}">
                <a16:creationId xmlns:a16="http://schemas.microsoft.com/office/drawing/2014/main" id="{72C1C65A-07FF-46D5-901B-489DD57FDAF1}"/>
              </a:ext>
            </a:extLst>
          </p:cNvPr>
          <p:cNvGrpSpPr/>
          <p:nvPr/>
        </p:nvGrpSpPr>
        <p:grpSpPr>
          <a:xfrm>
            <a:off x="290513" y="6218553"/>
            <a:ext cx="2598613" cy="246221"/>
            <a:chOff x="290513" y="6218553"/>
            <a:chExt cx="2598613" cy="246221"/>
          </a:xfrm>
        </p:grpSpPr>
        <p:sp>
          <p:nvSpPr>
            <p:cNvPr id="9" name="Rectangle 8">
              <a:extLst>
                <a:ext uri="{FF2B5EF4-FFF2-40B4-BE49-F238E27FC236}">
                  <a16:creationId xmlns:a16="http://schemas.microsoft.com/office/drawing/2014/main" id="{14F3D72F-7FC8-40F1-967B-9A2062CC6ABB}"/>
                </a:ext>
              </a:extLst>
            </p:cNvPr>
            <p:cNvSpPr/>
            <p:nvPr/>
          </p:nvSpPr>
          <p:spPr>
            <a:xfrm>
              <a:off x="532391" y="6218553"/>
              <a:ext cx="2356735" cy="246221"/>
            </a:xfrm>
            <a:prstGeom prst="rect">
              <a:avLst/>
            </a:prstGeom>
          </p:spPr>
          <p:txBody>
            <a:bodyPr wrap="none" anchor="ctr">
              <a:spAutoFit/>
            </a:bodyPr>
            <a:lstStyle/>
            <a:p>
              <a:r>
                <a:rPr lang="en-NZ" sz="1000" dirty="0">
                  <a:latin typeface="Arial" panose="020B0604020202020204" pitchFamily="34" charset="0"/>
                  <a:cs typeface="Arial" panose="020B0604020202020204" pitchFamily="34" charset="0"/>
                </a:rPr>
                <a:t>= significantly higher / lower than 2017</a:t>
              </a:r>
            </a:p>
          </p:txBody>
        </p:sp>
        <p:grpSp>
          <p:nvGrpSpPr>
            <p:cNvPr id="10" name="Group 9">
              <a:extLst>
                <a:ext uri="{FF2B5EF4-FFF2-40B4-BE49-F238E27FC236}">
                  <a16:creationId xmlns:a16="http://schemas.microsoft.com/office/drawing/2014/main" id="{36AC0D46-F760-4DCF-BE46-BC8A60942ED1}"/>
                </a:ext>
              </a:extLst>
            </p:cNvPr>
            <p:cNvGrpSpPr/>
            <p:nvPr/>
          </p:nvGrpSpPr>
          <p:grpSpPr>
            <a:xfrm>
              <a:off x="290513" y="6274393"/>
              <a:ext cx="291548" cy="134542"/>
              <a:chOff x="2918013" y="6610729"/>
              <a:chExt cx="291548" cy="134542"/>
            </a:xfrm>
          </p:grpSpPr>
          <p:sp>
            <p:nvSpPr>
              <p:cNvPr id="11" name="Isosceles Triangle 10">
                <a:extLst>
                  <a:ext uri="{FF2B5EF4-FFF2-40B4-BE49-F238E27FC236}">
                    <a16:creationId xmlns:a16="http://schemas.microsoft.com/office/drawing/2014/main" id="{9EF5B8E3-61C5-4E50-9FA1-24B011551FAA}"/>
                  </a:ext>
                </a:extLst>
              </p:cNvPr>
              <p:cNvSpPr>
                <a:spLocks noChangeAspect="1"/>
              </p:cNvSpPr>
              <p:nvPr/>
            </p:nvSpPr>
            <p:spPr>
              <a:xfrm>
                <a:off x="2918013" y="6610729"/>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dirty="0"/>
              </a:p>
            </p:txBody>
          </p:sp>
          <p:sp>
            <p:nvSpPr>
              <p:cNvPr id="13" name="Isosceles Triangle 12">
                <a:extLst>
                  <a:ext uri="{FF2B5EF4-FFF2-40B4-BE49-F238E27FC236}">
                    <a16:creationId xmlns:a16="http://schemas.microsoft.com/office/drawing/2014/main" id="{2D167AAB-480C-46AD-A1D0-5576306A997D}"/>
                  </a:ext>
                </a:extLst>
              </p:cNvPr>
              <p:cNvSpPr>
                <a:spLocks noChangeAspect="1"/>
              </p:cNvSpPr>
              <p:nvPr/>
            </p:nvSpPr>
            <p:spPr>
              <a:xfrm rot="10800000">
                <a:off x="3065561" y="6610729"/>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grpSp>
      </p:grpSp>
      <p:sp>
        <p:nvSpPr>
          <p:cNvPr id="19" name="Isosceles Triangle 18">
            <a:extLst>
              <a:ext uri="{FF2B5EF4-FFF2-40B4-BE49-F238E27FC236}">
                <a16:creationId xmlns:a16="http://schemas.microsoft.com/office/drawing/2014/main" id="{9C62FB0E-FA4B-4ED0-9550-AEE17766F6FB}"/>
              </a:ext>
            </a:extLst>
          </p:cNvPr>
          <p:cNvSpPr>
            <a:spLocks noChangeAspect="1"/>
          </p:cNvSpPr>
          <p:nvPr/>
        </p:nvSpPr>
        <p:spPr>
          <a:xfrm>
            <a:off x="8865553" y="2917737"/>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dirty="0"/>
          </a:p>
        </p:txBody>
      </p:sp>
      <p:sp>
        <p:nvSpPr>
          <p:cNvPr id="20" name="Isosceles Triangle 19">
            <a:extLst>
              <a:ext uri="{FF2B5EF4-FFF2-40B4-BE49-F238E27FC236}">
                <a16:creationId xmlns:a16="http://schemas.microsoft.com/office/drawing/2014/main" id="{D4DAB36E-3B00-4D46-9566-D60F3BAB592A}"/>
              </a:ext>
            </a:extLst>
          </p:cNvPr>
          <p:cNvSpPr>
            <a:spLocks noChangeAspect="1"/>
          </p:cNvSpPr>
          <p:nvPr/>
        </p:nvSpPr>
        <p:spPr>
          <a:xfrm>
            <a:off x="8865553" y="3517177"/>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dirty="0"/>
          </a:p>
        </p:txBody>
      </p:sp>
    </p:spTree>
    <p:extLst>
      <p:ext uri="{BB962C8B-B14F-4D97-AF65-F5344CB8AC3E}">
        <p14:creationId xmlns:p14="http://schemas.microsoft.com/office/powerpoint/2010/main" val="131740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1F2E-20C9-408B-808C-CE826AFC2618}"/>
              </a:ext>
            </a:extLst>
          </p:cNvPr>
          <p:cNvSpPr>
            <a:spLocks noGrp="1"/>
          </p:cNvSpPr>
          <p:nvPr>
            <p:ph type="title"/>
          </p:nvPr>
        </p:nvSpPr>
        <p:spPr>
          <a:xfrm>
            <a:off x="252000" y="252000"/>
            <a:ext cx="11688000" cy="757130"/>
          </a:xfrm>
        </p:spPr>
        <p:txBody>
          <a:bodyPr/>
          <a:lstStyle/>
          <a:p>
            <a:r>
              <a:rPr lang="en-NZ" dirty="0"/>
              <a:t>Greater support for public funding of the arts</a:t>
            </a:r>
            <a:br>
              <a:rPr lang="en-NZ" dirty="0"/>
            </a:br>
            <a:endParaRPr lang="en-NZ" b="1" dirty="0"/>
          </a:p>
        </p:txBody>
      </p:sp>
      <p:sp>
        <p:nvSpPr>
          <p:cNvPr id="5" name="Rectangle 4">
            <a:extLst>
              <a:ext uri="{FF2B5EF4-FFF2-40B4-BE49-F238E27FC236}">
                <a16:creationId xmlns:a16="http://schemas.microsoft.com/office/drawing/2014/main" id="{93834F40-9E22-4F20-8F6C-198952B948C2}"/>
              </a:ext>
            </a:extLst>
          </p:cNvPr>
          <p:cNvSpPr/>
          <p:nvPr/>
        </p:nvSpPr>
        <p:spPr>
          <a:xfrm>
            <a:off x="0" y="1062000"/>
            <a:ext cx="12192000" cy="540000"/>
          </a:xfrm>
          <a:prstGeom prst="rect">
            <a:avLst/>
          </a:prstGeom>
          <a:solidFill>
            <a:srgbClr val="D1A4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6" name="Rectangle 5">
            <a:extLst>
              <a:ext uri="{FF2B5EF4-FFF2-40B4-BE49-F238E27FC236}">
                <a16:creationId xmlns:a16="http://schemas.microsoft.com/office/drawing/2014/main" id="{5FE586F0-D18D-41D0-AED9-745C27B0DBE0}"/>
              </a:ext>
            </a:extLst>
          </p:cNvPr>
          <p:cNvSpPr/>
          <p:nvPr/>
        </p:nvSpPr>
        <p:spPr>
          <a:xfrm>
            <a:off x="252000" y="1147334"/>
            <a:ext cx="11688000" cy="369332"/>
          </a:xfrm>
          <a:prstGeom prst="rect">
            <a:avLst/>
          </a:prstGeom>
        </p:spPr>
        <p:txBody>
          <a:bodyPr wrap="square">
            <a:spAutoFit/>
          </a:bodyPr>
          <a:lstStyle/>
          <a:p>
            <a:r>
              <a:rPr lang="en-NZ" dirty="0"/>
              <a:t>This flows through into increased support for public funding of the arts</a:t>
            </a:r>
          </a:p>
        </p:txBody>
      </p:sp>
      <p:sp>
        <p:nvSpPr>
          <p:cNvPr id="12" name="Rectangle 11">
            <a:extLst>
              <a:ext uri="{FF2B5EF4-FFF2-40B4-BE49-F238E27FC236}">
                <a16:creationId xmlns:a16="http://schemas.microsoft.com/office/drawing/2014/main" id="{EFCACE8D-67B5-4562-91A0-51CC4202D703}"/>
              </a:ext>
            </a:extLst>
          </p:cNvPr>
          <p:cNvSpPr/>
          <p:nvPr/>
        </p:nvSpPr>
        <p:spPr>
          <a:xfrm>
            <a:off x="252000" y="1748400"/>
            <a:ext cx="340029" cy="276999"/>
          </a:xfrm>
          <a:prstGeom prst="rect">
            <a:avLst/>
          </a:prstGeom>
        </p:spPr>
        <p:txBody>
          <a:bodyPr wrap="none">
            <a:spAutoFit/>
          </a:bodyPr>
          <a:lstStyle/>
          <a:p>
            <a:r>
              <a:rPr lang="en-NZ" sz="1200" i="1" spc="149" dirty="0">
                <a:solidFill>
                  <a:schemeClr val="tx1">
                    <a:lumMod val="50000"/>
                    <a:lumOff val="50000"/>
                  </a:schemeClr>
                </a:solidFill>
              </a:rPr>
              <a:t>%</a:t>
            </a:r>
          </a:p>
        </p:txBody>
      </p:sp>
      <p:grpSp>
        <p:nvGrpSpPr>
          <p:cNvPr id="7" name="Group 6">
            <a:extLst>
              <a:ext uri="{FF2B5EF4-FFF2-40B4-BE49-F238E27FC236}">
                <a16:creationId xmlns:a16="http://schemas.microsoft.com/office/drawing/2014/main" id="{BB15E254-0C63-4CD6-9C68-8BA4D3A2A6AE}"/>
              </a:ext>
            </a:extLst>
          </p:cNvPr>
          <p:cNvGrpSpPr/>
          <p:nvPr/>
        </p:nvGrpSpPr>
        <p:grpSpPr>
          <a:xfrm>
            <a:off x="290513" y="6218553"/>
            <a:ext cx="2598613" cy="246221"/>
            <a:chOff x="3115231" y="6554889"/>
            <a:chExt cx="2598613" cy="246221"/>
          </a:xfrm>
        </p:grpSpPr>
        <p:sp>
          <p:nvSpPr>
            <p:cNvPr id="9" name="Rectangle 8">
              <a:extLst>
                <a:ext uri="{FF2B5EF4-FFF2-40B4-BE49-F238E27FC236}">
                  <a16:creationId xmlns:a16="http://schemas.microsoft.com/office/drawing/2014/main" id="{058A2A6D-8E21-4779-A4FA-20BB3A27435B}"/>
                </a:ext>
              </a:extLst>
            </p:cNvPr>
            <p:cNvSpPr/>
            <p:nvPr/>
          </p:nvSpPr>
          <p:spPr>
            <a:xfrm>
              <a:off x="3357109" y="6554889"/>
              <a:ext cx="2356735" cy="246221"/>
            </a:xfrm>
            <a:prstGeom prst="rect">
              <a:avLst/>
            </a:prstGeom>
          </p:spPr>
          <p:txBody>
            <a:bodyPr wrap="none" anchor="ctr">
              <a:spAutoFit/>
            </a:bodyPr>
            <a:lstStyle/>
            <a:p>
              <a:r>
                <a:rPr lang="en-NZ" sz="1000" dirty="0">
                  <a:latin typeface="Arial" panose="020B0604020202020204" pitchFamily="34" charset="0"/>
                  <a:cs typeface="Arial" panose="020B0604020202020204" pitchFamily="34" charset="0"/>
                </a:rPr>
                <a:t>= significantly higher / lower than 2017</a:t>
              </a:r>
            </a:p>
          </p:txBody>
        </p:sp>
        <p:grpSp>
          <p:nvGrpSpPr>
            <p:cNvPr id="10" name="Group 9">
              <a:extLst>
                <a:ext uri="{FF2B5EF4-FFF2-40B4-BE49-F238E27FC236}">
                  <a16:creationId xmlns:a16="http://schemas.microsoft.com/office/drawing/2014/main" id="{BE2F30CF-8596-4CF1-A9E1-EFAE66ECA475}"/>
                </a:ext>
              </a:extLst>
            </p:cNvPr>
            <p:cNvGrpSpPr/>
            <p:nvPr/>
          </p:nvGrpSpPr>
          <p:grpSpPr>
            <a:xfrm>
              <a:off x="3115231" y="6610729"/>
              <a:ext cx="291548" cy="134542"/>
              <a:chOff x="2918013" y="6610729"/>
              <a:chExt cx="291548" cy="134542"/>
            </a:xfrm>
          </p:grpSpPr>
          <p:sp>
            <p:nvSpPr>
              <p:cNvPr id="11" name="Isosceles Triangle 10">
                <a:extLst>
                  <a:ext uri="{FF2B5EF4-FFF2-40B4-BE49-F238E27FC236}">
                    <a16:creationId xmlns:a16="http://schemas.microsoft.com/office/drawing/2014/main" id="{3AED0FBF-5D3A-40A7-8E6B-DD93D34BAD7B}"/>
                  </a:ext>
                </a:extLst>
              </p:cNvPr>
              <p:cNvSpPr>
                <a:spLocks noChangeAspect="1"/>
              </p:cNvSpPr>
              <p:nvPr/>
            </p:nvSpPr>
            <p:spPr>
              <a:xfrm>
                <a:off x="2918013" y="6610729"/>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13" name="Isosceles Triangle 12">
                <a:extLst>
                  <a:ext uri="{FF2B5EF4-FFF2-40B4-BE49-F238E27FC236}">
                    <a16:creationId xmlns:a16="http://schemas.microsoft.com/office/drawing/2014/main" id="{9BF26376-506E-414D-9EE9-4D5DA94E3230}"/>
                  </a:ext>
                </a:extLst>
              </p:cNvPr>
              <p:cNvSpPr>
                <a:spLocks noChangeAspect="1"/>
              </p:cNvSpPr>
              <p:nvPr/>
            </p:nvSpPr>
            <p:spPr>
              <a:xfrm rot="10800000">
                <a:off x="3065561" y="6610729"/>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grpSp>
      </p:grpSp>
      <p:graphicFrame>
        <p:nvGraphicFramePr>
          <p:cNvPr id="15" name="Chart 14">
            <a:extLst>
              <a:ext uri="{FF2B5EF4-FFF2-40B4-BE49-F238E27FC236}">
                <a16:creationId xmlns:a16="http://schemas.microsoft.com/office/drawing/2014/main" id="{D980C0A1-B8CD-465E-A5D0-616B8AEBD89C}"/>
              </a:ext>
            </a:extLst>
          </p:cNvPr>
          <p:cNvGraphicFramePr/>
          <p:nvPr>
            <p:extLst>
              <p:ext uri="{D42A27DB-BD31-4B8C-83A1-F6EECF244321}">
                <p14:modId xmlns:p14="http://schemas.microsoft.com/office/powerpoint/2010/main" val="3568934734"/>
              </p:ext>
            </p:extLst>
          </p:nvPr>
        </p:nvGraphicFramePr>
        <p:xfrm>
          <a:off x="2120900" y="1748400"/>
          <a:ext cx="8956000" cy="4418533"/>
        </p:xfrm>
        <a:graphic>
          <a:graphicData uri="http://schemas.openxmlformats.org/drawingml/2006/chart">
            <c:chart xmlns:c="http://schemas.openxmlformats.org/drawingml/2006/chart" xmlns:r="http://schemas.openxmlformats.org/officeDocument/2006/relationships" r:id="rId2"/>
          </a:graphicData>
        </a:graphic>
      </p:graphicFrame>
      <p:sp>
        <p:nvSpPr>
          <p:cNvPr id="19" name="TextBox 18">
            <a:extLst>
              <a:ext uri="{FF2B5EF4-FFF2-40B4-BE49-F238E27FC236}">
                <a16:creationId xmlns:a16="http://schemas.microsoft.com/office/drawing/2014/main" id="{D49E609B-D00F-44FF-A52A-60A0E02A60E0}"/>
              </a:ext>
            </a:extLst>
          </p:cNvPr>
          <p:cNvSpPr txBox="1"/>
          <p:nvPr/>
        </p:nvSpPr>
        <p:spPr>
          <a:xfrm>
            <a:off x="290512" y="2673029"/>
            <a:ext cx="2319337" cy="830997"/>
          </a:xfrm>
          <a:prstGeom prst="rect">
            <a:avLst/>
          </a:prstGeom>
          <a:noFill/>
        </p:spPr>
        <p:txBody>
          <a:bodyPr wrap="square" rtlCol="0" anchor="ctr">
            <a:spAutoFit/>
          </a:bodyPr>
          <a:lstStyle/>
          <a:p>
            <a:pPr>
              <a:defRPr lang="en-US" sz="1600" b="1" i="0" u="none" strike="noStrike" kern="1200" spc="300" baseline="0">
                <a:solidFill>
                  <a:prstClr val="black"/>
                </a:solidFill>
                <a:latin typeface="+mj-lt"/>
                <a:ea typeface="+mn-ea"/>
                <a:cs typeface="+mn-cs"/>
              </a:defRPr>
            </a:pPr>
            <a:r>
              <a:rPr lang="en-NZ" b="1" spc="200" dirty="0">
                <a:solidFill>
                  <a:prstClr val="black"/>
                </a:solidFill>
                <a:latin typeface="+mj-lt"/>
              </a:rPr>
              <a:t>The arts should receive public funding</a:t>
            </a:r>
          </a:p>
        </p:txBody>
      </p:sp>
      <p:sp>
        <p:nvSpPr>
          <p:cNvPr id="20" name="TextBox 19">
            <a:extLst>
              <a:ext uri="{FF2B5EF4-FFF2-40B4-BE49-F238E27FC236}">
                <a16:creationId xmlns:a16="http://schemas.microsoft.com/office/drawing/2014/main" id="{24ABED9F-3E18-43BA-843A-FEC52DA3FA16}"/>
              </a:ext>
            </a:extLst>
          </p:cNvPr>
          <p:cNvSpPr txBox="1"/>
          <p:nvPr/>
        </p:nvSpPr>
        <p:spPr>
          <a:xfrm>
            <a:off x="290512" y="4518807"/>
            <a:ext cx="2319337" cy="1077218"/>
          </a:xfrm>
          <a:prstGeom prst="rect">
            <a:avLst/>
          </a:prstGeom>
          <a:noFill/>
        </p:spPr>
        <p:txBody>
          <a:bodyPr wrap="square" rtlCol="0" anchor="ctr">
            <a:spAutoFit/>
          </a:bodyPr>
          <a:lstStyle/>
          <a:p>
            <a:pPr>
              <a:defRPr lang="en-US" sz="1600" b="1" i="0" u="none" strike="noStrike" kern="1200" spc="300" baseline="0">
                <a:solidFill>
                  <a:prstClr val="black"/>
                </a:solidFill>
                <a:latin typeface="+mj-lt"/>
                <a:ea typeface="+mn-ea"/>
                <a:cs typeface="+mn-cs"/>
              </a:defRPr>
            </a:pPr>
            <a:r>
              <a:rPr lang="en-NZ" sz="1600" b="1" spc="200" dirty="0">
                <a:solidFill>
                  <a:prstClr val="black"/>
                </a:solidFill>
                <a:latin typeface="+mj-lt"/>
              </a:rPr>
              <a:t>My local council should give money to support the arts</a:t>
            </a:r>
          </a:p>
        </p:txBody>
      </p:sp>
      <p:sp>
        <p:nvSpPr>
          <p:cNvPr id="21" name="Isosceles Triangle 20">
            <a:extLst>
              <a:ext uri="{FF2B5EF4-FFF2-40B4-BE49-F238E27FC236}">
                <a16:creationId xmlns:a16="http://schemas.microsoft.com/office/drawing/2014/main" id="{1D74FBCC-F3BD-4238-A1FE-84AD5ED81EEE}"/>
              </a:ext>
            </a:extLst>
          </p:cNvPr>
          <p:cNvSpPr>
            <a:spLocks noChangeAspect="1"/>
          </p:cNvSpPr>
          <p:nvPr/>
        </p:nvSpPr>
        <p:spPr>
          <a:xfrm>
            <a:off x="5916979" y="2696472"/>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22" name="Isosceles Triangle 21">
            <a:extLst>
              <a:ext uri="{FF2B5EF4-FFF2-40B4-BE49-F238E27FC236}">
                <a16:creationId xmlns:a16="http://schemas.microsoft.com/office/drawing/2014/main" id="{59E5803D-B1A2-4EE0-9FDB-3BEBD6F49CFE}"/>
              </a:ext>
            </a:extLst>
          </p:cNvPr>
          <p:cNvSpPr>
            <a:spLocks noChangeAspect="1"/>
          </p:cNvSpPr>
          <p:nvPr/>
        </p:nvSpPr>
        <p:spPr>
          <a:xfrm rot="10800000">
            <a:off x="10264196" y="2696472"/>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23" name="Isosceles Triangle 22">
            <a:extLst>
              <a:ext uri="{FF2B5EF4-FFF2-40B4-BE49-F238E27FC236}">
                <a16:creationId xmlns:a16="http://schemas.microsoft.com/office/drawing/2014/main" id="{5561661A-42DA-4621-8924-647AC38393A2}"/>
              </a:ext>
            </a:extLst>
          </p:cNvPr>
          <p:cNvSpPr>
            <a:spLocks noChangeAspect="1"/>
          </p:cNvSpPr>
          <p:nvPr/>
        </p:nvSpPr>
        <p:spPr>
          <a:xfrm>
            <a:off x="5732629" y="4729741"/>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cxnSp>
        <p:nvCxnSpPr>
          <p:cNvPr id="24" name="Straight Connector 23">
            <a:extLst>
              <a:ext uri="{FF2B5EF4-FFF2-40B4-BE49-F238E27FC236}">
                <a16:creationId xmlns:a16="http://schemas.microsoft.com/office/drawing/2014/main" id="{B50BFFCB-ECBD-4104-A28D-C4AA86281DF4}"/>
              </a:ext>
            </a:extLst>
          </p:cNvPr>
          <p:cNvCxnSpPr/>
          <p:nvPr/>
        </p:nvCxnSpPr>
        <p:spPr>
          <a:xfrm>
            <a:off x="300000" y="4126553"/>
            <a:ext cx="115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Isosceles Triangle 17">
            <a:extLst>
              <a:ext uri="{FF2B5EF4-FFF2-40B4-BE49-F238E27FC236}">
                <a16:creationId xmlns:a16="http://schemas.microsoft.com/office/drawing/2014/main" id="{E715002A-A711-4612-BF45-F84F4B0F0D6B}"/>
              </a:ext>
            </a:extLst>
          </p:cNvPr>
          <p:cNvSpPr>
            <a:spLocks noChangeAspect="1"/>
          </p:cNvSpPr>
          <p:nvPr/>
        </p:nvSpPr>
        <p:spPr>
          <a:xfrm rot="10800000">
            <a:off x="8648756" y="4729741"/>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25" name="Isosceles Triangle 24">
            <a:extLst>
              <a:ext uri="{FF2B5EF4-FFF2-40B4-BE49-F238E27FC236}">
                <a16:creationId xmlns:a16="http://schemas.microsoft.com/office/drawing/2014/main" id="{22FA9594-2800-4955-BF7A-8A24F5EAC14A}"/>
              </a:ext>
            </a:extLst>
          </p:cNvPr>
          <p:cNvSpPr>
            <a:spLocks noChangeAspect="1"/>
          </p:cNvSpPr>
          <p:nvPr/>
        </p:nvSpPr>
        <p:spPr>
          <a:xfrm rot="10800000">
            <a:off x="9029756" y="2696471"/>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spTree>
    <p:extLst>
      <p:ext uri="{BB962C8B-B14F-4D97-AF65-F5344CB8AC3E}">
        <p14:creationId xmlns:p14="http://schemas.microsoft.com/office/powerpoint/2010/main" val="2050926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81FB466-A2CC-43B2-A5DA-B5F337A84F18}"/>
              </a:ext>
            </a:extLst>
          </p:cNvPr>
          <p:cNvSpPr/>
          <p:nvPr/>
        </p:nvSpPr>
        <p:spPr>
          <a:xfrm>
            <a:off x="0" y="1062000"/>
            <a:ext cx="12192000" cy="828000"/>
          </a:xfrm>
          <a:prstGeom prst="rect">
            <a:avLst/>
          </a:prstGeom>
          <a:solidFill>
            <a:srgbClr val="D1A4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2" name="Title 1">
            <a:extLst>
              <a:ext uri="{FF2B5EF4-FFF2-40B4-BE49-F238E27FC236}">
                <a16:creationId xmlns:a16="http://schemas.microsoft.com/office/drawing/2014/main" id="{B3AD1F2E-20C9-408B-808C-CE826AFC2618}"/>
              </a:ext>
            </a:extLst>
          </p:cNvPr>
          <p:cNvSpPr>
            <a:spLocks noGrp="1"/>
          </p:cNvSpPr>
          <p:nvPr>
            <p:ph type="title"/>
          </p:nvPr>
        </p:nvSpPr>
        <p:spPr>
          <a:xfrm>
            <a:off x="252000" y="252000"/>
            <a:ext cx="11688000" cy="424732"/>
          </a:xfrm>
        </p:spPr>
        <p:txBody>
          <a:bodyPr/>
          <a:lstStyle/>
          <a:p>
            <a:r>
              <a:rPr lang="en-NZ" dirty="0"/>
              <a:t>Attitudes to Ngā Toi Māori</a:t>
            </a:r>
            <a:endParaRPr lang="en-NZ" b="1" dirty="0"/>
          </a:p>
        </p:txBody>
      </p:sp>
      <p:sp>
        <p:nvSpPr>
          <p:cNvPr id="6" name="Rectangle 5">
            <a:extLst>
              <a:ext uri="{FF2B5EF4-FFF2-40B4-BE49-F238E27FC236}">
                <a16:creationId xmlns:a16="http://schemas.microsoft.com/office/drawing/2014/main" id="{5FE586F0-D18D-41D0-AED9-745C27B0DBE0}"/>
              </a:ext>
            </a:extLst>
          </p:cNvPr>
          <p:cNvSpPr/>
          <p:nvPr/>
        </p:nvSpPr>
        <p:spPr>
          <a:xfrm>
            <a:off x="252000" y="1147334"/>
            <a:ext cx="11688000" cy="646331"/>
          </a:xfrm>
          <a:prstGeom prst="rect">
            <a:avLst/>
          </a:prstGeom>
        </p:spPr>
        <p:txBody>
          <a:bodyPr wrap="square">
            <a:spAutoFit/>
          </a:bodyPr>
          <a:lstStyle/>
          <a:p>
            <a:r>
              <a:rPr lang="en-NZ" dirty="0"/>
              <a:t>More New Zealanders agree that Ngā Toi Māori motivates them to kōrero te reo and improves their wellbeing than in 2017. These positive shifts are driven by those who don’t identify as Māori.</a:t>
            </a:r>
          </a:p>
        </p:txBody>
      </p:sp>
      <p:cxnSp>
        <p:nvCxnSpPr>
          <p:cNvPr id="32" name="Straight Connector 31">
            <a:extLst>
              <a:ext uri="{FF2B5EF4-FFF2-40B4-BE49-F238E27FC236}">
                <a16:creationId xmlns:a16="http://schemas.microsoft.com/office/drawing/2014/main" id="{361A98B3-641F-4D9F-936D-1ABC160A2168}"/>
              </a:ext>
            </a:extLst>
          </p:cNvPr>
          <p:cNvCxnSpPr/>
          <p:nvPr/>
        </p:nvCxnSpPr>
        <p:spPr>
          <a:xfrm>
            <a:off x="300000" y="4193999"/>
            <a:ext cx="115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AF1E39E-5B34-4B82-8454-E89F1B5F9817}"/>
              </a:ext>
            </a:extLst>
          </p:cNvPr>
          <p:cNvSpPr txBox="1"/>
          <p:nvPr/>
        </p:nvSpPr>
        <p:spPr>
          <a:xfrm>
            <a:off x="8364486" y="2067051"/>
            <a:ext cx="3527514" cy="307777"/>
          </a:xfrm>
          <a:prstGeom prst="rect">
            <a:avLst/>
          </a:prstGeom>
          <a:noFill/>
        </p:spPr>
        <p:txBody>
          <a:bodyPr wrap="square" rtlCol="0" anchor="t">
            <a:spAutoFit/>
          </a:bodyPr>
          <a:lstStyle/>
          <a:p>
            <a:pPr algn="ctr">
              <a:defRPr lang="en-US" sz="1600" b="1" i="0" u="none" strike="noStrike" kern="1200" spc="300" baseline="0">
                <a:solidFill>
                  <a:prstClr val="black"/>
                </a:solidFill>
                <a:latin typeface="+mj-lt"/>
                <a:ea typeface="+mn-ea"/>
                <a:cs typeface="+mn-cs"/>
              </a:defRPr>
            </a:pPr>
            <a:r>
              <a:rPr lang="en-NZ" sz="1400" b="1" spc="100" dirty="0">
                <a:solidFill>
                  <a:prstClr val="black"/>
                </a:solidFill>
              </a:rPr>
              <a:t>Helps us learn about Māori culture</a:t>
            </a:r>
          </a:p>
        </p:txBody>
      </p:sp>
      <p:sp>
        <p:nvSpPr>
          <p:cNvPr id="36" name="TextBox 35">
            <a:extLst>
              <a:ext uri="{FF2B5EF4-FFF2-40B4-BE49-F238E27FC236}">
                <a16:creationId xmlns:a16="http://schemas.microsoft.com/office/drawing/2014/main" id="{4BD23D80-1352-43DC-89CF-3442F73C6C44}"/>
              </a:ext>
            </a:extLst>
          </p:cNvPr>
          <p:cNvSpPr txBox="1"/>
          <p:nvPr/>
        </p:nvSpPr>
        <p:spPr>
          <a:xfrm>
            <a:off x="4332244" y="2067051"/>
            <a:ext cx="3527514" cy="307777"/>
          </a:xfrm>
          <a:prstGeom prst="rect">
            <a:avLst/>
          </a:prstGeom>
          <a:noFill/>
        </p:spPr>
        <p:txBody>
          <a:bodyPr wrap="square" rtlCol="0" anchor="t">
            <a:spAutoFit/>
          </a:bodyPr>
          <a:lstStyle/>
          <a:p>
            <a:pPr algn="ctr">
              <a:defRPr lang="en-US" sz="1600" b="1" i="0" u="none" strike="noStrike" kern="1200" spc="300" baseline="0">
                <a:solidFill>
                  <a:prstClr val="black"/>
                </a:solidFill>
                <a:latin typeface="+mj-lt"/>
                <a:ea typeface="+mn-ea"/>
                <a:cs typeface="+mn-cs"/>
              </a:defRPr>
            </a:pPr>
            <a:r>
              <a:rPr lang="en-NZ" sz="1400" b="1" spc="100" dirty="0">
                <a:solidFill>
                  <a:prstClr val="black"/>
                </a:solidFill>
              </a:rPr>
              <a:t>Helps define who we are as </a:t>
            </a:r>
            <a:r>
              <a:rPr lang="en-NZ" sz="1400" b="1" spc="100" dirty="0" err="1">
                <a:solidFill>
                  <a:prstClr val="black"/>
                </a:solidFill>
              </a:rPr>
              <a:t>NZers</a:t>
            </a:r>
            <a:endParaRPr lang="en-NZ" sz="1400" b="1" spc="100" dirty="0">
              <a:solidFill>
                <a:prstClr val="black"/>
              </a:solidFill>
            </a:endParaRPr>
          </a:p>
        </p:txBody>
      </p:sp>
      <p:sp>
        <p:nvSpPr>
          <p:cNvPr id="37" name="TextBox 36">
            <a:extLst>
              <a:ext uri="{FF2B5EF4-FFF2-40B4-BE49-F238E27FC236}">
                <a16:creationId xmlns:a16="http://schemas.microsoft.com/office/drawing/2014/main" id="{D0F14559-1184-4295-AA8A-E6DDA93B0B7D}"/>
              </a:ext>
            </a:extLst>
          </p:cNvPr>
          <p:cNvSpPr txBox="1"/>
          <p:nvPr/>
        </p:nvSpPr>
        <p:spPr>
          <a:xfrm>
            <a:off x="300001" y="2067051"/>
            <a:ext cx="3527514" cy="523220"/>
          </a:xfrm>
          <a:prstGeom prst="rect">
            <a:avLst/>
          </a:prstGeom>
          <a:noFill/>
        </p:spPr>
        <p:txBody>
          <a:bodyPr wrap="square" rtlCol="0" anchor="t">
            <a:spAutoFit/>
          </a:bodyPr>
          <a:lstStyle/>
          <a:p>
            <a:pPr algn="ctr">
              <a:defRPr lang="en-US" sz="1600" b="1" i="0" u="none" strike="noStrike" kern="1200" spc="300" baseline="0">
                <a:solidFill>
                  <a:prstClr val="black"/>
                </a:solidFill>
                <a:latin typeface="+mj-lt"/>
                <a:ea typeface="+mn-ea"/>
                <a:cs typeface="+mn-cs"/>
              </a:defRPr>
            </a:pPr>
            <a:r>
              <a:rPr lang="en-NZ" sz="1400" b="1" spc="100" dirty="0">
                <a:solidFill>
                  <a:prstClr val="black"/>
                </a:solidFill>
              </a:rPr>
              <a:t>Helps Māori connect with their culture</a:t>
            </a:r>
          </a:p>
        </p:txBody>
      </p:sp>
      <p:sp>
        <p:nvSpPr>
          <p:cNvPr id="39" name="TextBox 38">
            <a:extLst>
              <a:ext uri="{FF2B5EF4-FFF2-40B4-BE49-F238E27FC236}">
                <a16:creationId xmlns:a16="http://schemas.microsoft.com/office/drawing/2014/main" id="{B6EB9E4C-AB96-444E-8EBE-AAF81A9D2628}"/>
              </a:ext>
            </a:extLst>
          </p:cNvPr>
          <p:cNvSpPr txBox="1"/>
          <p:nvPr/>
        </p:nvSpPr>
        <p:spPr>
          <a:xfrm>
            <a:off x="300001" y="4333271"/>
            <a:ext cx="3527514" cy="307777"/>
          </a:xfrm>
          <a:prstGeom prst="rect">
            <a:avLst/>
          </a:prstGeom>
          <a:noFill/>
        </p:spPr>
        <p:txBody>
          <a:bodyPr wrap="square" rtlCol="0" anchor="t">
            <a:spAutoFit/>
          </a:bodyPr>
          <a:lstStyle/>
          <a:p>
            <a:pPr algn="ctr">
              <a:defRPr lang="en-US" sz="1600" b="1" i="0" u="none" strike="noStrike" kern="1200" spc="300" baseline="0">
                <a:solidFill>
                  <a:prstClr val="black"/>
                </a:solidFill>
                <a:latin typeface="+mj-lt"/>
                <a:ea typeface="+mn-ea"/>
                <a:cs typeface="+mn-cs"/>
              </a:defRPr>
            </a:pPr>
            <a:r>
              <a:rPr lang="en-NZ" sz="1400" b="1" spc="100" dirty="0">
                <a:solidFill>
                  <a:prstClr val="black"/>
                </a:solidFill>
              </a:rPr>
              <a:t>Motivate people to learn </a:t>
            </a:r>
            <a:r>
              <a:rPr lang="en-NZ" sz="1400" b="1" spc="100" dirty="0" err="1">
                <a:solidFill>
                  <a:prstClr val="black"/>
                </a:solidFill>
              </a:rPr>
              <a:t>Te</a:t>
            </a:r>
            <a:r>
              <a:rPr lang="en-NZ" sz="1400" b="1" spc="100" dirty="0">
                <a:solidFill>
                  <a:prstClr val="black"/>
                </a:solidFill>
              </a:rPr>
              <a:t> </a:t>
            </a:r>
            <a:r>
              <a:rPr lang="en-NZ" sz="1400" b="1" spc="100" dirty="0" err="1">
                <a:solidFill>
                  <a:prstClr val="black"/>
                </a:solidFill>
              </a:rPr>
              <a:t>Reo</a:t>
            </a:r>
            <a:endParaRPr lang="en-NZ" sz="1400" b="1" spc="100" dirty="0">
              <a:solidFill>
                <a:prstClr val="black"/>
              </a:solidFill>
            </a:endParaRPr>
          </a:p>
        </p:txBody>
      </p:sp>
      <p:sp>
        <p:nvSpPr>
          <p:cNvPr id="40" name="TextBox 39">
            <a:extLst>
              <a:ext uri="{FF2B5EF4-FFF2-40B4-BE49-F238E27FC236}">
                <a16:creationId xmlns:a16="http://schemas.microsoft.com/office/drawing/2014/main" id="{AD00ABF7-2B6F-4EEE-9916-1B6EE7AA0F87}"/>
              </a:ext>
            </a:extLst>
          </p:cNvPr>
          <p:cNvSpPr txBox="1"/>
          <p:nvPr/>
        </p:nvSpPr>
        <p:spPr>
          <a:xfrm>
            <a:off x="4332243" y="4333271"/>
            <a:ext cx="3527514" cy="307777"/>
          </a:xfrm>
          <a:prstGeom prst="rect">
            <a:avLst/>
          </a:prstGeom>
          <a:noFill/>
        </p:spPr>
        <p:txBody>
          <a:bodyPr wrap="square" rtlCol="0" anchor="t">
            <a:spAutoFit/>
          </a:bodyPr>
          <a:lstStyle/>
          <a:p>
            <a:pPr algn="ctr">
              <a:defRPr lang="en-US" sz="1600" b="1" i="0" u="none" strike="noStrike" kern="1200" spc="300" baseline="0">
                <a:solidFill>
                  <a:prstClr val="black"/>
                </a:solidFill>
                <a:latin typeface="+mj-lt"/>
                <a:ea typeface="+mn-ea"/>
                <a:cs typeface="+mn-cs"/>
              </a:defRPr>
            </a:pPr>
            <a:r>
              <a:rPr lang="en-NZ" sz="1400" b="1" spc="100" dirty="0">
                <a:solidFill>
                  <a:prstClr val="black"/>
                </a:solidFill>
              </a:rPr>
              <a:t>Motivates people </a:t>
            </a:r>
            <a:r>
              <a:rPr lang="en-NZ" sz="1400" b="1" spc="100" dirty="0">
                <a:solidFill>
                  <a:prstClr val="black"/>
                </a:solidFill>
                <a:latin typeface="+mj-lt"/>
              </a:rPr>
              <a:t>to kōrero Te </a:t>
            </a:r>
            <a:r>
              <a:rPr lang="en-NZ" sz="1400" b="1" spc="100" dirty="0">
                <a:solidFill>
                  <a:prstClr val="black"/>
                </a:solidFill>
              </a:rPr>
              <a:t>Reo</a:t>
            </a:r>
          </a:p>
        </p:txBody>
      </p:sp>
      <p:sp>
        <p:nvSpPr>
          <p:cNvPr id="41" name="TextBox 40">
            <a:extLst>
              <a:ext uri="{FF2B5EF4-FFF2-40B4-BE49-F238E27FC236}">
                <a16:creationId xmlns:a16="http://schemas.microsoft.com/office/drawing/2014/main" id="{8A67833E-1026-495D-A7C1-FC9BC2CB0445}"/>
              </a:ext>
            </a:extLst>
          </p:cNvPr>
          <p:cNvSpPr txBox="1"/>
          <p:nvPr/>
        </p:nvSpPr>
        <p:spPr>
          <a:xfrm>
            <a:off x="8364486" y="4333271"/>
            <a:ext cx="3527514" cy="307777"/>
          </a:xfrm>
          <a:prstGeom prst="rect">
            <a:avLst/>
          </a:prstGeom>
          <a:noFill/>
        </p:spPr>
        <p:txBody>
          <a:bodyPr wrap="square" rtlCol="0" anchor="t">
            <a:spAutoFit/>
          </a:bodyPr>
          <a:lstStyle/>
          <a:p>
            <a:pPr algn="ctr">
              <a:defRPr lang="en-US" sz="1600" b="1" i="0" u="none" strike="noStrike" kern="1200" spc="300" baseline="0">
                <a:solidFill>
                  <a:prstClr val="black"/>
                </a:solidFill>
                <a:latin typeface="+mj-lt"/>
                <a:ea typeface="+mn-ea"/>
                <a:cs typeface="+mn-cs"/>
              </a:defRPr>
            </a:pPr>
            <a:r>
              <a:rPr lang="en-NZ" sz="1400" b="1" spc="100" dirty="0">
                <a:solidFill>
                  <a:prstClr val="black"/>
                </a:solidFill>
              </a:rPr>
              <a:t>Improve our wellbeing</a:t>
            </a:r>
          </a:p>
        </p:txBody>
      </p:sp>
      <p:graphicFrame>
        <p:nvGraphicFramePr>
          <p:cNvPr id="43" name="Chart 42">
            <a:extLst>
              <a:ext uri="{FF2B5EF4-FFF2-40B4-BE49-F238E27FC236}">
                <a16:creationId xmlns:a16="http://schemas.microsoft.com/office/drawing/2014/main" id="{C9C969A5-41A2-413A-B66F-FCFB259361D3}"/>
              </a:ext>
            </a:extLst>
          </p:cNvPr>
          <p:cNvGraphicFramePr/>
          <p:nvPr>
            <p:extLst>
              <p:ext uri="{D42A27DB-BD31-4B8C-83A1-F6EECF244321}">
                <p14:modId xmlns:p14="http://schemas.microsoft.com/office/powerpoint/2010/main" val="3690488785"/>
              </p:ext>
            </p:extLst>
          </p:nvPr>
        </p:nvGraphicFramePr>
        <p:xfrm>
          <a:off x="5955296" y="2368488"/>
          <a:ext cx="2117563" cy="141170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4" name="Chart 43">
            <a:extLst>
              <a:ext uri="{FF2B5EF4-FFF2-40B4-BE49-F238E27FC236}">
                <a16:creationId xmlns:a16="http://schemas.microsoft.com/office/drawing/2014/main" id="{9F09BEF0-0278-4715-846C-D06D5F645512}"/>
              </a:ext>
            </a:extLst>
          </p:cNvPr>
          <p:cNvGraphicFramePr/>
          <p:nvPr>
            <p:extLst>
              <p:ext uri="{D42A27DB-BD31-4B8C-83A1-F6EECF244321}">
                <p14:modId xmlns:p14="http://schemas.microsoft.com/office/powerpoint/2010/main" val="4248345314"/>
              </p:ext>
            </p:extLst>
          </p:nvPr>
        </p:nvGraphicFramePr>
        <p:xfrm>
          <a:off x="4119144" y="2368488"/>
          <a:ext cx="2117563" cy="14117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5" name="Chart 44">
            <a:extLst>
              <a:ext uri="{FF2B5EF4-FFF2-40B4-BE49-F238E27FC236}">
                <a16:creationId xmlns:a16="http://schemas.microsoft.com/office/drawing/2014/main" id="{C597E540-FDDA-414A-831D-E529F8A5790B}"/>
              </a:ext>
            </a:extLst>
          </p:cNvPr>
          <p:cNvGraphicFramePr/>
          <p:nvPr>
            <p:extLst>
              <p:ext uri="{D42A27DB-BD31-4B8C-83A1-F6EECF244321}">
                <p14:modId xmlns:p14="http://schemas.microsoft.com/office/powerpoint/2010/main" val="3670056948"/>
              </p:ext>
            </p:extLst>
          </p:nvPr>
        </p:nvGraphicFramePr>
        <p:xfrm>
          <a:off x="9987538" y="2368488"/>
          <a:ext cx="2117563" cy="14117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6" name="Chart 45">
            <a:extLst>
              <a:ext uri="{FF2B5EF4-FFF2-40B4-BE49-F238E27FC236}">
                <a16:creationId xmlns:a16="http://schemas.microsoft.com/office/drawing/2014/main" id="{A9939FD4-DB02-41B9-A4F0-6CE44768C92E}"/>
              </a:ext>
            </a:extLst>
          </p:cNvPr>
          <p:cNvGraphicFramePr/>
          <p:nvPr>
            <p:extLst>
              <p:ext uri="{D42A27DB-BD31-4B8C-83A1-F6EECF244321}">
                <p14:modId xmlns:p14="http://schemas.microsoft.com/office/powerpoint/2010/main" val="2054555055"/>
              </p:ext>
            </p:extLst>
          </p:nvPr>
        </p:nvGraphicFramePr>
        <p:xfrm>
          <a:off x="8151386" y="2368488"/>
          <a:ext cx="2117563" cy="141170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9" name="Chart 48">
            <a:extLst>
              <a:ext uri="{FF2B5EF4-FFF2-40B4-BE49-F238E27FC236}">
                <a16:creationId xmlns:a16="http://schemas.microsoft.com/office/drawing/2014/main" id="{DC3B5135-0EF2-4307-AD87-0F3A20AA0B2D}"/>
              </a:ext>
            </a:extLst>
          </p:cNvPr>
          <p:cNvGraphicFramePr/>
          <p:nvPr>
            <p:extLst>
              <p:ext uri="{D42A27DB-BD31-4B8C-83A1-F6EECF244321}">
                <p14:modId xmlns:p14="http://schemas.microsoft.com/office/powerpoint/2010/main" val="1074331511"/>
              </p:ext>
            </p:extLst>
          </p:nvPr>
        </p:nvGraphicFramePr>
        <p:xfrm>
          <a:off x="5955296" y="4550484"/>
          <a:ext cx="2117563" cy="141170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0" name="Chart 49">
            <a:extLst>
              <a:ext uri="{FF2B5EF4-FFF2-40B4-BE49-F238E27FC236}">
                <a16:creationId xmlns:a16="http://schemas.microsoft.com/office/drawing/2014/main" id="{D98C7132-F14B-4CC4-A8AB-172F74F26B08}"/>
              </a:ext>
            </a:extLst>
          </p:cNvPr>
          <p:cNvGraphicFramePr/>
          <p:nvPr>
            <p:extLst>
              <p:ext uri="{D42A27DB-BD31-4B8C-83A1-F6EECF244321}">
                <p14:modId xmlns:p14="http://schemas.microsoft.com/office/powerpoint/2010/main" val="3578460716"/>
              </p:ext>
            </p:extLst>
          </p:nvPr>
        </p:nvGraphicFramePr>
        <p:xfrm>
          <a:off x="4119144" y="4550484"/>
          <a:ext cx="2117563" cy="141170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2" name="Chart 51">
            <a:extLst>
              <a:ext uri="{FF2B5EF4-FFF2-40B4-BE49-F238E27FC236}">
                <a16:creationId xmlns:a16="http://schemas.microsoft.com/office/drawing/2014/main" id="{26E883DF-C4E1-4DEB-94D2-E14FB6B3ED57}"/>
              </a:ext>
            </a:extLst>
          </p:cNvPr>
          <p:cNvGraphicFramePr/>
          <p:nvPr>
            <p:extLst>
              <p:ext uri="{D42A27DB-BD31-4B8C-83A1-F6EECF244321}">
                <p14:modId xmlns:p14="http://schemas.microsoft.com/office/powerpoint/2010/main" val="1006130671"/>
              </p:ext>
            </p:extLst>
          </p:nvPr>
        </p:nvGraphicFramePr>
        <p:xfrm>
          <a:off x="9987538" y="4550484"/>
          <a:ext cx="2117563" cy="141170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3" name="Chart 52">
            <a:extLst>
              <a:ext uri="{FF2B5EF4-FFF2-40B4-BE49-F238E27FC236}">
                <a16:creationId xmlns:a16="http://schemas.microsoft.com/office/drawing/2014/main" id="{19A9C928-180D-414A-B032-AEC3024BFC1B}"/>
              </a:ext>
            </a:extLst>
          </p:cNvPr>
          <p:cNvGraphicFramePr/>
          <p:nvPr>
            <p:extLst>
              <p:ext uri="{D42A27DB-BD31-4B8C-83A1-F6EECF244321}">
                <p14:modId xmlns:p14="http://schemas.microsoft.com/office/powerpoint/2010/main" val="1167194334"/>
              </p:ext>
            </p:extLst>
          </p:nvPr>
        </p:nvGraphicFramePr>
        <p:xfrm>
          <a:off x="8151386" y="4550484"/>
          <a:ext cx="2117563" cy="1411708"/>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6" name="Chart 55">
            <a:extLst>
              <a:ext uri="{FF2B5EF4-FFF2-40B4-BE49-F238E27FC236}">
                <a16:creationId xmlns:a16="http://schemas.microsoft.com/office/drawing/2014/main" id="{7C379BB8-814A-4611-ABC0-EDA67DA08C93}"/>
              </a:ext>
            </a:extLst>
          </p:cNvPr>
          <p:cNvGraphicFramePr/>
          <p:nvPr>
            <p:extLst>
              <p:ext uri="{D42A27DB-BD31-4B8C-83A1-F6EECF244321}">
                <p14:modId xmlns:p14="http://schemas.microsoft.com/office/powerpoint/2010/main" val="782660198"/>
              </p:ext>
            </p:extLst>
          </p:nvPr>
        </p:nvGraphicFramePr>
        <p:xfrm>
          <a:off x="1923053" y="4550484"/>
          <a:ext cx="2117563" cy="1411708"/>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7" name="Chart 56">
            <a:extLst>
              <a:ext uri="{FF2B5EF4-FFF2-40B4-BE49-F238E27FC236}">
                <a16:creationId xmlns:a16="http://schemas.microsoft.com/office/drawing/2014/main" id="{92143594-B0CB-4791-8565-A9CB830293CD}"/>
              </a:ext>
            </a:extLst>
          </p:cNvPr>
          <p:cNvGraphicFramePr/>
          <p:nvPr>
            <p:extLst>
              <p:ext uri="{D42A27DB-BD31-4B8C-83A1-F6EECF244321}">
                <p14:modId xmlns:p14="http://schemas.microsoft.com/office/powerpoint/2010/main" val="1378272180"/>
              </p:ext>
            </p:extLst>
          </p:nvPr>
        </p:nvGraphicFramePr>
        <p:xfrm>
          <a:off x="86901" y="4550484"/>
          <a:ext cx="2117563" cy="1411708"/>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42" name="Chart 41">
            <a:extLst>
              <a:ext uri="{FF2B5EF4-FFF2-40B4-BE49-F238E27FC236}">
                <a16:creationId xmlns:a16="http://schemas.microsoft.com/office/drawing/2014/main" id="{CCD01734-8D43-4F24-AEF0-5BDE53A67241}"/>
              </a:ext>
            </a:extLst>
          </p:cNvPr>
          <p:cNvGraphicFramePr/>
          <p:nvPr>
            <p:extLst>
              <p:ext uri="{D42A27DB-BD31-4B8C-83A1-F6EECF244321}">
                <p14:modId xmlns:p14="http://schemas.microsoft.com/office/powerpoint/2010/main" val="3601357705"/>
              </p:ext>
            </p:extLst>
          </p:nvPr>
        </p:nvGraphicFramePr>
        <p:xfrm>
          <a:off x="1923053" y="2368488"/>
          <a:ext cx="2117563" cy="1411708"/>
        </p:xfrm>
        <a:graphic>
          <a:graphicData uri="http://schemas.openxmlformats.org/drawingml/2006/chart">
            <c:chart xmlns:c="http://schemas.openxmlformats.org/drawingml/2006/chart" xmlns:r="http://schemas.openxmlformats.org/officeDocument/2006/relationships" r:id="rId12"/>
          </a:graphicData>
        </a:graphic>
      </p:graphicFrame>
      <p:sp>
        <p:nvSpPr>
          <p:cNvPr id="58" name="Rectangle 57">
            <a:extLst>
              <a:ext uri="{FF2B5EF4-FFF2-40B4-BE49-F238E27FC236}">
                <a16:creationId xmlns:a16="http://schemas.microsoft.com/office/drawing/2014/main" id="{3E60868F-88F5-42A9-B572-24C746B1FFF7}"/>
              </a:ext>
            </a:extLst>
          </p:cNvPr>
          <p:cNvSpPr/>
          <p:nvPr/>
        </p:nvSpPr>
        <p:spPr>
          <a:xfrm>
            <a:off x="2665883" y="3660198"/>
            <a:ext cx="631904" cy="286232"/>
          </a:xfrm>
          <a:prstGeom prst="rect">
            <a:avLst/>
          </a:prstGeom>
        </p:spPr>
        <p:txBody>
          <a:bodyPr wrap="none">
            <a:spAutoFit/>
          </a:bodyPr>
          <a:lstStyle/>
          <a:p>
            <a:pPr lvl="0" algn="ctr" defTabSz="914411">
              <a:lnSpc>
                <a:spcPct val="90000"/>
              </a:lnSpc>
              <a:spcBef>
                <a:spcPts val="1001"/>
              </a:spcBef>
            </a:pPr>
            <a:r>
              <a:rPr lang="en-NZ" sz="1400" dirty="0">
                <a:solidFill>
                  <a:srgbClr val="000000"/>
                </a:solidFill>
              </a:rPr>
              <a:t>Māori</a:t>
            </a:r>
          </a:p>
        </p:txBody>
      </p:sp>
      <p:sp>
        <p:nvSpPr>
          <p:cNvPr id="59" name="Rectangle 58">
            <a:extLst>
              <a:ext uri="{FF2B5EF4-FFF2-40B4-BE49-F238E27FC236}">
                <a16:creationId xmlns:a16="http://schemas.microsoft.com/office/drawing/2014/main" id="{245367C2-C138-4E41-82D3-29181E6EC56D}"/>
              </a:ext>
            </a:extLst>
          </p:cNvPr>
          <p:cNvSpPr/>
          <p:nvPr/>
        </p:nvSpPr>
        <p:spPr>
          <a:xfrm>
            <a:off x="4279832" y="3660198"/>
            <a:ext cx="1833153" cy="286232"/>
          </a:xfrm>
          <a:prstGeom prst="rect">
            <a:avLst/>
          </a:prstGeom>
        </p:spPr>
        <p:txBody>
          <a:bodyPr wrap="square">
            <a:spAutoFit/>
          </a:bodyPr>
          <a:lstStyle/>
          <a:p>
            <a:pPr lvl="0" algn="ctr" defTabSz="914411">
              <a:lnSpc>
                <a:spcPct val="90000"/>
              </a:lnSpc>
              <a:spcBef>
                <a:spcPts val="1001"/>
              </a:spcBef>
            </a:pPr>
            <a:r>
              <a:rPr lang="en-NZ" sz="1400" dirty="0">
                <a:solidFill>
                  <a:srgbClr val="000000"/>
                </a:solidFill>
              </a:rPr>
              <a:t>All New Zealanders</a:t>
            </a:r>
          </a:p>
        </p:txBody>
      </p:sp>
      <p:sp>
        <p:nvSpPr>
          <p:cNvPr id="60" name="Rectangle 59">
            <a:extLst>
              <a:ext uri="{FF2B5EF4-FFF2-40B4-BE49-F238E27FC236}">
                <a16:creationId xmlns:a16="http://schemas.microsoft.com/office/drawing/2014/main" id="{8594DD1B-60CC-4573-A7AE-C20CA2DEF3F1}"/>
              </a:ext>
            </a:extLst>
          </p:cNvPr>
          <p:cNvSpPr/>
          <p:nvPr/>
        </p:nvSpPr>
        <p:spPr>
          <a:xfrm>
            <a:off x="6391467" y="3660198"/>
            <a:ext cx="1245220" cy="286232"/>
          </a:xfrm>
          <a:prstGeom prst="rect">
            <a:avLst/>
          </a:prstGeom>
        </p:spPr>
        <p:txBody>
          <a:bodyPr wrap="square">
            <a:spAutoFit/>
          </a:bodyPr>
          <a:lstStyle/>
          <a:p>
            <a:pPr lvl="0" algn="ctr" defTabSz="914411">
              <a:lnSpc>
                <a:spcPct val="90000"/>
              </a:lnSpc>
              <a:spcBef>
                <a:spcPts val="1001"/>
              </a:spcBef>
            </a:pPr>
            <a:r>
              <a:rPr lang="en-NZ" sz="1400" dirty="0">
                <a:solidFill>
                  <a:srgbClr val="000000"/>
                </a:solidFill>
              </a:rPr>
              <a:t>Māori</a:t>
            </a:r>
          </a:p>
        </p:txBody>
      </p:sp>
      <p:sp>
        <p:nvSpPr>
          <p:cNvPr id="61" name="Rectangle 60">
            <a:extLst>
              <a:ext uri="{FF2B5EF4-FFF2-40B4-BE49-F238E27FC236}">
                <a16:creationId xmlns:a16="http://schemas.microsoft.com/office/drawing/2014/main" id="{FC572C01-973B-4EBE-9BC5-532F1FFAA0C3}"/>
              </a:ext>
            </a:extLst>
          </p:cNvPr>
          <p:cNvSpPr/>
          <p:nvPr/>
        </p:nvSpPr>
        <p:spPr>
          <a:xfrm>
            <a:off x="8138513" y="3660198"/>
            <a:ext cx="2117562" cy="286232"/>
          </a:xfrm>
          <a:prstGeom prst="rect">
            <a:avLst/>
          </a:prstGeom>
        </p:spPr>
        <p:txBody>
          <a:bodyPr wrap="square">
            <a:spAutoFit/>
          </a:bodyPr>
          <a:lstStyle/>
          <a:p>
            <a:pPr lvl="0" algn="ctr" defTabSz="914411">
              <a:lnSpc>
                <a:spcPct val="90000"/>
              </a:lnSpc>
              <a:spcBef>
                <a:spcPts val="1001"/>
              </a:spcBef>
            </a:pPr>
            <a:r>
              <a:rPr lang="en-NZ" sz="1400" dirty="0">
                <a:solidFill>
                  <a:srgbClr val="000000"/>
                </a:solidFill>
              </a:rPr>
              <a:t>All New Zealanders</a:t>
            </a:r>
          </a:p>
        </p:txBody>
      </p:sp>
      <p:sp>
        <p:nvSpPr>
          <p:cNvPr id="62" name="Rectangle 61">
            <a:extLst>
              <a:ext uri="{FF2B5EF4-FFF2-40B4-BE49-F238E27FC236}">
                <a16:creationId xmlns:a16="http://schemas.microsoft.com/office/drawing/2014/main" id="{7DA9713A-179C-4CCD-9648-958C36AF08D7}"/>
              </a:ext>
            </a:extLst>
          </p:cNvPr>
          <p:cNvSpPr/>
          <p:nvPr/>
        </p:nvSpPr>
        <p:spPr>
          <a:xfrm>
            <a:off x="10423709" y="3660198"/>
            <a:ext cx="1245220" cy="286232"/>
          </a:xfrm>
          <a:prstGeom prst="rect">
            <a:avLst/>
          </a:prstGeom>
        </p:spPr>
        <p:txBody>
          <a:bodyPr wrap="square">
            <a:spAutoFit/>
          </a:bodyPr>
          <a:lstStyle/>
          <a:p>
            <a:pPr lvl="0" algn="ctr" defTabSz="914411">
              <a:lnSpc>
                <a:spcPct val="90000"/>
              </a:lnSpc>
              <a:spcBef>
                <a:spcPts val="1001"/>
              </a:spcBef>
            </a:pPr>
            <a:r>
              <a:rPr lang="en-NZ" sz="1400" dirty="0">
                <a:solidFill>
                  <a:srgbClr val="000000"/>
                </a:solidFill>
              </a:rPr>
              <a:t>Māori</a:t>
            </a:r>
          </a:p>
        </p:txBody>
      </p:sp>
      <p:sp>
        <p:nvSpPr>
          <p:cNvPr id="66" name="Rectangle 65">
            <a:extLst>
              <a:ext uri="{FF2B5EF4-FFF2-40B4-BE49-F238E27FC236}">
                <a16:creationId xmlns:a16="http://schemas.microsoft.com/office/drawing/2014/main" id="{A6328A4C-9104-4C97-908C-C3592BCB235A}"/>
              </a:ext>
            </a:extLst>
          </p:cNvPr>
          <p:cNvSpPr/>
          <p:nvPr/>
        </p:nvSpPr>
        <p:spPr>
          <a:xfrm>
            <a:off x="8305801" y="5842194"/>
            <a:ext cx="1872073" cy="286232"/>
          </a:xfrm>
          <a:prstGeom prst="rect">
            <a:avLst/>
          </a:prstGeom>
        </p:spPr>
        <p:txBody>
          <a:bodyPr wrap="square">
            <a:spAutoFit/>
          </a:bodyPr>
          <a:lstStyle/>
          <a:p>
            <a:pPr lvl="0" algn="ctr" defTabSz="914411">
              <a:lnSpc>
                <a:spcPct val="90000"/>
              </a:lnSpc>
              <a:spcBef>
                <a:spcPts val="1001"/>
              </a:spcBef>
            </a:pPr>
            <a:r>
              <a:rPr lang="en-NZ" sz="1400" dirty="0">
                <a:solidFill>
                  <a:srgbClr val="000000"/>
                </a:solidFill>
              </a:rPr>
              <a:t>All New Zealanders</a:t>
            </a:r>
          </a:p>
        </p:txBody>
      </p:sp>
      <p:sp>
        <p:nvSpPr>
          <p:cNvPr id="67" name="Rectangle 66">
            <a:extLst>
              <a:ext uri="{FF2B5EF4-FFF2-40B4-BE49-F238E27FC236}">
                <a16:creationId xmlns:a16="http://schemas.microsoft.com/office/drawing/2014/main" id="{CC9B24B7-13EE-48DD-901F-517F3E0E5D14}"/>
              </a:ext>
            </a:extLst>
          </p:cNvPr>
          <p:cNvSpPr/>
          <p:nvPr/>
        </p:nvSpPr>
        <p:spPr>
          <a:xfrm>
            <a:off x="10423709" y="5842194"/>
            <a:ext cx="1245220" cy="286232"/>
          </a:xfrm>
          <a:prstGeom prst="rect">
            <a:avLst/>
          </a:prstGeom>
        </p:spPr>
        <p:txBody>
          <a:bodyPr wrap="square">
            <a:spAutoFit/>
          </a:bodyPr>
          <a:lstStyle/>
          <a:p>
            <a:pPr lvl="0" algn="ctr" defTabSz="914411">
              <a:lnSpc>
                <a:spcPct val="90000"/>
              </a:lnSpc>
              <a:spcBef>
                <a:spcPts val="1001"/>
              </a:spcBef>
            </a:pPr>
            <a:r>
              <a:rPr lang="en-NZ" sz="1400" dirty="0">
                <a:solidFill>
                  <a:srgbClr val="000000"/>
                </a:solidFill>
              </a:rPr>
              <a:t>Māori</a:t>
            </a:r>
          </a:p>
        </p:txBody>
      </p:sp>
      <p:sp>
        <p:nvSpPr>
          <p:cNvPr id="70" name="Rectangle 69">
            <a:extLst>
              <a:ext uri="{FF2B5EF4-FFF2-40B4-BE49-F238E27FC236}">
                <a16:creationId xmlns:a16="http://schemas.microsoft.com/office/drawing/2014/main" id="{DF92D60B-1B43-4285-89E4-6D4670398510}"/>
              </a:ext>
            </a:extLst>
          </p:cNvPr>
          <p:cNvSpPr/>
          <p:nvPr/>
        </p:nvSpPr>
        <p:spPr>
          <a:xfrm>
            <a:off x="4243561" y="5842194"/>
            <a:ext cx="1872073" cy="286232"/>
          </a:xfrm>
          <a:prstGeom prst="rect">
            <a:avLst/>
          </a:prstGeom>
        </p:spPr>
        <p:txBody>
          <a:bodyPr wrap="square">
            <a:spAutoFit/>
          </a:bodyPr>
          <a:lstStyle/>
          <a:p>
            <a:pPr lvl="0" algn="ctr" defTabSz="914411">
              <a:lnSpc>
                <a:spcPct val="90000"/>
              </a:lnSpc>
              <a:spcBef>
                <a:spcPts val="1001"/>
              </a:spcBef>
            </a:pPr>
            <a:r>
              <a:rPr lang="en-NZ" sz="1400" dirty="0">
                <a:solidFill>
                  <a:srgbClr val="000000"/>
                </a:solidFill>
              </a:rPr>
              <a:t>All New Zealanders</a:t>
            </a:r>
          </a:p>
        </p:txBody>
      </p:sp>
      <p:sp>
        <p:nvSpPr>
          <p:cNvPr id="71" name="Rectangle 70">
            <a:extLst>
              <a:ext uri="{FF2B5EF4-FFF2-40B4-BE49-F238E27FC236}">
                <a16:creationId xmlns:a16="http://schemas.microsoft.com/office/drawing/2014/main" id="{F3316467-7968-4CD9-96CB-56E53F27AB23}"/>
              </a:ext>
            </a:extLst>
          </p:cNvPr>
          <p:cNvSpPr/>
          <p:nvPr/>
        </p:nvSpPr>
        <p:spPr>
          <a:xfrm>
            <a:off x="6391466" y="5842194"/>
            <a:ext cx="1245220" cy="286232"/>
          </a:xfrm>
          <a:prstGeom prst="rect">
            <a:avLst/>
          </a:prstGeom>
        </p:spPr>
        <p:txBody>
          <a:bodyPr wrap="square">
            <a:spAutoFit/>
          </a:bodyPr>
          <a:lstStyle/>
          <a:p>
            <a:pPr lvl="0" algn="ctr" defTabSz="914411">
              <a:lnSpc>
                <a:spcPct val="90000"/>
              </a:lnSpc>
              <a:spcBef>
                <a:spcPts val="1001"/>
              </a:spcBef>
            </a:pPr>
            <a:r>
              <a:rPr lang="en-NZ" sz="1400" dirty="0">
                <a:solidFill>
                  <a:srgbClr val="000000"/>
                </a:solidFill>
              </a:rPr>
              <a:t>Māori</a:t>
            </a:r>
          </a:p>
        </p:txBody>
      </p:sp>
      <p:sp>
        <p:nvSpPr>
          <p:cNvPr id="73" name="Rectangle 72">
            <a:extLst>
              <a:ext uri="{FF2B5EF4-FFF2-40B4-BE49-F238E27FC236}">
                <a16:creationId xmlns:a16="http://schemas.microsoft.com/office/drawing/2014/main" id="{8E802D15-499B-4578-9A86-1DA8972CDCEA}"/>
              </a:ext>
            </a:extLst>
          </p:cNvPr>
          <p:cNvSpPr/>
          <p:nvPr/>
        </p:nvSpPr>
        <p:spPr>
          <a:xfrm>
            <a:off x="190535" y="5858578"/>
            <a:ext cx="1950603" cy="286232"/>
          </a:xfrm>
          <a:prstGeom prst="rect">
            <a:avLst/>
          </a:prstGeom>
        </p:spPr>
        <p:txBody>
          <a:bodyPr wrap="square">
            <a:spAutoFit/>
          </a:bodyPr>
          <a:lstStyle/>
          <a:p>
            <a:pPr lvl="0" algn="ctr" defTabSz="914411">
              <a:lnSpc>
                <a:spcPct val="90000"/>
              </a:lnSpc>
              <a:spcBef>
                <a:spcPts val="1001"/>
              </a:spcBef>
            </a:pPr>
            <a:r>
              <a:rPr lang="en-NZ" sz="1400" dirty="0">
                <a:solidFill>
                  <a:srgbClr val="000000"/>
                </a:solidFill>
              </a:rPr>
              <a:t>All New Zealanders</a:t>
            </a:r>
          </a:p>
        </p:txBody>
      </p:sp>
      <p:sp>
        <p:nvSpPr>
          <p:cNvPr id="74" name="Rectangle 73">
            <a:extLst>
              <a:ext uri="{FF2B5EF4-FFF2-40B4-BE49-F238E27FC236}">
                <a16:creationId xmlns:a16="http://schemas.microsoft.com/office/drawing/2014/main" id="{06A42113-65DE-4A28-A62F-56941A05A2B8}"/>
              </a:ext>
            </a:extLst>
          </p:cNvPr>
          <p:cNvSpPr/>
          <p:nvPr/>
        </p:nvSpPr>
        <p:spPr>
          <a:xfrm>
            <a:off x="2359224" y="5842194"/>
            <a:ext cx="1245220" cy="286232"/>
          </a:xfrm>
          <a:prstGeom prst="rect">
            <a:avLst/>
          </a:prstGeom>
        </p:spPr>
        <p:txBody>
          <a:bodyPr wrap="square">
            <a:spAutoFit/>
          </a:bodyPr>
          <a:lstStyle/>
          <a:p>
            <a:pPr lvl="0" algn="ctr" defTabSz="914411">
              <a:lnSpc>
                <a:spcPct val="90000"/>
              </a:lnSpc>
              <a:spcBef>
                <a:spcPts val="1001"/>
              </a:spcBef>
            </a:pPr>
            <a:r>
              <a:rPr lang="en-NZ" sz="1400" dirty="0">
                <a:solidFill>
                  <a:srgbClr val="000000"/>
                </a:solidFill>
              </a:rPr>
              <a:t>Māori</a:t>
            </a:r>
          </a:p>
        </p:txBody>
      </p:sp>
      <p:sp>
        <p:nvSpPr>
          <p:cNvPr id="77" name="Rectangle 76">
            <a:extLst>
              <a:ext uri="{FF2B5EF4-FFF2-40B4-BE49-F238E27FC236}">
                <a16:creationId xmlns:a16="http://schemas.microsoft.com/office/drawing/2014/main" id="{411CCADF-EA76-43A3-B30D-DFF551927783}"/>
              </a:ext>
            </a:extLst>
          </p:cNvPr>
          <p:cNvSpPr/>
          <p:nvPr/>
        </p:nvSpPr>
        <p:spPr>
          <a:xfrm>
            <a:off x="2620197" y="2889676"/>
            <a:ext cx="723275" cy="369332"/>
          </a:xfrm>
          <a:prstGeom prst="rect">
            <a:avLst/>
          </a:prstGeom>
        </p:spPr>
        <p:txBody>
          <a:bodyPr wrap="none" anchor="ctr">
            <a:spAutoFit/>
          </a:bodyPr>
          <a:lstStyle/>
          <a:p>
            <a:pPr algn="ctr"/>
            <a:r>
              <a:rPr lang="en-NZ" dirty="0">
                <a:latin typeface="Arial Black" panose="020B0A04020102020204" pitchFamily="34" charset="0"/>
              </a:rPr>
              <a:t>69%</a:t>
            </a:r>
          </a:p>
        </p:txBody>
      </p:sp>
      <p:sp>
        <p:nvSpPr>
          <p:cNvPr id="78" name="Rectangle 77">
            <a:extLst>
              <a:ext uri="{FF2B5EF4-FFF2-40B4-BE49-F238E27FC236}">
                <a16:creationId xmlns:a16="http://schemas.microsoft.com/office/drawing/2014/main" id="{BE19B853-E0D6-4BD6-A4B6-56BA5FE09B7D}"/>
              </a:ext>
            </a:extLst>
          </p:cNvPr>
          <p:cNvSpPr/>
          <p:nvPr/>
        </p:nvSpPr>
        <p:spPr>
          <a:xfrm>
            <a:off x="4816288" y="2889676"/>
            <a:ext cx="723275" cy="369332"/>
          </a:xfrm>
          <a:prstGeom prst="rect">
            <a:avLst/>
          </a:prstGeom>
        </p:spPr>
        <p:txBody>
          <a:bodyPr wrap="none" anchor="ctr">
            <a:spAutoFit/>
          </a:bodyPr>
          <a:lstStyle/>
          <a:p>
            <a:pPr algn="ctr"/>
            <a:r>
              <a:rPr lang="en-NZ" dirty="0">
                <a:latin typeface="Arial Black" panose="020B0A04020102020204" pitchFamily="34" charset="0"/>
              </a:rPr>
              <a:t>57%</a:t>
            </a:r>
          </a:p>
        </p:txBody>
      </p:sp>
      <p:sp>
        <p:nvSpPr>
          <p:cNvPr id="79" name="Rectangle 78">
            <a:extLst>
              <a:ext uri="{FF2B5EF4-FFF2-40B4-BE49-F238E27FC236}">
                <a16:creationId xmlns:a16="http://schemas.microsoft.com/office/drawing/2014/main" id="{BDE957E3-9767-490B-A846-57ECDF8CE090}"/>
              </a:ext>
            </a:extLst>
          </p:cNvPr>
          <p:cNvSpPr/>
          <p:nvPr/>
        </p:nvSpPr>
        <p:spPr>
          <a:xfrm>
            <a:off x="6652440" y="2889676"/>
            <a:ext cx="723275" cy="369332"/>
          </a:xfrm>
          <a:prstGeom prst="rect">
            <a:avLst/>
          </a:prstGeom>
        </p:spPr>
        <p:txBody>
          <a:bodyPr wrap="none" anchor="ctr">
            <a:spAutoFit/>
          </a:bodyPr>
          <a:lstStyle/>
          <a:p>
            <a:pPr algn="ctr"/>
            <a:r>
              <a:rPr lang="en-NZ" dirty="0">
                <a:latin typeface="Arial Black" panose="020B0A04020102020204" pitchFamily="34" charset="0"/>
              </a:rPr>
              <a:t>72%</a:t>
            </a:r>
          </a:p>
        </p:txBody>
      </p:sp>
      <p:sp>
        <p:nvSpPr>
          <p:cNvPr id="80" name="Rectangle 79">
            <a:extLst>
              <a:ext uri="{FF2B5EF4-FFF2-40B4-BE49-F238E27FC236}">
                <a16:creationId xmlns:a16="http://schemas.microsoft.com/office/drawing/2014/main" id="{B96F9F69-26C0-464E-A7A9-D054D810BDD6}"/>
              </a:ext>
            </a:extLst>
          </p:cNvPr>
          <p:cNvSpPr/>
          <p:nvPr/>
        </p:nvSpPr>
        <p:spPr>
          <a:xfrm>
            <a:off x="8848530" y="2889676"/>
            <a:ext cx="723275" cy="369332"/>
          </a:xfrm>
          <a:prstGeom prst="rect">
            <a:avLst/>
          </a:prstGeom>
        </p:spPr>
        <p:txBody>
          <a:bodyPr wrap="none" anchor="ctr">
            <a:spAutoFit/>
          </a:bodyPr>
          <a:lstStyle/>
          <a:p>
            <a:pPr algn="ctr"/>
            <a:r>
              <a:rPr lang="en-NZ" dirty="0">
                <a:latin typeface="Arial Black" panose="020B0A04020102020204" pitchFamily="34" charset="0"/>
              </a:rPr>
              <a:t>45%</a:t>
            </a:r>
          </a:p>
        </p:txBody>
      </p:sp>
      <p:sp>
        <p:nvSpPr>
          <p:cNvPr id="81" name="Rectangle 80">
            <a:extLst>
              <a:ext uri="{FF2B5EF4-FFF2-40B4-BE49-F238E27FC236}">
                <a16:creationId xmlns:a16="http://schemas.microsoft.com/office/drawing/2014/main" id="{81562293-1BAD-4D9B-96E9-872736598446}"/>
              </a:ext>
            </a:extLst>
          </p:cNvPr>
          <p:cNvSpPr/>
          <p:nvPr/>
        </p:nvSpPr>
        <p:spPr>
          <a:xfrm>
            <a:off x="10684682" y="2889676"/>
            <a:ext cx="723275" cy="369332"/>
          </a:xfrm>
          <a:prstGeom prst="rect">
            <a:avLst/>
          </a:prstGeom>
        </p:spPr>
        <p:txBody>
          <a:bodyPr wrap="none" anchor="ctr">
            <a:spAutoFit/>
          </a:bodyPr>
          <a:lstStyle/>
          <a:p>
            <a:pPr algn="ctr"/>
            <a:r>
              <a:rPr lang="en-NZ" dirty="0">
                <a:latin typeface="Arial Black" panose="020B0A04020102020204" pitchFamily="34" charset="0"/>
              </a:rPr>
              <a:t>57%</a:t>
            </a:r>
          </a:p>
        </p:txBody>
      </p:sp>
      <p:sp>
        <p:nvSpPr>
          <p:cNvPr id="83" name="Rectangle 82">
            <a:extLst>
              <a:ext uri="{FF2B5EF4-FFF2-40B4-BE49-F238E27FC236}">
                <a16:creationId xmlns:a16="http://schemas.microsoft.com/office/drawing/2014/main" id="{843FA2D0-40BD-4AED-9957-AA836E3D5A0F}"/>
              </a:ext>
            </a:extLst>
          </p:cNvPr>
          <p:cNvSpPr/>
          <p:nvPr/>
        </p:nvSpPr>
        <p:spPr>
          <a:xfrm>
            <a:off x="2620197" y="5071672"/>
            <a:ext cx="723275" cy="369332"/>
          </a:xfrm>
          <a:prstGeom prst="rect">
            <a:avLst/>
          </a:prstGeom>
        </p:spPr>
        <p:txBody>
          <a:bodyPr wrap="none" anchor="ctr">
            <a:spAutoFit/>
          </a:bodyPr>
          <a:lstStyle/>
          <a:p>
            <a:pPr algn="ctr"/>
            <a:r>
              <a:rPr lang="en-NZ" dirty="0">
                <a:latin typeface="Arial Black" panose="020B0A04020102020204" pitchFamily="34" charset="0"/>
              </a:rPr>
              <a:t>55%</a:t>
            </a:r>
          </a:p>
        </p:txBody>
      </p:sp>
      <p:sp>
        <p:nvSpPr>
          <p:cNvPr id="84" name="Rectangle 83">
            <a:extLst>
              <a:ext uri="{FF2B5EF4-FFF2-40B4-BE49-F238E27FC236}">
                <a16:creationId xmlns:a16="http://schemas.microsoft.com/office/drawing/2014/main" id="{216D77B4-3F94-4598-A126-427C879AB77A}"/>
              </a:ext>
            </a:extLst>
          </p:cNvPr>
          <p:cNvSpPr/>
          <p:nvPr/>
        </p:nvSpPr>
        <p:spPr>
          <a:xfrm>
            <a:off x="4816288" y="5071672"/>
            <a:ext cx="723275" cy="369332"/>
          </a:xfrm>
          <a:prstGeom prst="rect">
            <a:avLst/>
          </a:prstGeom>
        </p:spPr>
        <p:txBody>
          <a:bodyPr wrap="none" anchor="ctr">
            <a:spAutoFit/>
          </a:bodyPr>
          <a:lstStyle/>
          <a:p>
            <a:pPr algn="ctr"/>
            <a:r>
              <a:rPr lang="en-NZ" dirty="0">
                <a:latin typeface="Arial Black" panose="020B0A04020102020204" pitchFamily="34" charset="0"/>
              </a:rPr>
              <a:t>29%</a:t>
            </a:r>
          </a:p>
        </p:txBody>
      </p:sp>
      <p:sp>
        <p:nvSpPr>
          <p:cNvPr id="85" name="Rectangle 84">
            <a:extLst>
              <a:ext uri="{FF2B5EF4-FFF2-40B4-BE49-F238E27FC236}">
                <a16:creationId xmlns:a16="http://schemas.microsoft.com/office/drawing/2014/main" id="{037FDB7C-6782-4FBB-89FF-B4561AC623B3}"/>
              </a:ext>
            </a:extLst>
          </p:cNvPr>
          <p:cNvSpPr/>
          <p:nvPr/>
        </p:nvSpPr>
        <p:spPr>
          <a:xfrm>
            <a:off x="6652440" y="5071672"/>
            <a:ext cx="723275" cy="369332"/>
          </a:xfrm>
          <a:prstGeom prst="rect">
            <a:avLst/>
          </a:prstGeom>
        </p:spPr>
        <p:txBody>
          <a:bodyPr wrap="none" anchor="ctr">
            <a:spAutoFit/>
          </a:bodyPr>
          <a:lstStyle/>
          <a:p>
            <a:pPr algn="ctr"/>
            <a:r>
              <a:rPr lang="en-NZ" dirty="0">
                <a:latin typeface="Arial Black" panose="020B0A04020102020204" pitchFamily="34" charset="0"/>
              </a:rPr>
              <a:t>53%</a:t>
            </a:r>
          </a:p>
        </p:txBody>
      </p:sp>
      <p:sp>
        <p:nvSpPr>
          <p:cNvPr id="87" name="Rectangle 86">
            <a:extLst>
              <a:ext uri="{FF2B5EF4-FFF2-40B4-BE49-F238E27FC236}">
                <a16:creationId xmlns:a16="http://schemas.microsoft.com/office/drawing/2014/main" id="{D75692D4-6682-482A-A814-B578C791BD04}"/>
              </a:ext>
            </a:extLst>
          </p:cNvPr>
          <p:cNvSpPr/>
          <p:nvPr/>
        </p:nvSpPr>
        <p:spPr>
          <a:xfrm>
            <a:off x="8848530" y="5071672"/>
            <a:ext cx="723275" cy="369332"/>
          </a:xfrm>
          <a:prstGeom prst="rect">
            <a:avLst/>
          </a:prstGeom>
        </p:spPr>
        <p:txBody>
          <a:bodyPr wrap="none" anchor="ctr">
            <a:spAutoFit/>
          </a:bodyPr>
          <a:lstStyle/>
          <a:p>
            <a:pPr algn="ctr"/>
            <a:r>
              <a:rPr lang="en-NZ" dirty="0">
                <a:latin typeface="Arial Black" panose="020B0A04020102020204" pitchFamily="34" charset="0"/>
              </a:rPr>
              <a:t>28%</a:t>
            </a:r>
          </a:p>
        </p:txBody>
      </p:sp>
      <p:sp>
        <p:nvSpPr>
          <p:cNvPr id="88" name="Rectangle 87">
            <a:extLst>
              <a:ext uri="{FF2B5EF4-FFF2-40B4-BE49-F238E27FC236}">
                <a16:creationId xmlns:a16="http://schemas.microsoft.com/office/drawing/2014/main" id="{EE29AFCE-035C-4166-B5F1-527DA47F5C7D}"/>
              </a:ext>
            </a:extLst>
          </p:cNvPr>
          <p:cNvSpPr/>
          <p:nvPr/>
        </p:nvSpPr>
        <p:spPr>
          <a:xfrm>
            <a:off x="10684682" y="5071672"/>
            <a:ext cx="723275" cy="369332"/>
          </a:xfrm>
          <a:prstGeom prst="rect">
            <a:avLst/>
          </a:prstGeom>
        </p:spPr>
        <p:txBody>
          <a:bodyPr wrap="none" anchor="ctr">
            <a:spAutoFit/>
          </a:bodyPr>
          <a:lstStyle/>
          <a:p>
            <a:pPr algn="ctr"/>
            <a:r>
              <a:rPr lang="en-NZ" dirty="0">
                <a:latin typeface="Arial Black" panose="020B0A04020102020204" pitchFamily="34" charset="0"/>
              </a:rPr>
              <a:t>49%</a:t>
            </a:r>
          </a:p>
        </p:txBody>
      </p:sp>
      <p:sp>
        <p:nvSpPr>
          <p:cNvPr id="89" name="Rectangle 88">
            <a:extLst>
              <a:ext uri="{FF2B5EF4-FFF2-40B4-BE49-F238E27FC236}">
                <a16:creationId xmlns:a16="http://schemas.microsoft.com/office/drawing/2014/main" id="{7FECE20E-CEE7-4256-9340-B8494B2D11E2}"/>
              </a:ext>
            </a:extLst>
          </p:cNvPr>
          <p:cNvSpPr/>
          <p:nvPr/>
        </p:nvSpPr>
        <p:spPr>
          <a:xfrm>
            <a:off x="784045" y="5071672"/>
            <a:ext cx="723275" cy="369332"/>
          </a:xfrm>
          <a:prstGeom prst="rect">
            <a:avLst/>
          </a:prstGeom>
        </p:spPr>
        <p:txBody>
          <a:bodyPr wrap="none" anchor="ctr">
            <a:spAutoFit/>
          </a:bodyPr>
          <a:lstStyle/>
          <a:p>
            <a:pPr algn="ctr"/>
            <a:r>
              <a:rPr lang="en-NZ" dirty="0">
                <a:latin typeface="Arial Black" panose="020B0A04020102020204" pitchFamily="34" charset="0"/>
              </a:rPr>
              <a:t>32%</a:t>
            </a:r>
          </a:p>
        </p:txBody>
      </p:sp>
      <p:grpSp>
        <p:nvGrpSpPr>
          <p:cNvPr id="96" name="Group 95">
            <a:extLst>
              <a:ext uri="{FF2B5EF4-FFF2-40B4-BE49-F238E27FC236}">
                <a16:creationId xmlns:a16="http://schemas.microsoft.com/office/drawing/2014/main" id="{2748DC77-0FA7-4EA4-B87B-F1F9C9BDE752}"/>
              </a:ext>
            </a:extLst>
          </p:cNvPr>
          <p:cNvGrpSpPr/>
          <p:nvPr/>
        </p:nvGrpSpPr>
        <p:grpSpPr>
          <a:xfrm>
            <a:off x="4664115" y="3949027"/>
            <a:ext cx="946118" cy="246221"/>
            <a:chOff x="4718034" y="3895109"/>
            <a:chExt cx="946118" cy="246221"/>
          </a:xfrm>
        </p:grpSpPr>
        <p:sp>
          <p:nvSpPr>
            <p:cNvPr id="93" name="Isosceles Triangle 92">
              <a:extLst>
                <a:ext uri="{FF2B5EF4-FFF2-40B4-BE49-F238E27FC236}">
                  <a16:creationId xmlns:a16="http://schemas.microsoft.com/office/drawing/2014/main" id="{22C3799F-D517-41E2-B0CC-D3E289CEE3A7}"/>
                </a:ext>
              </a:extLst>
            </p:cNvPr>
            <p:cNvSpPr>
              <a:spLocks noChangeAspect="1"/>
            </p:cNvSpPr>
            <p:nvPr/>
          </p:nvSpPr>
          <p:spPr>
            <a:xfrm rot="10800000">
              <a:off x="4718034" y="3974084"/>
              <a:ext cx="94476" cy="8827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000"/>
            </a:p>
          </p:txBody>
        </p:sp>
        <p:sp>
          <p:nvSpPr>
            <p:cNvPr id="95" name="Rectangle 94">
              <a:extLst>
                <a:ext uri="{FF2B5EF4-FFF2-40B4-BE49-F238E27FC236}">
                  <a16:creationId xmlns:a16="http://schemas.microsoft.com/office/drawing/2014/main" id="{74937E1E-738D-45F3-BEAE-D60D1634B032}"/>
                </a:ext>
              </a:extLst>
            </p:cNvPr>
            <p:cNvSpPr/>
            <p:nvPr/>
          </p:nvSpPr>
          <p:spPr>
            <a:xfrm>
              <a:off x="4772561" y="3895109"/>
              <a:ext cx="891591" cy="246221"/>
            </a:xfrm>
            <a:prstGeom prst="rect">
              <a:avLst/>
            </a:prstGeom>
          </p:spPr>
          <p:txBody>
            <a:bodyPr wrap="none" anchor="ctr">
              <a:spAutoFit/>
            </a:bodyPr>
            <a:lstStyle/>
            <a:p>
              <a:r>
                <a:rPr lang="en-NZ" sz="1000" i="1" dirty="0"/>
                <a:t>60% in 2017</a:t>
              </a:r>
            </a:p>
          </p:txBody>
        </p:sp>
      </p:grpSp>
      <p:grpSp>
        <p:nvGrpSpPr>
          <p:cNvPr id="97" name="Group 96">
            <a:extLst>
              <a:ext uri="{FF2B5EF4-FFF2-40B4-BE49-F238E27FC236}">
                <a16:creationId xmlns:a16="http://schemas.microsoft.com/office/drawing/2014/main" id="{2E5F7FE6-54FA-4BC4-8CD1-99B5DDF56F65}"/>
              </a:ext>
            </a:extLst>
          </p:cNvPr>
          <p:cNvGrpSpPr/>
          <p:nvPr/>
        </p:nvGrpSpPr>
        <p:grpSpPr>
          <a:xfrm>
            <a:off x="6585778" y="3924483"/>
            <a:ext cx="946118" cy="246221"/>
            <a:chOff x="4718034" y="3895109"/>
            <a:chExt cx="946118" cy="246221"/>
          </a:xfrm>
        </p:grpSpPr>
        <p:sp>
          <p:nvSpPr>
            <p:cNvPr id="98" name="Isosceles Triangle 97">
              <a:extLst>
                <a:ext uri="{FF2B5EF4-FFF2-40B4-BE49-F238E27FC236}">
                  <a16:creationId xmlns:a16="http://schemas.microsoft.com/office/drawing/2014/main" id="{D826262E-8184-4BF4-99A2-15E96DE84BF8}"/>
                </a:ext>
              </a:extLst>
            </p:cNvPr>
            <p:cNvSpPr>
              <a:spLocks noChangeAspect="1"/>
            </p:cNvSpPr>
            <p:nvPr/>
          </p:nvSpPr>
          <p:spPr>
            <a:xfrm rot="10800000">
              <a:off x="4718034" y="3974084"/>
              <a:ext cx="94476" cy="8827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000"/>
            </a:p>
          </p:txBody>
        </p:sp>
        <p:sp>
          <p:nvSpPr>
            <p:cNvPr id="99" name="Rectangle 98">
              <a:extLst>
                <a:ext uri="{FF2B5EF4-FFF2-40B4-BE49-F238E27FC236}">
                  <a16:creationId xmlns:a16="http://schemas.microsoft.com/office/drawing/2014/main" id="{C7EA4B76-C4A7-47D9-8AE1-888430FC6F9C}"/>
                </a:ext>
              </a:extLst>
            </p:cNvPr>
            <p:cNvSpPr/>
            <p:nvPr/>
          </p:nvSpPr>
          <p:spPr>
            <a:xfrm>
              <a:off x="4772561" y="3895109"/>
              <a:ext cx="891591" cy="246221"/>
            </a:xfrm>
            <a:prstGeom prst="rect">
              <a:avLst/>
            </a:prstGeom>
          </p:spPr>
          <p:txBody>
            <a:bodyPr wrap="none" anchor="ctr">
              <a:spAutoFit/>
            </a:bodyPr>
            <a:lstStyle/>
            <a:p>
              <a:r>
                <a:rPr lang="en-NZ" sz="1000" i="1" dirty="0"/>
                <a:t>81% in 2017</a:t>
              </a:r>
            </a:p>
          </p:txBody>
        </p:sp>
      </p:grpSp>
      <p:grpSp>
        <p:nvGrpSpPr>
          <p:cNvPr id="101" name="Group 100">
            <a:extLst>
              <a:ext uri="{FF2B5EF4-FFF2-40B4-BE49-F238E27FC236}">
                <a16:creationId xmlns:a16="http://schemas.microsoft.com/office/drawing/2014/main" id="{57F7C949-BE01-4345-857B-2802FCE6464F}"/>
              </a:ext>
            </a:extLst>
          </p:cNvPr>
          <p:cNvGrpSpPr/>
          <p:nvPr/>
        </p:nvGrpSpPr>
        <p:grpSpPr>
          <a:xfrm>
            <a:off x="4785500" y="6087331"/>
            <a:ext cx="946118" cy="246221"/>
            <a:chOff x="4718034" y="3895109"/>
            <a:chExt cx="946118" cy="246221"/>
          </a:xfrm>
        </p:grpSpPr>
        <p:sp>
          <p:nvSpPr>
            <p:cNvPr id="102" name="Isosceles Triangle 101">
              <a:extLst>
                <a:ext uri="{FF2B5EF4-FFF2-40B4-BE49-F238E27FC236}">
                  <a16:creationId xmlns:a16="http://schemas.microsoft.com/office/drawing/2014/main" id="{9C05AC8B-C74F-40EA-8955-A49F59AB1186}"/>
                </a:ext>
              </a:extLst>
            </p:cNvPr>
            <p:cNvSpPr>
              <a:spLocks noChangeAspect="1"/>
            </p:cNvSpPr>
            <p:nvPr/>
          </p:nvSpPr>
          <p:spPr>
            <a:xfrm>
              <a:off x="4718034" y="3974084"/>
              <a:ext cx="94476" cy="8827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000"/>
            </a:p>
          </p:txBody>
        </p:sp>
        <p:sp>
          <p:nvSpPr>
            <p:cNvPr id="103" name="Rectangle 102">
              <a:extLst>
                <a:ext uri="{FF2B5EF4-FFF2-40B4-BE49-F238E27FC236}">
                  <a16:creationId xmlns:a16="http://schemas.microsoft.com/office/drawing/2014/main" id="{6E1B9B3D-3846-413A-AB9E-AB3FFE7B068B}"/>
                </a:ext>
              </a:extLst>
            </p:cNvPr>
            <p:cNvSpPr/>
            <p:nvPr/>
          </p:nvSpPr>
          <p:spPr>
            <a:xfrm>
              <a:off x="4772561" y="3895109"/>
              <a:ext cx="891591" cy="246221"/>
            </a:xfrm>
            <a:prstGeom prst="rect">
              <a:avLst/>
            </a:prstGeom>
          </p:spPr>
          <p:txBody>
            <a:bodyPr wrap="none" anchor="ctr">
              <a:spAutoFit/>
            </a:bodyPr>
            <a:lstStyle/>
            <a:p>
              <a:r>
                <a:rPr lang="en-NZ" sz="1000" i="1" dirty="0"/>
                <a:t>24% in 2017</a:t>
              </a:r>
            </a:p>
          </p:txBody>
        </p:sp>
      </p:grpSp>
      <p:grpSp>
        <p:nvGrpSpPr>
          <p:cNvPr id="109" name="Group 108">
            <a:extLst>
              <a:ext uri="{FF2B5EF4-FFF2-40B4-BE49-F238E27FC236}">
                <a16:creationId xmlns:a16="http://schemas.microsoft.com/office/drawing/2014/main" id="{A2976D48-2BF0-4060-922F-60DE1C1C5AF4}"/>
              </a:ext>
            </a:extLst>
          </p:cNvPr>
          <p:cNvGrpSpPr/>
          <p:nvPr/>
        </p:nvGrpSpPr>
        <p:grpSpPr>
          <a:xfrm>
            <a:off x="8836594" y="6105258"/>
            <a:ext cx="946118" cy="246221"/>
            <a:chOff x="4718034" y="3895109"/>
            <a:chExt cx="946118" cy="246221"/>
          </a:xfrm>
        </p:grpSpPr>
        <p:sp>
          <p:nvSpPr>
            <p:cNvPr id="110" name="Isosceles Triangle 109">
              <a:extLst>
                <a:ext uri="{FF2B5EF4-FFF2-40B4-BE49-F238E27FC236}">
                  <a16:creationId xmlns:a16="http://schemas.microsoft.com/office/drawing/2014/main" id="{D0912EAE-6834-45E4-9B21-5F7FCFF39F4C}"/>
                </a:ext>
              </a:extLst>
            </p:cNvPr>
            <p:cNvSpPr>
              <a:spLocks noChangeAspect="1"/>
            </p:cNvSpPr>
            <p:nvPr/>
          </p:nvSpPr>
          <p:spPr>
            <a:xfrm>
              <a:off x="4718034" y="3974084"/>
              <a:ext cx="94476" cy="8827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000"/>
            </a:p>
          </p:txBody>
        </p:sp>
        <p:sp>
          <p:nvSpPr>
            <p:cNvPr id="111" name="Rectangle 110">
              <a:extLst>
                <a:ext uri="{FF2B5EF4-FFF2-40B4-BE49-F238E27FC236}">
                  <a16:creationId xmlns:a16="http://schemas.microsoft.com/office/drawing/2014/main" id="{41DA9501-75CE-4E8A-BA74-7124469D8EA0}"/>
                </a:ext>
              </a:extLst>
            </p:cNvPr>
            <p:cNvSpPr/>
            <p:nvPr/>
          </p:nvSpPr>
          <p:spPr>
            <a:xfrm>
              <a:off x="4772561" y="3895109"/>
              <a:ext cx="891591" cy="246221"/>
            </a:xfrm>
            <a:prstGeom prst="rect">
              <a:avLst/>
            </a:prstGeom>
          </p:spPr>
          <p:txBody>
            <a:bodyPr wrap="none" anchor="ctr">
              <a:spAutoFit/>
            </a:bodyPr>
            <a:lstStyle/>
            <a:p>
              <a:r>
                <a:rPr lang="en-NZ" sz="1000" i="1" dirty="0"/>
                <a:t>25% in 2017</a:t>
              </a:r>
            </a:p>
          </p:txBody>
        </p:sp>
      </p:grpSp>
      <p:grpSp>
        <p:nvGrpSpPr>
          <p:cNvPr id="118" name="Group 117">
            <a:extLst>
              <a:ext uri="{FF2B5EF4-FFF2-40B4-BE49-F238E27FC236}">
                <a16:creationId xmlns:a16="http://schemas.microsoft.com/office/drawing/2014/main" id="{4728E71C-8BB3-4A8A-AB37-D5A116CDA4D9}"/>
              </a:ext>
            </a:extLst>
          </p:cNvPr>
          <p:cNvGrpSpPr/>
          <p:nvPr/>
        </p:nvGrpSpPr>
        <p:grpSpPr>
          <a:xfrm>
            <a:off x="4079879" y="2047875"/>
            <a:ext cx="4032243" cy="4292248"/>
            <a:chOff x="4079879" y="2202671"/>
            <a:chExt cx="4032243" cy="3982656"/>
          </a:xfrm>
        </p:grpSpPr>
        <p:cxnSp>
          <p:nvCxnSpPr>
            <p:cNvPr id="115" name="Straight Connector 114">
              <a:extLst>
                <a:ext uri="{FF2B5EF4-FFF2-40B4-BE49-F238E27FC236}">
                  <a16:creationId xmlns:a16="http://schemas.microsoft.com/office/drawing/2014/main" id="{5DE2A41F-C116-4B7F-84EA-593351533B59}"/>
                </a:ext>
              </a:extLst>
            </p:cNvPr>
            <p:cNvCxnSpPr>
              <a:cxnSpLocks/>
            </p:cNvCxnSpPr>
            <p:nvPr/>
          </p:nvCxnSpPr>
          <p:spPr>
            <a:xfrm>
              <a:off x="8112122" y="2202671"/>
              <a:ext cx="0" cy="398265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EC2D636-9B8A-4F8A-A61C-B411C7D1A96D}"/>
                </a:ext>
              </a:extLst>
            </p:cNvPr>
            <p:cNvCxnSpPr>
              <a:cxnSpLocks/>
            </p:cNvCxnSpPr>
            <p:nvPr/>
          </p:nvCxnSpPr>
          <p:spPr>
            <a:xfrm>
              <a:off x="4079879" y="2202671"/>
              <a:ext cx="0" cy="398265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19" name="Rectangle 118">
            <a:extLst>
              <a:ext uri="{FF2B5EF4-FFF2-40B4-BE49-F238E27FC236}">
                <a16:creationId xmlns:a16="http://schemas.microsoft.com/office/drawing/2014/main" id="{5AB450CF-05EE-49A5-99C2-503B9FE1924A}"/>
              </a:ext>
            </a:extLst>
          </p:cNvPr>
          <p:cNvSpPr/>
          <p:nvPr/>
        </p:nvSpPr>
        <p:spPr>
          <a:xfrm>
            <a:off x="495504" y="2843510"/>
            <a:ext cx="1300356" cy="461665"/>
          </a:xfrm>
          <a:prstGeom prst="rect">
            <a:avLst/>
          </a:prstGeom>
        </p:spPr>
        <p:txBody>
          <a:bodyPr wrap="none" anchor="ctr">
            <a:spAutoFit/>
          </a:bodyPr>
          <a:lstStyle/>
          <a:p>
            <a:pPr lvl="0" algn="ctr" defTabSz="914411">
              <a:spcBef>
                <a:spcPts val="1001"/>
              </a:spcBef>
            </a:pPr>
            <a:r>
              <a:rPr lang="en-NZ" sz="1200" i="1" dirty="0">
                <a:solidFill>
                  <a:srgbClr val="000000"/>
                </a:solidFill>
              </a:rPr>
              <a:t>Not asked of all</a:t>
            </a:r>
            <a:br>
              <a:rPr lang="en-NZ" sz="1200" i="1" dirty="0">
                <a:solidFill>
                  <a:srgbClr val="000000"/>
                </a:solidFill>
              </a:rPr>
            </a:br>
            <a:r>
              <a:rPr lang="en-NZ" sz="1200" i="1" dirty="0">
                <a:solidFill>
                  <a:srgbClr val="000000"/>
                </a:solidFill>
              </a:rPr>
              <a:t>New Zealanders</a:t>
            </a:r>
          </a:p>
        </p:txBody>
      </p:sp>
      <p:grpSp>
        <p:nvGrpSpPr>
          <p:cNvPr id="63" name="Group 62">
            <a:extLst>
              <a:ext uri="{FF2B5EF4-FFF2-40B4-BE49-F238E27FC236}">
                <a16:creationId xmlns:a16="http://schemas.microsoft.com/office/drawing/2014/main" id="{FE579578-278D-4C7B-B536-210489F0EFF2}"/>
              </a:ext>
            </a:extLst>
          </p:cNvPr>
          <p:cNvGrpSpPr/>
          <p:nvPr/>
        </p:nvGrpSpPr>
        <p:grpSpPr>
          <a:xfrm>
            <a:off x="10561710" y="6084195"/>
            <a:ext cx="946118" cy="246221"/>
            <a:chOff x="4718034" y="3895109"/>
            <a:chExt cx="946118" cy="246221"/>
          </a:xfrm>
        </p:grpSpPr>
        <p:sp>
          <p:nvSpPr>
            <p:cNvPr id="64" name="Isosceles Triangle 63">
              <a:extLst>
                <a:ext uri="{FF2B5EF4-FFF2-40B4-BE49-F238E27FC236}">
                  <a16:creationId xmlns:a16="http://schemas.microsoft.com/office/drawing/2014/main" id="{5F520A0B-9DA7-477D-8C87-B8DD526B126A}"/>
                </a:ext>
              </a:extLst>
            </p:cNvPr>
            <p:cNvSpPr>
              <a:spLocks noChangeAspect="1"/>
            </p:cNvSpPr>
            <p:nvPr/>
          </p:nvSpPr>
          <p:spPr>
            <a:xfrm rot="10800000">
              <a:off x="4718034" y="3974084"/>
              <a:ext cx="94476" cy="8827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000"/>
            </a:p>
          </p:txBody>
        </p:sp>
        <p:sp>
          <p:nvSpPr>
            <p:cNvPr id="65" name="Rectangle 64">
              <a:extLst>
                <a:ext uri="{FF2B5EF4-FFF2-40B4-BE49-F238E27FC236}">
                  <a16:creationId xmlns:a16="http://schemas.microsoft.com/office/drawing/2014/main" id="{6F3A34DE-4742-4124-8BC9-8B77BCF614E2}"/>
                </a:ext>
              </a:extLst>
            </p:cNvPr>
            <p:cNvSpPr/>
            <p:nvPr/>
          </p:nvSpPr>
          <p:spPr>
            <a:xfrm>
              <a:off x="4772561" y="3895109"/>
              <a:ext cx="891591" cy="246221"/>
            </a:xfrm>
            <a:prstGeom prst="rect">
              <a:avLst/>
            </a:prstGeom>
          </p:spPr>
          <p:txBody>
            <a:bodyPr wrap="none" anchor="ctr">
              <a:spAutoFit/>
            </a:bodyPr>
            <a:lstStyle/>
            <a:p>
              <a:r>
                <a:rPr lang="en-NZ" sz="1000" i="1" dirty="0"/>
                <a:t>55% in 2017</a:t>
              </a:r>
            </a:p>
          </p:txBody>
        </p:sp>
      </p:grpSp>
    </p:spTree>
    <p:extLst>
      <p:ext uri="{BB962C8B-B14F-4D97-AF65-F5344CB8AC3E}">
        <p14:creationId xmlns:p14="http://schemas.microsoft.com/office/powerpoint/2010/main" val="538104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19A6353D-1C33-4C8D-9D40-5312E1D4D21A}"/>
              </a:ext>
            </a:extLst>
          </p:cNvPr>
          <p:cNvSpPr/>
          <p:nvPr/>
        </p:nvSpPr>
        <p:spPr>
          <a:xfrm>
            <a:off x="0" y="1062000"/>
            <a:ext cx="12192000" cy="540000"/>
          </a:xfrm>
          <a:prstGeom prst="rect">
            <a:avLst/>
          </a:prstGeom>
          <a:solidFill>
            <a:srgbClr val="D1A4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2" name="Title 1">
            <a:extLst>
              <a:ext uri="{FF2B5EF4-FFF2-40B4-BE49-F238E27FC236}">
                <a16:creationId xmlns:a16="http://schemas.microsoft.com/office/drawing/2014/main" id="{B3AD1F2E-20C9-408B-808C-CE826AFC2618}"/>
              </a:ext>
            </a:extLst>
          </p:cNvPr>
          <p:cNvSpPr>
            <a:spLocks noGrp="1"/>
          </p:cNvSpPr>
          <p:nvPr>
            <p:ph type="title"/>
          </p:nvPr>
        </p:nvSpPr>
        <p:spPr>
          <a:xfrm>
            <a:off x="252000" y="252000"/>
            <a:ext cx="11688000" cy="424732"/>
          </a:xfrm>
        </p:spPr>
        <p:txBody>
          <a:bodyPr/>
          <a:lstStyle/>
          <a:p>
            <a:r>
              <a:rPr lang="en-NZ" dirty="0"/>
              <a:t>Attitudes to Pacific arts</a:t>
            </a:r>
            <a:endParaRPr lang="en-NZ" b="1" dirty="0"/>
          </a:p>
        </p:txBody>
      </p:sp>
      <p:sp>
        <p:nvSpPr>
          <p:cNvPr id="6" name="Rectangle 5">
            <a:extLst>
              <a:ext uri="{FF2B5EF4-FFF2-40B4-BE49-F238E27FC236}">
                <a16:creationId xmlns:a16="http://schemas.microsoft.com/office/drawing/2014/main" id="{5FE586F0-D18D-41D0-AED9-745C27B0DBE0}"/>
              </a:ext>
            </a:extLst>
          </p:cNvPr>
          <p:cNvSpPr/>
          <p:nvPr/>
        </p:nvSpPr>
        <p:spPr>
          <a:xfrm>
            <a:off x="252000" y="1147334"/>
            <a:ext cx="11688000" cy="369332"/>
          </a:xfrm>
          <a:prstGeom prst="rect">
            <a:avLst/>
          </a:prstGeom>
        </p:spPr>
        <p:txBody>
          <a:bodyPr wrap="square">
            <a:spAutoFit/>
          </a:bodyPr>
          <a:lstStyle/>
          <a:p>
            <a:r>
              <a:rPr lang="en-NZ" dirty="0"/>
              <a:t>Pacific arts benefit all New Zealanders in a number of ways</a:t>
            </a:r>
          </a:p>
        </p:txBody>
      </p:sp>
      <p:cxnSp>
        <p:nvCxnSpPr>
          <p:cNvPr id="32" name="Straight Connector 31">
            <a:extLst>
              <a:ext uri="{FF2B5EF4-FFF2-40B4-BE49-F238E27FC236}">
                <a16:creationId xmlns:a16="http://schemas.microsoft.com/office/drawing/2014/main" id="{361A98B3-641F-4D9F-936D-1ABC160A2168}"/>
              </a:ext>
            </a:extLst>
          </p:cNvPr>
          <p:cNvCxnSpPr/>
          <p:nvPr/>
        </p:nvCxnSpPr>
        <p:spPr>
          <a:xfrm>
            <a:off x="300000" y="4193999"/>
            <a:ext cx="115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AF1E39E-5B34-4B82-8454-E89F1B5F9817}"/>
              </a:ext>
            </a:extLst>
          </p:cNvPr>
          <p:cNvSpPr txBox="1"/>
          <p:nvPr/>
        </p:nvSpPr>
        <p:spPr>
          <a:xfrm>
            <a:off x="8364486" y="1722164"/>
            <a:ext cx="3527514" cy="307777"/>
          </a:xfrm>
          <a:prstGeom prst="rect">
            <a:avLst/>
          </a:prstGeom>
          <a:noFill/>
        </p:spPr>
        <p:txBody>
          <a:bodyPr wrap="square" rtlCol="0" anchor="t">
            <a:spAutoFit/>
          </a:bodyPr>
          <a:lstStyle/>
          <a:p>
            <a:pPr algn="ctr">
              <a:defRPr lang="en-US" sz="1600" b="1" i="0" u="none" strike="noStrike" kern="1200" spc="300" baseline="0">
                <a:solidFill>
                  <a:prstClr val="black"/>
                </a:solidFill>
                <a:latin typeface="+mj-lt"/>
                <a:ea typeface="+mn-ea"/>
                <a:cs typeface="+mn-cs"/>
              </a:defRPr>
            </a:pPr>
            <a:r>
              <a:rPr lang="en-NZ" sz="1400" b="1" spc="100">
                <a:solidFill>
                  <a:prstClr val="black"/>
                </a:solidFill>
              </a:rPr>
              <a:t>Helps </a:t>
            </a:r>
            <a:r>
              <a:rPr lang="en-NZ" sz="1400" b="1" spc="100" dirty="0">
                <a:solidFill>
                  <a:prstClr val="black"/>
                </a:solidFill>
              </a:rPr>
              <a:t>define who we are as </a:t>
            </a:r>
            <a:r>
              <a:rPr lang="en-NZ" sz="1400" b="1" spc="100" dirty="0" err="1">
                <a:solidFill>
                  <a:prstClr val="black"/>
                </a:solidFill>
              </a:rPr>
              <a:t>NZers</a:t>
            </a:r>
            <a:endParaRPr lang="en-NZ" sz="1400" b="1" spc="100" dirty="0">
              <a:solidFill>
                <a:prstClr val="black"/>
              </a:solidFill>
            </a:endParaRPr>
          </a:p>
        </p:txBody>
      </p:sp>
      <p:sp>
        <p:nvSpPr>
          <p:cNvPr id="36" name="TextBox 35">
            <a:extLst>
              <a:ext uri="{FF2B5EF4-FFF2-40B4-BE49-F238E27FC236}">
                <a16:creationId xmlns:a16="http://schemas.microsoft.com/office/drawing/2014/main" id="{4BD23D80-1352-43DC-89CF-3442F73C6C44}"/>
              </a:ext>
            </a:extLst>
          </p:cNvPr>
          <p:cNvSpPr txBox="1"/>
          <p:nvPr/>
        </p:nvSpPr>
        <p:spPr>
          <a:xfrm>
            <a:off x="4332244" y="1722164"/>
            <a:ext cx="3527514" cy="523220"/>
          </a:xfrm>
          <a:prstGeom prst="rect">
            <a:avLst/>
          </a:prstGeom>
          <a:noFill/>
        </p:spPr>
        <p:txBody>
          <a:bodyPr wrap="square" rtlCol="0" anchor="t">
            <a:spAutoFit/>
          </a:bodyPr>
          <a:lstStyle/>
          <a:p>
            <a:pPr algn="ctr">
              <a:defRPr lang="en-US" sz="1600" b="1" i="0" u="none" strike="noStrike" kern="1200" spc="300" baseline="0">
                <a:solidFill>
                  <a:prstClr val="black"/>
                </a:solidFill>
                <a:latin typeface="+mj-lt"/>
                <a:ea typeface="+mn-ea"/>
                <a:cs typeface="+mn-cs"/>
              </a:defRPr>
            </a:pPr>
            <a:r>
              <a:rPr lang="en-NZ" sz="1400" b="1" spc="100" dirty="0">
                <a:solidFill>
                  <a:prstClr val="black"/>
                </a:solidFill>
              </a:rPr>
              <a:t>Help us learn about Pacific cultures</a:t>
            </a:r>
          </a:p>
        </p:txBody>
      </p:sp>
      <p:sp>
        <p:nvSpPr>
          <p:cNvPr id="37" name="TextBox 36">
            <a:extLst>
              <a:ext uri="{FF2B5EF4-FFF2-40B4-BE49-F238E27FC236}">
                <a16:creationId xmlns:a16="http://schemas.microsoft.com/office/drawing/2014/main" id="{D0F14559-1184-4295-AA8A-E6DDA93B0B7D}"/>
              </a:ext>
            </a:extLst>
          </p:cNvPr>
          <p:cNvSpPr txBox="1"/>
          <p:nvPr/>
        </p:nvSpPr>
        <p:spPr>
          <a:xfrm>
            <a:off x="300001" y="1722164"/>
            <a:ext cx="3527514" cy="523220"/>
          </a:xfrm>
          <a:prstGeom prst="rect">
            <a:avLst/>
          </a:prstGeom>
          <a:noFill/>
        </p:spPr>
        <p:txBody>
          <a:bodyPr wrap="square" rtlCol="0" anchor="t">
            <a:spAutoFit/>
          </a:bodyPr>
          <a:lstStyle/>
          <a:p>
            <a:pPr algn="ctr">
              <a:defRPr lang="en-US" sz="1600" b="1" i="0" u="none" strike="noStrike" kern="1200" spc="300" baseline="0">
                <a:solidFill>
                  <a:prstClr val="black"/>
                </a:solidFill>
                <a:latin typeface="+mj-lt"/>
                <a:ea typeface="+mn-ea"/>
                <a:cs typeface="+mn-cs"/>
              </a:defRPr>
            </a:pPr>
            <a:r>
              <a:rPr lang="en-NZ" sz="1400" b="1" spc="100" dirty="0">
                <a:solidFill>
                  <a:prstClr val="black"/>
                </a:solidFill>
              </a:rPr>
              <a:t>Helps Pacific peoples connect with their culture</a:t>
            </a:r>
          </a:p>
        </p:txBody>
      </p:sp>
      <p:graphicFrame>
        <p:nvGraphicFramePr>
          <p:cNvPr id="43" name="Chart 42">
            <a:extLst>
              <a:ext uri="{FF2B5EF4-FFF2-40B4-BE49-F238E27FC236}">
                <a16:creationId xmlns:a16="http://schemas.microsoft.com/office/drawing/2014/main" id="{C9C969A5-41A2-413A-B66F-FCFB259361D3}"/>
              </a:ext>
            </a:extLst>
          </p:cNvPr>
          <p:cNvGraphicFramePr/>
          <p:nvPr>
            <p:extLst>
              <p:ext uri="{D42A27DB-BD31-4B8C-83A1-F6EECF244321}">
                <p14:modId xmlns:p14="http://schemas.microsoft.com/office/powerpoint/2010/main" val="1443503779"/>
              </p:ext>
            </p:extLst>
          </p:nvPr>
        </p:nvGraphicFramePr>
        <p:xfrm>
          <a:off x="5955296" y="2308331"/>
          <a:ext cx="2117563" cy="141170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4" name="Chart 43">
            <a:extLst>
              <a:ext uri="{FF2B5EF4-FFF2-40B4-BE49-F238E27FC236}">
                <a16:creationId xmlns:a16="http://schemas.microsoft.com/office/drawing/2014/main" id="{9F09BEF0-0278-4715-846C-D06D5F645512}"/>
              </a:ext>
            </a:extLst>
          </p:cNvPr>
          <p:cNvGraphicFramePr/>
          <p:nvPr>
            <p:extLst>
              <p:ext uri="{D42A27DB-BD31-4B8C-83A1-F6EECF244321}">
                <p14:modId xmlns:p14="http://schemas.microsoft.com/office/powerpoint/2010/main" val="3410027878"/>
              </p:ext>
            </p:extLst>
          </p:nvPr>
        </p:nvGraphicFramePr>
        <p:xfrm>
          <a:off x="4119144" y="2308331"/>
          <a:ext cx="2117563" cy="14117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5" name="Chart 44">
            <a:extLst>
              <a:ext uri="{FF2B5EF4-FFF2-40B4-BE49-F238E27FC236}">
                <a16:creationId xmlns:a16="http://schemas.microsoft.com/office/drawing/2014/main" id="{C597E540-FDDA-414A-831D-E529F8A5790B}"/>
              </a:ext>
            </a:extLst>
          </p:cNvPr>
          <p:cNvGraphicFramePr/>
          <p:nvPr>
            <p:extLst>
              <p:ext uri="{D42A27DB-BD31-4B8C-83A1-F6EECF244321}">
                <p14:modId xmlns:p14="http://schemas.microsoft.com/office/powerpoint/2010/main" val="1180974073"/>
              </p:ext>
            </p:extLst>
          </p:nvPr>
        </p:nvGraphicFramePr>
        <p:xfrm>
          <a:off x="9987538" y="2308331"/>
          <a:ext cx="2117563" cy="14117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6" name="Chart 45">
            <a:extLst>
              <a:ext uri="{FF2B5EF4-FFF2-40B4-BE49-F238E27FC236}">
                <a16:creationId xmlns:a16="http://schemas.microsoft.com/office/drawing/2014/main" id="{A9939FD4-DB02-41B9-A4F0-6CE44768C92E}"/>
              </a:ext>
            </a:extLst>
          </p:cNvPr>
          <p:cNvGraphicFramePr/>
          <p:nvPr>
            <p:extLst>
              <p:ext uri="{D42A27DB-BD31-4B8C-83A1-F6EECF244321}">
                <p14:modId xmlns:p14="http://schemas.microsoft.com/office/powerpoint/2010/main" val="1258469086"/>
              </p:ext>
            </p:extLst>
          </p:nvPr>
        </p:nvGraphicFramePr>
        <p:xfrm>
          <a:off x="8151386" y="2308331"/>
          <a:ext cx="2117563" cy="141170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Chart 41">
            <a:extLst>
              <a:ext uri="{FF2B5EF4-FFF2-40B4-BE49-F238E27FC236}">
                <a16:creationId xmlns:a16="http://schemas.microsoft.com/office/drawing/2014/main" id="{CCD01734-8D43-4F24-AEF0-5BDE53A67241}"/>
              </a:ext>
            </a:extLst>
          </p:cNvPr>
          <p:cNvGraphicFramePr/>
          <p:nvPr>
            <p:extLst>
              <p:ext uri="{D42A27DB-BD31-4B8C-83A1-F6EECF244321}">
                <p14:modId xmlns:p14="http://schemas.microsoft.com/office/powerpoint/2010/main" val="3213912968"/>
              </p:ext>
            </p:extLst>
          </p:nvPr>
        </p:nvGraphicFramePr>
        <p:xfrm>
          <a:off x="1923053" y="2308331"/>
          <a:ext cx="2117563" cy="1411708"/>
        </p:xfrm>
        <a:graphic>
          <a:graphicData uri="http://schemas.openxmlformats.org/drawingml/2006/chart">
            <c:chart xmlns:c="http://schemas.openxmlformats.org/drawingml/2006/chart" xmlns:r="http://schemas.openxmlformats.org/officeDocument/2006/relationships" r:id="rId6"/>
          </a:graphicData>
        </a:graphic>
      </p:graphicFrame>
      <p:sp>
        <p:nvSpPr>
          <p:cNvPr id="58" name="Rectangle 57">
            <a:extLst>
              <a:ext uri="{FF2B5EF4-FFF2-40B4-BE49-F238E27FC236}">
                <a16:creationId xmlns:a16="http://schemas.microsoft.com/office/drawing/2014/main" id="{3E60868F-88F5-42A9-B572-24C746B1FFF7}"/>
              </a:ext>
            </a:extLst>
          </p:cNvPr>
          <p:cNvSpPr/>
          <p:nvPr/>
        </p:nvSpPr>
        <p:spPr>
          <a:xfrm>
            <a:off x="2286772" y="3600041"/>
            <a:ext cx="1390125" cy="286232"/>
          </a:xfrm>
          <a:prstGeom prst="rect">
            <a:avLst/>
          </a:prstGeom>
        </p:spPr>
        <p:txBody>
          <a:bodyPr wrap="none">
            <a:spAutoFit/>
          </a:bodyPr>
          <a:lstStyle/>
          <a:p>
            <a:pPr lvl="0" algn="ctr" defTabSz="914411">
              <a:lnSpc>
                <a:spcPct val="90000"/>
              </a:lnSpc>
              <a:spcBef>
                <a:spcPts val="1001"/>
              </a:spcBef>
            </a:pPr>
            <a:r>
              <a:rPr lang="en-NZ" sz="1400" dirty="0">
                <a:solidFill>
                  <a:srgbClr val="000000"/>
                </a:solidFill>
              </a:rPr>
              <a:t>Pacific peoples</a:t>
            </a:r>
          </a:p>
        </p:txBody>
      </p:sp>
      <p:sp>
        <p:nvSpPr>
          <p:cNvPr id="59" name="Rectangle 58">
            <a:extLst>
              <a:ext uri="{FF2B5EF4-FFF2-40B4-BE49-F238E27FC236}">
                <a16:creationId xmlns:a16="http://schemas.microsoft.com/office/drawing/2014/main" id="{245367C2-C138-4E41-82D3-29181E6EC56D}"/>
              </a:ext>
            </a:extLst>
          </p:cNvPr>
          <p:cNvSpPr/>
          <p:nvPr/>
        </p:nvSpPr>
        <p:spPr>
          <a:xfrm>
            <a:off x="4364632" y="3600041"/>
            <a:ext cx="1626586" cy="480131"/>
          </a:xfrm>
          <a:prstGeom prst="rect">
            <a:avLst/>
          </a:prstGeom>
        </p:spPr>
        <p:txBody>
          <a:bodyPr wrap="square">
            <a:spAutoFit/>
          </a:bodyPr>
          <a:lstStyle/>
          <a:p>
            <a:pPr lvl="0" algn="ctr" defTabSz="914411">
              <a:lnSpc>
                <a:spcPct val="90000"/>
              </a:lnSpc>
              <a:spcBef>
                <a:spcPts val="1001"/>
              </a:spcBef>
            </a:pPr>
            <a:r>
              <a:rPr lang="en-NZ" sz="1400" dirty="0">
                <a:solidFill>
                  <a:srgbClr val="000000"/>
                </a:solidFill>
              </a:rPr>
              <a:t>All New Zealanders</a:t>
            </a:r>
          </a:p>
        </p:txBody>
      </p:sp>
      <p:sp>
        <p:nvSpPr>
          <p:cNvPr id="60" name="Rectangle 59">
            <a:extLst>
              <a:ext uri="{FF2B5EF4-FFF2-40B4-BE49-F238E27FC236}">
                <a16:creationId xmlns:a16="http://schemas.microsoft.com/office/drawing/2014/main" id="{8594DD1B-60CC-4573-A7AE-C20CA2DEF3F1}"/>
              </a:ext>
            </a:extLst>
          </p:cNvPr>
          <p:cNvSpPr/>
          <p:nvPr/>
        </p:nvSpPr>
        <p:spPr>
          <a:xfrm>
            <a:off x="6391467" y="3600041"/>
            <a:ext cx="1245220" cy="480131"/>
          </a:xfrm>
          <a:prstGeom prst="rect">
            <a:avLst/>
          </a:prstGeom>
        </p:spPr>
        <p:txBody>
          <a:bodyPr wrap="square">
            <a:spAutoFit/>
          </a:bodyPr>
          <a:lstStyle/>
          <a:p>
            <a:pPr lvl="0" algn="ctr" defTabSz="914411">
              <a:lnSpc>
                <a:spcPct val="90000"/>
              </a:lnSpc>
              <a:spcBef>
                <a:spcPts val="1001"/>
              </a:spcBef>
            </a:pPr>
            <a:r>
              <a:rPr lang="en-NZ" sz="1400" dirty="0">
                <a:solidFill>
                  <a:srgbClr val="000000"/>
                </a:solidFill>
              </a:rPr>
              <a:t>Pacific peoples</a:t>
            </a:r>
          </a:p>
        </p:txBody>
      </p:sp>
      <p:sp>
        <p:nvSpPr>
          <p:cNvPr id="61" name="Rectangle 60">
            <a:extLst>
              <a:ext uri="{FF2B5EF4-FFF2-40B4-BE49-F238E27FC236}">
                <a16:creationId xmlns:a16="http://schemas.microsoft.com/office/drawing/2014/main" id="{FC572C01-973B-4EBE-9BC5-532F1FFAA0C3}"/>
              </a:ext>
            </a:extLst>
          </p:cNvPr>
          <p:cNvSpPr/>
          <p:nvPr/>
        </p:nvSpPr>
        <p:spPr>
          <a:xfrm>
            <a:off x="8396874" y="3600041"/>
            <a:ext cx="1626586" cy="480131"/>
          </a:xfrm>
          <a:prstGeom prst="rect">
            <a:avLst/>
          </a:prstGeom>
        </p:spPr>
        <p:txBody>
          <a:bodyPr wrap="square">
            <a:spAutoFit/>
          </a:bodyPr>
          <a:lstStyle/>
          <a:p>
            <a:pPr lvl="0" algn="ctr" defTabSz="914411">
              <a:lnSpc>
                <a:spcPct val="90000"/>
              </a:lnSpc>
              <a:spcBef>
                <a:spcPts val="1001"/>
              </a:spcBef>
            </a:pPr>
            <a:r>
              <a:rPr lang="en-NZ" sz="1400" dirty="0">
                <a:solidFill>
                  <a:srgbClr val="000000"/>
                </a:solidFill>
              </a:rPr>
              <a:t>All New Zealanders</a:t>
            </a:r>
          </a:p>
        </p:txBody>
      </p:sp>
      <p:sp>
        <p:nvSpPr>
          <p:cNvPr id="62" name="Rectangle 61">
            <a:extLst>
              <a:ext uri="{FF2B5EF4-FFF2-40B4-BE49-F238E27FC236}">
                <a16:creationId xmlns:a16="http://schemas.microsoft.com/office/drawing/2014/main" id="{7DA9713A-179C-4CCD-9648-958C36AF08D7}"/>
              </a:ext>
            </a:extLst>
          </p:cNvPr>
          <p:cNvSpPr/>
          <p:nvPr/>
        </p:nvSpPr>
        <p:spPr>
          <a:xfrm>
            <a:off x="10423709" y="3600041"/>
            <a:ext cx="1245220" cy="480131"/>
          </a:xfrm>
          <a:prstGeom prst="rect">
            <a:avLst/>
          </a:prstGeom>
        </p:spPr>
        <p:txBody>
          <a:bodyPr wrap="square">
            <a:spAutoFit/>
          </a:bodyPr>
          <a:lstStyle/>
          <a:p>
            <a:pPr lvl="0" algn="ctr" defTabSz="914411">
              <a:lnSpc>
                <a:spcPct val="90000"/>
              </a:lnSpc>
              <a:spcBef>
                <a:spcPts val="1001"/>
              </a:spcBef>
            </a:pPr>
            <a:r>
              <a:rPr lang="en-NZ" sz="1400" dirty="0">
                <a:solidFill>
                  <a:srgbClr val="000000"/>
                </a:solidFill>
              </a:rPr>
              <a:t>Pacific peoples</a:t>
            </a:r>
          </a:p>
        </p:txBody>
      </p:sp>
      <p:sp>
        <p:nvSpPr>
          <p:cNvPr id="75" name="Rectangle 74">
            <a:extLst>
              <a:ext uri="{FF2B5EF4-FFF2-40B4-BE49-F238E27FC236}">
                <a16:creationId xmlns:a16="http://schemas.microsoft.com/office/drawing/2014/main" id="{5C1CF417-A0EA-443D-B123-0880182B75DE}"/>
              </a:ext>
            </a:extLst>
          </p:cNvPr>
          <p:cNvSpPr/>
          <p:nvPr/>
        </p:nvSpPr>
        <p:spPr>
          <a:xfrm>
            <a:off x="495504" y="2783353"/>
            <a:ext cx="1300356" cy="461665"/>
          </a:xfrm>
          <a:prstGeom prst="rect">
            <a:avLst/>
          </a:prstGeom>
        </p:spPr>
        <p:txBody>
          <a:bodyPr wrap="none" anchor="ctr">
            <a:spAutoFit/>
          </a:bodyPr>
          <a:lstStyle/>
          <a:p>
            <a:pPr lvl="0" algn="ctr" defTabSz="914411">
              <a:spcBef>
                <a:spcPts val="1001"/>
              </a:spcBef>
            </a:pPr>
            <a:r>
              <a:rPr lang="en-NZ" sz="1200" i="1" dirty="0">
                <a:solidFill>
                  <a:srgbClr val="000000"/>
                </a:solidFill>
              </a:rPr>
              <a:t>Not asked of all</a:t>
            </a:r>
            <a:br>
              <a:rPr lang="en-NZ" sz="1200" i="1" dirty="0">
                <a:solidFill>
                  <a:srgbClr val="000000"/>
                </a:solidFill>
              </a:rPr>
            </a:br>
            <a:r>
              <a:rPr lang="en-NZ" sz="1200" i="1" dirty="0">
                <a:solidFill>
                  <a:srgbClr val="000000"/>
                </a:solidFill>
              </a:rPr>
              <a:t>New Zealanders</a:t>
            </a:r>
          </a:p>
        </p:txBody>
      </p:sp>
      <p:sp>
        <p:nvSpPr>
          <p:cNvPr id="77" name="Rectangle 76">
            <a:extLst>
              <a:ext uri="{FF2B5EF4-FFF2-40B4-BE49-F238E27FC236}">
                <a16:creationId xmlns:a16="http://schemas.microsoft.com/office/drawing/2014/main" id="{411CCADF-EA76-43A3-B30D-DFF551927783}"/>
              </a:ext>
            </a:extLst>
          </p:cNvPr>
          <p:cNvSpPr/>
          <p:nvPr/>
        </p:nvSpPr>
        <p:spPr>
          <a:xfrm>
            <a:off x="2620197" y="2829519"/>
            <a:ext cx="723275" cy="369332"/>
          </a:xfrm>
          <a:prstGeom prst="rect">
            <a:avLst/>
          </a:prstGeom>
        </p:spPr>
        <p:txBody>
          <a:bodyPr wrap="none" anchor="ctr">
            <a:spAutoFit/>
          </a:bodyPr>
          <a:lstStyle/>
          <a:p>
            <a:pPr algn="ctr"/>
            <a:r>
              <a:rPr lang="en-NZ" dirty="0">
                <a:latin typeface="Arial Black" panose="020B0A04020102020204" pitchFamily="34" charset="0"/>
              </a:rPr>
              <a:t>72%</a:t>
            </a:r>
          </a:p>
        </p:txBody>
      </p:sp>
      <p:sp>
        <p:nvSpPr>
          <p:cNvPr id="78" name="Rectangle 77">
            <a:extLst>
              <a:ext uri="{FF2B5EF4-FFF2-40B4-BE49-F238E27FC236}">
                <a16:creationId xmlns:a16="http://schemas.microsoft.com/office/drawing/2014/main" id="{BE19B853-E0D6-4BD6-A4B6-56BA5FE09B7D}"/>
              </a:ext>
            </a:extLst>
          </p:cNvPr>
          <p:cNvSpPr/>
          <p:nvPr/>
        </p:nvSpPr>
        <p:spPr>
          <a:xfrm>
            <a:off x="4816288" y="2829519"/>
            <a:ext cx="723275" cy="369332"/>
          </a:xfrm>
          <a:prstGeom prst="rect">
            <a:avLst/>
          </a:prstGeom>
        </p:spPr>
        <p:txBody>
          <a:bodyPr wrap="none" anchor="ctr">
            <a:spAutoFit/>
          </a:bodyPr>
          <a:lstStyle/>
          <a:p>
            <a:pPr algn="ctr"/>
            <a:r>
              <a:rPr lang="en-NZ" dirty="0">
                <a:latin typeface="Arial Black" panose="020B0A04020102020204" pitchFamily="34" charset="0"/>
              </a:rPr>
              <a:t>47%</a:t>
            </a:r>
          </a:p>
        </p:txBody>
      </p:sp>
      <p:sp>
        <p:nvSpPr>
          <p:cNvPr id="79" name="Rectangle 78">
            <a:extLst>
              <a:ext uri="{FF2B5EF4-FFF2-40B4-BE49-F238E27FC236}">
                <a16:creationId xmlns:a16="http://schemas.microsoft.com/office/drawing/2014/main" id="{BDE957E3-9767-490B-A846-57ECDF8CE090}"/>
              </a:ext>
            </a:extLst>
          </p:cNvPr>
          <p:cNvSpPr/>
          <p:nvPr/>
        </p:nvSpPr>
        <p:spPr>
          <a:xfrm>
            <a:off x="6652440" y="2829519"/>
            <a:ext cx="723275" cy="369332"/>
          </a:xfrm>
          <a:prstGeom prst="rect">
            <a:avLst/>
          </a:prstGeom>
        </p:spPr>
        <p:txBody>
          <a:bodyPr wrap="none" anchor="ctr">
            <a:spAutoFit/>
          </a:bodyPr>
          <a:lstStyle/>
          <a:p>
            <a:pPr algn="ctr"/>
            <a:r>
              <a:rPr lang="en-NZ" dirty="0">
                <a:latin typeface="Arial Black" panose="020B0A04020102020204" pitchFamily="34" charset="0"/>
              </a:rPr>
              <a:t>64%</a:t>
            </a:r>
          </a:p>
        </p:txBody>
      </p:sp>
      <p:sp>
        <p:nvSpPr>
          <p:cNvPr id="80" name="Rectangle 79">
            <a:extLst>
              <a:ext uri="{FF2B5EF4-FFF2-40B4-BE49-F238E27FC236}">
                <a16:creationId xmlns:a16="http://schemas.microsoft.com/office/drawing/2014/main" id="{B96F9F69-26C0-464E-A7A9-D054D810BDD6}"/>
              </a:ext>
            </a:extLst>
          </p:cNvPr>
          <p:cNvSpPr/>
          <p:nvPr/>
        </p:nvSpPr>
        <p:spPr>
          <a:xfrm>
            <a:off x="8848530" y="2829519"/>
            <a:ext cx="723275" cy="369332"/>
          </a:xfrm>
          <a:prstGeom prst="rect">
            <a:avLst/>
          </a:prstGeom>
        </p:spPr>
        <p:txBody>
          <a:bodyPr wrap="none" anchor="ctr">
            <a:spAutoFit/>
          </a:bodyPr>
          <a:lstStyle/>
          <a:p>
            <a:pPr algn="ctr"/>
            <a:r>
              <a:rPr lang="en-NZ" dirty="0">
                <a:latin typeface="Arial Black" panose="020B0A04020102020204" pitchFamily="34" charset="0"/>
              </a:rPr>
              <a:t>44%</a:t>
            </a:r>
          </a:p>
        </p:txBody>
      </p:sp>
      <p:sp>
        <p:nvSpPr>
          <p:cNvPr id="81" name="Rectangle 80">
            <a:extLst>
              <a:ext uri="{FF2B5EF4-FFF2-40B4-BE49-F238E27FC236}">
                <a16:creationId xmlns:a16="http://schemas.microsoft.com/office/drawing/2014/main" id="{81562293-1BAD-4D9B-96E9-872736598446}"/>
              </a:ext>
            </a:extLst>
          </p:cNvPr>
          <p:cNvSpPr/>
          <p:nvPr/>
        </p:nvSpPr>
        <p:spPr>
          <a:xfrm>
            <a:off x="10684682" y="2829519"/>
            <a:ext cx="723275" cy="369332"/>
          </a:xfrm>
          <a:prstGeom prst="rect">
            <a:avLst/>
          </a:prstGeom>
        </p:spPr>
        <p:txBody>
          <a:bodyPr wrap="none" anchor="ctr">
            <a:spAutoFit/>
          </a:bodyPr>
          <a:lstStyle/>
          <a:p>
            <a:pPr algn="ctr"/>
            <a:r>
              <a:rPr lang="en-NZ" dirty="0">
                <a:latin typeface="Arial Black" panose="020B0A04020102020204" pitchFamily="34" charset="0"/>
              </a:rPr>
              <a:t>65%</a:t>
            </a:r>
          </a:p>
        </p:txBody>
      </p:sp>
      <p:sp>
        <p:nvSpPr>
          <p:cNvPr id="39" name="TextBox 38">
            <a:extLst>
              <a:ext uri="{FF2B5EF4-FFF2-40B4-BE49-F238E27FC236}">
                <a16:creationId xmlns:a16="http://schemas.microsoft.com/office/drawing/2014/main" id="{B6EB9E4C-AB96-444E-8EBE-AAF81A9D2628}"/>
              </a:ext>
            </a:extLst>
          </p:cNvPr>
          <p:cNvSpPr txBox="1"/>
          <p:nvPr/>
        </p:nvSpPr>
        <p:spPr>
          <a:xfrm>
            <a:off x="1434242" y="4333271"/>
            <a:ext cx="3527514" cy="307777"/>
          </a:xfrm>
          <a:prstGeom prst="rect">
            <a:avLst/>
          </a:prstGeom>
          <a:noFill/>
        </p:spPr>
        <p:txBody>
          <a:bodyPr wrap="square" rtlCol="0" anchor="t">
            <a:spAutoFit/>
          </a:bodyPr>
          <a:lstStyle/>
          <a:p>
            <a:pPr algn="ctr">
              <a:defRPr lang="en-US" sz="1600" b="1" i="0" u="none" strike="noStrike" kern="1200" spc="300" baseline="0">
                <a:solidFill>
                  <a:prstClr val="black"/>
                </a:solidFill>
                <a:latin typeface="+mj-lt"/>
                <a:ea typeface="+mn-ea"/>
                <a:cs typeface="+mn-cs"/>
              </a:defRPr>
            </a:pPr>
            <a:r>
              <a:rPr lang="en-NZ" sz="1400" b="1" spc="100" dirty="0">
                <a:solidFill>
                  <a:prstClr val="black"/>
                </a:solidFill>
              </a:rPr>
              <a:t>Improve our wellbeing</a:t>
            </a:r>
          </a:p>
        </p:txBody>
      </p:sp>
      <p:graphicFrame>
        <p:nvGraphicFramePr>
          <p:cNvPr id="56" name="Chart 55">
            <a:extLst>
              <a:ext uri="{FF2B5EF4-FFF2-40B4-BE49-F238E27FC236}">
                <a16:creationId xmlns:a16="http://schemas.microsoft.com/office/drawing/2014/main" id="{7C379BB8-814A-4611-ABC0-EDA67DA08C93}"/>
              </a:ext>
            </a:extLst>
          </p:cNvPr>
          <p:cNvGraphicFramePr/>
          <p:nvPr>
            <p:extLst>
              <p:ext uri="{D42A27DB-BD31-4B8C-83A1-F6EECF244321}">
                <p14:modId xmlns:p14="http://schemas.microsoft.com/office/powerpoint/2010/main" val="1658847560"/>
              </p:ext>
            </p:extLst>
          </p:nvPr>
        </p:nvGraphicFramePr>
        <p:xfrm>
          <a:off x="3057294" y="4550484"/>
          <a:ext cx="2117563" cy="141170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7" name="Chart 56">
            <a:extLst>
              <a:ext uri="{FF2B5EF4-FFF2-40B4-BE49-F238E27FC236}">
                <a16:creationId xmlns:a16="http://schemas.microsoft.com/office/drawing/2014/main" id="{92143594-B0CB-4791-8565-A9CB830293CD}"/>
              </a:ext>
            </a:extLst>
          </p:cNvPr>
          <p:cNvGraphicFramePr/>
          <p:nvPr>
            <p:extLst>
              <p:ext uri="{D42A27DB-BD31-4B8C-83A1-F6EECF244321}">
                <p14:modId xmlns:p14="http://schemas.microsoft.com/office/powerpoint/2010/main" val="1623260186"/>
              </p:ext>
            </p:extLst>
          </p:nvPr>
        </p:nvGraphicFramePr>
        <p:xfrm>
          <a:off x="1221142" y="4550484"/>
          <a:ext cx="2117563" cy="1411708"/>
        </p:xfrm>
        <a:graphic>
          <a:graphicData uri="http://schemas.openxmlformats.org/drawingml/2006/chart">
            <c:chart xmlns:c="http://schemas.openxmlformats.org/drawingml/2006/chart" xmlns:r="http://schemas.openxmlformats.org/officeDocument/2006/relationships" r:id="rId8"/>
          </a:graphicData>
        </a:graphic>
      </p:graphicFrame>
      <p:sp>
        <p:nvSpPr>
          <p:cNvPr id="73" name="Rectangle 72">
            <a:extLst>
              <a:ext uri="{FF2B5EF4-FFF2-40B4-BE49-F238E27FC236}">
                <a16:creationId xmlns:a16="http://schemas.microsoft.com/office/drawing/2014/main" id="{8E802D15-499B-4578-9A86-1DA8972CDCEA}"/>
              </a:ext>
            </a:extLst>
          </p:cNvPr>
          <p:cNvSpPr/>
          <p:nvPr/>
        </p:nvSpPr>
        <p:spPr>
          <a:xfrm>
            <a:off x="1466630" y="5842194"/>
            <a:ext cx="1626586" cy="480131"/>
          </a:xfrm>
          <a:prstGeom prst="rect">
            <a:avLst/>
          </a:prstGeom>
        </p:spPr>
        <p:txBody>
          <a:bodyPr wrap="square">
            <a:spAutoFit/>
          </a:bodyPr>
          <a:lstStyle/>
          <a:p>
            <a:pPr lvl="0" algn="ctr" defTabSz="914411">
              <a:lnSpc>
                <a:spcPct val="90000"/>
              </a:lnSpc>
              <a:spcBef>
                <a:spcPts val="1001"/>
              </a:spcBef>
            </a:pPr>
            <a:r>
              <a:rPr lang="en-NZ" sz="1400" dirty="0">
                <a:solidFill>
                  <a:srgbClr val="000000"/>
                </a:solidFill>
              </a:rPr>
              <a:t>All New Zealanders</a:t>
            </a:r>
          </a:p>
        </p:txBody>
      </p:sp>
      <p:sp>
        <p:nvSpPr>
          <p:cNvPr id="74" name="Rectangle 73">
            <a:extLst>
              <a:ext uri="{FF2B5EF4-FFF2-40B4-BE49-F238E27FC236}">
                <a16:creationId xmlns:a16="http://schemas.microsoft.com/office/drawing/2014/main" id="{06A42113-65DE-4A28-A62F-56941A05A2B8}"/>
              </a:ext>
            </a:extLst>
          </p:cNvPr>
          <p:cNvSpPr/>
          <p:nvPr/>
        </p:nvSpPr>
        <p:spPr>
          <a:xfrm>
            <a:off x="3493465" y="5842194"/>
            <a:ext cx="1245220" cy="480131"/>
          </a:xfrm>
          <a:prstGeom prst="rect">
            <a:avLst/>
          </a:prstGeom>
        </p:spPr>
        <p:txBody>
          <a:bodyPr wrap="square">
            <a:spAutoFit/>
          </a:bodyPr>
          <a:lstStyle/>
          <a:p>
            <a:pPr lvl="0" algn="ctr" defTabSz="914411">
              <a:lnSpc>
                <a:spcPct val="90000"/>
              </a:lnSpc>
              <a:spcBef>
                <a:spcPts val="1001"/>
              </a:spcBef>
            </a:pPr>
            <a:r>
              <a:rPr lang="en-NZ" sz="1400" dirty="0">
                <a:solidFill>
                  <a:srgbClr val="000000"/>
                </a:solidFill>
              </a:rPr>
              <a:t>Pacific peoples</a:t>
            </a:r>
          </a:p>
        </p:txBody>
      </p:sp>
      <p:sp>
        <p:nvSpPr>
          <p:cNvPr id="83" name="Rectangle 82">
            <a:extLst>
              <a:ext uri="{FF2B5EF4-FFF2-40B4-BE49-F238E27FC236}">
                <a16:creationId xmlns:a16="http://schemas.microsoft.com/office/drawing/2014/main" id="{843FA2D0-40BD-4AED-9957-AA836E3D5A0F}"/>
              </a:ext>
            </a:extLst>
          </p:cNvPr>
          <p:cNvSpPr/>
          <p:nvPr/>
        </p:nvSpPr>
        <p:spPr>
          <a:xfrm>
            <a:off x="3754438" y="5071672"/>
            <a:ext cx="723275" cy="369332"/>
          </a:xfrm>
          <a:prstGeom prst="rect">
            <a:avLst/>
          </a:prstGeom>
        </p:spPr>
        <p:txBody>
          <a:bodyPr wrap="none" anchor="ctr">
            <a:spAutoFit/>
          </a:bodyPr>
          <a:lstStyle/>
          <a:p>
            <a:pPr algn="ctr"/>
            <a:r>
              <a:rPr lang="en-NZ" dirty="0">
                <a:latin typeface="Arial Black" panose="020B0A04020102020204" pitchFamily="34" charset="0"/>
              </a:rPr>
              <a:t>56%</a:t>
            </a:r>
          </a:p>
        </p:txBody>
      </p:sp>
      <p:sp>
        <p:nvSpPr>
          <p:cNvPr id="89" name="Rectangle 88">
            <a:extLst>
              <a:ext uri="{FF2B5EF4-FFF2-40B4-BE49-F238E27FC236}">
                <a16:creationId xmlns:a16="http://schemas.microsoft.com/office/drawing/2014/main" id="{7FECE20E-CEE7-4256-9340-B8494B2D11E2}"/>
              </a:ext>
            </a:extLst>
          </p:cNvPr>
          <p:cNvSpPr/>
          <p:nvPr/>
        </p:nvSpPr>
        <p:spPr>
          <a:xfrm>
            <a:off x="1918286" y="5071672"/>
            <a:ext cx="723275" cy="369332"/>
          </a:xfrm>
          <a:prstGeom prst="rect">
            <a:avLst/>
          </a:prstGeom>
        </p:spPr>
        <p:txBody>
          <a:bodyPr wrap="none" anchor="ctr">
            <a:spAutoFit/>
          </a:bodyPr>
          <a:lstStyle/>
          <a:p>
            <a:pPr algn="ctr"/>
            <a:r>
              <a:rPr lang="en-NZ" dirty="0">
                <a:latin typeface="Arial Black" panose="020B0A04020102020204" pitchFamily="34" charset="0"/>
              </a:rPr>
              <a:t>24%</a:t>
            </a:r>
          </a:p>
        </p:txBody>
      </p:sp>
      <p:sp>
        <p:nvSpPr>
          <p:cNvPr id="41" name="TextBox 40">
            <a:extLst>
              <a:ext uri="{FF2B5EF4-FFF2-40B4-BE49-F238E27FC236}">
                <a16:creationId xmlns:a16="http://schemas.microsoft.com/office/drawing/2014/main" id="{8A67833E-1026-495D-A7C1-FC9BC2CB0445}"/>
              </a:ext>
            </a:extLst>
          </p:cNvPr>
          <p:cNvSpPr txBox="1"/>
          <p:nvPr/>
        </p:nvSpPr>
        <p:spPr>
          <a:xfrm>
            <a:off x="6580041" y="4333271"/>
            <a:ext cx="4827914" cy="307777"/>
          </a:xfrm>
          <a:prstGeom prst="rect">
            <a:avLst/>
          </a:prstGeom>
          <a:noFill/>
        </p:spPr>
        <p:txBody>
          <a:bodyPr wrap="square" rtlCol="0" anchor="t">
            <a:spAutoFit/>
          </a:bodyPr>
          <a:lstStyle/>
          <a:p>
            <a:pPr algn="ctr">
              <a:defRPr lang="en-US" sz="1600" b="1" i="0" u="none" strike="noStrike" kern="1200" spc="300" baseline="0">
                <a:solidFill>
                  <a:prstClr val="black"/>
                </a:solidFill>
                <a:latin typeface="+mj-lt"/>
                <a:ea typeface="+mn-ea"/>
                <a:cs typeface="+mn-cs"/>
              </a:defRPr>
            </a:pPr>
            <a:r>
              <a:rPr lang="en-NZ" sz="1400" b="1" spc="100" dirty="0">
                <a:solidFill>
                  <a:prstClr val="black"/>
                </a:solidFill>
              </a:rPr>
              <a:t>Motivates people to learn a pacific language </a:t>
            </a:r>
          </a:p>
        </p:txBody>
      </p:sp>
      <p:graphicFrame>
        <p:nvGraphicFramePr>
          <p:cNvPr id="52" name="Chart 51">
            <a:extLst>
              <a:ext uri="{FF2B5EF4-FFF2-40B4-BE49-F238E27FC236}">
                <a16:creationId xmlns:a16="http://schemas.microsoft.com/office/drawing/2014/main" id="{26E883DF-C4E1-4DEB-94D2-E14FB6B3ED57}"/>
              </a:ext>
            </a:extLst>
          </p:cNvPr>
          <p:cNvGraphicFramePr/>
          <p:nvPr>
            <p:extLst>
              <p:ext uri="{D42A27DB-BD31-4B8C-83A1-F6EECF244321}">
                <p14:modId xmlns:p14="http://schemas.microsoft.com/office/powerpoint/2010/main" val="678818375"/>
              </p:ext>
            </p:extLst>
          </p:nvPr>
        </p:nvGraphicFramePr>
        <p:xfrm>
          <a:off x="8853293" y="4550484"/>
          <a:ext cx="2117563" cy="1411708"/>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3" name="Chart 52">
            <a:extLst>
              <a:ext uri="{FF2B5EF4-FFF2-40B4-BE49-F238E27FC236}">
                <a16:creationId xmlns:a16="http://schemas.microsoft.com/office/drawing/2014/main" id="{19A9C928-180D-414A-B032-AEC3024BFC1B}"/>
              </a:ext>
            </a:extLst>
          </p:cNvPr>
          <p:cNvGraphicFramePr/>
          <p:nvPr>
            <p:extLst>
              <p:ext uri="{D42A27DB-BD31-4B8C-83A1-F6EECF244321}">
                <p14:modId xmlns:p14="http://schemas.microsoft.com/office/powerpoint/2010/main" val="2692775795"/>
              </p:ext>
            </p:extLst>
          </p:nvPr>
        </p:nvGraphicFramePr>
        <p:xfrm>
          <a:off x="7017141" y="4550484"/>
          <a:ext cx="2117563" cy="1411708"/>
        </p:xfrm>
        <a:graphic>
          <a:graphicData uri="http://schemas.openxmlformats.org/drawingml/2006/chart">
            <c:chart xmlns:c="http://schemas.openxmlformats.org/drawingml/2006/chart" xmlns:r="http://schemas.openxmlformats.org/officeDocument/2006/relationships" r:id="rId10"/>
          </a:graphicData>
        </a:graphic>
      </p:graphicFrame>
      <p:sp>
        <p:nvSpPr>
          <p:cNvPr id="66" name="Rectangle 65">
            <a:extLst>
              <a:ext uri="{FF2B5EF4-FFF2-40B4-BE49-F238E27FC236}">
                <a16:creationId xmlns:a16="http://schemas.microsoft.com/office/drawing/2014/main" id="{A6328A4C-9104-4C97-908C-C3592BCB235A}"/>
              </a:ext>
            </a:extLst>
          </p:cNvPr>
          <p:cNvSpPr/>
          <p:nvPr/>
        </p:nvSpPr>
        <p:spPr>
          <a:xfrm>
            <a:off x="7262629" y="5842194"/>
            <a:ext cx="1626586" cy="480131"/>
          </a:xfrm>
          <a:prstGeom prst="rect">
            <a:avLst/>
          </a:prstGeom>
        </p:spPr>
        <p:txBody>
          <a:bodyPr wrap="square">
            <a:spAutoFit/>
          </a:bodyPr>
          <a:lstStyle/>
          <a:p>
            <a:pPr lvl="0" algn="ctr" defTabSz="914411">
              <a:lnSpc>
                <a:spcPct val="90000"/>
              </a:lnSpc>
              <a:spcBef>
                <a:spcPts val="1001"/>
              </a:spcBef>
            </a:pPr>
            <a:r>
              <a:rPr lang="en-NZ" sz="1400" dirty="0">
                <a:solidFill>
                  <a:srgbClr val="000000"/>
                </a:solidFill>
              </a:rPr>
              <a:t>All New Zealanders</a:t>
            </a:r>
          </a:p>
        </p:txBody>
      </p:sp>
      <p:sp>
        <p:nvSpPr>
          <p:cNvPr id="67" name="Rectangle 66">
            <a:extLst>
              <a:ext uri="{FF2B5EF4-FFF2-40B4-BE49-F238E27FC236}">
                <a16:creationId xmlns:a16="http://schemas.microsoft.com/office/drawing/2014/main" id="{CC9B24B7-13EE-48DD-901F-517F3E0E5D14}"/>
              </a:ext>
            </a:extLst>
          </p:cNvPr>
          <p:cNvSpPr/>
          <p:nvPr/>
        </p:nvSpPr>
        <p:spPr>
          <a:xfrm>
            <a:off x="9289464" y="5842194"/>
            <a:ext cx="1245220" cy="480131"/>
          </a:xfrm>
          <a:prstGeom prst="rect">
            <a:avLst/>
          </a:prstGeom>
        </p:spPr>
        <p:txBody>
          <a:bodyPr wrap="square">
            <a:spAutoFit/>
          </a:bodyPr>
          <a:lstStyle/>
          <a:p>
            <a:pPr lvl="0" algn="ctr" defTabSz="914411">
              <a:lnSpc>
                <a:spcPct val="90000"/>
              </a:lnSpc>
              <a:spcBef>
                <a:spcPts val="1001"/>
              </a:spcBef>
            </a:pPr>
            <a:r>
              <a:rPr lang="en-NZ" sz="1400" dirty="0">
                <a:solidFill>
                  <a:srgbClr val="000000"/>
                </a:solidFill>
              </a:rPr>
              <a:t>Pacific peoples</a:t>
            </a:r>
          </a:p>
        </p:txBody>
      </p:sp>
      <p:sp>
        <p:nvSpPr>
          <p:cNvPr id="87" name="Rectangle 86">
            <a:extLst>
              <a:ext uri="{FF2B5EF4-FFF2-40B4-BE49-F238E27FC236}">
                <a16:creationId xmlns:a16="http://schemas.microsoft.com/office/drawing/2014/main" id="{D75692D4-6682-482A-A814-B578C791BD04}"/>
              </a:ext>
            </a:extLst>
          </p:cNvPr>
          <p:cNvSpPr/>
          <p:nvPr/>
        </p:nvSpPr>
        <p:spPr>
          <a:xfrm>
            <a:off x="7714285" y="5071672"/>
            <a:ext cx="723275" cy="369332"/>
          </a:xfrm>
          <a:prstGeom prst="rect">
            <a:avLst/>
          </a:prstGeom>
        </p:spPr>
        <p:txBody>
          <a:bodyPr wrap="none" anchor="ctr">
            <a:spAutoFit/>
          </a:bodyPr>
          <a:lstStyle/>
          <a:p>
            <a:pPr algn="ctr"/>
            <a:r>
              <a:rPr lang="en-NZ" dirty="0">
                <a:latin typeface="Arial Black" panose="020B0A04020102020204" pitchFamily="34" charset="0"/>
              </a:rPr>
              <a:t>15%</a:t>
            </a:r>
          </a:p>
        </p:txBody>
      </p:sp>
      <p:sp>
        <p:nvSpPr>
          <p:cNvPr id="88" name="Rectangle 87">
            <a:extLst>
              <a:ext uri="{FF2B5EF4-FFF2-40B4-BE49-F238E27FC236}">
                <a16:creationId xmlns:a16="http://schemas.microsoft.com/office/drawing/2014/main" id="{EE29AFCE-035C-4166-B5F1-527DA47F5C7D}"/>
              </a:ext>
            </a:extLst>
          </p:cNvPr>
          <p:cNvSpPr/>
          <p:nvPr/>
        </p:nvSpPr>
        <p:spPr>
          <a:xfrm>
            <a:off x="9550437" y="5071672"/>
            <a:ext cx="723275" cy="369332"/>
          </a:xfrm>
          <a:prstGeom prst="rect">
            <a:avLst/>
          </a:prstGeom>
        </p:spPr>
        <p:txBody>
          <a:bodyPr wrap="none" anchor="ctr">
            <a:spAutoFit/>
          </a:bodyPr>
          <a:lstStyle/>
          <a:p>
            <a:pPr algn="ctr"/>
            <a:r>
              <a:rPr lang="en-NZ" dirty="0">
                <a:latin typeface="Arial Black" panose="020B0A04020102020204" pitchFamily="34" charset="0"/>
              </a:rPr>
              <a:t>54%</a:t>
            </a:r>
          </a:p>
        </p:txBody>
      </p:sp>
      <p:grpSp>
        <p:nvGrpSpPr>
          <p:cNvPr id="118" name="Group 117">
            <a:extLst>
              <a:ext uri="{FF2B5EF4-FFF2-40B4-BE49-F238E27FC236}">
                <a16:creationId xmlns:a16="http://schemas.microsoft.com/office/drawing/2014/main" id="{4728E71C-8BB3-4A8A-AB37-D5A116CDA4D9}"/>
              </a:ext>
            </a:extLst>
          </p:cNvPr>
          <p:cNvGrpSpPr/>
          <p:nvPr/>
        </p:nvGrpSpPr>
        <p:grpSpPr>
          <a:xfrm>
            <a:off x="4079879" y="1759878"/>
            <a:ext cx="4032243" cy="2434119"/>
            <a:chOff x="4079879" y="2202671"/>
            <a:chExt cx="4032243" cy="3982656"/>
          </a:xfrm>
        </p:grpSpPr>
        <p:cxnSp>
          <p:nvCxnSpPr>
            <p:cNvPr id="115" name="Straight Connector 114">
              <a:extLst>
                <a:ext uri="{FF2B5EF4-FFF2-40B4-BE49-F238E27FC236}">
                  <a16:creationId xmlns:a16="http://schemas.microsoft.com/office/drawing/2014/main" id="{5DE2A41F-C116-4B7F-84EA-593351533B59}"/>
                </a:ext>
              </a:extLst>
            </p:cNvPr>
            <p:cNvCxnSpPr>
              <a:cxnSpLocks/>
            </p:cNvCxnSpPr>
            <p:nvPr/>
          </p:nvCxnSpPr>
          <p:spPr>
            <a:xfrm>
              <a:off x="8112122" y="2202671"/>
              <a:ext cx="0" cy="398265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EC2D636-9B8A-4F8A-A61C-B411C7D1A96D}"/>
                </a:ext>
              </a:extLst>
            </p:cNvPr>
            <p:cNvCxnSpPr>
              <a:cxnSpLocks/>
            </p:cNvCxnSpPr>
            <p:nvPr/>
          </p:nvCxnSpPr>
          <p:spPr>
            <a:xfrm>
              <a:off x="4079879" y="2202671"/>
              <a:ext cx="0" cy="398265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91" name="Straight Connector 90">
            <a:extLst>
              <a:ext uri="{FF2B5EF4-FFF2-40B4-BE49-F238E27FC236}">
                <a16:creationId xmlns:a16="http://schemas.microsoft.com/office/drawing/2014/main" id="{0A22BF00-1518-415B-AF64-985DEFFF8678}"/>
              </a:ext>
            </a:extLst>
          </p:cNvPr>
          <p:cNvCxnSpPr>
            <a:cxnSpLocks/>
          </p:cNvCxnSpPr>
          <p:nvPr/>
        </p:nvCxnSpPr>
        <p:spPr>
          <a:xfrm>
            <a:off x="6095999" y="4193997"/>
            <a:ext cx="0" cy="21461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6669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82D41"/>
        </a:solidFill>
        <a:effectLst/>
      </p:bgPr>
    </p:bg>
    <p:spTree>
      <p:nvGrpSpPr>
        <p:cNvPr id="1" name=""/>
        <p:cNvGrpSpPr/>
        <p:nvPr/>
      </p:nvGrpSpPr>
      <p:grpSpPr>
        <a:xfrm>
          <a:off x="0" y="0"/>
          <a:ext cx="0" cy="0"/>
          <a:chOff x="0" y="0"/>
          <a:chExt cx="0" cy="0"/>
        </a:xfrm>
      </p:grpSpPr>
      <p:pic>
        <p:nvPicPr>
          <p:cNvPr id="3" name="Picture 2" descr="A picture containing indoor, dark&#10;&#10;Description automatically generated">
            <a:extLst>
              <a:ext uri="{FF2B5EF4-FFF2-40B4-BE49-F238E27FC236}">
                <a16:creationId xmlns:a16="http://schemas.microsoft.com/office/drawing/2014/main" id="{408E77CE-7457-4CFB-8F23-02D63AE6E93A}"/>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19170"/>
          <a:stretch/>
        </p:blipFill>
        <p:spPr>
          <a:xfrm>
            <a:off x="-1" y="1"/>
            <a:ext cx="12191997" cy="5934868"/>
          </a:xfrm>
          <a:prstGeom prst="rect">
            <a:avLst/>
          </a:prstGeom>
        </p:spPr>
      </p:pic>
      <p:grpSp>
        <p:nvGrpSpPr>
          <p:cNvPr id="32" name="Group 31">
            <a:extLst>
              <a:ext uri="{FF2B5EF4-FFF2-40B4-BE49-F238E27FC236}">
                <a16:creationId xmlns:a16="http://schemas.microsoft.com/office/drawing/2014/main" id="{A75D15EB-8014-4D65-8508-06E4784467E0}"/>
              </a:ext>
            </a:extLst>
          </p:cNvPr>
          <p:cNvGrpSpPr/>
          <p:nvPr/>
        </p:nvGrpSpPr>
        <p:grpSpPr>
          <a:xfrm>
            <a:off x="7681076" y="6047594"/>
            <a:ext cx="4078859" cy="540812"/>
            <a:chOff x="7681076" y="6047594"/>
            <a:chExt cx="4078859" cy="540812"/>
          </a:xfrm>
        </p:grpSpPr>
        <p:pic>
          <p:nvPicPr>
            <p:cNvPr id="34" name="Graphic 33">
              <a:extLst>
                <a:ext uri="{FF2B5EF4-FFF2-40B4-BE49-F238E27FC236}">
                  <a16:creationId xmlns:a16="http://schemas.microsoft.com/office/drawing/2014/main" id="{EFFF15BD-94D5-4AC6-8066-1D848C87147E}"/>
                </a:ext>
              </a:extLst>
            </p:cNvPr>
            <p:cNvPicPr>
              <a:picLocks noChangeAspect="1"/>
            </p:cNvPicPr>
            <p:nvPr/>
          </p:nvPicPr>
          <p:blipFill>
            <a:blip r:embed="rId3" cstate="screen">
              <a:lum bright="10000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99541" y="6047594"/>
              <a:ext cx="2060394" cy="540812"/>
            </a:xfrm>
            <a:prstGeom prst="rect">
              <a:avLst/>
            </a:prstGeom>
          </p:spPr>
        </p:pic>
        <p:pic>
          <p:nvPicPr>
            <p:cNvPr id="35" name="Graphic 34">
              <a:extLst>
                <a:ext uri="{FF2B5EF4-FFF2-40B4-BE49-F238E27FC236}">
                  <a16:creationId xmlns:a16="http://schemas.microsoft.com/office/drawing/2014/main" id="{7085B46D-D574-4C64-BC6A-DCB1BA2451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81076" y="6112663"/>
              <a:ext cx="1723260" cy="412757"/>
            </a:xfrm>
            <a:prstGeom prst="rect">
              <a:avLst/>
            </a:prstGeom>
          </p:spPr>
        </p:pic>
      </p:grpSp>
      <p:sp>
        <p:nvSpPr>
          <p:cNvPr id="10" name="Graphic 10">
            <a:extLst>
              <a:ext uri="{FF2B5EF4-FFF2-40B4-BE49-F238E27FC236}">
                <a16:creationId xmlns:a16="http://schemas.microsoft.com/office/drawing/2014/main" id="{39BFD331-D231-4779-A6B4-A43BAD78C51D}"/>
              </a:ext>
            </a:extLst>
          </p:cNvPr>
          <p:cNvSpPr/>
          <p:nvPr/>
        </p:nvSpPr>
        <p:spPr>
          <a:xfrm>
            <a:off x="-1" y="0"/>
            <a:ext cx="3236211" cy="6858000"/>
          </a:xfrm>
          <a:custGeom>
            <a:avLst/>
            <a:gdLst>
              <a:gd name="connsiteX0" fmla="*/ 1846601 w 3200400"/>
              <a:gd name="connsiteY0" fmla="*/ 6782112 h 6782111"/>
              <a:gd name="connsiteX1" fmla="*/ 3200400 w 3200400"/>
              <a:gd name="connsiteY1" fmla="*/ 5747790 h 6782111"/>
              <a:gd name="connsiteX2" fmla="*/ 2600794 w 3200400"/>
              <a:gd name="connsiteY2" fmla="*/ 4993598 h 6782111"/>
              <a:gd name="connsiteX3" fmla="*/ 2036789 w 3200400"/>
              <a:gd name="connsiteY3" fmla="*/ 5447987 h 6782111"/>
              <a:gd name="connsiteX4" fmla="*/ 2364699 w 3200400"/>
              <a:gd name="connsiteY4" fmla="*/ 5777771 h 6782111"/>
              <a:gd name="connsiteX5" fmla="*/ 2595173 w 3200400"/>
              <a:gd name="connsiteY5" fmla="*/ 5579151 h 6782111"/>
              <a:gd name="connsiteX6" fmla="*/ 2415290 w 3200400"/>
              <a:gd name="connsiteY6" fmla="*/ 5397395 h 6782111"/>
              <a:gd name="connsiteX7" fmla="*/ 2560508 w 3200400"/>
              <a:gd name="connsiteY7" fmla="*/ 5337435 h 6782111"/>
              <a:gd name="connsiteX8" fmla="*/ 2800350 w 3200400"/>
              <a:gd name="connsiteY8" fmla="*/ 5642859 h 6782111"/>
              <a:gd name="connsiteX9" fmla="*/ 1999313 w 3200400"/>
              <a:gd name="connsiteY9" fmla="*/ 6292120 h 6782111"/>
              <a:gd name="connsiteX10" fmla="*/ 1035258 w 3200400"/>
              <a:gd name="connsiteY10" fmla="*/ 5846163 h 6782111"/>
              <a:gd name="connsiteX11" fmla="*/ 3094532 w 3200400"/>
              <a:gd name="connsiteY11" fmla="*/ 3134818 h 6782111"/>
              <a:gd name="connsiteX12" fmla="*/ 1535555 w 3200400"/>
              <a:gd name="connsiteY12" fmla="*/ 1118641 h 6782111"/>
              <a:gd name="connsiteX13" fmla="*/ 827270 w 3200400"/>
              <a:gd name="connsiteY13" fmla="*/ 1373474 h 6782111"/>
              <a:gd name="connsiteX14" fmla="*/ 2063022 w 3200400"/>
              <a:gd name="connsiteY14" fmla="*/ 427220 h 6782111"/>
              <a:gd name="connsiteX15" fmla="*/ 2742264 w 3200400"/>
              <a:gd name="connsiteY15" fmla="*/ 898473 h 6782111"/>
              <a:gd name="connsiteX16" fmla="*/ 2611100 w 3200400"/>
              <a:gd name="connsiteY16" fmla="*/ 1107398 h 6782111"/>
              <a:gd name="connsiteX17" fmla="*/ 2453703 w 3200400"/>
              <a:gd name="connsiteY17" fmla="*/ 769183 h 6782111"/>
              <a:gd name="connsiteX18" fmla="*/ 2185754 w 3200400"/>
              <a:gd name="connsiteY18" fmla="*/ 1031511 h 6782111"/>
              <a:gd name="connsiteX19" fmla="*/ 2641080 w 3200400"/>
              <a:gd name="connsiteY19" fmla="*/ 1436245 h 6782111"/>
              <a:gd name="connsiteX20" fmla="*/ 3128260 w 3200400"/>
              <a:gd name="connsiteY20" fmla="*/ 899410 h 6782111"/>
              <a:gd name="connsiteX21" fmla="*/ 1953406 w 3200400"/>
              <a:gd name="connsiteY21" fmla="*/ 0 h 6782111"/>
              <a:gd name="connsiteX22" fmla="*/ 236095 w 3200400"/>
              <a:gd name="connsiteY22" fmla="*/ 1863464 h 6782111"/>
              <a:gd name="connsiteX23" fmla="*/ 1018394 w 3200400"/>
              <a:gd name="connsiteY23" fmla="*/ 3130133 h 6782111"/>
              <a:gd name="connsiteX24" fmla="*/ 1427813 w 3200400"/>
              <a:gd name="connsiteY24" fmla="*/ 2766622 h 6782111"/>
              <a:gd name="connsiteX25" fmla="*/ 1193592 w 3200400"/>
              <a:gd name="connsiteY25" fmla="*/ 2507105 h 6782111"/>
              <a:gd name="connsiteX26" fmla="*/ 999657 w 3200400"/>
              <a:gd name="connsiteY26" fmla="*/ 2593298 h 6782111"/>
              <a:gd name="connsiteX27" fmla="*/ 1293839 w 3200400"/>
              <a:gd name="connsiteY27" fmla="*/ 2360951 h 6782111"/>
              <a:gd name="connsiteX28" fmla="*/ 1702321 w 3200400"/>
              <a:gd name="connsiteY28" fmla="*/ 2885606 h 6782111"/>
              <a:gd name="connsiteX29" fmla="*/ 0 w 3200400"/>
              <a:gd name="connsiteY29" fmla="*/ 4038912 h 6782111"/>
              <a:gd name="connsiteX30" fmla="*/ 0 w 3200400"/>
              <a:gd name="connsiteY30" fmla="*/ 4769682 h 6782111"/>
              <a:gd name="connsiteX31" fmla="*/ 2162332 w 3200400"/>
              <a:gd name="connsiteY31" fmla="*/ 2979295 h 6782111"/>
              <a:gd name="connsiteX32" fmla="*/ 1352862 w 3200400"/>
              <a:gd name="connsiteY32" fmla="*/ 1957153 h 6782111"/>
              <a:gd name="connsiteX33" fmla="*/ 755130 w 3200400"/>
              <a:gd name="connsiteY33" fmla="*/ 2363761 h 6782111"/>
              <a:gd name="connsiteX34" fmla="*/ 1433435 w 3200400"/>
              <a:gd name="connsiteY34" fmla="*/ 1545860 h 6782111"/>
              <a:gd name="connsiteX35" fmla="*/ 2584867 w 3200400"/>
              <a:gd name="connsiteY35" fmla="*/ 2992411 h 6782111"/>
              <a:gd name="connsiteX36" fmla="*/ 937 w 3200400"/>
              <a:gd name="connsiteY36" fmla="*/ 5371162 h 6782111"/>
              <a:gd name="connsiteX37" fmla="*/ 937 w 3200400"/>
              <a:gd name="connsiteY37" fmla="*/ 6084132 h 6782111"/>
              <a:gd name="connsiteX38" fmla="*/ 368196 w 3200400"/>
              <a:gd name="connsiteY38" fmla="*/ 6034477 h 6782111"/>
              <a:gd name="connsiteX39" fmla="*/ 1846601 w 3200400"/>
              <a:gd name="connsiteY39" fmla="*/ 6782112 h 678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00400" h="6782111">
                <a:moveTo>
                  <a:pt x="1846601" y="6782112"/>
                </a:moveTo>
                <a:cubicBezTo>
                  <a:pt x="2690735" y="6782112"/>
                  <a:pt x="3200400" y="6196559"/>
                  <a:pt x="3200400" y="5747790"/>
                </a:cubicBezTo>
                <a:cubicBezTo>
                  <a:pt x="3200400" y="5223135"/>
                  <a:pt x="2897786" y="4993598"/>
                  <a:pt x="2600794" y="4993598"/>
                </a:cubicBezTo>
                <a:cubicBezTo>
                  <a:pt x="2227913" y="4993598"/>
                  <a:pt x="2036789" y="5243746"/>
                  <a:pt x="2036789" y="5447987"/>
                </a:cubicBezTo>
                <a:cubicBezTo>
                  <a:pt x="2036789" y="5631616"/>
                  <a:pt x="2150152" y="5777771"/>
                  <a:pt x="2364699" y="5777771"/>
                </a:cubicBezTo>
                <a:cubicBezTo>
                  <a:pt x="2578309" y="5777771"/>
                  <a:pt x="2595173" y="5608194"/>
                  <a:pt x="2595173" y="5579151"/>
                </a:cubicBezTo>
                <a:cubicBezTo>
                  <a:pt x="2595173" y="5535117"/>
                  <a:pt x="2568940" y="5397395"/>
                  <a:pt x="2415290" y="5397395"/>
                </a:cubicBezTo>
                <a:cubicBezTo>
                  <a:pt x="2415290" y="5397395"/>
                  <a:pt x="2471504" y="5337435"/>
                  <a:pt x="2560508" y="5337435"/>
                </a:cubicBezTo>
                <a:cubicBezTo>
                  <a:pt x="2612036" y="5337435"/>
                  <a:pt x="2800350" y="5354299"/>
                  <a:pt x="2800350" y="5642859"/>
                </a:cubicBezTo>
                <a:cubicBezTo>
                  <a:pt x="2800350" y="5932357"/>
                  <a:pt x="2496800" y="6292120"/>
                  <a:pt x="1999313" y="6292120"/>
                </a:cubicBezTo>
                <a:cubicBezTo>
                  <a:pt x="1403454" y="6292120"/>
                  <a:pt x="1035258" y="5846163"/>
                  <a:pt x="1035258" y="5846163"/>
                </a:cubicBezTo>
                <a:cubicBezTo>
                  <a:pt x="2063958" y="5424565"/>
                  <a:pt x="3094532" y="4376191"/>
                  <a:pt x="3094532" y="3134818"/>
                </a:cubicBezTo>
                <a:cubicBezTo>
                  <a:pt x="3094532" y="1573030"/>
                  <a:pt x="1952469" y="1118641"/>
                  <a:pt x="1535555" y="1118641"/>
                </a:cubicBezTo>
                <a:cubicBezTo>
                  <a:pt x="1344431" y="1118641"/>
                  <a:pt x="1062428" y="1142063"/>
                  <a:pt x="827270" y="1373474"/>
                </a:cubicBezTo>
                <a:cubicBezTo>
                  <a:pt x="827270" y="1373474"/>
                  <a:pt x="1057744" y="427220"/>
                  <a:pt x="2063022" y="427220"/>
                </a:cubicBezTo>
                <a:cubicBezTo>
                  <a:pt x="2651386" y="427220"/>
                  <a:pt x="2742264" y="778552"/>
                  <a:pt x="2742264" y="898473"/>
                </a:cubicBezTo>
                <a:cubicBezTo>
                  <a:pt x="2742264" y="1070860"/>
                  <a:pt x="2611100" y="1107398"/>
                  <a:pt x="2611100" y="1107398"/>
                </a:cubicBezTo>
                <a:cubicBezTo>
                  <a:pt x="2685114" y="1012773"/>
                  <a:pt x="2642017" y="769183"/>
                  <a:pt x="2453703" y="769183"/>
                </a:cubicBezTo>
                <a:cubicBezTo>
                  <a:pt x="2221355" y="769183"/>
                  <a:pt x="2185754" y="928453"/>
                  <a:pt x="2185754" y="1031511"/>
                </a:cubicBezTo>
                <a:cubicBezTo>
                  <a:pt x="2185754" y="1137379"/>
                  <a:pt x="2261641" y="1436245"/>
                  <a:pt x="2641080" y="1436245"/>
                </a:cubicBezTo>
                <a:cubicBezTo>
                  <a:pt x="2971801" y="1436245"/>
                  <a:pt x="3128260" y="1150495"/>
                  <a:pt x="3128260" y="899410"/>
                </a:cubicBezTo>
                <a:cubicBezTo>
                  <a:pt x="3131071" y="482496"/>
                  <a:pt x="2738516" y="0"/>
                  <a:pt x="1953406" y="0"/>
                </a:cubicBezTo>
                <a:cubicBezTo>
                  <a:pt x="965929" y="0"/>
                  <a:pt x="236095" y="877861"/>
                  <a:pt x="236095" y="1863464"/>
                </a:cubicBezTo>
                <a:cubicBezTo>
                  <a:pt x="236095" y="2885606"/>
                  <a:pt x="771057" y="3130133"/>
                  <a:pt x="1018394" y="3130133"/>
                </a:cubicBezTo>
                <a:cubicBezTo>
                  <a:pt x="1265732" y="3130133"/>
                  <a:pt x="1427813" y="2966178"/>
                  <a:pt x="1427813" y="2766622"/>
                </a:cubicBezTo>
                <a:cubicBezTo>
                  <a:pt x="1427813" y="2567065"/>
                  <a:pt x="1260111" y="2507105"/>
                  <a:pt x="1193592" y="2507105"/>
                </a:cubicBezTo>
                <a:cubicBezTo>
                  <a:pt x="1127073" y="2507105"/>
                  <a:pt x="1025889" y="2547391"/>
                  <a:pt x="999657" y="2593298"/>
                </a:cubicBezTo>
                <a:cubicBezTo>
                  <a:pt x="999657" y="2593298"/>
                  <a:pt x="1025889" y="2360951"/>
                  <a:pt x="1293839" y="2360951"/>
                </a:cubicBezTo>
                <a:cubicBezTo>
                  <a:pt x="1561788" y="2360951"/>
                  <a:pt x="1702321" y="2639206"/>
                  <a:pt x="1702321" y="2885606"/>
                </a:cubicBezTo>
                <a:cubicBezTo>
                  <a:pt x="1702321" y="3125449"/>
                  <a:pt x="1430624" y="4000500"/>
                  <a:pt x="0" y="4038912"/>
                </a:cubicBezTo>
                <a:lnTo>
                  <a:pt x="0" y="4769682"/>
                </a:lnTo>
                <a:cubicBezTo>
                  <a:pt x="1567409" y="4631023"/>
                  <a:pt x="2162332" y="3588270"/>
                  <a:pt x="2162332" y="2979295"/>
                </a:cubicBezTo>
                <a:cubicBezTo>
                  <a:pt x="2162332" y="2392805"/>
                  <a:pt x="1834422" y="1957153"/>
                  <a:pt x="1352862" y="1957153"/>
                </a:cubicBezTo>
                <a:cubicBezTo>
                  <a:pt x="921895" y="1957153"/>
                  <a:pt x="755130" y="2363761"/>
                  <a:pt x="755130" y="2363761"/>
                </a:cubicBezTo>
                <a:cubicBezTo>
                  <a:pt x="714844" y="1840042"/>
                  <a:pt x="997783" y="1545860"/>
                  <a:pt x="1433435" y="1545860"/>
                </a:cubicBezTo>
                <a:cubicBezTo>
                  <a:pt x="1922489" y="1545860"/>
                  <a:pt x="2584867" y="2063021"/>
                  <a:pt x="2584867" y="2992411"/>
                </a:cubicBezTo>
                <a:cubicBezTo>
                  <a:pt x="2584867" y="4471753"/>
                  <a:pt x="1183286" y="5253115"/>
                  <a:pt x="937" y="5371162"/>
                </a:cubicBezTo>
                <a:lnTo>
                  <a:pt x="937" y="6084132"/>
                </a:lnTo>
                <a:cubicBezTo>
                  <a:pt x="217357" y="6058836"/>
                  <a:pt x="368196" y="6034477"/>
                  <a:pt x="368196" y="6034477"/>
                </a:cubicBezTo>
                <a:cubicBezTo>
                  <a:pt x="368196" y="6034477"/>
                  <a:pt x="864745" y="6782112"/>
                  <a:pt x="1846601" y="6782112"/>
                </a:cubicBezTo>
              </a:path>
            </a:pathLst>
          </a:custGeom>
          <a:solidFill>
            <a:schemeClr val="bg1">
              <a:alpha val="15000"/>
            </a:schemeClr>
          </a:solidFill>
          <a:ln w="7779" cap="flat">
            <a:noFill/>
            <a:prstDash val="solid"/>
            <a:miter/>
          </a:ln>
        </p:spPr>
        <p:txBody>
          <a:bodyPr rtlCol="0" anchor="ctr"/>
          <a:lstStyle/>
          <a:p>
            <a:endParaRPr lang="en-NZ"/>
          </a:p>
        </p:txBody>
      </p:sp>
      <p:sp>
        <p:nvSpPr>
          <p:cNvPr id="5" name="TextBox 4">
            <a:extLst>
              <a:ext uri="{FF2B5EF4-FFF2-40B4-BE49-F238E27FC236}">
                <a16:creationId xmlns:a16="http://schemas.microsoft.com/office/drawing/2014/main" id="{E3671DBB-33C7-4761-B000-EA677EC63AC5}"/>
              </a:ext>
            </a:extLst>
          </p:cNvPr>
          <p:cNvSpPr txBox="1"/>
          <p:nvPr/>
        </p:nvSpPr>
        <p:spPr>
          <a:xfrm>
            <a:off x="376298" y="3548010"/>
            <a:ext cx="7077798" cy="1846659"/>
          </a:xfrm>
          <a:prstGeom prst="rect">
            <a:avLst/>
          </a:prstGeom>
          <a:noFill/>
        </p:spPr>
        <p:txBody>
          <a:bodyPr wrap="square" rtlCol="0" anchor="b">
            <a:spAutoFit/>
          </a:bodyPr>
          <a:lstStyle/>
          <a:p>
            <a:r>
              <a:rPr lang="en-NZ" sz="6000" b="1" dirty="0">
                <a:solidFill>
                  <a:schemeClr val="bg1"/>
                </a:solidFill>
                <a:latin typeface="Arial Black" panose="020B0A04020102020204" pitchFamily="34" charset="0"/>
              </a:rPr>
              <a:t>Young persons</a:t>
            </a:r>
          </a:p>
          <a:p>
            <a:r>
              <a:rPr lang="en-NZ" sz="5400" i="1" dirty="0">
                <a:solidFill>
                  <a:schemeClr val="bg1"/>
                </a:solidFill>
                <a:latin typeface="+mj-lt"/>
              </a:rPr>
              <a:t>Te </a:t>
            </a:r>
            <a:r>
              <a:rPr lang="en-NZ" sz="5400" i="1" dirty="0" err="1">
                <a:solidFill>
                  <a:schemeClr val="bg1"/>
                </a:solidFill>
                <a:latin typeface="+mj-lt"/>
              </a:rPr>
              <a:t>aro</a:t>
            </a:r>
            <a:r>
              <a:rPr lang="en-NZ" sz="5400" i="1" dirty="0">
                <a:solidFill>
                  <a:schemeClr val="bg1"/>
                </a:solidFill>
                <a:latin typeface="+mj-lt"/>
              </a:rPr>
              <a:t> taiohi</a:t>
            </a:r>
          </a:p>
        </p:txBody>
      </p:sp>
      <p:sp>
        <p:nvSpPr>
          <p:cNvPr id="8" name="Rectangle 7">
            <a:extLst>
              <a:ext uri="{FF2B5EF4-FFF2-40B4-BE49-F238E27FC236}">
                <a16:creationId xmlns:a16="http://schemas.microsoft.com/office/drawing/2014/main" id="{9BEA8670-376C-40C4-9275-F9FB3B14D0ED}"/>
              </a:ext>
            </a:extLst>
          </p:cNvPr>
          <p:cNvSpPr/>
          <p:nvPr/>
        </p:nvSpPr>
        <p:spPr>
          <a:xfrm>
            <a:off x="495301" y="5523795"/>
            <a:ext cx="1308100" cy="492443"/>
          </a:xfrm>
          <a:prstGeom prst="rect">
            <a:avLst/>
          </a:prstGeom>
          <a:solidFill>
            <a:srgbClr val="D1A42B"/>
          </a:solidFill>
        </p:spPr>
        <p:txBody>
          <a:bodyPr wrap="square" anchor="ctr">
            <a:spAutoFit/>
          </a:bodyPr>
          <a:lstStyle/>
          <a:p>
            <a:pPr algn="ctr"/>
            <a:r>
              <a:rPr lang="en-NZ" sz="2600" spc="600" dirty="0">
                <a:solidFill>
                  <a:schemeClr val="bg1"/>
                </a:solidFill>
                <a:latin typeface="Arial Narrow" panose="020B0606020202030204" pitchFamily="34" charset="0"/>
              </a:rPr>
              <a:t>2020</a:t>
            </a:r>
          </a:p>
        </p:txBody>
      </p:sp>
      <p:sp>
        <p:nvSpPr>
          <p:cNvPr id="13" name="TextBox 12">
            <a:extLst>
              <a:ext uri="{FF2B5EF4-FFF2-40B4-BE49-F238E27FC236}">
                <a16:creationId xmlns:a16="http://schemas.microsoft.com/office/drawing/2014/main" id="{05864B22-C3C9-4FD3-8A32-A17D6110A9C7}"/>
              </a:ext>
            </a:extLst>
          </p:cNvPr>
          <p:cNvSpPr txBox="1"/>
          <p:nvPr/>
        </p:nvSpPr>
        <p:spPr>
          <a:xfrm>
            <a:off x="-1" y="6585779"/>
            <a:ext cx="7215809" cy="246221"/>
          </a:xfrm>
          <a:prstGeom prst="rect">
            <a:avLst/>
          </a:prstGeom>
          <a:noFill/>
        </p:spPr>
        <p:txBody>
          <a:bodyPr wrap="square" rtlCol="0">
            <a:spAutoFit/>
          </a:bodyPr>
          <a:lstStyle/>
          <a:p>
            <a:r>
              <a:rPr lang="en-NZ" sz="1000" dirty="0">
                <a:solidFill>
                  <a:schemeClr val="bg1"/>
                </a:solidFill>
              </a:rPr>
              <a:t>Photo: Dowse Art Museum, Terminus by Jess Johnson and Simon Ward. © Hagen Hopkins Photography 2020</a:t>
            </a:r>
          </a:p>
        </p:txBody>
      </p:sp>
    </p:spTree>
    <p:extLst>
      <p:ext uri="{BB962C8B-B14F-4D97-AF65-F5344CB8AC3E}">
        <p14:creationId xmlns:p14="http://schemas.microsoft.com/office/powerpoint/2010/main" val="3752501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1B3BE5-BCCC-4829-947C-F073AD0982D7}"/>
              </a:ext>
            </a:extLst>
          </p:cNvPr>
          <p:cNvSpPr/>
          <p:nvPr/>
        </p:nvSpPr>
        <p:spPr>
          <a:xfrm>
            <a:off x="-1" y="-1"/>
            <a:ext cx="12192001" cy="649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pic>
        <p:nvPicPr>
          <p:cNvPr id="17" name="Picture 16">
            <a:extLst>
              <a:ext uri="{FF2B5EF4-FFF2-40B4-BE49-F238E27FC236}">
                <a16:creationId xmlns:a16="http://schemas.microsoft.com/office/drawing/2014/main" id="{277A8FF0-8CC3-42E9-91EA-34DBAF9D99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872000" y="0"/>
            <a:ext cx="4320000" cy="6497998"/>
          </a:xfrm>
          <a:custGeom>
            <a:avLst/>
            <a:gdLst>
              <a:gd name="connsiteX0" fmla="*/ 0 w 4320000"/>
              <a:gd name="connsiteY0" fmla="*/ 0 h 6497998"/>
              <a:gd name="connsiteX1" fmla="*/ 4320000 w 4320000"/>
              <a:gd name="connsiteY1" fmla="*/ 0 h 6497998"/>
              <a:gd name="connsiteX2" fmla="*/ 4320000 w 4320000"/>
              <a:gd name="connsiteY2" fmla="*/ 6497998 h 6497998"/>
              <a:gd name="connsiteX3" fmla="*/ 0 w 4320000"/>
              <a:gd name="connsiteY3" fmla="*/ 6497998 h 6497998"/>
            </a:gdLst>
            <a:ahLst/>
            <a:cxnLst>
              <a:cxn ang="0">
                <a:pos x="connsiteX0" y="connsiteY0"/>
              </a:cxn>
              <a:cxn ang="0">
                <a:pos x="connsiteX1" y="connsiteY1"/>
              </a:cxn>
              <a:cxn ang="0">
                <a:pos x="connsiteX2" y="connsiteY2"/>
              </a:cxn>
              <a:cxn ang="0">
                <a:pos x="connsiteX3" y="connsiteY3"/>
              </a:cxn>
            </a:cxnLst>
            <a:rect l="l" t="t" r="r" b="b"/>
            <a:pathLst>
              <a:path w="4320000" h="6497998">
                <a:moveTo>
                  <a:pt x="0" y="0"/>
                </a:moveTo>
                <a:lnTo>
                  <a:pt x="4320000" y="0"/>
                </a:lnTo>
                <a:lnTo>
                  <a:pt x="4320000" y="6497998"/>
                </a:lnTo>
                <a:lnTo>
                  <a:pt x="0" y="6497998"/>
                </a:lnTo>
                <a:close/>
              </a:path>
            </a:pathLst>
          </a:custGeom>
        </p:spPr>
      </p:pic>
      <p:sp>
        <p:nvSpPr>
          <p:cNvPr id="18" name="Freeform: Shape 17">
            <a:extLst>
              <a:ext uri="{FF2B5EF4-FFF2-40B4-BE49-F238E27FC236}">
                <a16:creationId xmlns:a16="http://schemas.microsoft.com/office/drawing/2014/main" id="{466CF004-24AB-4816-B812-422B436319F3}"/>
              </a:ext>
            </a:extLst>
          </p:cNvPr>
          <p:cNvSpPr/>
          <p:nvPr/>
        </p:nvSpPr>
        <p:spPr>
          <a:xfrm>
            <a:off x="7872000" y="0"/>
            <a:ext cx="4320000" cy="6497998"/>
          </a:xfrm>
          <a:custGeom>
            <a:avLst/>
            <a:gdLst>
              <a:gd name="connsiteX0" fmla="*/ 0 w 12191998"/>
              <a:gd name="connsiteY0" fmla="*/ 0 h 4952997"/>
              <a:gd name="connsiteX1" fmla="*/ 12191998 w 12191998"/>
              <a:gd name="connsiteY1" fmla="*/ 0 h 4952997"/>
              <a:gd name="connsiteX2" fmla="*/ 12191998 w 12191998"/>
              <a:gd name="connsiteY2" fmla="*/ 4952997 h 4952997"/>
              <a:gd name="connsiteX3" fmla="*/ 0 w 12191998"/>
              <a:gd name="connsiteY3" fmla="*/ 4952997 h 4952997"/>
            </a:gdLst>
            <a:ahLst/>
            <a:cxnLst>
              <a:cxn ang="0">
                <a:pos x="connsiteX0" y="connsiteY0"/>
              </a:cxn>
              <a:cxn ang="0">
                <a:pos x="connsiteX1" y="connsiteY1"/>
              </a:cxn>
              <a:cxn ang="0">
                <a:pos x="connsiteX2" y="connsiteY2"/>
              </a:cxn>
              <a:cxn ang="0">
                <a:pos x="connsiteX3" y="connsiteY3"/>
              </a:cxn>
            </a:cxnLst>
            <a:rect l="l" t="t" r="r" b="b"/>
            <a:pathLst>
              <a:path w="12191998" h="4952997">
                <a:moveTo>
                  <a:pt x="0" y="0"/>
                </a:moveTo>
                <a:lnTo>
                  <a:pt x="12191998" y="0"/>
                </a:lnTo>
                <a:lnTo>
                  <a:pt x="12191998" y="4952997"/>
                </a:lnTo>
                <a:lnTo>
                  <a:pt x="0" y="4952997"/>
                </a:lnTo>
                <a:close/>
              </a:path>
            </a:pathLst>
          </a:cu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Z"/>
          </a:p>
        </p:txBody>
      </p:sp>
      <p:sp>
        <p:nvSpPr>
          <p:cNvPr id="2" name="Title 1">
            <a:extLst>
              <a:ext uri="{FF2B5EF4-FFF2-40B4-BE49-F238E27FC236}">
                <a16:creationId xmlns:a16="http://schemas.microsoft.com/office/drawing/2014/main" id="{D4112040-C692-4897-966A-E96A7B9D3A1A}"/>
              </a:ext>
            </a:extLst>
          </p:cNvPr>
          <p:cNvSpPr>
            <a:spLocks noGrp="1"/>
          </p:cNvSpPr>
          <p:nvPr>
            <p:ph type="title"/>
          </p:nvPr>
        </p:nvSpPr>
        <p:spPr>
          <a:xfrm>
            <a:off x="252000" y="252000"/>
            <a:ext cx="11688000" cy="1384995"/>
          </a:xfrm>
        </p:spPr>
        <p:txBody>
          <a:bodyPr/>
          <a:lstStyle/>
          <a:p>
            <a:pPr>
              <a:lnSpc>
                <a:spcPct val="100000"/>
              </a:lnSpc>
            </a:pPr>
            <a:r>
              <a:rPr lang="en-NZ" sz="4400" i="1" dirty="0">
                <a:solidFill>
                  <a:srgbClr val="282D41"/>
                </a:solidFill>
              </a:rPr>
              <a:t>Young persons</a:t>
            </a:r>
            <a:br>
              <a:rPr lang="en-NZ" sz="4000" dirty="0">
                <a:solidFill>
                  <a:srgbClr val="282D41"/>
                </a:solidFill>
                <a:latin typeface="Arial Black" panose="020B0A04020102020204" pitchFamily="34" charset="0"/>
              </a:rPr>
            </a:br>
            <a:r>
              <a:rPr lang="en-NZ" sz="4000" dirty="0">
                <a:solidFill>
                  <a:srgbClr val="282D41"/>
                </a:solidFill>
                <a:latin typeface="Arial Black" panose="020B0A04020102020204" pitchFamily="34" charset="0"/>
              </a:rPr>
              <a:t>HEADLINES</a:t>
            </a:r>
          </a:p>
        </p:txBody>
      </p:sp>
      <p:sp>
        <p:nvSpPr>
          <p:cNvPr id="3" name="TextBox 2">
            <a:extLst>
              <a:ext uri="{FF2B5EF4-FFF2-40B4-BE49-F238E27FC236}">
                <a16:creationId xmlns:a16="http://schemas.microsoft.com/office/drawing/2014/main" id="{90DD9ECC-1C50-4A80-BB64-B950192312D5}"/>
              </a:ext>
            </a:extLst>
          </p:cNvPr>
          <p:cNvSpPr txBox="1"/>
          <p:nvPr/>
        </p:nvSpPr>
        <p:spPr>
          <a:xfrm>
            <a:off x="940557" y="1927095"/>
            <a:ext cx="6441318" cy="3708708"/>
          </a:xfrm>
          <a:prstGeom prst="rect">
            <a:avLst/>
          </a:prstGeom>
          <a:noFill/>
        </p:spPr>
        <p:txBody>
          <a:bodyPr wrap="square" rtlCol="0">
            <a:spAutoFit/>
          </a:bodyPr>
          <a:lstStyle/>
          <a:p>
            <a:pPr>
              <a:spcAft>
                <a:spcPts val="3000"/>
              </a:spcAft>
            </a:pPr>
            <a:r>
              <a:rPr lang="en-NZ" sz="2000" dirty="0">
                <a:solidFill>
                  <a:schemeClr val="tx1">
                    <a:lumMod val="85000"/>
                    <a:lumOff val="15000"/>
                  </a:schemeClr>
                </a:solidFill>
              </a:rPr>
              <a:t>Overall engagement is stable, but attendance has declined</a:t>
            </a:r>
          </a:p>
          <a:p>
            <a:pPr>
              <a:spcAft>
                <a:spcPts val="3000"/>
              </a:spcAft>
            </a:pPr>
            <a:r>
              <a:rPr lang="en-NZ" sz="2000" dirty="0">
                <a:solidFill>
                  <a:schemeClr val="tx1">
                    <a:lumMod val="85000"/>
                    <a:lumOff val="15000"/>
                  </a:schemeClr>
                </a:solidFill>
              </a:rPr>
              <a:t>Young New Zealanders are feeling more creative than ever</a:t>
            </a:r>
          </a:p>
          <a:p>
            <a:pPr>
              <a:spcAft>
                <a:spcPts val="3000"/>
              </a:spcAft>
            </a:pPr>
            <a:r>
              <a:rPr lang="en-NZ" sz="2000" dirty="0">
                <a:solidFill>
                  <a:schemeClr val="tx1">
                    <a:lumMod val="85000"/>
                    <a:lumOff val="15000"/>
                  </a:schemeClr>
                </a:solidFill>
              </a:rPr>
              <a:t>Young people are increasingly seeing the benefits of the arts to their wellbeing</a:t>
            </a:r>
          </a:p>
          <a:p>
            <a:pPr>
              <a:spcAft>
                <a:spcPts val="3000"/>
              </a:spcAft>
            </a:pPr>
            <a:r>
              <a:rPr lang="en-NZ" sz="2000" dirty="0">
                <a:solidFill>
                  <a:schemeClr val="tx1">
                    <a:lumMod val="85000"/>
                    <a:lumOff val="15000"/>
                  </a:schemeClr>
                </a:solidFill>
              </a:rPr>
              <a:t>Parents help shape the attitudes of their children towards the arts</a:t>
            </a:r>
          </a:p>
        </p:txBody>
      </p:sp>
      <p:cxnSp>
        <p:nvCxnSpPr>
          <p:cNvPr id="7" name="Straight Connector 6">
            <a:extLst>
              <a:ext uri="{FF2B5EF4-FFF2-40B4-BE49-F238E27FC236}">
                <a16:creationId xmlns:a16="http://schemas.microsoft.com/office/drawing/2014/main" id="{B8AAD1FB-AD43-4F47-8D1F-427697A4BAAF}"/>
              </a:ext>
            </a:extLst>
          </p:cNvPr>
          <p:cNvCxnSpPr>
            <a:cxnSpLocks/>
          </p:cNvCxnSpPr>
          <p:nvPr/>
        </p:nvCxnSpPr>
        <p:spPr>
          <a:xfrm>
            <a:off x="352425" y="1675095"/>
            <a:ext cx="3267075" cy="0"/>
          </a:xfrm>
          <a:prstGeom prst="line">
            <a:avLst/>
          </a:prstGeom>
          <a:ln w="57150">
            <a:solidFill>
              <a:srgbClr val="D1A42B"/>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991FA05-D583-4FC7-8495-3B83D7A9C70D}"/>
              </a:ext>
            </a:extLst>
          </p:cNvPr>
          <p:cNvSpPr/>
          <p:nvPr/>
        </p:nvSpPr>
        <p:spPr>
          <a:xfrm>
            <a:off x="352425" y="2036215"/>
            <a:ext cx="474160" cy="474160"/>
          </a:xfrm>
          <a:prstGeom prst="ellipse">
            <a:avLst/>
          </a:prstGeom>
          <a:noFill/>
          <a:ln w="19050">
            <a:solidFill>
              <a:srgbClr val="D1A42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NZ" sz="2400" dirty="0">
                <a:solidFill>
                  <a:srgbClr val="282D41"/>
                </a:solidFill>
                <a:latin typeface="Arial Black" panose="020B0A04020102020204" pitchFamily="34" charset="0"/>
              </a:rPr>
              <a:t>1</a:t>
            </a:r>
          </a:p>
        </p:txBody>
      </p:sp>
      <p:sp>
        <p:nvSpPr>
          <p:cNvPr id="9" name="Oval 8">
            <a:extLst>
              <a:ext uri="{FF2B5EF4-FFF2-40B4-BE49-F238E27FC236}">
                <a16:creationId xmlns:a16="http://schemas.microsoft.com/office/drawing/2014/main" id="{8DE967CD-3BB8-4BAD-82F3-5C30C16ABBE9}"/>
              </a:ext>
            </a:extLst>
          </p:cNvPr>
          <p:cNvSpPr/>
          <p:nvPr/>
        </p:nvSpPr>
        <p:spPr>
          <a:xfrm>
            <a:off x="352425" y="3025340"/>
            <a:ext cx="474160" cy="474160"/>
          </a:xfrm>
          <a:prstGeom prst="ellipse">
            <a:avLst/>
          </a:prstGeom>
          <a:noFill/>
          <a:ln w="19050">
            <a:solidFill>
              <a:srgbClr val="D1A42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NZ" sz="2400" dirty="0">
                <a:solidFill>
                  <a:srgbClr val="282D41"/>
                </a:solidFill>
                <a:latin typeface="Arial Black" panose="020B0A04020102020204" pitchFamily="34" charset="0"/>
              </a:rPr>
              <a:t>2</a:t>
            </a:r>
          </a:p>
        </p:txBody>
      </p:sp>
      <p:sp>
        <p:nvSpPr>
          <p:cNvPr id="10" name="Oval 9">
            <a:extLst>
              <a:ext uri="{FF2B5EF4-FFF2-40B4-BE49-F238E27FC236}">
                <a16:creationId xmlns:a16="http://schemas.microsoft.com/office/drawing/2014/main" id="{116BF74A-17DE-4F59-9339-157D5A2FCAA8}"/>
              </a:ext>
            </a:extLst>
          </p:cNvPr>
          <p:cNvSpPr/>
          <p:nvPr/>
        </p:nvSpPr>
        <p:spPr>
          <a:xfrm>
            <a:off x="352425" y="4014465"/>
            <a:ext cx="474160" cy="474160"/>
          </a:xfrm>
          <a:prstGeom prst="ellipse">
            <a:avLst/>
          </a:prstGeom>
          <a:noFill/>
          <a:ln w="19050">
            <a:solidFill>
              <a:srgbClr val="D1A42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NZ" sz="2400" dirty="0">
                <a:solidFill>
                  <a:srgbClr val="282D41"/>
                </a:solidFill>
                <a:latin typeface="Arial Black" panose="020B0A04020102020204" pitchFamily="34" charset="0"/>
              </a:rPr>
              <a:t>3</a:t>
            </a:r>
          </a:p>
        </p:txBody>
      </p:sp>
      <p:sp>
        <p:nvSpPr>
          <p:cNvPr id="11" name="Oval 10">
            <a:extLst>
              <a:ext uri="{FF2B5EF4-FFF2-40B4-BE49-F238E27FC236}">
                <a16:creationId xmlns:a16="http://schemas.microsoft.com/office/drawing/2014/main" id="{81C2DADE-CB5A-403D-9F98-9FE7676CA1C3}"/>
              </a:ext>
            </a:extLst>
          </p:cNvPr>
          <p:cNvSpPr/>
          <p:nvPr/>
        </p:nvSpPr>
        <p:spPr>
          <a:xfrm>
            <a:off x="352425" y="5003591"/>
            <a:ext cx="474160" cy="474160"/>
          </a:xfrm>
          <a:prstGeom prst="ellipse">
            <a:avLst/>
          </a:prstGeom>
          <a:noFill/>
          <a:ln w="19050">
            <a:solidFill>
              <a:srgbClr val="D1A42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NZ" sz="2400" dirty="0">
                <a:solidFill>
                  <a:srgbClr val="282D41"/>
                </a:solidFill>
                <a:latin typeface="Arial Black" panose="020B0A04020102020204" pitchFamily="34" charset="0"/>
              </a:rPr>
              <a:t>4</a:t>
            </a:r>
          </a:p>
        </p:txBody>
      </p:sp>
      <p:sp>
        <p:nvSpPr>
          <p:cNvPr id="14" name="Graphic 10">
            <a:extLst>
              <a:ext uri="{FF2B5EF4-FFF2-40B4-BE49-F238E27FC236}">
                <a16:creationId xmlns:a16="http://schemas.microsoft.com/office/drawing/2014/main" id="{B17C2FEF-5BE9-4D81-9FE4-0653AE7ECB89}"/>
              </a:ext>
            </a:extLst>
          </p:cNvPr>
          <p:cNvSpPr/>
          <p:nvPr/>
        </p:nvSpPr>
        <p:spPr>
          <a:xfrm rot="16200000">
            <a:off x="9187966" y="3493964"/>
            <a:ext cx="1926192" cy="4081875"/>
          </a:xfrm>
          <a:custGeom>
            <a:avLst/>
            <a:gdLst>
              <a:gd name="connsiteX0" fmla="*/ 1846601 w 3200400"/>
              <a:gd name="connsiteY0" fmla="*/ 6782112 h 6782111"/>
              <a:gd name="connsiteX1" fmla="*/ 3200400 w 3200400"/>
              <a:gd name="connsiteY1" fmla="*/ 5747790 h 6782111"/>
              <a:gd name="connsiteX2" fmla="*/ 2600794 w 3200400"/>
              <a:gd name="connsiteY2" fmla="*/ 4993598 h 6782111"/>
              <a:gd name="connsiteX3" fmla="*/ 2036789 w 3200400"/>
              <a:gd name="connsiteY3" fmla="*/ 5447987 h 6782111"/>
              <a:gd name="connsiteX4" fmla="*/ 2364699 w 3200400"/>
              <a:gd name="connsiteY4" fmla="*/ 5777771 h 6782111"/>
              <a:gd name="connsiteX5" fmla="*/ 2595173 w 3200400"/>
              <a:gd name="connsiteY5" fmla="*/ 5579151 h 6782111"/>
              <a:gd name="connsiteX6" fmla="*/ 2415290 w 3200400"/>
              <a:gd name="connsiteY6" fmla="*/ 5397395 h 6782111"/>
              <a:gd name="connsiteX7" fmla="*/ 2560508 w 3200400"/>
              <a:gd name="connsiteY7" fmla="*/ 5337435 h 6782111"/>
              <a:gd name="connsiteX8" fmla="*/ 2800350 w 3200400"/>
              <a:gd name="connsiteY8" fmla="*/ 5642859 h 6782111"/>
              <a:gd name="connsiteX9" fmla="*/ 1999313 w 3200400"/>
              <a:gd name="connsiteY9" fmla="*/ 6292120 h 6782111"/>
              <a:gd name="connsiteX10" fmla="*/ 1035258 w 3200400"/>
              <a:gd name="connsiteY10" fmla="*/ 5846163 h 6782111"/>
              <a:gd name="connsiteX11" fmla="*/ 3094532 w 3200400"/>
              <a:gd name="connsiteY11" fmla="*/ 3134818 h 6782111"/>
              <a:gd name="connsiteX12" fmla="*/ 1535555 w 3200400"/>
              <a:gd name="connsiteY12" fmla="*/ 1118641 h 6782111"/>
              <a:gd name="connsiteX13" fmla="*/ 827270 w 3200400"/>
              <a:gd name="connsiteY13" fmla="*/ 1373474 h 6782111"/>
              <a:gd name="connsiteX14" fmla="*/ 2063022 w 3200400"/>
              <a:gd name="connsiteY14" fmla="*/ 427220 h 6782111"/>
              <a:gd name="connsiteX15" fmla="*/ 2742264 w 3200400"/>
              <a:gd name="connsiteY15" fmla="*/ 898473 h 6782111"/>
              <a:gd name="connsiteX16" fmla="*/ 2611100 w 3200400"/>
              <a:gd name="connsiteY16" fmla="*/ 1107398 h 6782111"/>
              <a:gd name="connsiteX17" fmla="*/ 2453703 w 3200400"/>
              <a:gd name="connsiteY17" fmla="*/ 769183 h 6782111"/>
              <a:gd name="connsiteX18" fmla="*/ 2185754 w 3200400"/>
              <a:gd name="connsiteY18" fmla="*/ 1031511 h 6782111"/>
              <a:gd name="connsiteX19" fmla="*/ 2641080 w 3200400"/>
              <a:gd name="connsiteY19" fmla="*/ 1436245 h 6782111"/>
              <a:gd name="connsiteX20" fmla="*/ 3128260 w 3200400"/>
              <a:gd name="connsiteY20" fmla="*/ 899410 h 6782111"/>
              <a:gd name="connsiteX21" fmla="*/ 1953406 w 3200400"/>
              <a:gd name="connsiteY21" fmla="*/ 0 h 6782111"/>
              <a:gd name="connsiteX22" fmla="*/ 236095 w 3200400"/>
              <a:gd name="connsiteY22" fmla="*/ 1863464 h 6782111"/>
              <a:gd name="connsiteX23" fmla="*/ 1018394 w 3200400"/>
              <a:gd name="connsiteY23" fmla="*/ 3130133 h 6782111"/>
              <a:gd name="connsiteX24" fmla="*/ 1427813 w 3200400"/>
              <a:gd name="connsiteY24" fmla="*/ 2766622 h 6782111"/>
              <a:gd name="connsiteX25" fmla="*/ 1193592 w 3200400"/>
              <a:gd name="connsiteY25" fmla="*/ 2507105 h 6782111"/>
              <a:gd name="connsiteX26" fmla="*/ 999657 w 3200400"/>
              <a:gd name="connsiteY26" fmla="*/ 2593298 h 6782111"/>
              <a:gd name="connsiteX27" fmla="*/ 1293839 w 3200400"/>
              <a:gd name="connsiteY27" fmla="*/ 2360951 h 6782111"/>
              <a:gd name="connsiteX28" fmla="*/ 1702321 w 3200400"/>
              <a:gd name="connsiteY28" fmla="*/ 2885606 h 6782111"/>
              <a:gd name="connsiteX29" fmla="*/ 0 w 3200400"/>
              <a:gd name="connsiteY29" fmla="*/ 4038912 h 6782111"/>
              <a:gd name="connsiteX30" fmla="*/ 0 w 3200400"/>
              <a:gd name="connsiteY30" fmla="*/ 4769682 h 6782111"/>
              <a:gd name="connsiteX31" fmla="*/ 2162332 w 3200400"/>
              <a:gd name="connsiteY31" fmla="*/ 2979295 h 6782111"/>
              <a:gd name="connsiteX32" fmla="*/ 1352862 w 3200400"/>
              <a:gd name="connsiteY32" fmla="*/ 1957153 h 6782111"/>
              <a:gd name="connsiteX33" fmla="*/ 755130 w 3200400"/>
              <a:gd name="connsiteY33" fmla="*/ 2363761 h 6782111"/>
              <a:gd name="connsiteX34" fmla="*/ 1433435 w 3200400"/>
              <a:gd name="connsiteY34" fmla="*/ 1545860 h 6782111"/>
              <a:gd name="connsiteX35" fmla="*/ 2584867 w 3200400"/>
              <a:gd name="connsiteY35" fmla="*/ 2992411 h 6782111"/>
              <a:gd name="connsiteX36" fmla="*/ 937 w 3200400"/>
              <a:gd name="connsiteY36" fmla="*/ 5371162 h 6782111"/>
              <a:gd name="connsiteX37" fmla="*/ 937 w 3200400"/>
              <a:gd name="connsiteY37" fmla="*/ 6084132 h 6782111"/>
              <a:gd name="connsiteX38" fmla="*/ 368196 w 3200400"/>
              <a:gd name="connsiteY38" fmla="*/ 6034477 h 6782111"/>
              <a:gd name="connsiteX39" fmla="*/ 1846601 w 3200400"/>
              <a:gd name="connsiteY39" fmla="*/ 6782112 h 678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00400" h="6782111">
                <a:moveTo>
                  <a:pt x="1846601" y="6782112"/>
                </a:moveTo>
                <a:cubicBezTo>
                  <a:pt x="2690735" y="6782112"/>
                  <a:pt x="3200400" y="6196559"/>
                  <a:pt x="3200400" y="5747790"/>
                </a:cubicBezTo>
                <a:cubicBezTo>
                  <a:pt x="3200400" y="5223135"/>
                  <a:pt x="2897786" y="4993598"/>
                  <a:pt x="2600794" y="4993598"/>
                </a:cubicBezTo>
                <a:cubicBezTo>
                  <a:pt x="2227913" y="4993598"/>
                  <a:pt x="2036789" y="5243746"/>
                  <a:pt x="2036789" y="5447987"/>
                </a:cubicBezTo>
                <a:cubicBezTo>
                  <a:pt x="2036789" y="5631616"/>
                  <a:pt x="2150152" y="5777771"/>
                  <a:pt x="2364699" y="5777771"/>
                </a:cubicBezTo>
                <a:cubicBezTo>
                  <a:pt x="2578309" y="5777771"/>
                  <a:pt x="2595173" y="5608194"/>
                  <a:pt x="2595173" y="5579151"/>
                </a:cubicBezTo>
                <a:cubicBezTo>
                  <a:pt x="2595173" y="5535117"/>
                  <a:pt x="2568940" y="5397395"/>
                  <a:pt x="2415290" y="5397395"/>
                </a:cubicBezTo>
                <a:cubicBezTo>
                  <a:pt x="2415290" y="5397395"/>
                  <a:pt x="2471504" y="5337435"/>
                  <a:pt x="2560508" y="5337435"/>
                </a:cubicBezTo>
                <a:cubicBezTo>
                  <a:pt x="2612036" y="5337435"/>
                  <a:pt x="2800350" y="5354299"/>
                  <a:pt x="2800350" y="5642859"/>
                </a:cubicBezTo>
                <a:cubicBezTo>
                  <a:pt x="2800350" y="5932357"/>
                  <a:pt x="2496800" y="6292120"/>
                  <a:pt x="1999313" y="6292120"/>
                </a:cubicBezTo>
                <a:cubicBezTo>
                  <a:pt x="1403454" y="6292120"/>
                  <a:pt x="1035258" y="5846163"/>
                  <a:pt x="1035258" y="5846163"/>
                </a:cubicBezTo>
                <a:cubicBezTo>
                  <a:pt x="2063958" y="5424565"/>
                  <a:pt x="3094532" y="4376191"/>
                  <a:pt x="3094532" y="3134818"/>
                </a:cubicBezTo>
                <a:cubicBezTo>
                  <a:pt x="3094532" y="1573030"/>
                  <a:pt x="1952469" y="1118641"/>
                  <a:pt x="1535555" y="1118641"/>
                </a:cubicBezTo>
                <a:cubicBezTo>
                  <a:pt x="1344431" y="1118641"/>
                  <a:pt x="1062428" y="1142063"/>
                  <a:pt x="827270" y="1373474"/>
                </a:cubicBezTo>
                <a:cubicBezTo>
                  <a:pt x="827270" y="1373474"/>
                  <a:pt x="1057744" y="427220"/>
                  <a:pt x="2063022" y="427220"/>
                </a:cubicBezTo>
                <a:cubicBezTo>
                  <a:pt x="2651386" y="427220"/>
                  <a:pt x="2742264" y="778552"/>
                  <a:pt x="2742264" y="898473"/>
                </a:cubicBezTo>
                <a:cubicBezTo>
                  <a:pt x="2742264" y="1070860"/>
                  <a:pt x="2611100" y="1107398"/>
                  <a:pt x="2611100" y="1107398"/>
                </a:cubicBezTo>
                <a:cubicBezTo>
                  <a:pt x="2685114" y="1012773"/>
                  <a:pt x="2642017" y="769183"/>
                  <a:pt x="2453703" y="769183"/>
                </a:cubicBezTo>
                <a:cubicBezTo>
                  <a:pt x="2221355" y="769183"/>
                  <a:pt x="2185754" y="928453"/>
                  <a:pt x="2185754" y="1031511"/>
                </a:cubicBezTo>
                <a:cubicBezTo>
                  <a:pt x="2185754" y="1137379"/>
                  <a:pt x="2261641" y="1436245"/>
                  <a:pt x="2641080" y="1436245"/>
                </a:cubicBezTo>
                <a:cubicBezTo>
                  <a:pt x="2971801" y="1436245"/>
                  <a:pt x="3128260" y="1150495"/>
                  <a:pt x="3128260" y="899410"/>
                </a:cubicBezTo>
                <a:cubicBezTo>
                  <a:pt x="3131071" y="482496"/>
                  <a:pt x="2738516" y="0"/>
                  <a:pt x="1953406" y="0"/>
                </a:cubicBezTo>
                <a:cubicBezTo>
                  <a:pt x="965929" y="0"/>
                  <a:pt x="236095" y="877861"/>
                  <a:pt x="236095" y="1863464"/>
                </a:cubicBezTo>
                <a:cubicBezTo>
                  <a:pt x="236095" y="2885606"/>
                  <a:pt x="771057" y="3130133"/>
                  <a:pt x="1018394" y="3130133"/>
                </a:cubicBezTo>
                <a:cubicBezTo>
                  <a:pt x="1265732" y="3130133"/>
                  <a:pt x="1427813" y="2966178"/>
                  <a:pt x="1427813" y="2766622"/>
                </a:cubicBezTo>
                <a:cubicBezTo>
                  <a:pt x="1427813" y="2567065"/>
                  <a:pt x="1260111" y="2507105"/>
                  <a:pt x="1193592" y="2507105"/>
                </a:cubicBezTo>
                <a:cubicBezTo>
                  <a:pt x="1127073" y="2507105"/>
                  <a:pt x="1025889" y="2547391"/>
                  <a:pt x="999657" y="2593298"/>
                </a:cubicBezTo>
                <a:cubicBezTo>
                  <a:pt x="999657" y="2593298"/>
                  <a:pt x="1025889" y="2360951"/>
                  <a:pt x="1293839" y="2360951"/>
                </a:cubicBezTo>
                <a:cubicBezTo>
                  <a:pt x="1561788" y="2360951"/>
                  <a:pt x="1702321" y="2639206"/>
                  <a:pt x="1702321" y="2885606"/>
                </a:cubicBezTo>
                <a:cubicBezTo>
                  <a:pt x="1702321" y="3125449"/>
                  <a:pt x="1430624" y="4000500"/>
                  <a:pt x="0" y="4038912"/>
                </a:cubicBezTo>
                <a:lnTo>
                  <a:pt x="0" y="4769682"/>
                </a:lnTo>
                <a:cubicBezTo>
                  <a:pt x="1567409" y="4631023"/>
                  <a:pt x="2162332" y="3588270"/>
                  <a:pt x="2162332" y="2979295"/>
                </a:cubicBezTo>
                <a:cubicBezTo>
                  <a:pt x="2162332" y="2392805"/>
                  <a:pt x="1834422" y="1957153"/>
                  <a:pt x="1352862" y="1957153"/>
                </a:cubicBezTo>
                <a:cubicBezTo>
                  <a:pt x="921895" y="1957153"/>
                  <a:pt x="755130" y="2363761"/>
                  <a:pt x="755130" y="2363761"/>
                </a:cubicBezTo>
                <a:cubicBezTo>
                  <a:pt x="714844" y="1840042"/>
                  <a:pt x="997783" y="1545860"/>
                  <a:pt x="1433435" y="1545860"/>
                </a:cubicBezTo>
                <a:cubicBezTo>
                  <a:pt x="1922489" y="1545860"/>
                  <a:pt x="2584867" y="2063021"/>
                  <a:pt x="2584867" y="2992411"/>
                </a:cubicBezTo>
                <a:cubicBezTo>
                  <a:pt x="2584867" y="4471753"/>
                  <a:pt x="1183286" y="5253115"/>
                  <a:pt x="937" y="5371162"/>
                </a:cubicBezTo>
                <a:lnTo>
                  <a:pt x="937" y="6084132"/>
                </a:lnTo>
                <a:cubicBezTo>
                  <a:pt x="217357" y="6058836"/>
                  <a:pt x="368196" y="6034477"/>
                  <a:pt x="368196" y="6034477"/>
                </a:cubicBezTo>
                <a:cubicBezTo>
                  <a:pt x="368196" y="6034477"/>
                  <a:pt x="864745" y="6782112"/>
                  <a:pt x="1846601" y="6782112"/>
                </a:cubicBezTo>
              </a:path>
            </a:pathLst>
          </a:custGeom>
          <a:solidFill>
            <a:schemeClr val="bg1">
              <a:alpha val="15000"/>
            </a:schemeClr>
          </a:solidFill>
          <a:ln w="7779" cap="flat">
            <a:noFill/>
            <a:prstDash val="solid"/>
            <a:miter/>
          </a:ln>
        </p:spPr>
        <p:txBody>
          <a:bodyPr rtlCol="0" anchor="ctr"/>
          <a:lstStyle/>
          <a:p>
            <a:endParaRPr lang="en-NZ"/>
          </a:p>
        </p:txBody>
      </p:sp>
    </p:spTree>
    <p:extLst>
      <p:ext uri="{BB962C8B-B14F-4D97-AF65-F5344CB8AC3E}">
        <p14:creationId xmlns:p14="http://schemas.microsoft.com/office/powerpoint/2010/main" val="1465858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1F2E-20C9-408B-808C-CE826AFC2618}"/>
              </a:ext>
            </a:extLst>
          </p:cNvPr>
          <p:cNvSpPr>
            <a:spLocks noGrp="1"/>
          </p:cNvSpPr>
          <p:nvPr>
            <p:ph type="title"/>
          </p:nvPr>
        </p:nvSpPr>
        <p:spPr>
          <a:xfrm>
            <a:off x="252000" y="252000"/>
            <a:ext cx="11688000" cy="424732"/>
          </a:xfrm>
        </p:spPr>
        <p:txBody>
          <a:bodyPr/>
          <a:lstStyle/>
          <a:p>
            <a:r>
              <a:rPr lang="en-NZ" dirty="0"/>
              <a:t>Attendance</a:t>
            </a:r>
            <a:endParaRPr lang="en-NZ" b="1" dirty="0"/>
          </a:p>
        </p:txBody>
      </p:sp>
      <p:sp>
        <p:nvSpPr>
          <p:cNvPr id="5" name="Rectangle 4">
            <a:extLst>
              <a:ext uri="{FF2B5EF4-FFF2-40B4-BE49-F238E27FC236}">
                <a16:creationId xmlns:a16="http://schemas.microsoft.com/office/drawing/2014/main" id="{93834F40-9E22-4F20-8F6C-198952B948C2}"/>
              </a:ext>
            </a:extLst>
          </p:cNvPr>
          <p:cNvSpPr/>
          <p:nvPr/>
        </p:nvSpPr>
        <p:spPr>
          <a:xfrm>
            <a:off x="0" y="1062000"/>
            <a:ext cx="12192000" cy="540000"/>
          </a:xfrm>
          <a:prstGeom prst="rect">
            <a:avLst/>
          </a:prstGeom>
          <a:solidFill>
            <a:srgbClr val="D1A4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6" name="Rectangle 5">
            <a:extLst>
              <a:ext uri="{FF2B5EF4-FFF2-40B4-BE49-F238E27FC236}">
                <a16:creationId xmlns:a16="http://schemas.microsoft.com/office/drawing/2014/main" id="{5FE586F0-D18D-41D0-AED9-745C27B0DBE0}"/>
              </a:ext>
            </a:extLst>
          </p:cNvPr>
          <p:cNvSpPr/>
          <p:nvPr/>
        </p:nvSpPr>
        <p:spPr>
          <a:xfrm>
            <a:off x="252000" y="1147334"/>
            <a:ext cx="11688000" cy="369332"/>
          </a:xfrm>
          <a:prstGeom prst="rect">
            <a:avLst/>
          </a:prstGeom>
        </p:spPr>
        <p:txBody>
          <a:bodyPr wrap="square">
            <a:spAutoFit/>
          </a:bodyPr>
          <a:lstStyle/>
          <a:p>
            <a:r>
              <a:rPr lang="en-NZ" dirty="0"/>
              <a:t>Attendance has declined since 2017</a:t>
            </a:r>
          </a:p>
        </p:txBody>
      </p:sp>
      <p:graphicFrame>
        <p:nvGraphicFramePr>
          <p:cNvPr id="8" name="Chart 7">
            <a:extLst>
              <a:ext uri="{FF2B5EF4-FFF2-40B4-BE49-F238E27FC236}">
                <a16:creationId xmlns:a16="http://schemas.microsoft.com/office/drawing/2014/main" id="{99FFC137-14D9-4851-9888-7BAF2212932D}"/>
              </a:ext>
            </a:extLst>
          </p:cNvPr>
          <p:cNvGraphicFramePr/>
          <p:nvPr>
            <p:extLst>
              <p:ext uri="{D42A27DB-BD31-4B8C-83A1-F6EECF244321}">
                <p14:modId xmlns:p14="http://schemas.microsoft.com/office/powerpoint/2010/main" val="955217680"/>
              </p:ext>
            </p:extLst>
          </p:nvPr>
        </p:nvGraphicFramePr>
        <p:xfrm>
          <a:off x="962700" y="1933066"/>
          <a:ext cx="10800000" cy="4233867"/>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11">
            <a:extLst>
              <a:ext uri="{FF2B5EF4-FFF2-40B4-BE49-F238E27FC236}">
                <a16:creationId xmlns:a16="http://schemas.microsoft.com/office/drawing/2014/main" id="{EFCACE8D-67B5-4562-91A0-51CC4202D703}"/>
              </a:ext>
            </a:extLst>
          </p:cNvPr>
          <p:cNvSpPr/>
          <p:nvPr/>
        </p:nvSpPr>
        <p:spPr>
          <a:xfrm>
            <a:off x="252000" y="1748400"/>
            <a:ext cx="340029" cy="276999"/>
          </a:xfrm>
          <a:prstGeom prst="rect">
            <a:avLst/>
          </a:prstGeom>
        </p:spPr>
        <p:txBody>
          <a:bodyPr wrap="none">
            <a:spAutoFit/>
          </a:bodyPr>
          <a:lstStyle/>
          <a:p>
            <a:r>
              <a:rPr lang="en-NZ" sz="1200" i="1" spc="149" dirty="0">
                <a:solidFill>
                  <a:schemeClr val="tx1">
                    <a:lumMod val="50000"/>
                    <a:lumOff val="50000"/>
                  </a:schemeClr>
                </a:solidFill>
              </a:rPr>
              <a:t>%</a:t>
            </a:r>
          </a:p>
        </p:txBody>
      </p:sp>
      <p:sp>
        <p:nvSpPr>
          <p:cNvPr id="15" name="Isosceles Triangle 14">
            <a:extLst>
              <a:ext uri="{FF2B5EF4-FFF2-40B4-BE49-F238E27FC236}">
                <a16:creationId xmlns:a16="http://schemas.microsoft.com/office/drawing/2014/main" id="{73FAB710-51BB-4A8C-AE4A-9EDDB69DC622}"/>
              </a:ext>
            </a:extLst>
          </p:cNvPr>
          <p:cNvSpPr>
            <a:spLocks noChangeAspect="1"/>
          </p:cNvSpPr>
          <p:nvPr/>
        </p:nvSpPr>
        <p:spPr>
          <a:xfrm rot="10800000">
            <a:off x="9637954" y="2989879"/>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grpSp>
        <p:nvGrpSpPr>
          <p:cNvPr id="7" name="Group 6">
            <a:extLst>
              <a:ext uri="{FF2B5EF4-FFF2-40B4-BE49-F238E27FC236}">
                <a16:creationId xmlns:a16="http://schemas.microsoft.com/office/drawing/2014/main" id="{C4C1811D-C3E5-48FE-842F-542DF291DE13}"/>
              </a:ext>
            </a:extLst>
          </p:cNvPr>
          <p:cNvGrpSpPr/>
          <p:nvPr/>
        </p:nvGrpSpPr>
        <p:grpSpPr>
          <a:xfrm>
            <a:off x="290513" y="6218553"/>
            <a:ext cx="2598613" cy="246221"/>
            <a:chOff x="290513" y="6218553"/>
            <a:chExt cx="2598613" cy="246221"/>
          </a:xfrm>
        </p:grpSpPr>
        <p:sp>
          <p:nvSpPr>
            <p:cNvPr id="11" name="Rectangle 10">
              <a:extLst>
                <a:ext uri="{FF2B5EF4-FFF2-40B4-BE49-F238E27FC236}">
                  <a16:creationId xmlns:a16="http://schemas.microsoft.com/office/drawing/2014/main" id="{6CA83599-B3C8-4E84-A201-5F75D992B5E7}"/>
                </a:ext>
              </a:extLst>
            </p:cNvPr>
            <p:cNvSpPr/>
            <p:nvPr/>
          </p:nvSpPr>
          <p:spPr>
            <a:xfrm>
              <a:off x="532391" y="6218553"/>
              <a:ext cx="2356735" cy="246221"/>
            </a:xfrm>
            <a:prstGeom prst="rect">
              <a:avLst/>
            </a:prstGeom>
          </p:spPr>
          <p:txBody>
            <a:bodyPr wrap="none" anchor="ctr">
              <a:spAutoFit/>
            </a:bodyPr>
            <a:lstStyle/>
            <a:p>
              <a:r>
                <a:rPr lang="en-NZ" sz="1000" dirty="0">
                  <a:latin typeface="Arial" panose="020B0604020202020204" pitchFamily="34" charset="0"/>
                  <a:cs typeface="Arial" panose="020B0604020202020204" pitchFamily="34" charset="0"/>
                </a:rPr>
                <a:t>= significantly higher / lower than 2017</a:t>
              </a:r>
            </a:p>
          </p:txBody>
        </p:sp>
        <p:grpSp>
          <p:nvGrpSpPr>
            <p:cNvPr id="13" name="Group 12">
              <a:extLst>
                <a:ext uri="{FF2B5EF4-FFF2-40B4-BE49-F238E27FC236}">
                  <a16:creationId xmlns:a16="http://schemas.microsoft.com/office/drawing/2014/main" id="{176B66E6-9FD7-4196-B712-C6EBB71E2FAC}"/>
                </a:ext>
              </a:extLst>
            </p:cNvPr>
            <p:cNvGrpSpPr/>
            <p:nvPr/>
          </p:nvGrpSpPr>
          <p:grpSpPr>
            <a:xfrm>
              <a:off x="290513" y="6274393"/>
              <a:ext cx="291548" cy="134542"/>
              <a:chOff x="2918013" y="6610729"/>
              <a:chExt cx="291548" cy="134542"/>
            </a:xfrm>
          </p:grpSpPr>
          <p:sp>
            <p:nvSpPr>
              <p:cNvPr id="14" name="Isosceles Triangle 13">
                <a:extLst>
                  <a:ext uri="{FF2B5EF4-FFF2-40B4-BE49-F238E27FC236}">
                    <a16:creationId xmlns:a16="http://schemas.microsoft.com/office/drawing/2014/main" id="{F5C13E6E-9EC8-4CC6-B83E-8D3400C3638A}"/>
                  </a:ext>
                </a:extLst>
              </p:cNvPr>
              <p:cNvSpPr>
                <a:spLocks noChangeAspect="1"/>
              </p:cNvSpPr>
              <p:nvPr/>
            </p:nvSpPr>
            <p:spPr>
              <a:xfrm>
                <a:off x="2918013" y="6610729"/>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16" name="Isosceles Triangle 15">
                <a:extLst>
                  <a:ext uri="{FF2B5EF4-FFF2-40B4-BE49-F238E27FC236}">
                    <a16:creationId xmlns:a16="http://schemas.microsoft.com/office/drawing/2014/main" id="{4106DB9E-DD22-45FB-A938-A83C5F037F40}"/>
                  </a:ext>
                </a:extLst>
              </p:cNvPr>
              <p:cNvSpPr>
                <a:spLocks noChangeAspect="1"/>
              </p:cNvSpPr>
              <p:nvPr/>
            </p:nvSpPr>
            <p:spPr>
              <a:xfrm rot="10800000">
                <a:off x="3065561" y="6610729"/>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grpSp>
      </p:grpSp>
    </p:spTree>
    <p:extLst>
      <p:ext uri="{BB962C8B-B14F-4D97-AF65-F5344CB8AC3E}">
        <p14:creationId xmlns:p14="http://schemas.microsoft.com/office/powerpoint/2010/main" val="2807707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1F2E-20C9-408B-808C-CE826AFC2618}"/>
              </a:ext>
            </a:extLst>
          </p:cNvPr>
          <p:cNvSpPr>
            <a:spLocks noGrp="1"/>
          </p:cNvSpPr>
          <p:nvPr>
            <p:ph type="title"/>
          </p:nvPr>
        </p:nvSpPr>
        <p:spPr>
          <a:xfrm>
            <a:off x="252000" y="252000"/>
            <a:ext cx="11688000" cy="424732"/>
          </a:xfrm>
        </p:spPr>
        <p:txBody>
          <a:bodyPr/>
          <a:lstStyle/>
          <a:p>
            <a:r>
              <a:rPr lang="en-NZ" b="1" dirty="0"/>
              <a:t>Attendance by art form</a:t>
            </a:r>
          </a:p>
        </p:txBody>
      </p:sp>
      <p:sp>
        <p:nvSpPr>
          <p:cNvPr id="5" name="Rectangle 4">
            <a:extLst>
              <a:ext uri="{FF2B5EF4-FFF2-40B4-BE49-F238E27FC236}">
                <a16:creationId xmlns:a16="http://schemas.microsoft.com/office/drawing/2014/main" id="{93834F40-9E22-4F20-8F6C-198952B948C2}"/>
              </a:ext>
            </a:extLst>
          </p:cNvPr>
          <p:cNvSpPr/>
          <p:nvPr/>
        </p:nvSpPr>
        <p:spPr>
          <a:xfrm>
            <a:off x="0" y="1062000"/>
            <a:ext cx="12192000" cy="540000"/>
          </a:xfrm>
          <a:prstGeom prst="rect">
            <a:avLst/>
          </a:prstGeom>
          <a:solidFill>
            <a:srgbClr val="D1A4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6" name="Rectangle 5">
            <a:extLst>
              <a:ext uri="{FF2B5EF4-FFF2-40B4-BE49-F238E27FC236}">
                <a16:creationId xmlns:a16="http://schemas.microsoft.com/office/drawing/2014/main" id="{5FE586F0-D18D-41D0-AED9-745C27B0DBE0}"/>
              </a:ext>
            </a:extLst>
          </p:cNvPr>
          <p:cNvSpPr/>
          <p:nvPr/>
        </p:nvSpPr>
        <p:spPr>
          <a:xfrm>
            <a:off x="252000" y="1147334"/>
            <a:ext cx="11688000" cy="369332"/>
          </a:xfrm>
          <a:prstGeom prst="rect">
            <a:avLst/>
          </a:prstGeom>
        </p:spPr>
        <p:txBody>
          <a:bodyPr wrap="square">
            <a:spAutoFit/>
          </a:bodyPr>
          <a:lstStyle/>
          <a:p>
            <a:r>
              <a:rPr lang="en-NZ" dirty="0"/>
              <a:t>This decline is driven by all art forms, with the exception of Ngā Toi Māori </a:t>
            </a:r>
          </a:p>
        </p:txBody>
      </p:sp>
      <p:sp>
        <p:nvSpPr>
          <p:cNvPr id="12" name="Rectangle 11">
            <a:extLst>
              <a:ext uri="{FF2B5EF4-FFF2-40B4-BE49-F238E27FC236}">
                <a16:creationId xmlns:a16="http://schemas.microsoft.com/office/drawing/2014/main" id="{EFCACE8D-67B5-4562-91A0-51CC4202D703}"/>
              </a:ext>
            </a:extLst>
          </p:cNvPr>
          <p:cNvSpPr/>
          <p:nvPr/>
        </p:nvSpPr>
        <p:spPr>
          <a:xfrm>
            <a:off x="252000" y="1748400"/>
            <a:ext cx="340029" cy="276999"/>
          </a:xfrm>
          <a:prstGeom prst="rect">
            <a:avLst/>
          </a:prstGeom>
        </p:spPr>
        <p:txBody>
          <a:bodyPr wrap="none">
            <a:spAutoFit/>
          </a:bodyPr>
          <a:lstStyle/>
          <a:p>
            <a:r>
              <a:rPr lang="en-NZ" sz="1200" i="1" spc="149" dirty="0">
                <a:solidFill>
                  <a:schemeClr val="tx1">
                    <a:lumMod val="50000"/>
                    <a:lumOff val="50000"/>
                  </a:schemeClr>
                </a:solidFill>
              </a:rPr>
              <a:t>%</a:t>
            </a:r>
          </a:p>
        </p:txBody>
      </p:sp>
      <p:graphicFrame>
        <p:nvGraphicFramePr>
          <p:cNvPr id="11" name="Chart 7">
            <a:extLst>
              <a:ext uri="{FF2B5EF4-FFF2-40B4-BE49-F238E27FC236}">
                <a16:creationId xmlns:a16="http://schemas.microsoft.com/office/drawing/2014/main" id="{5EDF92AA-C2D8-4BC5-B5B2-F809CBBAF3BF}"/>
              </a:ext>
            </a:extLst>
          </p:cNvPr>
          <p:cNvGraphicFramePr>
            <a:graphicFrameLocks/>
          </p:cNvGraphicFramePr>
          <p:nvPr>
            <p:extLst>
              <p:ext uri="{D42A27DB-BD31-4B8C-83A1-F6EECF244321}">
                <p14:modId xmlns:p14="http://schemas.microsoft.com/office/powerpoint/2010/main" val="1739498292"/>
              </p:ext>
            </p:extLst>
          </p:nvPr>
        </p:nvGraphicFramePr>
        <p:xfrm>
          <a:off x="426000" y="1707793"/>
          <a:ext cx="11340000" cy="4479332"/>
        </p:xfrm>
        <a:graphic>
          <a:graphicData uri="http://schemas.openxmlformats.org/drawingml/2006/chart">
            <c:chart xmlns:c="http://schemas.openxmlformats.org/drawingml/2006/chart" xmlns:r="http://schemas.openxmlformats.org/officeDocument/2006/relationships" r:id="rId2"/>
          </a:graphicData>
        </a:graphic>
      </p:graphicFrame>
      <p:sp>
        <p:nvSpPr>
          <p:cNvPr id="16" name="Isosceles Triangle 15">
            <a:extLst>
              <a:ext uri="{FF2B5EF4-FFF2-40B4-BE49-F238E27FC236}">
                <a16:creationId xmlns:a16="http://schemas.microsoft.com/office/drawing/2014/main" id="{208E02AB-29DA-4B55-9BC6-048BD34752F5}"/>
              </a:ext>
            </a:extLst>
          </p:cNvPr>
          <p:cNvSpPr>
            <a:spLocks noChangeAspect="1"/>
          </p:cNvSpPr>
          <p:nvPr/>
        </p:nvSpPr>
        <p:spPr>
          <a:xfrm rot="10800000">
            <a:off x="2466511" y="3448050"/>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grpSp>
        <p:nvGrpSpPr>
          <p:cNvPr id="10" name="Group 9">
            <a:extLst>
              <a:ext uri="{FF2B5EF4-FFF2-40B4-BE49-F238E27FC236}">
                <a16:creationId xmlns:a16="http://schemas.microsoft.com/office/drawing/2014/main" id="{7200B0C9-ADD4-4539-9057-B0CBF462BED7}"/>
              </a:ext>
            </a:extLst>
          </p:cNvPr>
          <p:cNvGrpSpPr/>
          <p:nvPr/>
        </p:nvGrpSpPr>
        <p:grpSpPr>
          <a:xfrm>
            <a:off x="290513" y="6218553"/>
            <a:ext cx="2598613" cy="246221"/>
            <a:chOff x="290513" y="6218553"/>
            <a:chExt cx="2598613" cy="246221"/>
          </a:xfrm>
        </p:grpSpPr>
        <p:sp>
          <p:nvSpPr>
            <p:cNvPr id="13" name="Rectangle 12">
              <a:extLst>
                <a:ext uri="{FF2B5EF4-FFF2-40B4-BE49-F238E27FC236}">
                  <a16:creationId xmlns:a16="http://schemas.microsoft.com/office/drawing/2014/main" id="{AC1F12ED-F6DE-4F31-91D5-92D10C82156F}"/>
                </a:ext>
              </a:extLst>
            </p:cNvPr>
            <p:cNvSpPr/>
            <p:nvPr/>
          </p:nvSpPr>
          <p:spPr>
            <a:xfrm>
              <a:off x="532391" y="6218553"/>
              <a:ext cx="2356735" cy="246221"/>
            </a:xfrm>
            <a:prstGeom prst="rect">
              <a:avLst/>
            </a:prstGeom>
          </p:spPr>
          <p:txBody>
            <a:bodyPr wrap="none" anchor="ctr">
              <a:spAutoFit/>
            </a:bodyPr>
            <a:lstStyle/>
            <a:p>
              <a:r>
                <a:rPr lang="en-NZ" sz="1000" dirty="0">
                  <a:latin typeface="Arial" panose="020B0604020202020204" pitchFamily="34" charset="0"/>
                  <a:cs typeface="Arial" panose="020B0604020202020204" pitchFamily="34" charset="0"/>
                </a:rPr>
                <a:t>= significantly higher / lower than 2017</a:t>
              </a:r>
            </a:p>
          </p:txBody>
        </p:sp>
        <p:grpSp>
          <p:nvGrpSpPr>
            <p:cNvPr id="15" name="Group 14">
              <a:extLst>
                <a:ext uri="{FF2B5EF4-FFF2-40B4-BE49-F238E27FC236}">
                  <a16:creationId xmlns:a16="http://schemas.microsoft.com/office/drawing/2014/main" id="{1A8E88D3-2DB7-44D6-B43B-16D8E15E09ED}"/>
                </a:ext>
              </a:extLst>
            </p:cNvPr>
            <p:cNvGrpSpPr/>
            <p:nvPr/>
          </p:nvGrpSpPr>
          <p:grpSpPr>
            <a:xfrm>
              <a:off x="290513" y="6274393"/>
              <a:ext cx="291548" cy="134542"/>
              <a:chOff x="2918013" y="6610729"/>
              <a:chExt cx="291548" cy="134542"/>
            </a:xfrm>
          </p:grpSpPr>
          <p:sp>
            <p:nvSpPr>
              <p:cNvPr id="18" name="Isosceles Triangle 17">
                <a:extLst>
                  <a:ext uri="{FF2B5EF4-FFF2-40B4-BE49-F238E27FC236}">
                    <a16:creationId xmlns:a16="http://schemas.microsoft.com/office/drawing/2014/main" id="{E8E5B4CD-5FF7-476B-A540-BBC095146B9E}"/>
                  </a:ext>
                </a:extLst>
              </p:cNvPr>
              <p:cNvSpPr>
                <a:spLocks noChangeAspect="1"/>
              </p:cNvSpPr>
              <p:nvPr/>
            </p:nvSpPr>
            <p:spPr>
              <a:xfrm>
                <a:off x="2918013" y="6610729"/>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19" name="Isosceles Triangle 18">
                <a:extLst>
                  <a:ext uri="{FF2B5EF4-FFF2-40B4-BE49-F238E27FC236}">
                    <a16:creationId xmlns:a16="http://schemas.microsoft.com/office/drawing/2014/main" id="{282ED7C1-82F3-41EA-A011-502A707F3B86}"/>
                  </a:ext>
                </a:extLst>
              </p:cNvPr>
              <p:cNvSpPr>
                <a:spLocks noChangeAspect="1"/>
              </p:cNvSpPr>
              <p:nvPr/>
            </p:nvSpPr>
            <p:spPr>
              <a:xfrm rot="10800000">
                <a:off x="3065561" y="6610729"/>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grpSp>
      </p:grpSp>
      <p:sp>
        <p:nvSpPr>
          <p:cNvPr id="20" name="Isosceles Triangle 19">
            <a:extLst>
              <a:ext uri="{FF2B5EF4-FFF2-40B4-BE49-F238E27FC236}">
                <a16:creationId xmlns:a16="http://schemas.microsoft.com/office/drawing/2014/main" id="{FEA2A65C-FEAB-4E4E-9C8A-FBCB61E0207E}"/>
              </a:ext>
            </a:extLst>
          </p:cNvPr>
          <p:cNvSpPr>
            <a:spLocks noChangeAspect="1"/>
          </p:cNvSpPr>
          <p:nvPr/>
        </p:nvSpPr>
        <p:spPr>
          <a:xfrm rot="10800000">
            <a:off x="4540921" y="3448050"/>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21" name="Isosceles Triangle 20">
            <a:extLst>
              <a:ext uri="{FF2B5EF4-FFF2-40B4-BE49-F238E27FC236}">
                <a16:creationId xmlns:a16="http://schemas.microsoft.com/office/drawing/2014/main" id="{8E659D2C-8406-4DBF-9F4F-944E43950C88}"/>
              </a:ext>
            </a:extLst>
          </p:cNvPr>
          <p:cNvSpPr>
            <a:spLocks noChangeAspect="1"/>
          </p:cNvSpPr>
          <p:nvPr/>
        </p:nvSpPr>
        <p:spPr>
          <a:xfrm rot="10800000">
            <a:off x="8708108" y="4330700"/>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22" name="Isosceles Triangle 21">
            <a:extLst>
              <a:ext uri="{FF2B5EF4-FFF2-40B4-BE49-F238E27FC236}">
                <a16:creationId xmlns:a16="http://schemas.microsoft.com/office/drawing/2014/main" id="{E8942616-AA00-4849-A6B5-5374B52DB307}"/>
              </a:ext>
            </a:extLst>
          </p:cNvPr>
          <p:cNvSpPr>
            <a:spLocks noChangeAspect="1"/>
          </p:cNvSpPr>
          <p:nvPr/>
        </p:nvSpPr>
        <p:spPr>
          <a:xfrm rot="10800000">
            <a:off x="10780748" y="4618306"/>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spTree>
    <p:extLst>
      <p:ext uri="{BB962C8B-B14F-4D97-AF65-F5344CB8AC3E}">
        <p14:creationId xmlns:p14="http://schemas.microsoft.com/office/powerpoint/2010/main" val="3011673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7607CFB-94FA-4241-BF91-5361832D1A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40000" y="1"/>
            <a:ext cx="8952000" cy="3305175"/>
          </a:xfrm>
          <a:custGeom>
            <a:avLst/>
            <a:gdLst>
              <a:gd name="connsiteX0" fmla="*/ 0 w 8952000"/>
              <a:gd name="connsiteY0" fmla="*/ 0 h 3305175"/>
              <a:gd name="connsiteX1" fmla="*/ 8952000 w 8952000"/>
              <a:gd name="connsiteY1" fmla="*/ 0 h 3305175"/>
              <a:gd name="connsiteX2" fmla="*/ 8952000 w 8952000"/>
              <a:gd name="connsiteY2" fmla="*/ 3305175 h 3305175"/>
              <a:gd name="connsiteX3" fmla="*/ 0 w 8952000"/>
              <a:gd name="connsiteY3" fmla="*/ 3305175 h 3305175"/>
            </a:gdLst>
            <a:ahLst/>
            <a:cxnLst>
              <a:cxn ang="0">
                <a:pos x="connsiteX0" y="connsiteY0"/>
              </a:cxn>
              <a:cxn ang="0">
                <a:pos x="connsiteX1" y="connsiteY1"/>
              </a:cxn>
              <a:cxn ang="0">
                <a:pos x="connsiteX2" y="connsiteY2"/>
              </a:cxn>
              <a:cxn ang="0">
                <a:pos x="connsiteX3" y="connsiteY3"/>
              </a:cxn>
            </a:cxnLst>
            <a:rect l="l" t="t" r="r" b="b"/>
            <a:pathLst>
              <a:path w="8952000" h="3305175">
                <a:moveTo>
                  <a:pt x="0" y="0"/>
                </a:moveTo>
                <a:lnTo>
                  <a:pt x="8952000" y="0"/>
                </a:lnTo>
                <a:lnTo>
                  <a:pt x="8952000" y="3305175"/>
                </a:lnTo>
                <a:lnTo>
                  <a:pt x="0" y="3305175"/>
                </a:lnTo>
                <a:close/>
              </a:path>
            </a:pathLst>
          </a:custGeom>
        </p:spPr>
      </p:pic>
      <p:sp>
        <p:nvSpPr>
          <p:cNvPr id="22" name="Freeform: Shape 21">
            <a:extLst>
              <a:ext uri="{FF2B5EF4-FFF2-40B4-BE49-F238E27FC236}">
                <a16:creationId xmlns:a16="http://schemas.microsoft.com/office/drawing/2014/main" id="{120CE674-48C2-4E85-BEA3-F2FD9303430B}"/>
              </a:ext>
            </a:extLst>
          </p:cNvPr>
          <p:cNvSpPr/>
          <p:nvPr/>
        </p:nvSpPr>
        <p:spPr>
          <a:xfrm>
            <a:off x="3240000" y="0"/>
            <a:ext cx="8952000" cy="3305175"/>
          </a:xfrm>
          <a:custGeom>
            <a:avLst/>
            <a:gdLst>
              <a:gd name="connsiteX0" fmla="*/ 0 w 12191998"/>
              <a:gd name="connsiteY0" fmla="*/ 0 h 4952997"/>
              <a:gd name="connsiteX1" fmla="*/ 12191998 w 12191998"/>
              <a:gd name="connsiteY1" fmla="*/ 0 h 4952997"/>
              <a:gd name="connsiteX2" fmla="*/ 12191998 w 12191998"/>
              <a:gd name="connsiteY2" fmla="*/ 4952997 h 4952997"/>
              <a:gd name="connsiteX3" fmla="*/ 0 w 12191998"/>
              <a:gd name="connsiteY3" fmla="*/ 4952997 h 4952997"/>
            </a:gdLst>
            <a:ahLst/>
            <a:cxnLst>
              <a:cxn ang="0">
                <a:pos x="connsiteX0" y="connsiteY0"/>
              </a:cxn>
              <a:cxn ang="0">
                <a:pos x="connsiteX1" y="connsiteY1"/>
              </a:cxn>
              <a:cxn ang="0">
                <a:pos x="connsiteX2" y="connsiteY2"/>
              </a:cxn>
              <a:cxn ang="0">
                <a:pos x="connsiteX3" y="connsiteY3"/>
              </a:cxn>
            </a:cxnLst>
            <a:rect l="l" t="t" r="r" b="b"/>
            <a:pathLst>
              <a:path w="12191998" h="4952997">
                <a:moveTo>
                  <a:pt x="0" y="0"/>
                </a:moveTo>
                <a:lnTo>
                  <a:pt x="12191998" y="0"/>
                </a:lnTo>
                <a:lnTo>
                  <a:pt x="12191998" y="4952997"/>
                </a:lnTo>
                <a:lnTo>
                  <a:pt x="0" y="4952997"/>
                </a:lnTo>
                <a:close/>
              </a:path>
            </a:pathLst>
          </a:custGeom>
          <a:solidFill>
            <a:schemeClr val="tx1">
              <a:lumMod val="85000"/>
              <a:lumOff val="1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Z"/>
          </a:p>
        </p:txBody>
      </p:sp>
      <p:sp>
        <p:nvSpPr>
          <p:cNvPr id="15" name="Rectangle 14">
            <a:extLst>
              <a:ext uri="{FF2B5EF4-FFF2-40B4-BE49-F238E27FC236}">
                <a16:creationId xmlns:a16="http://schemas.microsoft.com/office/drawing/2014/main" id="{11A4EB4B-AD58-434D-B0FD-154D416F39D7}"/>
              </a:ext>
            </a:extLst>
          </p:cNvPr>
          <p:cNvSpPr/>
          <p:nvPr/>
        </p:nvSpPr>
        <p:spPr>
          <a:xfrm>
            <a:off x="0" y="-1"/>
            <a:ext cx="3240000" cy="6497999"/>
          </a:xfrm>
          <a:prstGeom prst="rect">
            <a:avLst/>
          </a:prstGeom>
          <a:solidFill>
            <a:srgbClr val="282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16" name="Graphic 10">
            <a:extLst>
              <a:ext uri="{FF2B5EF4-FFF2-40B4-BE49-F238E27FC236}">
                <a16:creationId xmlns:a16="http://schemas.microsoft.com/office/drawing/2014/main" id="{7E201DC7-0DBB-4786-A122-8DE97E237816}"/>
              </a:ext>
            </a:extLst>
          </p:cNvPr>
          <p:cNvSpPr/>
          <p:nvPr/>
        </p:nvSpPr>
        <p:spPr>
          <a:xfrm rot="16200000">
            <a:off x="812387" y="4233808"/>
            <a:ext cx="1451802" cy="3076575"/>
          </a:xfrm>
          <a:custGeom>
            <a:avLst/>
            <a:gdLst>
              <a:gd name="connsiteX0" fmla="*/ 1846601 w 3200400"/>
              <a:gd name="connsiteY0" fmla="*/ 6782112 h 6782111"/>
              <a:gd name="connsiteX1" fmla="*/ 3200400 w 3200400"/>
              <a:gd name="connsiteY1" fmla="*/ 5747790 h 6782111"/>
              <a:gd name="connsiteX2" fmla="*/ 2600794 w 3200400"/>
              <a:gd name="connsiteY2" fmla="*/ 4993598 h 6782111"/>
              <a:gd name="connsiteX3" fmla="*/ 2036789 w 3200400"/>
              <a:gd name="connsiteY3" fmla="*/ 5447987 h 6782111"/>
              <a:gd name="connsiteX4" fmla="*/ 2364699 w 3200400"/>
              <a:gd name="connsiteY4" fmla="*/ 5777771 h 6782111"/>
              <a:gd name="connsiteX5" fmla="*/ 2595173 w 3200400"/>
              <a:gd name="connsiteY5" fmla="*/ 5579151 h 6782111"/>
              <a:gd name="connsiteX6" fmla="*/ 2415290 w 3200400"/>
              <a:gd name="connsiteY6" fmla="*/ 5397395 h 6782111"/>
              <a:gd name="connsiteX7" fmla="*/ 2560508 w 3200400"/>
              <a:gd name="connsiteY7" fmla="*/ 5337435 h 6782111"/>
              <a:gd name="connsiteX8" fmla="*/ 2800350 w 3200400"/>
              <a:gd name="connsiteY8" fmla="*/ 5642859 h 6782111"/>
              <a:gd name="connsiteX9" fmla="*/ 1999313 w 3200400"/>
              <a:gd name="connsiteY9" fmla="*/ 6292120 h 6782111"/>
              <a:gd name="connsiteX10" fmla="*/ 1035258 w 3200400"/>
              <a:gd name="connsiteY10" fmla="*/ 5846163 h 6782111"/>
              <a:gd name="connsiteX11" fmla="*/ 3094532 w 3200400"/>
              <a:gd name="connsiteY11" fmla="*/ 3134818 h 6782111"/>
              <a:gd name="connsiteX12" fmla="*/ 1535555 w 3200400"/>
              <a:gd name="connsiteY12" fmla="*/ 1118641 h 6782111"/>
              <a:gd name="connsiteX13" fmla="*/ 827270 w 3200400"/>
              <a:gd name="connsiteY13" fmla="*/ 1373474 h 6782111"/>
              <a:gd name="connsiteX14" fmla="*/ 2063022 w 3200400"/>
              <a:gd name="connsiteY14" fmla="*/ 427220 h 6782111"/>
              <a:gd name="connsiteX15" fmla="*/ 2742264 w 3200400"/>
              <a:gd name="connsiteY15" fmla="*/ 898473 h 6782111"/>
              <a:gd name="connsiteX16" fmla="*/ 2611100 w 3200400"/>
              <a:gd name="connsiteY16" fmla="*/ 1107398 h 6782111"/>
              <a:gd name="connsiteX17" fmla="*/ 2453703 w 3200400"/>
              <a:gd name="connsiteY17" fmla="*/ 769183 h 6782111"/>
              <a:gd name="connsiteX18" fmla="*/ 2185754 w 3200400"/>
              <a:gd name="connsiteY18" fmla="*/ 1031511 h 6782111"/>
              <a:gd name="connsiteX19" fmla="*/ 2641080 w 3200400"/>
              <a:gd name="connsiteY19" fmla="*/ 1436245 h 6782111"/>
              <a:gd name="connsiteX20" fmla="*/ 3128260 w 3200400"/>
              <a:gd name="connsiteY20" fmla="*/ 899410 h 6782111"/>
              <a:gd name="connsiteX21" fmla="*/ 1953406 w 3200400"/>
              <a:gd name="connsiteY21" fmla="*/ 0 h 6782111"/>
              <a:gd name="connsiteX22" fmla="*/ 236095 w 3200400"/>
              <a:gd name="connsiteY22" fmla="*/ 1863464 h 6782111"/>
              <a:gd name="connsiteX23" fmla="*/ 1018394 w 3200400"/>
              <a:gd name="connsiteY23" fmla="*/ 3130133 h 6782111"/>
              <a:gd name="connsiteX24" fmla="*/ 1427813 w 3200400"/>
              <a:gd name="connsiteY24" fmla="*/ 2766622 h 6782111"/>
              <a:gd name="connsiteX25" fmla="*/ 1193592 w 3200400"/>
              <a:gd name="connsiteY25" fmla="*/ 2507105 h 6782111"/>
              <a:gd name="connsiteX26" fmla="*/ 999657 w 3200400"/>
              <a:gd name="connsiteY26" fmla="*/ 2593298 h 6782111"/>
              <a:gd name="connsiteX27" fmla="*/ 1293839 w 3200400"/>
              <a:gd name="connsiteY27" fmla="*/ 2360951 h 6782111"/>
              <a:gd name="connsiteX28" fmla="*/ 1702321 w 3200400"/>
              <a:gd name="connsiteY28" fmla="*/ 2885606 h 6782111"/>
              <a:gd name="connsiteX29" fmla="*/ 0 w 3200400"/>
              <a:gd name="connsiteY29" fmla="*/ 4038912 h 6782111"/>
              <a:gd name="connsiteX30" fmla="*/ 0 w 3200400"/>
              <a:gd name="connsiteY30" fmla="*/ 4769682 h 6782111"/>
              <a:gd name="connsiteX31" fmla="*/ 2162332 w 3200400"/>
              <a:gd name="connsiteY31" fmla="*/ 2979295 h 6782111"/>
              <a:gd name="connsiteX32" fmla="*/ 1352862 w 3200400"/>
              <a:gd name="connsiteY32" fmla="*/ 1957153 h 6782111"/>
              <a:gd name="connsiteX33" fmla="*/ 755130 w 3200400"/>
              <a:gd name="connsiteY33" fmla="*/ 2363761 h 6782111"/>
              <a:gd name="connsiteX34" fmla="*/ 1433435 w 3200400"/>
              <a:gd name="connsiteY34" fmla="*/ 1545860 h 6782111"/>
              <a:gd name="connsiteX35" fmla="*/ 2584867 w 3200400"/>
              <a:gd name="connsiteY35" fmla="*/ 2992411 h 6782111"/>
              <a:gd name="connsiteX36" fmla="*/ 937 w 3200400"/>
              <a:gd name="connsiteY36" fmla="*/ 5371162 h 6782111"/>
              <a:gd name="connsiteX37" fmla="*/ 937 w 3200400"/>
              <a:gd name="connsiteY37" fmla="*/ 6084132 h 6782111"/>
              <a:gd name="connsiteX38" fmla="*/ 368196 w 3200400"/>
              <a:gd name="connsiteY38" fmla="*/ 6034477 h 6782111"/>
              <a:gd name="connsiteX39" fmla="*/ 1846601 w 3200400"/>
              <a:gd name="connsiteY39" fmla="*/ 6782112 h 678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00400" h="6782111">
                <a:moveTo>
                  <a:pt x="1846601" y="6782112"/>
                </a:moveTo>
                <a:cubicBezTo>
                  <a:pt x="2690735" y="6782112"/>
                  <a:pt x="3200400" y="6196559"/>
                  <a:pt x="3200400" y="5747790"/>
                </a:cubicBezTo>
                <a:cubicBezTo>
                  <a:pt x="3200400" y="5223135"/>
                  <a:pt x="2897786" y="4993598"/>
                  <a:pt x="2600794" y="4993598"/>
                </a:cubicBezTo>
                <a:cubicBezTo>
                  <a:pt x="2227913" y="4993598"/>
                  <a:pt x="2036789" y="5243746"/>
                  <a:pt x="2036789" y="5447987"/>
                </a:cubicBezTo>
                <a:cubicBezTo>
                  <a:pt x="2036789" y="5631616"/>
                  <a:pt x="2150152" y="5777771"/>
                  <a:pt x="2364699" y="5777771"/>
                </a:cubicBezTo>
                <a:cubicBezTo>
                  <a:pt x="2578309" y="5777771"/>
                  <a:pt x="2595173" y="5608194"/>
                  <a:pt x="2595173" y="5579151"/>
                </a:cubicBezTo>
                <a:cubicBezTo>
                  <a:pt x="2595173" y="5535117"/>
                  <a:pt x="2568940" y="5397395"/>
                  <a:pt x="2415290" y="5397395"/>
                </a:cubicBezTo>
                <a:cubicBezTo>
                  <a:pt x="2415290" y="5397395"/>
                  <a:pt x="2471504" y="5337435"/>
                  <a:pt x="2560508" y="5337435"/>
                </a:cubicBezTo>
                <a:cubicBezTo>
                  <a:pt x="2612036" y="5337435"/>
                  <a:pt x="2800350" y="5354299"/>
                  <a:pt x="2800350" y="5642859"/>
                </a:cubicBezTo>
                <a:cubicBezTo>
                  <a:pt x="2800350" y="5932357"/>
                  <a:pt x="2496800" y="6292120"/>
                  <a:pt x="1999313" y="6292120"/>
                </a:cubicBezTo>
                <a:cubicBezTo>
                  <a:pt x="1403454" y="6292120"/>
                  <a:pt x="1035258" y="5846163"/>
                  <a:pt x="1035258" y="5846163"/>
                </a:cubicBezTo>
                <a:cubicBezTo>
                  <a:pt x="2063958" y="5424565"/>
                  <a:pt x="3094532" y="4376191"/>
                  <a:pt x="3094532" y="3134818"/>
                </a:cubicBezTo>
                <a:cubicBezTo>
                  <a:pt x="3094532" y="1573030"/>
                  <a:pt x="1952469" y="1118641"/>
                  <a:pt x="1535555" y="1118641"/>
                </a:cubicBezTo>
                <a:cubicBezTo>
                  <a:pt x="1344431" y="1118641"/>
                  <a:pt x="1062428" y="1142063"/>
                  <a:pt x="827270" y="1373474"/>
                </a:cubicBezTo>
                <a:cubicBezTo>
                  <a:pt x="827270" y="1373474"/>
                  <a:pt x="1057744" y="427220"/>
                  <a:pt x="2063022" y="427220"/>
                </a:cubicBezTo>
                <a:cubicBezTo>
                  <a:pt x="2651386" y="427220"/>
                  <a:pt x="2742264" y="778552"/>
                  <a:pt x="2742264" y="898473"/>
                </a:cubicBezTo>
                <a:cubicBezTo>
                  <a:pt x="2742264" y="1070860"/>
                  <a:pt x="2611100" y="1107398"/>
                  <a:pt x="2611100" y="1107398"/>
                </a:cubicBezTo>
                <a:cubicBezTo>
                  <a:pt x="2685114" y="1012773"/>
                  <a:pt x="2642017" y="769183"/>
                  <a:pt x="2453703" y="769183"/>
                </a:cubicBezTo>
                <a:cubicBezTo>
                  <a:pt x="2221355" y="769183"/>
                  <a:pt x="2185754" y="928453"/>
                  <a:pt x="2185754" y="1031511"/>
                </a:cubicBezTo>
                <a:cubicBezTo>
                  <a:pt x="2185754" y="1137379"/>
                  <a:pt x="2261641" y="1436245"/>
                  <a:pt x="2641080" y="1436245"/>
                </a:cubicBezTo>
                <a:cubicBezTo>
                  <a:pt x="2971801" y="1436245"/>
                  <a:pt x="3128260" y="1150495"/>
                  <a:pt x="3128260" y="899410"/>
                </a:cubicBezTo>
                <a:cubicBezTo>
                  <a:pt x="3131071" y="482496"/>
                  <a:pt x="2738516" y="0"/>
                  <a:pt x="1953406" y="0"/>
                </a:cubicBezTo>
                <a:cubicBezTo>
                  <a:pt x="965929" y="0"/>
                  <a:pt x="236095" y="877861"/>
                  <a:pt x="236095" y="1863464"/>
                </a:cubicBezTo>
                <a:cubicBezTo>
                  <a:pt x="236095" y="2885606"/>
                  <a:pt x="771057" y="3130133"/>
                  <a:pt x="1018394" y="3130133"/>
                </a:cubicBezTo>
                <a:cubicBezTo>
                  <a:pt x="1265732" y="3130133"/>
                  <a:pt x="1427813" y="2966178"/>
                  <a:pt x="1427813" y="2766622"/>
                </a:cubicBezTo>
                <a:cubicBezTo>
                  <a:pt x="1427813" y="2567065"/>
                  <a:pt x="1260111" y="2507105"/>
                  <a:pt x="1193592" y="2507105"/>
                </a:cubicBezTo>
                <a:cubicBezTo>
                  <a:pt x="1127073" y="2507105"/>
                  <a:pt x="1025889" y="2547391"/>
                  <a:pt x="999657" y="2593298"/>
                </a:cubicBezTo>
                <a:cubicBezTo>
                  <a:pt x="999657" y="2593298"/>
                  <a:pt x="1025889" y="2360951"/>
                  <a:pt x="1293839" y="2360951"/>
                </a:cubicBezTo>
                <a:cubicBezTo>
                  <a:pt x="1561788" y="2360951"/>
                  <a:pt x="1702321" y="2639206"/>
                  <a:pt x="1702321" y="2885606"/>
                </a:cubicBezTo>
                <a:cubicBezTo>
                  <a:pt x="1702321" y="3125449"/>
                  <a:pt x="1430624" y="4000500"/>
                  <a:pt x="0" y="4038912"/>
                </a:cubicBezTo>
                <a:lnTo>
                  <a:pt x="0" y="4769682"/>
                </a:lnTo>
                <a:cubicBezTo>
                  <a:pt x="1567409" y="4631023"/>
                  <a:pt x="2162332" y="3588270"/>
                  <a:pt x="2162332" y="2979295"/>
                </a:cubicBezTo>
                <a:cubicBezTo>
                  <a:pt x="2162332" y="2392805"/>
                  <a:pt x="1834422" y="1957153"/>
                  <a:pt x="1352862" y="1957153"/>
                </a:cubicBezTo>
                <a:cubicBezTo>
                  <a:pt x="921895" y="1957153"/>
                  <a:pt x="755130" y="2363761"/>
                  <a:pt x="755130" y="2363761"/>
                </a:cubicBezTo>
                <a:cubicBezTo>
                  <a:pt x="714844" y="1840042"/>
                  <a:pt x="997783" y="1545860"/>
                  <a:pt x="1433435" y="1545860"/>
                </a:cubicBezTo>
                <a:cubicBezTo>
                  <a:pt x="1922489" y="1545860"/>
                  <a:pt x="2584867" y="2063021"/>
                  <a:pt x="2584867" y="2992411"/>
                </a:cubicBezTo>
                <a:cubicBezTo>
                  <a:pt x="2584867" y="4471753"/>
                  <a:pt x="1183286" y="5253115"/>
                  <a:pt x="937" y="5371162"/>
                </a:cubicBezTo>
                <a:lnTo>
                  <a:pt x="937" y="6084132"/>
                </a:lnTo>
                <a:cubicBezTo>
                  <a:pt x="217357" y="6058836"/>
                  <a:pt x="368196" y="6034477"/>
                  <a:pt x="368196" y="6034477"/>
                </a:cubicBezTo>
                <a:cubicBezTo>
                  <a:pt x="368196" y="6034477"/>
                  <a:pt x="864745" y="6782112"/>
                  <a:pt x="1846601" y="6782112"/>
                </a:cubicBezTo>
              </a:path>
            </a:pathLst>
          </a:custGeom>
          <a:solidFill>
            <a:schemeClr val="bg1">
              <a:alpha val="15000"/>
            </a:schemeClr>
          </a:solidFill>
          <a:ln w="7779" cap="flat">
            <a:noFill/>
            <a:prstDash val="solid"/>
            <a:miter/>
          </a:ln>
        </p:spPr>
        <p:txBody>
          <a:bodyPr rtlCol="0" anchor="ctr"/>
          <a:lstStyle/>
          <a:p>
            <a:endParaRPr lang="en-NZ"/>
          </a:p>
        </p:txBody>
      </p:sp>
      <p:sp>
        <p:nvSpPr>
          <p:cNvPr id="4" name="Title 3">
            <a:extLst>
              <a:ext uri="{FF2B5EF4-FFF2-40B4-BE49-F238E27FC236}">
                <a16:creationId xmlns:a16="http://schemas.microsoft.com/office/drawing/2014/main" id="{F4F6C311-81FD-48CD-9959-3D04D0297E5E}"/>
              </a:ext>
            </a:extLst>
          </p:cNvPr>
          <p:cNvSpPr>
            <a:spLocks noGrp="1"/>
          </p:cNvSpPr>
          <p:nvPr>
            <p:ph type="title"/>
          </p:nvPr>
        </p:nvSpPr>
        <p:spPr>
          <a:xfrm>
            <a:off x="252000" y="252000"/>
            <a:ext cx="2919825" cy="1077218"/>
          </a:xfrm>
        </p:spPr>
        <p:txBody>
          <a:bodyPr/>
          <a:lstStyle/>
          <a:p>
            <a:pPr>
              <a:lnSpc>
                <a:spcPct val="100000"/>
              </a:lnSpc>
            </a:pPr>
            <a:r>
              <a:rPr lang="en-NZ" sz="3200" dirty="0">
                <a:latin typeface="Arial Black" panose="020B0A04020102020204" pitchFamily="34" charset="0"/>
              </a:rPr>
              <a:t>SURVEY</a:t>
            </a:r>
            <a:br>
              <a:rPr lang="en-NZ" sz="3200" dirty="0">
                <a:latin typeface="Arial Black" panose="020B0A04020102020204" pitchFamily="34" charset="0"/>
              </a:rPr>
            </a:br>
            <a:r>
              <a:rPr lang="en-NZ" sz="3200" dirty="0">
                <a:latin typeface="Arial Black" panose="020B0A04020102020204" pitchFamily="34" charset="0"/>
              </a:rPr>
              <a:t>METHOD</a:t>
            </a:r>
          </a:p>
        </p:txBody>
      </p:sp>
      <p:sp>
        <p:nvSpPr>
          <p:cNvPr id="5" name="TextBox 4">
            <a:extLst>
              <a:ext uri="{FF2B5EF4-FFF2-40B4-BE49-F238E27FC236}">
                <a16:creationId xmlns:a16="http://schemas.microsoft.com/office/drawing/2014/main" id="{5000BB4C-000F-458A-929D-397B1C93EAA7}"/>
              </a:ext>
            </a:extLst>
          </p:cNvPr>
          <p:cNvSpPr txBox="1"/>
          <p:nvPr/>
        </p:nvSpPr>
        <p:spPr>
          <a:xfrm>
            <a:off x="4459319" y="493322"/>
            <a:ext cx="2199641" cy="400110"/>
          </a:xfrm>
          <a:prstGeom prst="rect">
            <a:avLst/>
          </a:prstGeom>
          <a:noFill/>
        </p:spPr>
        <p:txBody>
          <a:bodyPr wrap="none" rtlCol="0" anchor="ctr">
            <a:spAutoFit/>
          </a:bodyPr>
          <a:lstStyle/>
          <a:p>
            <a:pPr algn="ctr"/>
            <a:r>
              <a:rPr lang="lv-LV" sz="2000" b="1" spc="300" dirty="0">
                <a:solidFill>
                  <a:schemeClr val="bg1"/>
                </a:solidFill>
                <a:latin typeface="+mj-lt"/>
              </a:rPr>
              <a:t>Adult survey</a:t>
            </a:r>
          </a:p>
        </p:txBody>
      </p:sp>
      <p:sp>
        <p:nvSpPr>
          <p:cNvPr id="7" name="TextBox 6">
            <a:extLst>
              <a:ext uri="{FF2B5EF4-FFF2-40B4-BE49-F238E27FC236}">
                <a16:creationId xmlns:a16="http://schemas.microsoft.com/office/drawing/2014/main" id="{389AB85B-EEA4-4841-878B-C767D862B50A}"/>
              </a:ext>
            </a:extLst>
          </p:cNvPr>
          <p:cNvSpPr txBox="1"/>
          <p:nvPr/>
        </p:nvSpPr>
        <p:spPr>
          <a:xfrm>
            <a:off x="8021941" y="493322"/>
            <a:ext cx="3701847" cy="400110"/>
          </a:xfrm>
          <a:prstGeom prst="rect">
            <a:avLst/>
          </a:prstGeom>
          <a:noFill/>
        </p:spPr>
        <p:txBody>
          <a:bodyPr wrap="none" rtlCol="0" anchor="ctr">
            <a:spAutoFit/>
          </a:bodyPr>
          <a:lstStyle/>
          <a:p>
            <a:pPr algn="ctr"/>
            <a:r>
              <a:rPr lang="lv-LV" sz="2000" b="1" spc="300" dirty="0">
                <a:solidFill>
                  <a:schemeClr val="bg1"/>
                </a:solidFill>
                <a:latin typeface="+mj-lt"/>
              </a:rPr>
              <a:t>Young persons survey</a:t>
            </a:r>
          </a:p>
        </p:txBody>
      </p:sp>
      <p:sp>
        <p:nvSpPr>
          <p:cNvPr id="6" name="Rectangle 5">
            <a:extLst>
              <a:ext uri="{FF2B5EF4-FFF2-40B4-BE49-F238E27FC236}">
                <a16:creationId xmlns:a16="http://schemas.microsoft.com/office/drawing/2014/main" id="{41EECEC2-D2AC-4F58-A01E-6A7AC7A93A5C}"/>
              </a:ext>
            </a:extLst>
          </p:cNvPr>
          <p:cNvSpPr/>
          <p:nvPr/>
        </p:nvSpPr>
        <p:spPr>
          <a:xfrm>
            <a:off x="3563851" y="333375"/>
            <a:ext cx="3990574" cy="5831248"/>
          </a:xfrm>
          <a:prstGeom prst="rect">
            <a:avLst/>
          </a:prstGeom>
          <a:noFill/>
          <a:ln w="28575" cap="flat" cmpd="sng" algn="ctr">
            <a:solidFill>
              <a:srgbClr val="D1A42B"/>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en-NZ"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9205B80-FF83-45E0-A1EE-9ABD87C92B8B}"/>
              </a:ext>
            </a:extLst>
          </p:cNvPr>
          <p:cNvSpPr/>
          <p:nvPr/>
        </p:nvSpPr>
        <p:spPr>
          <a:xfrm>
            <a:off x="7877577" y="333375"/>
            <a:ext cx="3990574" cy="5831248"/>
          </a:xfrm>
          <a:prstGeom prst="rect">
            <a:avLst/>
          </a:prstGeom>
          <a:noFill/>
          <a:ln w="28575" cap="flat" cmpd="sng" algn="ctr">
            <a:solidFill>
              <a:srgbClr val="D1A42B"/>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en-NZ"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B8908B91-177B-441C-8691-4D7D7FADE661}"/>
              </a:ext>
            </a:extLst>
          </p:cNvPr>
          <p:cNvSpPr txBox="1"/>
          <p:nvPr/>
        </p:nvSpPr>
        <p:spPr>
          <a:xfrm>
            <a:off x="3660201" y="3455036"/>
            <a:ext cx="3797874" cy="2339102"/>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NZ" dirty="0">
                <a:solidFill>
                  <a:schemeClr val="tx1">
                    <a:lumMod val="85000"/>
                    <a:lumOff val="15000"/>
                  </a:schemeClr>
                </a:solidFill>
              </a:rPr>
              <a:t>6,263 online interviews with adults aged 15 plus</a:t>
            </a:r>
          </a:p>
          <a:p>
            <a:pPr marL="285750" indent="-285750">
              <a:spcAft>
                <a:spcPts val="1200"/>
              </a:spcAft>
              <a:buFont typeface="Arial" panose="020B0604020202020204" pitchFamily="34" charset="0"/>
              <a:buChar char="•"/>
            </a:pPr>
            <a:r>
              <a:rPr lang="en-NZ" dirty="0">
                <a:solidFill>
                  <a:schemeClr val="tx1">
                    <a:lumMod val="85000"/>
                    <a:lumOff val="15000"/>
                  </a:schemeClr>
                </a:solidFill>
              </a:rPr>
              <a:t>Core national sample of 4,500 New Zealanders which was boosted by ethnicity and region</a:t>
            </a:r>
          </a:p>
          <a:p>
            <a:pPr marL="285750" indent="-285750">
              <a:spcAft>
                <a:spcPts val="1200"/>
              </a:spcAft>
              <a:buFont typeface="Arial" panose="020B0604020202020204" pitchFamily="34" charset="0"/>
              <a:buChar char="•"/>
            </a:pPr>
            <a:r>
              <a:rPr lang="en-NZ" dirty="0">
                <a:solidFill>
                  <a:schemeClr val="tx1">
                    <a:lumMod val="85000"/>
                    <a:lumOff val="15000"/>
                  </a:schemeClr>
                </a:solidFill>
              </a:rPr>
              <a:t>Interviews took place between 2 October and 2 November</a:t>
            </a:r>
          </a:p>
        </p:txBody>
      </p:sp>
      <p:sp>
        <p:nvSpPr>
          <p:cNvPr id="23" name="TextBox 22">
            <a:extLst>
              <a:ext uri="{FF2B5EF4-FFF2-40B4-BE49-F238E27FC236}">
                <a16:creationId xmlns:a16="http://schemas.microsoft.com/office/drawing/2014/main" id="{3FE2EF5A-A77D-4B8F-A52B-49EE407EF5C1}"/>
              </a:ext>
            </a:extLst>
          </p:cNvPr>
          <p:cNvSpPr txBox="1"/>
          <p:nvPr/>
        </p:nvSpPr>
        <p:spPr>
          <a:xfrm>
            <a:off x="7973927" y="3455036"/>
            <a:ext cx="3797874" cy="206210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NZ" dirty="0">
                <a:solidFill>
                  <a:schemeClr val="tx1">
                    <a:lumMod val="85000"/>
                    <a:lumOff val="15000"/>
                  </a:schemeClr>
                </a:solidFill>
              </a:rPr>
              <a:t>754 online interviews with young people aged 10 to 14</a:t>
            </a:r>
          </a:p>
          <a:p>
            <a:pPr marL="285750" indent="-285750">
              <a:spcAft>
                <a:spcPts val="1200"/>
              </a:spcAft>
              <a:buFont typeface="Arial" panose="020B0604020202020204" pitchFamily="34" charset="0"/>
              <a:buChar char="•"/>
            </a:pPr>
            <a:r>
              <a:rPr lang="en-NZ" dirty="0">
                <a:solidFill>
                  <a:schemeClr val="tx1">
                    <a:lumMod val="85000"/>
                    <a:lumOff val="15000"/>
                  </a:schemeClr>
                </a:solidFill>
              </a:rPr>
              <a:t>Minimum interviewing targets set for ethnic groups</a:t>
            </a:r>
          </a:p>
          <a:p>
            <a:pPr marL="285750" indent="-285750">
              <a:spcAft>
                <a:spcPts val="1200"/>
              </a:spcAft>
              <a:buFont typeface="Arial" panose="020B0604020202020204" pitchFamily="34" charset="0"/>
              <a:buChar char="•"/>
            </a:pPr>
            <a:r>
              <a:rPr lang="en-NZ" dirty="0">
                <a:solidFill>
                  <a:schemeClr val="tx1">
                    <a:lumMod val="85000"/>
                    <a:lumOff val="15000"/>
                  </a:schemeClr>
                </a:solidFill>
              </a:rPr>
              <a:t>Interviews took place between 9 October and 29 October</a:t>
            </a:r>
          </a:p>
        </p:txBody>
      </p:sp>
    </p:spTree>
    <p:extLst>
      <p:ext uri="{BB962C8B-B14F-4D97-AF65-F5344CB8AC3E}">
        <p14:creationId xmlns:p14="http://schemas.microsoft.com/office/powerpoint/2010/main" val="3566964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4DCBB7B-BCC2-44B9-8274-BFEC0E751123}"/>
              </a:ext>
            </a:extLst>
          </p:cNvPr>
          <p:cNvSpPr/>
          <p:nvPr/>
        </p:nvSpPr>
        <p:spPr>
          <a:xfrm>
            <a:off x="0" y="1062000"/>
            <a:ext cx="12192000" cy="828000"/>
          </a:xfrm>
          <a:prstGeom prst="rect">
            <a:avLst/>
          </a:prstGeom>
          <a:solidFill>
            <a:srgbClr val="D1A4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2" name="Title 1">
            <a:extLst>
              <a:ext uri="{FF2B5EF4-FFF2-40B4-BE49-F238E27FC236}">
                <a16:creationId xmlns:a16="http://schemas.microsoft.com/office/drawing/2014/main" id="{B3AD1F2E-20C9-408B-808C-CE826AFC2618}"/>
              </a:ext>
            </a:extLst>
          </p:cNvPr>
          <p:cNvSpPr>
            <a:spLocks noGrp="1"/>
          </p:cNvSpPr>
          <p:nvPr>
            <p:ph type="title"/>
          </p:nvPr>
        </p:nvSpPr>
        <p:spPr>
          <a:xfrm>
            <a:off x="252000" y="252000"/>
            <a:ext cx="11688000" cy="424732"/>
          </a:xfrm>
        </p:spPr>
        <p:txBody>
          <a:bodyPr/>
          <a:lstStyle/>
          <a:p>
            <a:r>
              <a:rPr lang="en-NZ" dirty="0"/>
              <a:t>Participation</a:t>
            </a:r>
            <a:endParaRPr lang="en-NZ" b="1" dirty="0"/>
          </a:p>
        </p:txBody>
      </p:sp>
      <p:sp>
        <p:nvSpPr>
          <p:cNvPr id="6" name="Rectangle 5">
            <a:extLst>
              <a:ext uri="{FF2B5EF4-FFF2-40B4-BE49-F238E27FC236}">
                <a16:creationId xmlns:a16="http://schemas.microsoft.com/office/drawing/2014/main" id="{5FE586F0-D18D-41D0-AED9-745C27B0DBE0}"/>
              </a:ext>
            </a:extLst>
          </p:cNvPr>
          <p:cNvSpPr/>
          <p:nvPr/>
        </p:nvSpPr>
        <p:spPr>
          <a:xfrm>
            <a:off x="252000" y="1147334"/>
            <a:ext cx="11688000" cy="646331"/>
          </a:xfrm>
          <a:prstGeom prst="rect">
            <a:avLst/>
          </a:prstGeom>
        </p:spPr>
        <p:txBody>
          <a:bodyPr wrap="square">
            <a:spAutoFit/>
          </a:bodyPr>
          <a:lstStyle/>
          <a:p>
            <a:r>
              <a:rPr lang="en-NZ" dirty="0"/>
              <a:t>While attendance has declined, participation has held steady. However, fewer children are taking part in extra curricular arts activities than in previous years.</a:t>
            </a:r>
          </a:p>
        </p:txBody>
      </p:sp>
      <p:grpSp>
        <p:nvGrpSpPr>
          <p:cNvPr id="10" name="Group 9">
            <a:extLst>
              <a:ext uri="{FF2B5EF4-FFF2-40B4-BE49-F238E27FC236}">
                <a16:creationId xmlns:a16="http://schemas.microsoft.com/office/drawing/2014/main" id="{7200B0C9-ADD4-4539-9057-B0CBF462BED7}"/>
              </a:ext>
            </a:extLst>
          </p:cNvPr>
          <p:cNvGrpSpPr/>
          <p:nvPr/>
        </p:nvGrpSpPr>
        <p:grpSpPr>
          <a:xfrm>
            <a:off x="290513" y="6218553"/>
            <a:ext cx="2598613" cy="246221"/>
            <a:chOff x="290513" y="6218553"/>
            <a:chExt cx="2598613" cy="246221"/>
          </a:xfrm>
        </p:grpSpPr>
        <p:sp>
          <p:nvSpPr>
            <p:cNvPr id="13" name="Rectangle 12">
              <a:extLst>
                <a:ext uri="{FF2B5EF4-FFF2-40B4-BE49-F238E27FC236}">
                  <a16:creationId xmlns:a16="http://schemas.microsoft.com/office/drawing/2014/main" id="{AC1F12ED-F6DE-4F31-91D5-92D10C82156F}"/>
                </a:ext>
              </a:extLst>
            </p:cNvPr>
            <p:cNvSpPr/>
            <p:nvPr/>
          </p:nvSpPr>
          <p:spPr>
            <a:xfrm>
              <a:off x="532391" y="6218553"/>
              <a:ext cx="2356735" cy="246221"/>
            </a:xfrm>
            <a:prstGeom prst="rect">
              <a:avLst/>
            </a:prstGeom>
          </p:spPr>
          <p:txBody>
            <a:bodyPr wrap="none" anchor="ctr">
              <a:spAutoFit/>
            </a:bodyPr>
            <a:lstStyle/>
            <a:p>
              <a:r>
                <a:rPr lang="en-NZ" sz="1000" dirty="0">
                  <a:latin typeface="Arial" panose="020B0604020202020204" pitchFamily="34" charset="0"/>
                  <a:cs typeface="Arial" panose="020B0604020202020204" pitchFamily="34" charset="0"/>
                </a:rPr>
                <a:t>= significantly higher / lower than 2017</a:t>
              </a:r>
            </a:p>
          </p:txBody>
        </p:sp>
        <p:grpSp>
          <p:nvGrpSpPr>
            <p:cNvPr id="15" name="Group 14">
              <a:extLst>
                <a:ext uri="{FF2B5EF4-FFF2-40B4-BE49-F238E27FC236}">
                  <a16:creationId xmlns:a16="http://schemas.microsoft.com/office/drawing/2014/main" id="{1A8E88D3-2DB7-44D6-B43B-16D8E15E09ED}"/>
                </a:ext>
              </a:extLst>
            </p:cNvPr>
            <p:cNvGrpSpPr/>
            <p:nvPr/>
          </p:nvGrpSpPr>
          <p:grpSpPr>
            <a:xfrm>
              <a:off x="290513" y="6274393"/>
              <a:ext cx="291548" cy="134542"/>
              <a:chOff x="2918013" y="6610729"/>
              <a:chExt cx="291548" cy="134542"/>
            </a:xfrm>
          </p:grpSpPr>
          <p:sp>
            <p:nvSpPr>
              <p:cNvPr id="18" name="Isosceles Triangle 17">
                <a:extLst>
                  <a:ext uri="{FF2B5EF4-FFF2-40B4-BE49-F238E27FC236}">
                    <a16:creationId xmlns:a16="http://schemas.microsoft.com/office/drawing/2014/main" id="{E8E5B4CD-5FF7-476B-A540-BBC095146B9E}"/>
                  </a:ext>
                </a:extLst>
              </p:cNvPr>
              <p:cNvSpPr>
                <a:spLocks noChangeAspect="1"/>
              </p:cNvSpPr>
              <p:nvPr/>
            </p:nvSpPr>
            <p:spPr>
              <a:xfrm>
                <a:off x="2918013" y="6610729"/>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19" name="Isosceles Triangle 18">
                <a:extLst>
                  <a:ext uri="{FF2B5EF4-FFF2-40B4-BE49-F238E27FC236}">
                    <a16:creationId xmlns:a16="http://schemas.microsoft.com/office/drawing/2014/main" id="{282ED7C1-82F3-41EA-A011-502A707F3B86}"/>
                  </a:ext>
                </a:extLst>
              </p:cNvPr>
              <p:cNvSpPr>
                <a:spLocks noChangeAspect="1"/>
              </p:cNvSpPr>
              <p:nvPr/>
            </p:nvSpPr>
            <p:spPr>
              <a:xfrm rot="10800000">
                <a:off x="3065561" y="6610729"/>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grpSp>
      </p:grpSp>
      <p:sp>
        <p:nvSpPr>
          <p:cNvPr id="24" name="Rectangle 23">
            <a:extLst>
              <a:ext uri="{FF2B5EF4-FFF2-40B4-BE49-F238E27FC236}">
                <a16:creationId xmlns:a16="http://schemas.microsoft.com/office/drawing/2014/main" id="{40E8C51D-5F1A-4264-9DBE-DF545C18A7D7}"/>
              </a:ext>
            </a:extLst>
          </p:cNvPr>
          <p:cNvSpPr/>
          <p:nvPr/>
        </p:nvSpPr>
        <p:spPr>
          <a:xfrm>
            <a:off x="252000" y="2021283"/>
            <a:ext cx="340029" cy="276999"/>
          </a:xfrm>
          <a:prstGeom prst="rect">
            <a:avLst/>
          </a:prstGeom>
        </p:spPr>
        <p:txBody>
          <a:bodyPr wrap="none">
            <a:spAutoFit/>
          </a:bodyPr>
          <a:lstStyle/>
          <a:p>
            <a:r>
              <a:rPr lang="en-NZ" sz="1200" b="1" i="1" spc="149" dirty="0">
                <a:solidFill>
                  <a:schemeClr val="tx1">
                    <a:lumMod val="50000"/>
                    <a:lumOff val="50000"/>
                  </a:schemeClr>
                </a:solidFill>
              </a:rPr>
              <a:t>%</a:t>
            </a:r>
          </a:p>
        </p:txBody>
      </p:sp>
      <p:graphicFrame>
        <p:nvGraphicFramePr>
          <p:cNvPr id="26" name="Chart 25">
            <a:extLst>
              <a:ext uri="{FF2B5EF4-FFF2-40B4-BE49-F238E27FC236}">
                <a16:creationId xmlns:a16="http://schemas.microsoft.com/office/drawing/2014/main" id="{CD637757-FC32-41E3-A284-7769398FEBB3}"/>
              </a:ext>
            </a:extLst>
          </p:cNvPr>
          <p:cNvGraphicFramePr/>
          <p:nvPr>
            <p:extLst>
              <p:ext uri="{D42A27DB-BD31-4B8C-83A1-F6EECF244321}">
                <p14:modId xmlns:p14="http://schemas.microsoft.com/office/powerpoint/2010/main" val="2391479622"/>
              </p:ext>
            </p:extLst>
          </p:nvPr>
        </p:nvGraphicFramePr>
        <p:xfrm>
          <a:off x="426000" y="2021283"/>
          <a:ext cx="11340000" cy="41652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EE0633A3-EA67-4B2E-A2EC-E8D1A08EF962}"/>
              </a:ext>
            </a:extLst>
          </p:cNvPr>
          <p:cNvSpPr/>
          <p:nvPr/>
        </p:nvSpPr>
        <p:spPr>
          <a:xfrm>
            <a:off x="1977050" y="2190559"/>
            <a:ext cx="383438" cy="307777"/>
          </a:xfrm>
          <a:prstGeom prst="rect">
            <a:avLst/>
          </a:prstGeom>
        </p:spPr>
        <p:txBody>
          <a:bodyPr wrap="none" anchor="ctr">
            <a:spAutoFit/>
          </a:bodyPr>
          <a:lstStyle/>
          <a:p>
            <a:pPr algn="ctr"/>
            <a:r>
              <a:rPr lang="en-NZ" sz="1400" b="1" i="1">
                <a:latin typeface="+mj-lt"/>
              </a:rPr>
              <a:t>99</a:t>
            </a:r>
            <a:endParaRPr lang="en-NZ" sz="1400" b="1" i="1" dirty="0">
              <a:latin typeface="+mj-lt"/>
            </a:endParaRPr>
          </a:p>
        </p:txBody>
      </p:sp>
      <p:sp>
        <p:nvSpPr>
          <p:cNvPr id="27" name="Rectangle 26">
            <a:extLst>
              <a:ext uri="{FF2B5EF4-FFF2-40B4-BE49-F238E27FC236}">
                <a16:creationId xmlns:a16="http://schemas.microsoft.com/office/drawing/2014/main" id="{5C29189F-30CC-4E81-BC96-9BBAC4477EBD}"/>
              </a:ext>
            </a:extLst>
          </p:cNvPr>
          <p:cNvSpPr/>
          <p:nvPr/>
        </p:nvSpPr>
        <p:spPr>
          <a:xfrm>
            <a:off x="3610587" y="2190559"/>
            <a:ext cx="383438" cy="307777"/>
          </a:xfrm>
          <a:prstGeom prst="rect">
            <a:avLst/>
          </a:prstGeom>
        </p:spPr>
        <p:txBody>
          <a:bodyPr wrap="none" anchor="ctr">
            <a:spAutoFit/>
          </a:bodyPr>
          <a:lstStyle/>
          <a:p>
            <a:pPr algn="ctr"/>
            <a:r>
              <a:rPr lang="en-NZ" sz="1400" b="1" i="1" dirty="0">
                <a:latin typeface="+mj-lt"/>
              </a:rPr>
              <a:t>99</a:t>
            </a:r>
          </a:p>
        </p:txBody>
      </p:sp>
      <p:sp>
        <p:nvSpPr>
          <p:cNvPr id="28" name="Rectangle 27">
            <a:extLst>
              <a:ext uri="{FF2B5EF4-FFF2-40B4-BE49-F238E27FC236}">
                <a16:creationId xmlns:a16="http://schemas.microsoft.com/office/drawing/2014/main" id="{167E3C13-E5A4-4BF1-BBDE-9803161BE7BB}"/>
              </a:ext>
            </a:extLst>
          </p:cNvPr>
          <p:cNvSpPr/>
          <p:nvPr/>
        </p:nvSpPr>
        <p:spPr>
          <a:xfrm>
            <a:off x="5194431" y="2190559"/>
            <a:ext cx="482824" cy="307777"/>
          </a:xfrm>
          <a:prstGeom prst="rect">
            <a:avLst/>
          </a:prstGeom>
        </p:spPr>
        <p:txBody>
          <a:bodyPr wrap="none" anchor="ctr">
            <a:spAutoFit/>
          </a:bodyPr>
          <a:lstStyle/>
          <a:p>
            <a:pPr algn="ctr"/>
            <a:r>
              <a:rPr lang="en-NZ" sz="1400" b="1" i="1" dirty="0">
                <a:latin typeface="+mj-lt"/>
              </a:rPr>
              <a:t>100</a:t>
            </a:r>
          </a:p>
        </p:txBody>
      </p:sp>
      <p:sp>
        <p:nvSpPr>
          <p:cNvPr id="29" name="Rectangle 28">
            <a:extLst>
              <a:ext uri="{FF2B5EF4-FFF2-40B4-BE49-F238E27FC236}">
                <a16:creationId xmlns:a16="http://schemas.microsoft.com/office/drawing/2014/main" id="{3C2AC3F1-718F-464E-B0CC-607AD4337658}"/>
              </a:ext>
            </a:extLst>
          </p:cNvPr>
          <p:cNvSpPr/>
          <p:nvPr/>
        </p:nvSpPr>
        <p:spPr>
          <a:xfrm>
            <a:off x="6827968" y="2190559"/>
            <a:ext cx="482824" cy="307777"/>
          </a:xfrm>
          <a:prstGeom prst="rect">
            <a:avLst/>
          </a:prstGeom>
        </p:spPr>
        <p:txBody>
          <a:bodyPr wrap="none" anchor="ctr">
            <a:spAutoFit/>
          </a:bodyPr>
          <a:lstStyle/>
          <a:p>
            <a:pPr algn="ctr"/>
            <a:r>
              <a:rPr lang="en-NZ" sz="1400" b="1" i="1" dirty="0">
                <a:latin typeface="+mj-lt"/>
              </a:rPr>
              <a:t>100</a:t>
            </a:r>
          </a:p>
        </p:txBody>
      </p:sp>
      <p:sp>
        <p:nvSpPr>
          <p:cNvPr id="30" name="Rectangle 29">
            <a:extLst>
              <a:ext uri="{FF2B5EF4-FFF2-40B4-BE49-F238E27FC236}">
                <a16:creationId xmlns:a16="http://schemas.microsoft.com/office/drawing/2014/main" id="{DF2C9DA3-4C79-45D0-AED2-8CB2956C59D5}"/>
              </a:ext>
            </a:extLst>
          </p:cNvPr>
          <p:cNvSpPr/>
          <p:nvPr/>
        </p:nvSpPr>
        <p:spPr>
          <a:xfrm>
            <a:off x="8511200" y="2190559"/>
            <a:ext cx="383438" cy="307777"/>
          </a:xfrm>
          <a:prstGeom prst="rect">
            <a:avLst/>
          </a:prstGeom>
        </p:spPr>
        <p:txBody>
          <a:bodyPr wrap="none" anchor="ctr">
            <a:spAutoFit/>
          </a:bodyPr>
          <a:lstStyle/>
          <a:p>
            <a:pPr algn="ctr"/>
            <a:r>
              <a:rPr lang="en-NZ" sz="1400" b="1" i="1" dirty="0">
                <a:latin typeface="+mj-lt"/>
              </a:rPr>
              <a:t>98</a:t>
            </a:r>
          </a:p>
        </p:txBody>
      </p:sp>
      <p:sp>
        <p:nvSpPr>
          <p:cNvPr id="31" name="Isosceles Triangle 30">
            <a:extLst>
              <a:ext uri="{FF2B5EF4-FFF2-40B4-BE49-F238E27FC236}">
                <a16:creationId xmlns:a16="http://schemas.microsoft.com/office/drawing/2014/main" id="{9107A2C9-CB68-41E5-94B2-B174B9F1396E}"/>
              </a:ext>
            </a:extLst>
          </p:cNvPr>
          <p:cNvSpPr>
            <a:spLocks noChangeAspect="1"/>
          </p:cNvSpPr>
          <p:nvPr/>
        </p:nvSpPr>
        <p:spPr>
          <a:xfrm rot="10800000">
            <a:off x="8832163" y="4271963"/>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20" name="Isosceles Triangle 19">
            <a:extLst>
              <a:ext uri="{FF2B5EF4-FFF2-40B4-BE49-F238E27FC236}">
                <a16:creationId xmlns:a16="http://schemas.microsoft.com/office/drawing/2014/main" id="{0CFC7004-E2F9-4BA3-923E-4833AF1012BA}"/>
              </a:ext>
            </a:extLst>
          </p:cNvPr>
          <p:cNvSpPr>
            <a:spLocks noChangeAspect="1"/>
          </p:cNvSpPr>
          <p:nvPr/>
        </p:nvSpPr>
        <p:spPr>
          <a:xfrm>
            <a:off x="8832163" y="2712556"/>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spTree>
    <p:extLst>
      <p:ext uri="{BB962C8B-B14F-4D97-AF65-F5344CB8AC3E}">
        <p14:creationId xmlns:p14="http://schemas.microsoft.com/office/powerpoint/2010/main" val="1119972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1F2E-20C9-408B-808C-CE826AFC2618}"/>
              </a:ext>
            </a:extLst>
          </p:cNvPr>
          <p:cNvSpPr>
            <a:spLocks noGrp="1"/>
          </p:cNvSpPr>
          <p:nvPr>
            <p:ph type="title"/>
          </p:nvPr>
        </p:nvSpPr>
        <p:spPr>
          <a:xfrm>
            <a:off x="252000" y="252000"/>
            <a:ext cx="11688000" cy="424732"/>
          </a:xfrm>
        </p:spPr>
        <p:txBody>
          <a:bodyPr/>
          <a:lstStyle/>
          <a:p>
            <a:r>
              <a:rPr lang="en-NZ" dirty="0"/>
              <a:t>Self-reported creativity</a:t>
            </a:r>
            <a:endParaRPr lang="en-NZ" b="1" dirty="0"/>
          </a:p>
        </p:txBody>
      </p:sp>
      <p:sp>
        <p:nvSpPr>
          <p:cNvPr id="5" name="Rectangle 4">
            <a:extLst>
              <a:ext uri="{FF2B5EF4-FFF2-40B4-BE49-F238E27FC236}">
                <a16:creationId xmlns:a16="http://schemas.microsoft.com/office/drawing/2014/main" id="{93834F40-9E22-4F20-8F6C-198952B948C2}"/>
              </a:ext>
            </a:extLst>
          </p:cNvPr>
          <p:cNvSpPr/>
          <p:nvPr/>
        </p:nvSpPr>
        <p:spPr>
          <a:xfrm>
            <a:off x="0" y="1062000"/>
            <a:ext cx="12192000" cy="540000"/>
          </a:xfrm>
          <a:prstGeom prst="rect">
            <a:avLst/>
          </a:prstGeom>
          <a:solidFill>
            <a:srgbClr val="D1A4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6" name="Rectangle 5">
            <a:extLst>
              <a:ext uri="{FF2B5EF4-FFF2-40B4-BE49-F238E27FC236}">
                <a16:creationId xmlns:a16="http://schemas.microsoft.com/office/drawing/2014/main" id="{5FE586F0-D18D-41D0-AED9-745C27B0DBE0}"/>
              </a:ext>
            </a:extLst>
          </p:cNvPr>
          <p:cNvSpPr/>
          <p:nvPr/>
        </p:nvSpPr>
        <p:spPr>
          <a:xfrm>
            <a:off x="252000" y="1147334"/>
            <a:ext cx="11688000" cy="369332"/>
          </a:xfrm>
          <a:prstGeom prst="rect">
            <a:avLst/>
          </a:prstGeom>
        </p:spPr>
        <p:txBody>
          <a:bodyPr wrap="square">
            <a:spAutoFit/>
          </a:bodyPr>
          <a:lstStyle/>
          <a:p>
            <a:r>
              <a:rPr lang="en-NZ" dirty="0"/>
              <a:t>Young New Zealanders are feeling more creative than ever</a:t>
            </a:r>
          </a:p>
        </p:txBody>
      </p:sp>
      <p:graphicFrame>
        <p:nvGraphicFramePr>
          <p:cNvPr id="8" name="Chart 7">
            <a:extLst>
              <a:ext uri="{FF2B5EF4-FFF2-40B4-BE49-F238E27FC236}">
                <a16:creationId xmlns:a16="http://schemas.microsoft.com/office/drawing/2014/main" id="{99FFC137-14D9-4851-9888-7BAF2212932D}"/>
              </a:ext>
            </a:extLst>
          </p:cNvPr>
          <p:cNvGraphicFramePr/>
          <p:nvPr>
            <p:extLst>
              <p:ext uri="{D42A27DB-BD31-4B8C-83A1-F6EECF244321}">
                <p14:modId xmlns:p14="http://schemas.microsoft.com/office/powerpoint/2010/main" val="3536266737"/>
              </p:ext>
            </p:extLst>
          </p:nvPr>
        </p:nvGraphicFramePr>
        <p:xfrm>
          <a:off x="962700" y="1933066"/>
          <a:ext cx="10800000" cy="4233867"/>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11">
            <a:extLst>
              <a:ext uri="{FF2B5EF4-FFF2-40B4-BE49-F238E27FC236}">
                <a16:creationId xmlns:a16="http://schemas.microsoft.com/office/drawing/2014/main" id="{EFCACE8D-67B5-4562-91A0-51CC4202D703}"/>
              </a:ext>
            </a:extLst>
          </p:cNvPr>
          <p:cNvSpPr/>
          <p:nvPr/>
        </p:nvSpPr>
        <p:spPr>
          <a:xfrm>
            <a:off x="252000" y="1748400"/>
            <a:ext cx="340029" cy="276999"/>
          </a:xfrm>
          <a:prstGeom prst="rect">
            <a:avLst/>
          </a:prstGeom>
        </p:spPr>
        <p:txBody>
          <a:bodyPr wrap="none">
            <a:spAutoFit/>
          </a:bodyPr>
          <a:lstStyle/>
          <a:p>
            <a:r>
              <a:rPr lang="en-NZ" sz="1200" i="1" spc="149" dirty="0">
                <a:solidFill>
                  <a:schemeClr val="tx1">
                    <a:lumMod val="50000"/>
                    <a:lumOff val="50000"/>
                  </a:schemeClr>
                </a:solidFill>
              </a:rPr>
              <a:t>%</a:t>
            </a:r>
          </a:p>
        </p:txBody>
      </p:sp>
      <p:grpSp>
        <p:nvGrpSpPr>
          <p:cNvPr id="9" name="Group 8">
            <a:extLst>
              <a:ext uri="{FF2B5EF4-FFF2-40B4-BE49-F238E27FC236}">
                <a16:creationId xmlns:a16="http://schemas.microsoft.com/office/drawing/2014/main" id="{1E2BD2B6-8F82-4CB4-AE93-20C1936C4A73}"/>
              </a:ext>
            </a:extLst>
          </p:cNvPr>
          <p:cNvGrpSpPr/>
          <p:nvPr/>
        </p:nvGrpSpPr>
        <p:grpSpPr>
          <a:xfrm>
            <a:off x="290513" y="6218553"/>
            <a:ext cx="2598613" cy="246221"/>
            <a:chOff x="290513" y="6218553"/>
            <a:chExt cx="2598613" cy="246221"/>
          </a:xfrm>
        </p:grpSpPr>
        <p:sp>
          <p:nvSpPr>
            <p:cNvPr id="10" name="Rectangle 9">
              <a:extLst>
                <a:ext uri="{FF2B5EF4-FFF2-40B4-BE49-F238E27FC236}">
                  <a16:creationId xmlns:a16="http://schemas.microsoft.com/office/drawing/2014/main" id="{5EEBD570-D07F-4ED1-9B31-1BF88463CF32}"/>
                </a:ext>
              </a:extLst>
            </p:cNvPr>
            <p:cNvSpPr/>
            <p:nvPr/>
          </p:nvSpPr>
          <p:spPr>
            <a:xfrm>
              <a:off x="532391" y="6218553"/>
              <a:ext cx="2356735" cy="246221"/>
            </a:xfrm>
            <a:prstGeom prst="rect">
              <a:avLst/>
            </a:prstGeom>
          </p:spPr>
          <p:txBody>
            <a:bodyPr wrap="none" anchor="ctr">
              <a:spAutoFit/>
            </a:bodyPr>
            <a:lstStyle/>
            <a:p>
              <a:r>
                <a:rPr lang="en-NZ" sz="1000" dirty="0">
                  <a:latin typeface="Arial" panose="020B0604020202020204" pitchFamily="34" charset="0"/>
                  <a:cs typeface="Arial" panose="020B0604020202020204" pitchFamily="34" charset="0"/>
                </a:rPr>
                <a:t>= significantly higher / lower than 2017</a:t>
              </a:r>
            </a:p>
          </p:txBody>
        </p:sp>
        <p:grpSp>
          <p:nvGrpSpPr>
            <p:cNvPr id="11" name="Group 10">
              <a:extLst>
                <a:ext uri="{FF2B5EF4-FFF2-40B4-BE49-F238E27FC236}">
                  <a16:creationId xmlns:a16="http://schemas.microsoft.com/office/drawing/2014/main" id="{6C2180F0-9247-4E34-B373-6E8189021F2F}"/>
                </a:ext>
              </a:extLst>
            </p:cNvPr>
            <p:cNvGrpSpPr/>
            <p:nvPr/>
          </p:nvGrpSpPr>
          <p:grpSpPr>
            <a:xfrm>
              <a:off x="290513" y="6274393"/>
              <a:ext cx="291548" cy="134542"/>
              <a:chOff x="2918013" y="6610729"/>
              <a:chExt cx="291548" cy="134542"/>
            </a:xfrm>
          </p:grpSpPr>
          <p:sp>
            <p:nvSpPr>
              <p:cNvPr id="13" name="Isosceles Triangle 12">
                <a:extLst>
                  <a:ext uri="{FF2B5EF4-FFF2-40B4-BE49-F238E27FC236}">
                    <a16:creationId xmlns:a16="http://schemas.microsoft.com/office/drawing/2014/main" id="{A56DE232-CF5B-47E4-99E5-D4CEB3E95DF5}"/>
                  </a:ext>
                </a:extLst>
              </p:cNvPr>
              <p:cNvSpPr>
                <a:spLocks noChangeAspect="1"/>
              </p:cNvSpPr>
              <p:nvPr/>
            </p:nvSpPr>
            <p:spPr>
              <a:xfrm>
                <a:off x="2918013" y="6610729"/>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14" name="Isosceles Triangle 13">
                <a:extLst>
                  <a:ext uri="{FF2B5EF4-FFF2-40B4-BE49-F238E27FC236}">
                    <a16:creationId xmlns:a16="http://schemas.microsoft.com/office/drawing/2014/main" id="{A0E697C0-4034-4930-AD1B-62E8B4546B47}"/>
                  </a:ext>
                </a:extLst>
              </p:cNvPr>
              <p:cNvSpPr>
                <a:spLocks noChangeAspect="1"/>
              </p:cNvSpPr>
              <p:nvPr/>
            </p:nvSpPr>
            <p:spPr>
              <a:xfrm rot="10800000">
                <a:off x="3065561" y="6610729"/>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grpSp>
      </p:grpSp>
      <p:sp>
        <p:nvSpPr>
          <p:cNvPr id="15" name="Isosceles Triangle 14">
            <a:extLst>
              <a:ext uri="{FF2B5EF4-FFF2-40B4-BE49-F238E27FC236}">
                <a16:creationId xmlns:a16="http://schemas.microsoft.com/office/drawing/2014/main" id="{A842F0C7-05DC-440E-A5B8-7758358E8EEC}"/>
              </a:ext>
            </a:extLst>
          </p:cNvPr>
          <p:cNvSpPr>
            <a:spLocks noChangeAspect="1"/>
          </p:cNvSpPr>
          <p:nvPr/>
        </p:nvSpPr>
        <p:spPr>
          <a:xfrm>
            <a:off x="9416363" y="2595563"/>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spTree>
    <p:extLst>
      <p:ext uri="{BB962C8B-B14F-4D97-AF65-F5344CB8AC3E}">
        <p14:creationId xmlns:p14="http://schemas.microsoft.com/office/powerpoint/2010/main" val="1070734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1F2E-20C9-408B-808C-CE826AFC2618}"/>
              </a:ext>
            </a:extLst>
          </p:cNvPr>
          <p:cNvSpPr>
            <a:spLocks noGrp="1"/>
          </p:cNvSpPr>
          <p:nvPr>
            <p:ph type="title"/>
          </p:nvPr>
        </p:nvSpPr>
        <p:spPr>
          <a:xfrm>
            <a:off x="252000" y="252000"/>
            <a:ext cx="11688000" cy="424732"/>
          </a:xfrm>
        </p:spPr>
        <p:txBody>
          <a:bodyPr/>
          <a:lstStyle/>
          <a:p>
            <a:r>
              <a:rPr lang="en-NZ" dirty="0"/>
              <a:t>The arts and wellbeing</a:t>
            </a:r>
            <a:endParaRPr lang="en-NZ" b="1" dirty="0"/>
          </a:p>
        </p:txBody>
      </p:sp>
      <p:sp>
        <p:nvSpPr>
          <p:cNvPr id="5" name="Rectangle 4">
            <a:extLst>
              <a:ext uri="{FF2B5EF4-FFF2-40B4-BE49-F238E27FC236}">
                <a16:creationId xmlns:a16="http://schemas.microsoft.com/office/drawing/2014/main" id="{93834F40-9E22-4F20-8F6C-198952B948C2}"/>
              </a:ext>
            </a:extLst>
          </p:cNvPr>
          <p:cNvSpPr/>
          <p:nvPr/>
        </p:nvSpPr>
        <p:spPr>
          <a:xfrm>
            <a:off x="0" y="1062000"/>
            <a:ext cx="12192000" cy="540000"/>
          </a:xfrm>
          <a:prstGeom prst="rect">
            <a:avLst/>
          </a:prstGeom>
          <a:solidFill>
            <a:srgbClr val="D1A4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6" name="Rectangle 5">
            <a:extLst>
              <a:ext uri="{FF2B5EF4-FFF2-40B4-BE49-F238E27FC236}">
                <a16:creationId xmlns:a16="http://schemas.microsoft.com/office/drawing/2014/main" id="{5FE586F0-D18D-41D0-AED9-745C27B0DBE0}"/>
              </a:ext>
            </a:extLst>
          </p:cNvPr>
          <p:cNvSpPr/>
          <p:nvPr/>
        </p:nvSpPr>
        <p:spPr>
          <a:xfrm>
            <a:off x="252000" y="1147334"/>
            <a:ext cx="11688000" cy="369332"/>
          </a:xfrm>
          <a:prstGeom prst="rect">
            <a:avLst/>
          </a:prstGeom>
        </p:spPr>
        <p:txBody>
          <a:bodyPr wrap="square">
            <a:spAutoFit/>
          </a:bodyPr>
          <a:lstStyle/>
          <a:p>
            <a:r>
              <a:rPr lang="en-NZ" dirty="0"/>
              <a:t>Young people are increasingly seeing the benefits of the arts to their wellbeing</a:t>
            </a:r>
          </a:p>
        </p:txBody>
      </p:sp>
      <p:sp>
        <p:nvSpPr>
          <p:cNvPr id="29" name="Rectangle 28">
            <a:extLst>
              <a:ext uri="{FF2B5EF4-FFF2-40B4-BE49-F238E27FC236}">
                <a16:creationId xmlns:a16="http://schemas.microsoft.com/office/drawing/2014/main" id="{AC447887-0D2C-44A8-9003-AE67F08F0C74}"/>
              </a:ext>
            </a:extLst>
          </p:cNvPr>
          <p:cNvSpPr/>
          <p:nvPr/>
        </p:nvSpPr>
        <p:spPr>
          <a:xfrm>
            <a:off x="252000" y="1748400"/>
            <a:ext cx="8747587" cy="307777"/>
          </a:xfrm>
          <a:prstGeom prst="rect">
            <a:avLst/>
          </a:prstGeom>
        </p:spPr>
        <p:txBody>
          <a:bodyPr wrap="none">
            <a:spAutoFit/>
          </a:bodyPr>
          <a:lstStyle/>
          <a:p>
            <a:r>
              <a:rPr lang="en-NZ" sz="1200" i="1" spc="149" dirty="0">
                <a:solidFill>
                  <a:schemeClr val="tx1">
                    <a:lumMod val="50000"/>
                    <a:lumOff val="50000"/>
                  </a:schemeClr>
                </a:solidFill>
              </a:rPr>
              <a:t>% </a:t>
            </a:r>
            <a:r>
              <a:rPr lang="en-NZ" sz="1400" i="1" spc="149" dirty="0">
                <a:solidFill>
                  <a:schemeClr val="tx1">
                    <a:lumMod val="50000"/>
                    <a:lumOff val="50000"/>
                  </a:schemeClr>
                </a:solidFill>
              </a:rPr>
              <a:t>who agree that taking part in arts activities helps them feel good about life in general</a:t>
            </a:r>
            <a:endParaRPr lang="en-NZ" sz="1200" i="1" spc="149" dirty="0">
              <a:solidFill>
                <a:schemeClr val="tx1">
                  <a:lumMod val="50000"/>
                  <a:lumOff val="50000"/>
                </a:schemeClr>
              </a:solidFill>
            </a:endParaRPr>
          </a:p>
        </p:txBody>
      </p:sp>
      <p:graphicFrame>
        <p:nvGraphicFramePr>
          <p:cNvPr id="32" name="Chart 31">
            <a:extLst>
              <a:ext uri="{FF2B5EF4-FFF2-40B4-BE49-F238E27FC236}">
                <a16:creationId xmlns:a16="http://schemas.microsoft.com/office/drawing/2014/main" id="{BAAC96D9-3D3F-4A26-B9F1-D95946BAC2EE}"/>
              </a:ext>
            </a:extLst>
          </p:cNvPr>
          <p:cNvGraphicFramePr/>
          <p:nvPr>
            <p:extLst>
              <p:ext uri="{D42A27DB-BD31-4B8C-83A1-F6EECF244321}">
                <p14:modId xmlns:p14="http://schemas.microsoft.com/office/powerpoint/2010/main" val="2769111618"/>
              </p:ext>
            </p:extLst>
          </p:nvPr>
        </p:nvGraphicFramePr>
        <p:xfrm>
          <a:off x="290512" y="2171799"/>
          <a:ext cx="4219411" cy="401352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3" name="Chart 32">
            <a:extLst>
              <a:ext uri="{FF2B5EF4-FFF2-40B4-BE49-F238E27FC236}">
                <a16:creationId xmlns:a16="http://schemas.microsoft.com/office/drawing/2014/main" id="{834DDF80-E2F9-4BAC-B036-2D30F0112A1F}"/>
              </a:ext>
            </a:extLst>
          </p:cNvPr>
          <p:cNvGraphicFramePr/>
          <p:nvPr>
            <p:extLst>
              <p:ext uri="{D42A27DB-BD31-4B8C-83A1-F6EECF244321}">
                <p14:modId xmlns:p14="http://schemas.microsoft.com/office/powerpoint/2010/main" val="2358655905"/>
              </p:ext>
            </p:extLst>
          </p:nvPr>
        </p:nvGraphicFramePr>
        <p:xfrm>
          <a:off x="4711586" y="2171799"/>
          <a:ext cx="4219411" cy="4013529"/>
        </p:xfrm>
        <a:graphic>
          <a:graphicData uri="http://schemas.openxmlformats.org/drawingml/2006/chart">
            <c:chart xmlns:c="http://schemas.openxmlformats.org/drawingml/2006/chart" xmlns:r="http://schemas.openxmlformats.org/officeDocument/2006/relationships" r:id="rId3"/>
          </a:graphicData>
        </a:graphic>
      </p:graphicFrame>
      <p:sp>
        <p:nvSpPr>
          <p:cNvPr id="34" name="Rectangle 33">
            <a:extLst>
              <a:ext uri="{FF2B5EF4-FFF2-40B4-BE49-F238E27FC236}">
                <a16:creationId xmlns:a16="http://schemas.microsoft.com/office/drawing/2014/main" id="{542060D8-B9F5-4D7E-96CD-6A14C9C56D15}"/>
              </a:ext>
            </a:extLst>
          </p:cNvPr>
          <p:cNvSpPr/>
          <p:nvPr/>
        </p:nvSpPr>
        <p:spPr>
          <a:xfrm>
            <a:off x="6441234" y="4103974"/>
            <a:ext cx="760115" cy="523220"/>
          </a:xfrm>
          <a:prstGeom prst="rect">
            <a:avLst/>
          </a:prstGeom>
        </p:spPr>
        <p:txBody>
          <a:bodyPr wrap="none" anchor="ctr">
            <a:spAutoFit/>
          </a:bodyPr>
          <a:lstStyle/>
          <a:p>
            <a:pPr algn="ctr"/>
            <a:r>
              <a:rPr lang="en-NZ" sz="2800" dirty="0">
                <a:latin typeface="Arial Black" panose="020B0A04020102020204" pitchFamily="34" charset="0"/>
              </a:rPr>
              <a:t>73%</a:t>
            </a:r>
          </a:p>
        </p:txBody>
      </p:sp>
      <p:sp>
        <p:nvSpPr>
          <p:cNvPr id="35" name="Rectangle 34">
            <a:extLst>
              <a:ext uri="{FF2B5EF4-FFF2-40B4-BE49-F238E27FC236}">
                <a16:creationId xmlns:a16="http://schemas.microsoft.com/office/drawing/2014/main" id="{0A1CB63C-C5B9-4759-BC8A-8AC708A7892D}"/>
              </a:ext>
            </a:extLst>
          </p:cNvPr>
          <p:cNvSpPr/>
          <p:nvPr/>
        </p:nvSpPr>
        <p:spPr>
          <a:xfrm>
            <a:off x="2020160" y="4103974"/>
            <a:ext cx="760115" cy="523220"/>
          </a:xfrm>
          <a:prstGeom prst="rect">
            <a:avLst/>
          </a:prstGeom>
        </p:spPr>
        <p:txBody>
          <a:bodyPr wrap="none" anchor="ctr">
            <a:spAutoFit/>
          </a:bodyPr>
          <a:lstStyle/>
          <a:p>
            <a:pPr algn="ctr"/>
            <a:r>
              <a:rPr lang="en-NZ" sz="2800" dirty="0">
                <a:latin typeface="Arial Black" panose="020B0A04020102020204" pitchFamily="34" charset="0"/>
              </a:rPr>
              <a:t>62%</a:t>
            </a:r>
          </a:p>
        </p:txBody>
      </p:sp>
      <p:pic>
        <p:nvPicPr>
          <p:cNvPr id="37" name="Picture 36">
            <a:extLst>
              <a:ext uri="{FF2B5EF4-FFF2-40B4-BE49-F238E27FC236}">
                <a16:creationId xmlns:a16="http://schemas.microsoft.com/office/drawing/2014/main" id="{56FB4497-E25B-46B7-B645-4CE47F38FD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32660" y="2171797"/>
            <a:ext cx="2768830" cy="4013530"/>
          </a:xfrm>
          <a:custGeom>
            <a:avLst/>
            <a:gdLst>
              <a:gd name="connsiteX0" fmla="*/ 0 w 2768830"/>
              <a:gd name="connsiteY0" fmla="*/ 0 h 4013530"/>
              <a:gd name="connsiteX1" fmla="*/ 2768830 w 2768830"/>
              <a:gd name="connsiteY1" fmla="*/ 0 h 4013530"/>
              <a:gd name="connsiteX2" fmla="*/ 2768830 w 2768830"/>
              <a:gd name="connsiteY2" fmla="*/ 4013530 h 4013530"/>
              <a:gd name="connsiteX3" fmla="*/ 0 w 2768830"/>
              <a:gd name="connsiteY3" fmla="*/ 4013530 h 4013530"/>
            </a:gdLst>
            <a:ahLst/>
            <a:cxnLst>
              <a:cxn ang="0">
                <a:pos x="connsiteX0" y="connsiteY0"/>
              </a:cxn>
              <a:cxn ang="0">
                <a:pos x="connsiteX1" y="connsiteY1"/>
              </a:cxn>
              <a:cxn ang="0">
                <a:pos x="connsiteX2" y="connsiteY2"/>
              </a:cxn>
              <a:cxn ang="0">
                <a:pos x="connsiteX3" y="connsiteY3"/>
              </a:cxn>
            </a:cxnLst>
            <a:rect l="l" t="t" r="r" b="b"/>
            <a:pathLst>
              <a:path w="2768830" h="4013530">
                <a:moveTo>
                  <a:pt x="0" y="0"/>
                </a:moveTo>
                <a:lnTo>
                  <a:pt x="2768830" y="0"/>
                </a:lnTo>
                <a:lnTo>
                  <a:pt x="2768830" y="4013530"/>
                </a:lnTo>
                <a:lnTo>
                  <a:pt x="0" y="4013530"/>
                </a:lnTo>
                <a:close/>
              </a:path>
            </a:pathLst>
          </a:custGeom>
        </p:spPr>
      </p:pic>
    </p:spTree>
    <p:extLst>
      <p:ext uri="{BB962C8B-B14F-4D97-AF65-F5344CB8AC3E}">
        <p14:creationId xmlns:p14="http://schemas.microsoft.com/office/powerpoint/2010/main" val="2535393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61C452-C669-4304-93F1-34E345E9A1E4}"/>
              </a:ext>
            </a:extLst>
          </p:cNvPr>
          <p:cNvSpPr/>
          <p:nvPr/>
        </p:nvSpPr>
        <p:spPr>
          <a:xfrm>
            <a:off x="290512" y="1914671"/>
            <a:ext cx="11610975" cy="427065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2" name="Title 1">
            <a:extLst>
              <a:ext uri="{FF2B5EF4-FFF2-40B4-BE49-F238E27FC236}">
                <a16:creationId xmlns:a16="http://schemas.microsoft.com/office/drawing/2014/main" id="{B3AD1F2E-20C9-408B-808C-CE826AFC2618}"/>
              </a:ext>
            </a:extLst>
          </p:cNvPr>
          <p:cNvSpPr>
            <a:spLocks noGrp="1"/>
          </p:cNvSpPr>
          <p:nvPr>
            <p:ph type="title"/>
          </p:nvPr>
        </p:nvSpPr>
        <p:spPr>
          <a:xfrm>
            <a:off x="252000" y="252000"/>
            <a:ext cx="11688000" cy="424732"/>
          </a:xfrm>
        </p:spPr>
        <p:txBody>
          <a:bodyPr/>
          <a:lstStyle/>
          <a:p>
            <a:r>
              <a:rPr lang="en-NZ" dirty="0"/>
              <a:t>How the arts make young people feel</a:t>
            </a:r>
            <a:endParaRPr lang="en-NZ" b="1" dirty="0"/>
          </a:p>
        </p:txBody>
      </p:sp>
      <p:sp>
        <p:nvSpPr>
          <p:cNvPr id="5" name="Rectangle 4">
            <a:extLst>
              <a:ext uri="{FF2B5EF4-FFF2-40B4-BE49-F238E27FC236}">
                <a16:creationId xmlns:a16="http://schemas.microsoft.com/office/drawing/2014/main" id="{93834F40-9E22-4F20-8F6C-198952B948C2}"/>
              </a:ext>
            </a:extLst>
          </p:cNvPr>
          <p:cNvSpPr/>
          <p:nvPr/>
        </p:nvSpPr>
        <p:spPr>
          <a:xfrm>
            <a:off x="0" y="1062000"/>
            <a:ext cx="12192000" cy="540000"/>
          </a:xfrm>
          <a:prstGeom prst="rect">
            <a:avLst/>
          </a:prstGeom>
          <a:solidFill>
            <a:srgbClr val="D1A4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6" name="Rectangle 5">
            <a:extLst>
              <a:ext uri="{FF2B5EF4-FFF2-40B4-BE49-F238E27FC236}">
                <a16:creationId xmlns:a16="http://schemas.microsoft.com/office/drawing/2014/main" id="{5FE586F0-D18D-41D0-AED9-745C27B0DBE0}"/>
              </a:ext>
            </a:extLst>
          </p:cNvPr>
          <p:cNvSpPr/>
          <p:nvPr/>
        </p:nvSpPr>
        <p:spPr>
          <a:xfrm>
            <a:off x="252000" y="1147334"/>
            <a:ext cx="11688000" cy="369332"/>
          </a:xfrm>
          <a:prstGeom prst="rect">
            <a:avLst/>
          </a:prstGeom>
        </p:spPr>
        <p:txBody>
          <a:bodyPr wrap="square">
            <a:spAutoFit/>
          </a:bodyPr>
          <a:lstStyle/>
          <a:p>
            <a:r>
              <a:rPr lang="en-NZ" dirty="0"/>
              <a:t>Indeed, 79% of young people say the arts makes them feel excellent or good</a:t>
            </a:r>
          </a:p>
        </p:txBody>
      </p:sp>
      <p:graphicFrame>
        <p:nvGraphicFramePr>
          <p:cNvPr id="59" name="Chart 58">
            <a:extLst>
              <a:ext uri="{FF2B5EF4-FFF2-40B4-BE49-F238E27FC236}">
                <a16:creationId xmlns:a16="http://schemas.microsoft.com/office/drawing/2014/main" id="{4FA65095-ADFE-44B8-9285-1E7D6FB2CE6D}"/>
              </a:ext>
            </a:extLst>
          </p:cNvPr>
          <p:cNvGraphicFramePr/>
          <p:nvPr>
            <p:extLst>
              <p:ext uri="{D42A27DB-BD31-4B8C-83A1-F6EECF244321}">
                <p14:modId xmlns:p14="http://schemas.microsoft.com/office/powerpoint/2010/main" val="1074881520"/>
              </p:ext>
            </p:extLst>
          </p:nvPr>
        </p:nvGraphicFramePr>
        <p:xfrm>
          <a:off x="260803" y="2514601"/>
          <a:ext cx="2721996" cy="2451486"/>
        </p:xfrm>
        <a:graphic>
          <a:graphicData uri="http://schemas.openxmlformats.org/drawingml/2006/chart">
            <c:chart xmlns:c="http://schemas.openxmlformats.org/drawingml/2006/chart" xmlns:r="http://schemas.openxmlformats.org/officeDocument/2006/relationships" r:id="rId2"/>
          </a:graphicData>
        </a:graphic>
      </p:graphicFrame>
      <p:sp>
        <p:nvSpPr>
          <p:cNvPr id="60" name="Rectangle 59">
            <a:extLst>
              <a:ext uri="{FF2B5EF4-FFF2-40B4-BE49-F238E27FC236}">
                <a16:creationId xmlns:a16="http://schemas.microsoft.com/office/drawing/2014/main" id="{A0C2F1D8-4851-400E-86B5-9D7FCB496FFF}"/>
              </a:ext>
            </a:extLst>
          </p:cNvPr>
          <p:cNvSpPr/>
          <p:nvPr/>
        </p:nvSpPr>
        <p:spPr>
          <a:xfrm>
            <a:off x="1111085" y="5074787"/>
            <a:ext cx="1021433" cy="523220"/>
          </a:xfrm>
          <a:prstGeom prst="rect">
            <a:avLst/>
          </a:prstGeom>
        </p:spPr>
        <p:txBody>
          <a:bodyPr wrap="none" anchor="ctr">
            <a:spAutoFit/>
          </a:bodyPr>
          <a:lstStyle/>
          <a:p>
            <a:pPr algn="ctr"/>
            <a:r>
              <a:rPr lang="en-NZ" sz="2800" dirty="0">
                <a:latin typeface="Arial Black" panose="020B0A04020102020204" pitchFamily="34" charset="0"/>
              </a:rPr>
              <a:t>34%</a:t>
            </a:r>
            <a:endParaRPr lang="en-NZ" sz="1400" dirty="0">
              <a:latin typeface="Arial Black" panose="020B0A04020102020204" pitchFamily="34" charset="0"/>
            </a:endParaRPr>
          </a:p>
        </p:txBody>
      </p:sp>
      <p:grpSp>
        <p:nvGrpSpPr>
          <p:cNvPr id="62" name="Group 61">
            <a:extLst>
              <a:ext uri="{FF2B5EF4-FFF2-40B4-BE49-F238E27FC236}">
                <a16:creationId xmlns:a16="http://schemas.microsoft.com/office/drawing/2014/main" id="{880C3970-E9E4-4E3D-96F5-B4090F749415}"/>
              </a:ext>
            </a:extLst>
          </p:cNvPr>
          <p:cNvGrpSpPr/>
          <p:nvPr/>
        </p:nvGrpSpPr>
        <p:grpSpPr>
          <a:xfrm>
            <a:off x="710391" y="2828933"/>
            <a:ext cx="1822820" cy="1822820"/>
            <a:chOff x="4957762" y="2290762"/>
            <a:chExt cx="2263775" cy="2263775"/>
          </a:xfrm>
        </p:grpSpPr>
        <p:sp>
          <p:nvSpPr>
            <p:cNvPr id="63" name="Oval 62">
              <a:extLst>
                <a:ext uri="{FF2B5EF4-FFF2-40B4-BE49-F238E27FC236}">
                  <a16:creationId xmlns:a16="http://schemas.microsoft.com/office/drawing/2014/main" id="{BD7A8C28-5F70-49AA-BDCC-86905D0C7FBF}"/>
                </a:ext>
              </a:extLst>
            </p:cNvPr>
            <p:cNvSpPr/>
            <p:nvPr/>
          </p:nvSpPr>
          <p:spPr>
            <a:xfrm>
              <a:off x="4957762" y="2290762"/>
              <a:ext cx="2263775" cy="2263775"/>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4" name="AutoShape 3">
              <a:extLst>
                <a:ext uri="{FF2B5EF4-FFF2-40B4-BE49-F238E27FC236}">
                  <a16:creationId xmlns:a16="http://schemas.microsoft.com/office/drawing/2014/main" id="{43EA1858-E24C-4D17-B16F-8494A6D6874C}"/>
                </a:ext>
              </a:extLst>
            </p:cNvPr>
            <p:cNvSpPr>
              <a:spLocks noChangeAspect="1" noChangeArrowheads="1" noTextEdit="1"/>
            </p:cNvSpPr>
            <p:nvPr/>
          </p:nvSpPr>
          <p:spPr bwMode="auto">
            <a:xfrm>
              <a:off x="4960937" y="2293937"/>
              <a:ext cx="22606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5" name="Oval 64">
              <a:extLst>
                <a:ext uri="{FF2B5EF4-FFF2-40B4-BE49-F238E27FC236}">
                  <a16:creationId xmlns:a16="http://schemas.microsoft.com/office/drawing/2014/main" id="{7667303A-6807-4F84-BCC9-7AF9D1AD89CA}"/>
                </a:ext>
              </a:extLst>
            </p:cNvPr>
            <p:cNvSpPr>
              <a:spLocks noChangeArrowheads="1"/>
            </p:cNvSpPr>
            <p:nvPr/>
          </p:nvSpPr>
          <p:spPr bwMode="auto">
            <a:xfrm>
              <a:off x="5075238" y="2408238"/>
              <a:ext cx="2033588" cy="20335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 name="Oval 65">
              <a:extLst>
                <a:ext uri="{FF2B5EF4-FFF2-40B4-BE49-F238E27FC236}">
                  <a16:creationId xmlns:a16="http://schemas.microsoft.com/office/drawing/2014/main" id="{520687DF-B88B-4B90-B056-0C18DC0D8F07}"/>
                </a:ext>
              </a:extLst>
            </p:cNvPr>
            <p:cNvSpPr>
              <a:spLocks noChangeArrowheads="1"/>
            </p:cNvSpPr>
            <p:nvPr/>
          </p:nvSpPr>
          <p:spPr bwMode="auto">
            <a:xfrm>
              <a:off x="5473700" y="3097213"/>
              <a:ext cx="282575" cy="282575"/>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 name="Oval 66">
              <a:extLst>
                <a:ext uri="{FF2B5EF4-FFF2-40B4-BE49-F238E27FC236}">
                  <a16:creationId xmlns:a16="http://schemas.microsoft.com/office/drawing/2014/main" id="{85872C59-B9FA-45C9-B2C6-D6508A50A3D1}"/>
                </a:ext>
              </a:extLst>
            </p:cNvPr>
            <p:cNvSpPr>
              <a:spLocks noChangeArrowheads="1"/>
            </p:cNvSpPr>
            <p:nvPr/>
          </p:nvSpPr>
          <p:spPr bwMode="auto">
            <a:xfrm>
              <a:off x="6430963" y="3097213"/>
              <a:ext cx="279400" cy="282575"/>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 name="Freeform 9">
              <a:extLst>
                <a:ext uri="{FF2B5EF4-FFF2-40B4-BE49-F238E27FC236}">
                  <a16:creationId xmlns:a16="http://schemas.microsoft.com/office/drawing/2014/main" id="{9798372C-2779-4938-A905-3D8DC6B3FCB7}"/>
                </a:ext>
              </a:extLst>
            </p:cNvPr>
            <p:cNvSpPr>
              <a:spLocks/>
            </p:cNvSpPr>
            <p:nvPr/>
          </p:nvSpPr>
          <p:spPr bwMode="auto">
            <a:xfrm>
              <a:off x="5527675" y="3602038"/>
              <a:ext cx="1130300" cy="565150"/>
            </a:xfrm>
            <a:custGeom>
              <a:avLst/>
              <a:gdLst>
                <a:gd name="T0" fmla="*/ 0 w 300"/>
                <a:gd name="T1" fmla="*/ 0 h 150"/>
                <a:gd name="T2" fmla="*/ 150 w 300"/>
                <a:gd name="T3" fmla="*/ 150 h 150"/>
                <a:gd name="T4" fmla="*/ 300 w 300"/>
                <a:gd name="T5" fmla="*/ 0 h 150"/>
                <a:gd name="T6" fmla="*/ 0 w 300"/>
                <a:gd name="T7" fmla="*/ 0 h 150"/>
              </a:gdLst>
              <a:ahLst/>
              <a:cxnLst>
                <a:cxn ang="0">
                  <a:pos x="T0" y="T1"/>
                </a:cxn>
                <a:cxn ang="0">
                  <a:pos x="T2" y="T3"/>
                </a:cxn>
                <a:cxn ang="0">
                  <a:pos x="T4" y="T5"/>
                </a:cxn>
                <a:cxn ang="0">
                  <a:pos x="T6" y="T7"/>
                </a:cxn>
              </a:cxnLst>
              <a:rect l="0" t="0" r="r" b="b"/>
              <a:pathLst>
                <a:path w="300" h="150">
                  <a:moveTo>
                    <a:pt x="0" y="0"/>
                  </a:moveTo>
                  <a:cubicBezTo>
                    <a:pt x="0" y="83"/>
                    <a:pt x="67" y="150"/>
                    <a:pt x="150" y="150"/>
                  </a:cubicBezTo>
                  <a:cubicBezTo>
                    <a:pt x="233" y="150"/>
                    <a:pt x="300" y="83"/>
                    <a:pt x="300" y="0"/>
                  </a:cubicBez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aphicFrame>
        <p:nvGraphicFramePr>
          <p:cNvPr id="61" name="Chart 60">
            <a:extLst>
              <a:ext uri="{FF2B5EF4-FFF2-40B4-BE49-F238E27FC236}">
                <a16:creationId xmlns:a16="http://schemas.microsoft.com/office/drawing/2014/main" id="{C35DAE1D-75D7-4A6F-BB43-3CFE69995CE3}"/>
              </a:ext>
            </a:extLst>
          </p:cNvPr>
          <p:cNvGraphicFramePr/>
          <p:nvPr>
            <p:extLst>
              <p:ext uri="{D42A27DB-BD31-4B8C-83A1-F6EECF244321}">
                <p14:modId xmlns:p14="http://schemas.microsoft.com/office/powerpoint/2010/main" val="196539751"/>
              </p:ext>
            </p:extLst>
          </p:nvPr>
        </p:nvGraphicFramePr>
        <p:xfrm>
          <a:off x="3341912" y="2627218"/>
          <a:ext cx="2525377" cy="22262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9" name="Chart 68">
            <a:extLst>
              <a:ext uri="{FF2B5EF4-FFF2-40B4-BE49-F238E27FC236}">
                <a16:creationId xmlns:a16="http://schemas.microsoft.com/office/drawing/2014/main" id="{CEC97F7A-EACF-48E4-A7F3-2DBD6C8D248C}"/>
              </a:ext>
            </a:extLst>
          </p:cNvPr>
          <p:cNvGraphicFramePr/>
          <p:nvPr>
            <p:extLst>
              <p:ext uri="{D42A27DB-BD31-4B8C-83A1-F6EECF244321}">
                <p14:modId xmlns:p14="http://schemas.microsoft.com/office/powerpoint/2010/main" val="4273464677"/>
              </p:ext>
            </p:extLst>
          </p:nvPr>
        </p:nvGraphicFramePr>
        <p:xfrm>
          <a:off x="3243601" y="2514601"/>
          <a:ext cx="2721996" cy="2451486"/>
        </p:xfrm>
        <a:graphic>
          <a:graphicData uri="http://schemas.openxmlformats.org/drawingml/2006/chart">
            <c:chart xmlns:c="http://schemas.openxmlformats.org/drawingml/2006/chart" xmlns:r="http://schemas.openxmlformats.org/officeDocument/2006/relationships" r:id="rId4"/>
          </a:graphicData>
        </a:graphic>
      </p:graphicFrame>
      <p:sp>
        <p:nvSpPr>
          <p:cNvPr id="70" name="Rectangle 69">
            <a:extLst>
              <a:ext uri="{FF2B5EF4-FFF2-40B4-BE49-F238E27FC236}">
                <a16:creationId xmlns:a16="http://schemas.microsoft.com/office/drawing/2014/main" id="{881578A3-CC98-4650-9DBF-5BA31EA802D8}"/>
              </a:ext>
            </a:extLst>
          </p:cNvPr>
          <p:cNvSpPr/>
          <p:nvPr/>
        </p:nvSpPr>
        <p:spPr>
          <a:xfrm>
            <a:off x="4093884" y="5074786"/>
            <a:ext cx="1021433" cy="523220"/>
          </a:xfrm>
          <a:prstGeom prst="rect">
            <a:avLst/>
          </a:prstGeom>
        </p:spPr>
        <p:txBody>
          <a:bodyPr wrap="none" anchor="ctr">
            <a:spAutoFit/>
          </a:bodyPr>
          <a:lstStyle/>
          <a:p>
            <a:pPr algn="ctr"/>
            <a:r>
              <a:rPr lang="en-NZ" sz="2800" dirty="0">
                <a:latin typeface="Arial Black" panose="020B0A04020102020204" pitchFamily="34" charset="0"/>
              </a:rPr>
              <a:t>46%</a:t>
            </a:r>
            <a:endParaRPr lang="en-NZ" sz="1400" dirty="0">
              <a:latin typeface="Arial Black" panose="020B0A04020102020204" pitchFamily="34" charset="0"/>
            </a:endParaRPr>
          </a:p>
        </p:txBody>
      </p:sp>
      <p:grpSp>
        <p:nvGrpSpPr>
          <p:cNvPr id="74" name="Group 73">
            <a:extLst>
              <a:ext uri="{FF2B5EF4-FFF2-40B4-BE49-F238E27FC236}">
                <a16:creationId xmlns:a16="http://schemas.microsoft.com/office/drawing/2014/main" id="{9AE9C9B2-2856-4286-9434-481FD86BD7DF}"/>
              </a:ext>
            </a:extLst>
          </p:cNvPr>
          <p:cNvGrpSpPr/>
          <p:nvPr/>
        </p:nvGrpSpPr>
        <p:grpSpPr>
          <a:xfrm>
            <a:off x="3693190" y="2828933"/>
            <a:ext cx="1822820" cy="1822820"/>
            <a:chOff x="3287224" y="2457817"/>
            <a:chExt cx="1489930" cy="1489930"/>
          </a:xfrm>
        </p:grpSpPr>
        <p:grpSp>
          <p:nvGrpSpPr>
            <p:cNvPr id="75" name="Group 74">
              <a:extLst>
                <a:ext uri="{FF2B5EF4-FFF2-40B4-BE49-F238E27FC236}">
                  <a16:creationId xmlns:a16="http://schemas.microsoft.com/office/drawing/2014/main" id="{6A5A0765-9DCA-4570-8EF0-8C468B6B7D78}"/>
                </a:ext>
              </a:extLst>
            </p:cNvPr>
            <p:cNvGrpSpPr/>
            <p:nvPr/>
          </p:nvGrpSpPr>
          <p:grpSpPr>
            <a:xfrm>
              <a:off x="3287224" y="2457817"/>
              <a:ext cx="1489930" cy="1489930"/>
              <a:chOff x="4957762" y="2290762"/>
              <a:chExt cx="2263775" cy="2263775"/>
            </a:xfrm>
          </p:grpSpPr>
          <p:sp>
            <p:nvSpPr>
              <p:cNvPr id="79" name="Oval 78">
                <a:extLst>
                  <a:ext uri="{FF2B5EF4-FFF2-40B4-BE49-F238E27FC236}">
                    <a16:creationId xmlns:a16="http://schemas.microsoft.com/office/drawing/2014/main" id="{0D10C160-17A4-4AFD-9311-791F4FEBF253}"/>
                  </a:ext>
                </a:extLst>
              </p:cNvPr>
              <p:cNvSpPr/>
              <p:nvPr/>
            </p:nvSpPr>
            <p:spPr>
              <a:xfrm>
                <a:off x="4957762" y="2290762"/>
                <a:ext cx="2263775" cy="2263775"/>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0" name="AutoShape 3">
                <a:extLst>
                  <a:ext uri="{FF2B5EF4-FFF2-40B4-BE49-F238E27FC236}">
                    <a16:creationId xmlns:a16="http://schemas.microsoft.com/office/drawing/2014/main" id="{F7FF9893-EE6F-4B8B-ADA5-967E14473D16}"/>
                  </a:ext>
                </a:extLst>
              </p:cNvPr>
              <p:cNvSpPr>
                <a:spLocks noChangeAspect="1" noChangeArrowheads="1" noTextEdit="1"/>
              </p:cNvSpPr>
              <p:nvPr/>
            </p:nvSpPr>
            <p:spPr bwMode="auto">
              <a:xfrm>
                <a:off x="4960937" y="2293937"/>
                <a:ext cx="22606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81" name="Oval 80">
                <a:extLst>
                  <a:ext uri="{FF2B5EF4-FFF2-40B4-BE49-F238E27FC236}">
                    <a16:creationId xmlns:a16="http://schemas.microsoft.com/office/drawing/2014/main" id="{0BF2D35F-D859-455F-B54C-8627F8B8B912}"/>
                  </a:ext>
                </a:extLst>
              </p:cNvPr>
              <p:cNvSpPr>
                <a:spLocks noChangeArrowheads="1"/>
              </p:cNvSpPr>
              <p:nvPr/>
            </p:nvSpPr>
            <p:spPr bwMode="auto">
              <a:xfrm>
                <a:off x="5075238" y="2408238"/>
                <a:ext cx="2033588" cy="20335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sp>
          <p:nvSpPr>
            <p:cNvPr id="76" name="Oval 15">
              <a:extLst>
                <a:ext uri="{FF2B5EF4-FFF2-40B4-BE49-F238E27FC236}">
                  <a16:creationId xmlns:a16="http://schemas.microsoft.com/office/drawing/2014/main" id="{86C2C5FB-B262-4186-8ED2-E56EFD13EC69}"/>
                </a:ext>
              </a:extLst>
            </p:cNvPr>
            <p:cNvSpPr>
              <a:spLocks noChangeArrowheads="1"/>
            </p:cNvSpPr>
            <p:nvPr/>
          </p:nvSpPr>
          <p:spPr bwMode="auto">
            <a:xfrm>
              <a:off x="3620835" y="2957972"/>
              <a:ext cx="188913" cy="190500"/>
            </a:xfrm>
            <a:prstGeom prst="ellipse">
              <a:avLst/>
            </a:prstGeom>
            <a:solidFill>
              <a:srgbClr val="404040"/>
            </a:solidFill>
            <a:ln>
              <a:noFill/>
            </a:ln>
          </p:spPr>
          <p:txBody>
            <a:bodyPr vert="horz" wrap="square" lIns="91440" tIns="45720" rIns="91440" bIns="45720" numCol="1" anchor="t" anchorCtr="0" compatLnSpc="1">
              <a:prstTxWarp prst="textNoShape">
                <a:avLst/>
              </a:prstTxWarp>
            </a:bodyPr>
            <a:lstStyle/>
            <a:p>
              <a:endParaRPr lang="en-NZ"/>
            </a:p>
          </p:txBody>
        </p:sp>
        <p:sp>
          <p:nvSpPr>
            <p:cNvPr id="77" name="Oval 16">
              <a:extLst>
                <a:ext uri="{FF2B5EF4-FFF2-40B4-BE49-F238E27FC236}">
                  <a16:creationId xmlns:a16="http://schemas.microsoft.com/office/drawing/2014/main" id="{B7D8D595-4571-451C-BA6B-F0CF2D6569D6}"/>
                </a:ext>
              </a:extLst>
            </p:cNvPr>
            <p:cNvSpPr>
              <a:spLocks noChangeArrowheads="1"/>
            </p:cNvSpPr>
            <p:nvPr/>
          </p:nvSpPr>
          <p:spPr bwMode="auto">
            <a:xfrm>
              <a:off x="4260597" y="2957972"/>
              <a:ext cx="188913" cy="190500"/>
            </a:xfrm>
            <a:prstGeom prst="ellipse">
              <a:avLst/>
            </a:prstGeom>
            <a:solidFill>
              <a:srgbClr val="404040"/>
            </a:solidFill>
            <a:ln>
              <a:noFill/>
            </a:ln>
          </p:spPr>
          <p:txBody>
            <a:bodyPr vert="horz" wrap="square" lIns="91440" tIns="45720" rIns="91440" bIns="45720" numCol="1" anchor="t" anchorCtr="0" compatLnSpc="1">
              <a:prstTxWarp prst="textNoShape">
                <a:avLst/>
              </a:prstTxWarp>
            </a:bodyPr>
            <a:lstStyle/>
            <a:p>
              <a:endParaRPr lang="en-NZ"/>
            </a:p>
          </p:txBody>
        </p:sp>
        <p:sp>
          <p:nvSpPr>
            <p:cNvPr id="78" name="Freeform 17">
              <a:extLst>
                <a:ext uri="{FF2B5EF4-FFF2-40B4-BE49-F238E27FC236}">
                  <a16:creationId xmlns:a16="http://schemas.microsoft.com/office/drawing/2014/main" id="{C195270F-EB6C-41A6-99C9-C8FE41D8C654}"/>
                </a:ext>
              </a:extLst>
            </p:cNvPr>
            <p:cNvSpPr>
              <a:spLocks/>
            </p:cNvSpPr>
            <p:nvPr/>
          </p:nvSpPr>
          <p:spPr bwMode="auto">
            <a:xfrm>
              <a:off x="3633535" y="3284997"/>
              <a:ext cx="803275" cy="290513"/>
            </a:xfrm>
            <a:custGeom>
              <a:avLst/>
              <a:gdLst>
                <a:gd name="T0" fmla="*/ 310 w 318"/>
                <a:gd name="T1" fmla="*/ 29 h 115"/>
                <a:gd name="T2" fmla="*/ 8 w 318"/>
                <a:gd name="T3" fmla="*/ 29 h 115"/>
                <a:gd name="T4" fmla="*/ 5 w 318"/>
                <a:gd name="T5" fmla="*/ 5 h 115"/>
                <a:gd name="T6" fmla="*/ 25 w 318"/>
                <a:gd name="T7" fmla="*/ 6 h 115"/>
                <a:gd name="T8" fmla="*/ 293 w 318"/>
                <a:gd name="T9" fmla="*/ 6 h 115"/>
                <a:gd name="T10" fmla="*/ 313 w 318"/>
                <a:gd name="T11" fmla="*/ 5 h 115"/>
                <a:gd name="T12" fmla="*/ 310 w 318"/>
                <a:gd name="T13" fmla="*/ 29 h 115"/>
              </a:gdLst>
              <a:ahLst/>
              <a:cxnLst>
                <a:cxn ang="0">
                  <a:pos x="T0" y="T1"/>
                </a:cxn>
                <a:cxn ang="0">
                  <a:pos x="T2" y="T3"/>
                </a:cxn>
                <a:cxn ang="0">
                  <a:pos x="T4" y="T5"/>
                </a:cxn>
                <a:cxn ang="0">
                  <a:pos x="T6" y="T7"/>
                </a:cxn>
                <a:cxn ang="0">
                  <a:pos x="T8" y="T9"/>
                </a:cxn>
                <a:cxn ang="0">
                  <a:pos x="T10" y="T11"/>
                </a:cxn>
                <a:cxn ang="0">
                  <a:pos x="T12" y="T13"/>
                </a:cxn>
              </a:cxnLst>
              <a:rect l="0" t="0" r="r" b="b"/>
              <a:pathLst>
                <a:path w="318" h="115">
                  <a:moveTo>
                    <a:pt x="310" y="29"/>
                  </a:moveTo>
                  <a:cubicBezTo>
                    <a:pt x="224" y="115"/>
                    <a:pt x="94" y="115"/>
                    <a:pt x="8" y="29"/>
                  </a:cubicBezTo>
                  <a:cubicBezTo>
                    <a:pt x="1" y="22"/>
                    <a:pt x="0" y="11"/>
                    <a:pt x="5" y="5"/>
                  </a:cubicBezTo>
                  <a:cubicBezTo>
                    <a:pt x="10" y="0"/>
                    <a:pt x="19" y="0"/>
                    <a:pt x="25" y="6"/>
                  </a:cubicBezTo>
                  <a:cubicBezTo>
                    <a:pt x="102" y="82"/>
                    <a:pt x="216" y="82"/>
                    <a:pt x="293" y="6"/>
                  </a:cubicBezTo>
                  <a:cubicBezTo>
                    <a:pt x="299" y="0"/>
                    <a:pt x="308" y="0"/>
                    <a:pt x="313" y="5"/>
                  </a:cubicBezTo>
                  <a:cubicBezTo>
                    <a:pt x="318" y="11"/>
                    <a:pt x="317" y="22"/>
                    <a:pt x="310" y="29"/>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NZ"/>
            </a:p>
          </p:txBody>
        </p:sp>
      </p:grpSp>
      <p:graphicFrame>
        <p:nvGraphicFramePr>
          <p:cNvPr id="71" name="Chart 70">
            <a:extLst>
              <a:ext uri="{FF2B5EF4-FFF2-40B4-BE49-F238E27FC236}">
                <a16:creationId xmlns:a16="http://schemas.microsoft.com/office/drawing/2014/main" id="{A702769D-CFA1-42A9-99A4-896FC3BE774B}"/>
              </a:ext>
            </a:extLst>
          </p:cNvPr>
          <p:cNvGraphicFramePr/>
          <p:nvPr>
            <p:extLst>
              <p:ext uri="{D42A27DB-BD31-4B8C-83A1-F6EECF244321}">
                <p14:modId xmlns:p14="http://schemas.microsoft.com/office/powerpoint/2010/main" val="603637508"/>
              </p:ext>
            </p:extLst>
          </p:nvPr>
        </p:nvGraphicFramePr>
        <p:xfrm>
          <a:off x="6324711" y="2627218"/>
          <a:ext cx="2525377" cy="22262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2" name="Chart 71">
            <a:extLst>
              <a:ext uri="{FF2B5EF4-FFF2-40B4-BE49-F238E27FC236}">
                <a16:creationId xmlns:a16="http://schemas.microsoft.com/office/drawing/2014/main" id="{2B0EF6FA-C222-4328-B1D2-6CD62B00D99F}"/>
              </a:ext>
            </a:extLst>
          </p:cNvPr>
          <p:cNvGraphicFramePr/>
          <p:nvPr>
            <p:extLst>
              <p:ext uri="{D42A27DB-BD31-4B8C-83A1-F6EECF244321}">
                <p14:modId xmlns:p14="http://schemas.microsoft.com/office/powerpoint/2010/main" val="1514292199"/>
              </p:ext>
            </p:extLst>
          </p:nvPr>
        </p:nvGraphicFramePr>
        <p:xfrm>
          <a:off x="6226399" y="2514601"/>
          <a:ext cx="2721996" cy="2451486"/>
        </p:xfrm>
        <a:graphic>
          <a:graphicData uri="http://schemas.openxmlformats.org/drawingml/2006/chart">
            <c:chart xmlns:c="http://schemas.openxmlformats.org/drawingml/2006/chart" xmlns:r="http://schemas.openxmlformats.org/officeDocument/2006/relationships" r:id="rId6"/>
          </a:graphicData>
        </a:graphic>
      </p:graphicFrame>
      <p:sp>
        <p:nvSpPr>
          <p:cNvPr id="73" name="Rectangle 72">
            <a:extLst>
              <a:ext uri="{FF2B5EF4-FFF2-40B4-BE49-F238E27FC236}">
                <a16:creationId xmlns:a16="http://schemas.microsoft.com/office/drawing/2014/main" id="{70A05909-995C-486A-AA79-9FCBAE166D21}"/>
              </a:ext>
            </a:extLst>
          </p:cNvPr>
          <p:cNvSpPr/>
          <p:nvPr/>
        </p:nvSpPr>
        <p:spPr>
          <a:xfrm>
            <a:off x="7076683" y="5099860"/>
            <a:ext cx="1021433" cy="523220"/>
          </a:xfrm>
          <a:prstGeom prst="rect">
            <a:avLst/>
          </a:prstGeom>
        </p:spPr>
        <p:txBody>
          <a:bodyPr wrap="none" anchor="ctr">
            <a:spAutoFit/>
          </a:bodyPr>
          <a:lstStyle/>
          <a:p>
            <a:pPr algn="ctr"/>
            <a:r>
              <a:rPr lang="en-NZ" sz="2800" dirty="0">
                <a:latin typeface="Arial Black" panose="020B0A04020102020204" pitchFamily="34" charset="0"/>
              </a:rPr>
              <a:t>18%</a:t>
            </a:r>
            <a:endParaRPr lang="en-NZ" sz="1400" dirty="0">
              <a:latin typeface="Arial Black" panose="020B0A04020102020204" pitchFamily="34" charset="0"/>
            </a:endParaRPr>
          </a:p>
        </p:txBody>
      </p:sp>
      <p:grpSp>
        <p:nvGrpSpPr>
          <p:cNvPr id="82" name="Group 81">
            <a:extLst>
              <a:ext uri="{FF2B5EF4-FFF2-40B4-BE49-F238E27FC236}">
                <a16:creationId xmlns:a16="http://schemas.microsoft.com/office/drawing/2014/main" id="{A5E59EC6-2EFD-4FBD-B221-E15722E88CBC}"/>
              </a:ext>
            </a:extLst>
          </p:cNvPr>
          <p:cNvGrpSpPr/>
          <p:nvPr/>
        </p:nvGrpSpPr>
        <p:grpSpPr>
          <a:xfrm>
            <a:off x="6675989" y="2828933"/>
            <a:ext cx="1822820" cy="1822820"/>
            <a:chOff x="5414962" y="2431440"/>
            <a:chExt cx="1489930" cy="1489930"/>
          </a:xfrm>
        </p:grpSpPr>
        <p:grpSp>
          <p:nvGrpSpPr>
            <p:cNvPr id="83" name="Group 82">
              <a:extLst>
                <a:ext uri="{FF2B5EF4-FFF2-40B4-BE49-F238E27FC236}">
                  <a16:creationId xmlns:a16="http://schemas.microsoft.com/office/drawing/2014/main" id="{759051E2-EFCC-475F-B69E-E26A470407FF}"/>
                </a:ext>
              </a:extLst>
            </p:cNvPr>
            <p:cNvGrpSpPr/>
            <p:nvPr/>
          </p:nvGrpSpPr>
          <p:grpSpPr>
            <a:xfrm>
              <a:off x="5414962" y="2431440"/>
              <a:ext cx="1489930" cy="1489930"/>
              <a:chOff x="4957762" y="2290762"/>
              <a:chExt cx="2263775" cy="2263775"/>
            </a:xfrm>
          </p:grpSpPr>
          <p:sp>
            <p:nvSpPr>
              <p:cNvPr id="87" name="Oval 86">
                <a:extLst>
                  <a:ext uri="{FF2B5EF4-FFF2-40B4-BE49-F238E27FC236}">
                    <a16:creationId xmlns:a16="http://schemas.microsoft.com/office/drawing/2014/main" id="{391AD906-729D-45D9-AC1F-CB0E27171153}"/>
                  </a:ext>
                </a:extLst>
              </p:cNvPr>
              <p:cNvSpPr/>
              <p:nvPr/>
            </p:nvSpPr>
            <p:spPr>
              <a:xfrm>
                <a:off x="4957762" y="2290762"/>
                <a:ext cx="2263775" cy="2263775"/>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8" name="AutoShape 3">
                <a:extLst>
                  <a:ext uri="{FF2B5EF4-FFF2-40B4-BE49-F238E27FC236}">
                    <a16:creationId xmlns:a16="http://schemas.microsoft.com/office/drawing/2014/main" id="{292A30A1-46BA-47C5-A688-EE1596769605}"/>
                  </a:ext>
                </a:extLst>
              </p:cNvPr>
              <p:cNvSpPr>
                <a:spLocks noChangeAspect="1" noChangeArrowheads="1" noTextEdit="1"/>
              </p:cNvSpPr>
              <p:nvPr/>
            </p:nvSpPr>
            <p:spPr bwMode="auto">
              <a:xfrm>
                <a:off x="4960937" y="2293937"/>
                <a:ext cx="22606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89" name="Oval 88">
                <a:extLst>
                  <a:ext uri="{FF2B5EF4-FFF2-40B4-BE49-F238E27FC236}">
                    <a16:creationId xmlns:a16="http://schemas.microsoft.com/office/drawing/2014/main" id="{B07FD649-F3AA-44A4-AD62-E29BF9EC440D}"/>
                  </a:ext>
                </a:extLst>
              </p:cNvPr>
              <p:cNvSpPr>
                <a:spLocks noChangeArrowheads="1"/>
              </p:cNvSpPr>
              <p:nvPr/>
            </p:nvSpPr>
            <p:spPr bwMode="auto">
              <a:xfrm>
                <a:off x="5075238" y="2408238"/>
                <a:ext cx="2033588" cy="20335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sp>
          <p:nvSpPr>
            <p:cNvPr id="84" name="Oval 23">
              <a:extLst>
                <a:ext uri="{FF2B5EF4-FFF2-40B4-BE49-F238E27FC236}">
                  <a16:creationId xmlns:a16="http://schemas.microsoft.com/office/drawing/2014/main" id="{B857EDD7-F9B1-4615-A083-F6B98504946A}"/>
                </a:ext>
              </a:extLst>
            </p:cNvPr>
            <p:cNvSpPr>
              <a:spLocks noChangeArrowheads="1"/>
            </p:cNvSpPr>
            <p:nvPr/>
          </p:nvSpPr>
          <p:spPr bwMode="auto">
            <a:xfrm>
              <a:off x="5750539" y="2959081"/>
              <a:ext cx="185980" cy="185980"/>
            </a:xfrm>
            <a:prstGeom prst="ellipse">
              <a:avLst/>
            </a:prstGeom>
            <a:solidFill>
              <a:srgbClr val="404040"/>
            </a:solidFill>
            <a:ln>
              <a:noFill/>
            </a:ln>
          </p:spPr>
          <p:txBody>
            <a:bodyPr vert="horz" wrap="square" lIns="91440" tIns="45720" rIns="91440" bIns="45720" numCol="1" anchor="t" anchorCtr="0" compatLnSpc="1">
              <a:prstTxWarp prst="textNoShape">
                <a:avLst/>
              </a:prstTxWarp>
            </a:bodyPr>
            <a:lstStyle/>
            <a:p>
              <a:endParaRPr lang="en-NZ"/>
            </a:p>
          </p:txBody>
        </p:sp>
        <p:sp>
          <p:nvSpPr>
            <p:cNvPr id="85" name="Oval 24">
              <a:extLst>
                <a:ext uri="{FF2B5EF4-FFF2-40B4-BE49-F238E27FC236}">
                  <a16:creationId xmlns:a16="http://schemas.microsoft.com/office/drawing/2014/main" id="{DA8FFD3C-AE9B-4055-82B4-C84501901D26}"/>
                </a:ext>
              </a:extLst>
            </p:cNvPr>
            <p:cNvSpPr>
              <a:spLocks noChangeArrowheads="1"/>
            </p:cNvSpPr>
            <p:nvPr/>
          </p:nvSpPr>
          <p:spPr bwMode="auto">
            <a:xfrm>
              <a:off x="6378484" y="2959081"/>
              <a:ext cx="185980" cy="185980"/>
            </a:xfrm>
            <a:prstGeom prst="ellipse">
              <a:avLst/>
            </a:prstGeom>
            <a:solidFill>
              <a:srgbClr val="404040"/>
            </a:solidFill>
            <a:ln>
              <a:noFill/>
            </a:ln>
          </p:spPr>
          <p:txBody>
            <a:bodyPr vert="horz" wrap="square" lIns="91440" tIns="45720" rIns="91440" bIns="45720" numCol="1" anchor="t" anchorCtr="0" compatLnSpc="1">
              <a:prstTxWarp prst="textNoShape">
                <a:avLst/>
              </a:prstTxWarp>
            </a:bodyPr>
            <a:lstStyle/>
            <a:p>
              <a:endParaRPr lang="en-NZ"/>
            </a:p>
          </p:txBody>
        </p:sp>
        <p:sp>
          <p:nvSpPr>
            <p:cNvPr id="86" name="Freeform 25">
              <a:extLst>
                <a:ext uri="{FF2B5EF4-FFF2-40B4-BE49-F238E27FC236}">
                  <a16:creationId xmlns:a16="http://schemas.microsoft.com/office/drawing/2014/main" id="{4099F5FB-69D7-4599-87F9-7D17BE93DA8A}"/>
                </a:ext>
              </a:extLst>
            </p:cNvPr>
            <p:cNvSpPr>
              <a:spLocks/>
            </p:cNvSpPr>
            <p:nvPr/>
          </p:nvSpPr>
          <p:spPr bwMode="auto">
            <a:xfrm>
              <a:off x="5822633" y="3363431"/>
              <a:ext cx="669737" cy="74183"/>
            </a:xfrm>
            <a:custGeom>
              <a:avLst/>
              <a:gdLst>
                <a:gd name="T0" fmla="*/ 255 w 270"/>
                <a:gd name="T1" fmla="*/ 0 h 30"/>
                <a:gd name="T2" fmla="*/ 15 w 270"/>
                <a:gd name="T3" fmla="*/ 0 h 30"/>
                <a:gd name="T4" fmla="*/ 0 w 270"/>
                <a:gd name="T5" fmla="*/ 15 h 30"/>
                <a:gd name="T6" fmla="*/ 15 w 270"/>
                <a:gd name="T7" fmla="*/ 30 h 30"/>
                <a:gd name="T8" fmla="*/ 255 w 270"/>
                <a:gd name="T9" fmla="*/ 30 h 30"/>
                <a:gd name="T10" fmla="*/ 270 w 270"/>
                <a:gd name="T11" fmla="*/ 15 h 30"/>
                <a:gd name="T12" fmla="*/ 255 w 270"/>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270" h="30">
                  <a:moveTo>
                    <a:pt x="255" y="0"/>
                  </a:moveTo>
                  <a:cubicBezTo>
                    <a:pt x="15" y="0"/>
                    <a:pt x="15" y="0"/>
                    <a:pt x="15" y="0"/>
                  </a:cubicBezTo>
                  <a:cubicBezTo>
                    <a:pt x="7" y="0"/>
                    <a:pt x="0" y="7"/>
                    <a:pt x="0" y="15"/>
                  </a:cubicBezTo>
                  <a:cubicBezTo>
                    <a:pt x="0" y="23"/>
                    <a:pt x="7" y="30"/>
                    <a:pt x="15" y="30"/>
                  </a:cubicBezTo>
                  <a:cubicBezTo>
                    <a:pt x="255" y="30"/>
                    <a:pt x="255" y="30"/>
                    <a:pt x="255" y="30"/>
                  </a:cubicBezTo>
                  <a:cubicBezTo>
                    <a:pt x="263" y="30"/>
                    <a:pt x="270" y="23"/>
                    <a:pt x="270" y="15"/>
                  </a:cubicBezTo>
                  <a:cubicBezTo>
                    <a:pt x="270" y="7"/>
                    <a:pt x="263" y="0"/>
                    <a:pt x="255" y="0"/>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NZ"/>
            </a:p>
          </p:txBody>
        </p:sp>
      </p:grpSp>
      <p:graphicFrame>
        <p:nvGraphicFramePr>
          <p:cNvPr id="90" name="Chart 89">
            <a:extLst>
              <a:ext uri="{FF2B5EF4-FFF2-40B4-BE49-F238E27FC236}">
                <a16:creationId xmlns:a16="http://schemas.microsoft.com/office/drawing/2014/main" id="{D579755E-5907-4429-A96C-2B29E218E805}"/>
              </a:ext>
            </a:extLst>
          </p:cNvPr>
          <p:cNvGraphicFramePr/>
          <p:nvPr>
            <p:extLst>
              <p:ext uri="{D42A27DB-BD31-4B8C-83A1-F6EECF244321}">
                <p14:modId xmlns:p14="http://schemas.microsoft.com/office/powerpoint/2010/main" val="2421569573"/>
              </p:ext>
            </p:extLst>
          </p:nvPr>
        </p:nvGraphicFramePr>
        <p:xfrm>
          <a:off x="9209200" y="2514601"/>
          <a:ext cx="2721996" cy="2451486"/>
        </p:xfrm>
        <a:graphic>
          <a:graphicData uri="http://schemas.openxmlformats.org/drawingml/2006/chart">
            <c:chart xmlns:c="http://schemas.openxmlformats.org/drawingml/2006/chart" xmlns:r="http://schemas.openxmlformats.org/officeDocument/2006/relationships" r:id="rId7"/>
          </a:graphicData>
        </a:graphic>
      </p:graphicFrame>
      <p:sp>
        <p:nvSpPr>
          <p:cNvPr id="91" name="Rectangle 90">
            <a:extLst>
              <a:ext uri="{FF2B5EF4-FFF2-40B4-BE49-F238E27FC236}">
                <a16:creationId xmlns:a16="http://schemas.microsoft.com/office/drawing/2014/main" id="{E603484F-9A86-4BFA-AF88-FC0541954475}"/>
              </a:ext>
            </a:extLst>
          </p:cNvPr>
          <p:cNvSpPr/>
          <p:nvPr/>
        </p:nvSpPr>
        <p:spPr>
          <a:xfrm>
            <a:off x="10178905" y="5036111"/>
            <a:ext cx="782587" cy="523220"/>
          </a:xfrm>
          <a:prstGeom prst="rect">
            <a:avLst/>
          </a:prstGeom>
        </p:spPr>
        <p:txBody>
          <a:bodyPr wrap="none" anchor="ctr">
            <a:spAutoFit/>
          </a:bodyPr>
          <a:lstStyle/>
          <a:p>
            <a:pPr algn="ctr"/>
            <a:r>
              <a:rPr lang="en-NZ" sz="2800" dirty="0">
                <a:latin typeface="Arial Black" panose="020B0A04020102020204" pitchFamily="34" charset="0"/>
              </a:rPr>
              <a:t>3%</a:t>
            </a:r>
            <a:endParaRPr lang="en-NZ" sz="1400" dirty="0">
              <a:latin typeface="Arial Black" panose="020B0A04020102020204" pitchFamily="34" charset="0"/>
            </a:endParaRPr>
          </a:p>
        </p:txBody>
      </p:sp>
      <p:grpSp>
        <p:nvGrpSpPr>
          <p:cNvPr id="92" name="Group 91">
            <a:extLst>
              <a:ext uri="{FF2B5EF4-FFF2-40B4-BE49-F238E27FC236}">
                <a16:creationId xmlns:a16="http://schemas.microsoft.com/office/drawing/2014/main" id="{D088C1DE-C002-4447-8C57-5A4778C7EEE9}"/>
              </a:ext>
            </a:extLst>
          </p:cNvPr>
          <p:cNvGrpSpPr/>
          <p:nvPr/>
        </p:nvGrpSpPr>
        <p:grpSpPr>
          <a:xfrm>
            <a:off x="9658786" y="2828933"/>
            <a:ext cx="1822820" cy="1822820"/>
            <a:chOff x="7321183" y="2428878"/>
            <a:chExt cx="1489931" cy="1489932"/>
          </a:xfrm>
        </p:grpSpPr>
        <p:grpSp>
          <p:nvGrpSpPr>
            <p:cNvPr id="93" name="Group 92">
              <a:extLst>
                <a:ext uri="{FF2B5EF4-FFF2-40B4-BE49-F238E27FC236}">
                  <a16:creationId xmlns:a16="http://schemas.microsoft.com/office/drawing/2014/main" id="{F76A0676-6634-42F4-8D9A-17C88C692BC6}"/>
                </a:ext>
              </a:extLst>
            </p:cNvPr>
            <p:cNvGrpSpPr/>
            <p:nvPr/>
          </p:nvGrpSpPr>
          <p:grpSpPr>
            <a:xfrm>
              <a:off x="7321183" y="2428878"/>
              <a:ext cx="1489931" cy="1489932"/>
              <a:chOff x="4957762" y="2290762"/>
              <a:chExt cx="2263775" cy="2263775"/>
            </a:xfrm>
          </p:grpSpPr>
          <p:sp>
            <p:nvSpPr>
              <p:cNvPr id="97" name="Oval 96">
                <a:extLst>
                  <a:ext uri="{FF2B5EF4-FFF2-40B4-BE49-F238E27FC236}">
                    <a16:creationId xmlns:a16="http://schemas.microsoft.com/office/drawing/2014/main" id="{BA9806FF-D796-4016-B02E-F6BF34BD48BE}"/>
                  </a:ext>
                </a:extLst>
              </p:cNvPr>
              <p:cNvSpPr/>
              <p:nvPr/>
            </p:nvSpPr>
            <p:spPr>
              <a:xfrm>
                <a:off x="4957762" y="2290762"/>
                <a:ext cx="2263775" cy="2263775"/>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8" name="AutoShape 3">
                <a:extLst>
                  <a:ext uri="{FF2B5EF4-FFF2-40B4-BE49-F238E27FC236}">
                    <a16:creationId xmlns:a16="http://schemas.microsoft.com/office/drawing/2014/main" id="{C68FB093-FBB7-4909-A6BD-A9B304AF3C1A}"/>
                  </a:ext>
                </a:extLst>
              </p:cNvPr>
              <p:cNvSpPr>
                <a:spLocks noChangeAspect="1" noChangeArrowheads="1" noTextEdit="1"/>
              </p:cNvSpPr>
              <p:nvPr/>
            </p:nvSpPr>
            <p:spPr bwMode="auto">
              <a:xfrm>
                <a:off x="4960937" y="2293937"/>
                <a:ext cx="22606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99" name="Oval 98">
                <a:extLst>
                  <a:ext uri="{FF2B5EF4-FFF2-40B4-BE49-F238E27FC236}">
                    <a16:creationId xmlns:a16="http://schemas.microsoft.com/office/drawing/2014/main" id="{CCBBA5E8-4520-438D-AEE3-06251242F099}"/>
                  </a:ext>
                </a:extLst>
              </p:cNvPr>
              <p:cNvSpPr>
                <a:spLocks noChangeArrowheads="1"/>
              </p:cNvSpPr>
              <p:nvPr/>
            </p:nvSpPr>
            <p:spPr bwMode="auto">
              <a:xfrm>
                <a:off x="5075238" y="2408238"/>
                <a:ext cx="2033588" cy="20335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sp>
          <p:nvSpPr>
            <p:cNvPr id="94" name="Oval 31">
              <a:extLst>
                <a:ext uri="{FF2B5EF4-FFF2-40B4-BE49-F238E27FC236}">
                  <a16:creationId xmlns:a16="http://schemas.microsoft.com/office/drawing/2014/main" id="{73310EC6-02BE-4BB9-9321-33F02B7C2735}"/>
                </a:ext>
              </a:extLst>
            </p:cNvPr>
            <p:cNvSpPr>
              <a:spLocks noChangeArrowheads="1"/>
            </p:cNvSpPr>
            <p:nvPr/>
          </p:nvSpPr>
          <p:spPr bwMode="auto">
            <a:xfrm>
              <a:off x="7663657" y="2957516"/>
              <a:ext cx="185738" cy="187325"/>
            </a:xfrm>
            <a:prstGeom prst="ellipse">
              <a:avLst/>
            </a:prstGeom>
            <a:solidFill>
              <a:srgbClr val="404040"/>
            </a:solidFill>
            <a:ln>
              <a:noFill/>
            </a:ln>
          </p:spPr>
          <p:txBody>
            <a:bodyPr vert="horz" wrap="square" lIns="91440" tIns="45720" rIns="91440" bIns="45720" numCol="1" anchor="t" anchorCtr="0" compatLnSpc="1">
              <a:prstTxWarp prst="textNoShape">
                <a:avLst/>
              </a:prstTxWarp>
            </a:bodyPr>
            <a:lstStyle/>
            <a:p>
              <a:endParaRPr lang="en-NZ"/>
            </a:p>
          </p:txBody>
        </p:sp>
        <p:sp>
          <p:nvSpPr>
            <p:cNvPr id="95" name="Oval 32">
              <a:extLst>
                <a:ext uri="{FF2B5EF4-FFF2-40B4-BE49-F238E27FC236}">
                  <a16:creationId xmlns:a16="http://schemas.microsoft.com/office/drawing/2014/main" id="{5923457A-1C10-4707-AE5B-79457DAC06C9}"/>
                </a:ext>
              </a:extLst>
            </p:cNvPr>
            <p:cNvSpPr>
              <a:spLocks noChangeArrowheads="1"/>
            </p:cNvSpPr>
            <p:nvPr/>
          </p:nvSpPr>
          <p:spPr bwMode="auto">
            <a:xfrm>
              <a:off x="8292305" y="2957514"/>
              <a:ext cx="185738" cy="187325"/>
            </a:xfrm>
            <a:prstGeom prst="ellipse">
              <a:avLst/>
            </a:prstGeom>
            <a:solidFill>
              <a:srgbClr val="404040"/>
            </a:solidFill>
            <a:ln>
              <a:noFill/>
            </a:ln>
          </p:spPr>
          <p:txBody>
            <a:bodyPr vert="horz" wrap="square" lIns="91440" tIns="45720" rIns="91440" bIns="45720" numCol="1" anchor="t" anchorCtr="0" compatLnSpc="1">
              <a:prstTxWarp prst="textNoShape">
                <a:avLst/>
              </a:prstTxWarp>
            </a:bodyPr>
            <a:lstStyle/>
            <a:p>
              <a:endParaRPr lang="en-NZ"/>
            </a:p>
          </p:txBody>
        </p:sp>
        <p:sp>
          <p:nvSpPr>
            <p:cNvPr id="96" name="Freeform 33">
              <a:extLst>
                <a:ext uri="{FF2B5EF4-FFF2-40B4-BE49-F238E27FC236}">
                  <a16:creationId xmlns:a16="http://schemas.microsoft.com/office/drawing/2014/main" id="{29DCC4F3-B9FB-4C32-9424-B80754AFD7BC}"/>
                </a:ext>
              </a:extLst>
            </p:cNvPr>
            <p:cNvSpPr>
              <a:spLocks/>
            </p:cNvSpPr>
            <p:nvPr/>
          </p:nvSpPr>
          <p:spPr bwMode="auto">
            <a:xfrm>
              <a:off x="7676356" y="3228975"/>
              <a:ext cx="788988" cy="285750"/>
            </a:xfrm>
            <a:custGeom>
              <a:avLst/>
              <a:gdLst>
                <a:gd name="T0" fmla="*/ 310 w 318"/>
                <a:gd name="T1" fmla="*/ 86 h 115"/>
                <a:gd name="T2" fmla="*/ 8 w 318"/>
                <a:gd name="T3" fmla="*/ 86 h 115"/>
                <a:gd name="T4" fmla="*/ 5 w 318"/>
                <a:gd name="T5" fmla="*/ 109 h 115"/>
                <a:gd name="T6" fmla="*/ 25 w 318"/>
                <a:gd name="T7" fmla="*/ 108 h 115"/>
                <a:gd name="T8" fmla="*/ 293 w 318"/>
                <a:gd name="T9" fmla="*/ 108 h 115"/>
                <a:gd name="T10" fmla="*/ 313 w 318"/>
                <a:gd name="T11" fmla="*/ 109 h 115"/>
                <a:gd name="T12" fmla="*/ 310 w 318"/>
                <a:gd name="T13" fmla="*/ 86 h 115"/>
              </a:gdLst>
              <a:ahLst/>
              <a:cxnLst>
                <a:cxn ang="0">
                  <a:pos x="T0" y="T1"/>
                </a:cxn>
                <a:cxn ang="0">
                  <a:pos x="T2" y="T3"/>
                </a:cxn>
                <a:cxn ang="0">
                  <a:pos x="T4" y="T5"/>
                </a:cxn>
                <a:cxn ang="0">
                  <a:pos x="T6" y="T7"/>
                </a:cxn>
                <a:cxn ang="0">
                  <a:pos x="T8" y="T9"/>
                </a:cxn>
                <a:cxn ang="0">
                  <a:pos x="T10" y="T11"/>
                </a:cxn>
                <a:cxn ang="0">
                  <a:pos x="T12" y="T13"/>
                </a:cxn>
              </a:cxnLst>
              <a:rect l="0" t="0" r="r" b="b"/>
              <a:pathLst>
                <a:path w="318" h="115">
                  <a:moveTo>
                    <a:pt x="310" y="86"/>
                  </a:moveTo>
                  <a:cubicBezTo>
                    <a:pt x="224" y="0"/>
                    <a:pt x="94" y="0"/>
                    <a:pt x="8" y="86"/>
                  </a:cubicBezTo>
                  <a:cubicBezTo>
                    <a:pt x="1" y="92"/>
                    <a:pt x="0" y="103"/>
                    <a:pt x="5" y="109"/>
                  </a:cubicBezTo>
                  <a:cubicBezTo>
                    <a:pt x="10" y="115"/>
                    <a:pt x="19" y="114"/>
                    <a:pt x="25" y="108"/>
                  </a:cubicBezTo>
                  <a:cubicBezTo>
                    <a:pt x="102" y="32"/>
                    <a:pt x="216" y="32"/>
                    <a:pt x="293" y="108"/>
                  </a:cubicBezTo>
                  <a:cubicBezTo>
                    <a:pt x="299" y="114"/>
                    <a:pt x="308" y="115"/>
                    <a:pt x="313" y="109"/>
                  </a:cubicBezTo>
                  <a:cubicBezTo>
                    <a:pt x="318" y="103"/>
                    <a:pt x="317" y="92"/>
                    <a:pt x="310" y="86"/>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NZ"/>
            </a:p>
          </p:txBody>
        </p:sp>
      </p:grpSp>
      <p:grpSp>
        <p:nvGrpSpPr>
          <p:cNvPr id="106" name="Group 105">
            <a:extLst>
              <a:ext uri="{FF2B5EF4-FFF2-40B4-BE49-F238E27FC236}">
                <a16:creationId xmlns:a16="http://schemas.microsoft.com/office/drawing/2014/main" id="{2144FA8A-E02E-44A7-AAC5-985E23B7C892}"/>
              </a:ext>
            </a:extLst>
          </p:cNvPr>
          <p:cNvGrpSpPr/>
          <p:nvPr/>
        </p:nvGrpSpPr>
        <p:grpSpPr>
          <a:xfrm>
            <a:off x="3113200" y="2209800"/>
            <a:ext cx="5965596" cy="3680400"/>
            <a:chOff x="3113200" y="2047876"/>
            <a:chExt cx="5965596" cy="4004248"/>
          </a:xfrm>
        </p:grpSpPr>
        <p:cxnSp>
          <p:nvCxnSpPr>
            <p:cNvPr id="101" name="Straight Connector 100">
              <a:extLst>
                <a:ext uri="{FF2B5EF4-FFF2-40B4-BE49-F238E27FC236}">
                  <a16:creationId xmlns:a16="http://schemas.microsoft.com/office/drawing/2014/main" id="{510D7A9F-1367-43FB-A882-22F8396AD995}"/>
                </a:ext>
              </a:extLst>
            </p:cNvPr>
            <p:cNvCxnSpPr>
              <a:cxnSpLocks/>
            </p:cNvCxnSpPr>
            <p:nvPr/>
          </p:nvCxnSpPr>
          <p:spPr>
            <a:xfrm>
              <a:off x="6095998" y="2047876"/>
              <a:ext cx="0" cy="400424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3A79771-92A9-494B-9E93-2F36911C63CE}"/>
                </a:ext>
              </a:extLst>
            </p:cNvPr>
            <p:cNvCxnSpPr>
              <a:cxnSpLocks/>
            </p:cNvCxnSpPr>
            <p:nvPr/>
          </p:nvCxnSpPr>
          <p:spPr>
            <a:xfrm>
              <a:off x="9078796" y="2047876"/>
              <a:ext cx="0" cy="400424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3536797-748C-44E2-8D4F-255AEA148404}"/>
                </a:ext>
              </a:extLst>
            </p:cNvPr>
            <p:cNvCxnSpPr>
              <a:cxnSpLocks/>
            </p:cNvCxnSpPr>
            <p:nvPr/>
          </p:nvCxnSpPr>
          <p:spPr>
            <a:xfrm>
              <a:off x="3113200" y="2047876"/>
              <a:ext cx="0" cy="400424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74723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1F2E-20C9-408B-808C-CE826AFC2618}"/>
              </a:ext>
            </a:extLst>
          </p:cNvPr>
          <p:cNvSpPr>
            <a:spLocks noGrp="1"/>
          </p:cNvSpPr>
          <p:nvPr>
            <p:ph type="title"/>
          </p:nvPr>
        </p:nvSpPr>
        <p:spPr>
          <a:xfrm>
            <a:off x="252000" y="252000"/>
            <a:ext cx="11688000" cy="424732"/>
          </a:xfrm>
        </p:spPr>
        <p:txBody>
          <a:bodyPr/>
          <a:lstStyle/>
          <a:p>
            <a:r>
              <a:rPr lang="en-NZ" b="1" dirty="0"/>
              <a:t>Reasons why the arts make young people feel good / excellent</a:t>
            </a:r>
          </a:p>
        </p:txBody>
      </p:sp>
      <p:sp>
        <p:nvSpPr>
          <p:cNvPr id="5" name="Rectangle 4">
            <a:extLst>
              <a:ext uri="{FF2B5EF4-FFF2-40B4-BE49-F238E27FC236}">
                <a16:creationId xmlns:a16="http://schemas.microsoft.com/office/drawing/2014/main" id="{93834F40-9E22-4F20-8F6C-198952B948C2}"/>
              </a:ext>
            </a:extLst>
          </p:cNvPr>
          <p:cNvSpPr/>
          <p:nvPr/>
        </p:nvSpPr>
        <p:spPr>
          <a:xfrm>
            <a:off x="0" y="1062000"/>
            <a:ext cx="12192000" cy="540000"/>
          </a:xfrm>
          <a:prstGeom prst="rect">
            <a:avLst/>
          </a:prstGeom>
          <a:solidFill>
            <a:srgbClr val="D1A4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8" name="TextBox 7">
            <a:extLst>
              <a:ext uri="{FF2B5EF4-FFF2-40B4-BE49-F238E27FC236}">
                <a16:creationId xmlns:a16="http://schemas.microsoft.com/office/drawing/2014/main" id="{5FA38F13-3DC2-460B-ABA4-24A3A48A9D73}"/>
              </a:ext>
            </a:extLst>
          </p:cNvPr>
          <p:cNvSpPr txBox="1"/>
          <p:nvPr/>
        </p:nvSpPr>
        <p:spPr>
          <a:xfrm>
            <a:off x="1147760" y="2293405"/>
            <a:ext cx="4392000" cy="2246769"/>
          </a:xfrm>
          <a:prstGeom prst="rect">
            <a:avLst/>
          </a:prstGeom>
          <a:noFill/>
        </p:spPr>
        <p:txBody>
          <a:bodyPr wrap="square" rtlCol="0" anchor="t">
            <a:spAutoFit/>
          </a:bodyPr>
          <a:lstStyle/>
          <a:p>
            <a:r>
              <a:rPr lang="en-NZ" sz="2000" i="1" dirty="0"/>
              <a:t>I like making things and like writing stories and poems. I feel good when I do a good job and when my teacher says I have done a wonderful job and when I make stuff for my Mum and Dad I feel really good when they tell me that I have done a great job.</a:t>
            </a:r>
          </a:p>
        </p:txBody>
      </p:sp>
      <p:grpSp>
        <p:nvGrpSpPr>
          <p:cNvPr id="16" name="Group 15">
            <a:extLst>
              <a:ext uri="{FF2B5EF4-FFF2-40B4-BE49-F238E27FC236}">
                <a16:creationId xmlns:a16="http://schemas.microsoft.com/office/drawing/2014/main" id="{69A78F4F-650F-47F9-99B4-A9F63DCF068E}"/>
              </a:ext>
            </a:extLst>
          </p:cNvPr>
          <p:cNvGrpSpPr/>
          <p:nvPr/>
        </p:nvGrpSpPr>
        <p:grpSpPr>
          <a:xfrm>
            <a:off x="503231" y="2293405"/>
            <a:ext cx="560394" cy="560394"/>
            <a:chOff x="503231" y="2384139"/>
            <a:chExt cx="560394" cy="560394"/>
          </a:xfrm>
        </p:grpSpPr>
        <p:sp>
          <p:nvSpPr>
            <p:cNvPr id="30" name="Oval 29">
              <a:extLst>
                <a:ext uri="{FF2B5EF4-FFF2-40B4-BE49-F238E27FC236}">
                  <a16:creationId xmlns:a16="http://schemas.microsoft.com/office/drawing/2014/main" id="{93A315CB-78B0-42C7-97CE-9123225CF788}"/>
                </a:ext>
              </a:extLst>
            </p:cNvPr>
            <p:cNvSpPr/>
            <p:nvPr/>
          </p:nvSpPr>
          <p:spPr>
            <a:xfrm>
              <a:off x="503231" y="2384139"/>
              <a:ext cx="560394" cy="560394"/>
            </a:xfrm>
            <a:prstGeom prst="ellipse">
              <a:avLst/>
            </a:prstGeom>
            <a:noFill/>
            <a:ln w="19050">
              <a:solidFill>
                <a:srgbClr val="D1A42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Z" sz="2400" dirty="0">
                <a:solidFill>
                  <a:srgbClr val="282D41"/>
                </a:solidFill>
                <a:latin typeface="Arial Black" panose="020B0A04020102020204" pitchFamily="34" charset="0"/>
              </a:endParaRPr>
            </a:p>
          </p:txBody>
        </p:sp>
        <p:sp>
          <p:nvSpPr>
            <p:cNvPr id="19" name="Graphic 17">
              <a:extLst>
                <a:ext uri="{FF2B5EF4-FFF2-40B4-BE49-F238E27FC236}">
                  <a16:creationId xmlns:a16="http://schemas.microsoft.com/office/drawing/2014/main" id="{4D65DFB3-FB2D-4ADF-B1FB-4EB570B24817}"/>
                </a:ext>
              </a:extLst>
            </p:cNvPr>
            <p:cNvSpPr/>
            <p:nvPr/>
          </p:nvSpPr>
          <p:spPr>
            <a:xfrm>
              <a:off x="598557" y="2540607"/>
              <a:ext cx="369742" cy="247458"/>
            </a:xfrm>
            <a:custGeom>
              <a:avLst/>
              <a:gdLst>
                <a:gd name="connsiteX0" fmla="*/ 183529 w 415657"/>
                <a:gd name="connsiteY0" fmla="*/ 181681 h 278188"/>
                <a:gd name="connsiteX1" fmla="*/ 89746 w 415657"/>
                <a:gd name="connsiteY1" fmla="*/ 278150 h 278188"/>
                <a:gd name="connsiteX2" fmla="*/ 2211 w 415657"/>
                <a:gd name="connsiteY2" fmla="*/ 120035 h 278188"/>
                <a:gd name="connsiteX3" fmla="*/ 140143 w 415657"/>
                <a:gd name="connsiteY3" fmla="*/ 144 h 278188"/>
                <a:gd name="connsiteX4" fmla="*/ 151166 w 415657"/>
                <a:gd name="connsiteY4" fmla="*/ 7886 h 278188"/>
                <a:gd name="connsiteX5" fmla="*/ 151268 w 415657"/>
                <a:gd name="connsiteY5" fmla="*/ 10402 h 278188"/>
                <a:gd name="connsiteX6" fmla="*/ 149363 w 415657"/>
                <a:gd name="connsiteY6" fmla="*/ 32938 h 278188"/>
                <a:gd name="connsiteX7" fmla="*/ 141876 w 415657"/>
                <a:gd name="connsiteY7" fmla="*/ 41435 h 278188"/>
                <a:gd name="connsiteX8" fmla="*/ 85288 w 415657"/>
                <a:gd name="connsiteY8" fmla="*/ 127160 h 278188"/>
                <a:gd name="connsiteX9" fmla="*/ 183529 w 415657"/>
                <a:gd name="connsiteY9" fmla="*/ 181681 h 278188"/>
                <a:gd name="connsiteX10" fmla="*/ 414377 w 415657"/>
                <a:gd name="connsiteY10" fmla="*/ 181681 h 278188"/>
                <a:gd name="connsiteX11" fmla="*/ 316117 w 415657"/>
                <a:gd name="connsiteY11" fmla="*/ 127198 h 278188"/>
                <a:gd name="connsiteX12" fmla="*/ 372705 w 415657"/>
                <a:gd name="connsiteY12" fmla="*/ 41473 h 278188"/>
                <a:gd name="connsiteX13" fmla="*/ 380192 w 415657"/>
                <a:gd name="connsiteY13" fmla="*/ 32977 h 278188"/>
                <a:gd name="connsiteX14" fmla="*/ 382097 w 415657"/>
                <a:gd name="connsiteY14" fmla="*/ 10440 h 278188"/>
                <a:gd name="connsiteX15" fmla="*/ 373488 w 415657"/>
                <a:gd name="connsiteY15" fmla="*/ 80 h 278188"/>
                <a:gd name="connsiteX16" fmla="*/ 370972 w 415657"/>
                <a:gd name="connsiteY16" fmla="*/ 182 h 278188"/>
                <a:gd name="connsiteX17" fmla="*/ 233040 w 415657"/>
                <a:gd name="connsiteY17" fmla="*/ 120073 h 278188"/>
                <a:gd name="connsiteX18" fmla="*/ 320575 w 415657"/>
                <a:gd name="connsiteY18" fmla="*/ 278188 h 278188"/>
                <a:gd name="connsiteX19" fmla="*/ 414377 w 415657"/>
                <a:gd name="connsiteY19" fmla="*/ 181681 h 27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5657" h="278188">
                  <a:moveTo>
                    <a:pt x="183529" y="181681"/>
                  </a:moveTo>
                  <a:cubicBezTo>
                    <a:pt x="192464" y="231697"/>
                    <a:pt x="154059" y="278150"/>
                    <a:pt x="89746" y="278150"/>
                  </a:cubicBezTo>
                  <a:cubicBezTo>
                    <a:pt x="25433" y="278150"/>
                    <a:pt x="-9400" y="193292"/>
                    <a:pt x="2211" y="120035"/>
                  </a:cubicBezTo>
                  <a:cubicBezTo>
                    <a:pt x="12975" y="52103"/>
                    <a:pt x="86736" y="9545"/>
                    <a:pt x="140143" y="144"/>
                  </a:cubicBezTo>
                  <a:cubicBezTo>
                    <a:pt x="145325" y="-762"/>
                    <a:pt x="150260" y="2704"/>
                    <a:pt x="151166" y="7886"/>
                  </a:cubicBezTo>
                  <a:cubicBezTo>
                    <a:pt x="151311" y="8716"/>
                    <a:pt x="151345" y="9563"/>
                    <a:pt x="151268" y="10402"/>
                  </a:cubicBezTo>
                  <a:lnTo>
                    <a:pt x="149363" y="32938"/>
                  </a:lnTo>
                  <a:cubicBezTo>
                    <a:pt x="149076" y="37138"/>
                    <a:pt x="146006" y="40621"/>
                    <a:pt x="141876" y="41435"/>
                  </a:cubicBezTo>
                  <a:cubicBezTo>
                    <a:pt x="84298" y="51198"/>
                    <a:pt x="50036" y="137494"/>
                    <a:pt x="85288" y="127160"/>
                  </a:cubicBezTo>
                  <a:cubicBezTo>
                    <a:pt x="121903" y="116454"/>
                    <a:pt x="174595" y="131694"/>
                    <a:pt x="183529" y="181681"/>
                  </a:cubicBezTo>
                  <a:close/>
                  <a:moveTo>
                    <a:pt x="414377" y="181681"/>
                  </a:moveTo>
                  <a:cubicBezTo>
                    <a:pt x="405443" y="131665"/>
                    <a:pt x="352741" y="116482"/>
                    <a:pt x="316117" y="127198"/>
                  </a:cubicBezTo>
                  <a:cubicBezTo>
                    <a:pt x="280875" y="137513"/>
                    <a:pt x="315165" y="51217"/>
                    <a:pt x="372705" y="41473"/>
                  </a:cubicBezTo>
                  <a:cubicBezTo>
                    <a:pt x="376837" y="40663"/>
                    <a:pt x="379908" y="37177"/>
                    <a:pt x="380192" y="32977"/>
                  </a:cubicBezTo>
                  <a:lnTo>
                    <a:pt x="382097" y="10440"/>
                  </a:lnTo>
                  <a:cubicBezTo>
                    <a:pt x="382581" y="5203"/>
                    <a:pt x="378726" y="564"/>
                    <a:pt x="373488" y="80"/>
                  </a:cubicBezTo>
                  <a:cubicBezTo>
                    <a:pt x="372648" y="3"/>
                    <a:pt x="371802" y="37"/>
                    <a:pt x="370972" y="182"/>
                  </a:cubicBezTo>
                  <a:cubicBezTo>
                    <a:pt x="317575" y="9574"/>
                    <a:pt x="243813" y="52141"/>
                    <a:pt x="233040" y="120073"/>
                  </a:cubicBezTo>
                  <a:cubicBezTo>
                    <a:pt x="221429" y="193311"/>
                    <a:pt x="256262" y="278188"/>
                    <a:pt x="320575" y="278188"/>
                  </a:cubicBezTo>
                  <a:cubicBezTo>
                    <a:pt x="384888" y="278188"/>
                    <a:pt x="423302" y="231706"/>
                    <a:pt x="414377" y="181681"/>
                  </a:cubicBezTo>
                  <a:close/>
                </a:path>
              </a:pathLst>
            </a:custGeom>
            <a:solidFill>
              <a:srgbClr val="282D41"/>
            </a:solidFill>
            <a:ln w="9525" cap="flat">
              <a:noFill/>
              <a:prstDash val="solid"/>
              <a:miter/>
            </a:ln>
          </p:spPr>
          <p:txBody>
            <a:bodyPr rtlCol="0" anchor="ctr"/>
            <a:lstStyle/>
            <a:p>
              <a:endParaRPr lang="en-NZ"/>
            </a:p>
          </p:txBody>
        </p:sp>
      </p:grpSp>
      <p:grpSp>
        <p:nvGrpSpPr>
          <p:cNvPr id="12" name="Group 11">
            <a:extLst>
              <a:ext uri="{FF2B5EF4-FFF2-40B4-BE49-F238E27FC236}">
                <a16:creationId xmlns:a16="http://schemas.microsoft.com/office/drawing/2014/main" id="{8F307632-0A67-44EB-B60D-E913B304EA72}"/>
              </a:ext>
            </a:extLst>
          </p:cNvPr>
          <p:cNvGrpSpPr/>
          <p:nvPr/>
        </p:nvGrpSpPr>
        <p:grpSpPr>
          <a:xfrm>
            <a:off x="503231" y="5246199"/>
            <a:ext cx="7993064" cy="560394"/>
            <a:chOff x="503231" y="5155465"/>
            <a:chExt cx="7993064" cy="560394"/>
          </a:xfrm>
        </p:grpSpPr>
        <p:sp>
          <p:nvSpPr>
            <p:cNvPr id="25" name="TextBox 24">
              <a:extLst>
                <a:ext uri="{FF2B5EF4-FFF2-40B4-BE49-F238E27FC236}">
                  <a16:creationId xmlns:a16="http://schemas.microsoft.com/office/drawing/2014/main" id="{02D218DF-5F12-49C9-A853-A25C7949CF30}"/>
                </a:ext>
              </a:extLst>
            </p:cNvPr>
            <p:cNvSpPr txBox="1"/>
            <p:nvPr/>
          </p:nvSpPr>
          <p:spPr>
            <a:xfrm>
              <a:off x="1147767" y="5235607"/>
              <a:ext cx="7348528" cy="400110"/>
            </a:xfrm>
            <a:prstGeom prst="rect">
              <a:avLst/>
            </a:prstGeom>
            <a:noFill/>
          </p:spPr>
          <p:txBody>
            <a:bodyPr wrap="square" rtlCol="0" anchor="ctr">
              <a:spAutoFit/>
            </a:bodyPr>
            <a:lstStyle/>
            <a:p>
              <a:r>
                <a:rPr lang="en-NZ" sz="2000" i="1" dirty="0"/>
                <a:t>It makes me feel connected and more confident in my culture.</a:t>
              </a:r>
            </a:p>
          </p:txBody>
        </p:sp>
        <p:sp>
          <p:nvSpPr>
            <p:cNvPr id="32" name="Oval 31">
              <a:extLst>
                <a:ext uri="{FF2B5EF4-FFF2-40B4-BE49-F238E27FC236}">
                  <a16:creationId xmlns:a16="http://schemas.microsoft.com/office/drawing/2014/main" id="{A336892B-3B09-4AD9-8C7D-076C794D91EF}"/>
                </a:ext>
              </a:extLst>
            </p:cNvPr>
            <p:cNvSpPr/>
            <p:nvPr/>
          </p:nvSpPr>
          <p:spPr>
            <a:xfrm>
              <a:off x="503231" y="5155465"/>
              <a:ext cx="560394" cy="560394"/>
            </a:xfrm>
            <a:prstGeom prst="ellipse">
              <a:avLst/>
            </a:prstGeom>
            <a:noFill/>
            <a:ln w="19050">
              <a:solidFill>
                <a:srgbClr val="D1A42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Z" sz="2400" dirty="0">
                <a:solidFill>
                  <a:srgbClr val="282D41"/>
                </a:solidFill>
                <a:latin typeface="Arial Black" panose="020B0A04020102020204" pitchFamily="34" charset="0"/>
              </a:endParaRPr>
            </a:p>
          </p:txBody>
        </p:sp>
        <p:sp>
          <p:nvSpPr>
            <p:cNvPr id="41" name="Graphic 17">
              <a:extLst>
                <a:ext uri="{FF2B5EF4-FFF2-40B4-BE49-F238E27FC236}">
                  <a16:creationId xmlns:a16="http://schemas.microsoft.com/office/drawing/2014/main" id="{4D71B90F-E97E-4836-B4A1-C652E8A05B42}"/>
                </a:ext>
              </a:extLst>
            </p:cNvPr>
            <p:cNvSpPr/>
            <p:nvPr/>
          </p:nvSpPr>
          <p:spPr>
            <a:xfrm>
              <a:off x="598557" y="5311933"/>
              <a:ext cx="369742" cy="247458"/>
            </a:xfrm>
            <a:custGeom>
              <a:avLst/>
              <a:gdLst>
                <a:gd name="connsiteX0" fmla="*/ 183529 w 415657"/>
                <a:gd name="connsiteY0" fmla="*/ 181681 h 278188"/>
                <a:gd name="connsiteX1" fmla="*/ 89746 w 415657"/>
                <a:gd name="connsiteY1" fmla="*/ 278150 h 278188"/>
                <a:gd name="connsiteX2" fmla="*/ 2211 w 415657"/>
                <a:gd name="connsiteY2" fmla="*/ 120035 h 278188"/>
                <a:gd name="connsiteX3" fmla="*/ 140143 w 415657"/>
                <a:gd name="connsiteY3" fmla="*/ 144 h 278188"/>
                <a:gd name="connsiteX4" fmla="*/ 151166 w 415657"/>
                <a:gd name="connsiteY4" fmla="*/ 7886 h 278188"/>
                <a:gd name="connsiteX5" fmla="*/ 151268 w 415657"/>
                <a:gd name="connsiteY5" fmla="*/ 10402 h 278188"/>
                <a:gd name="connsiteX6" fmla="*/ 149363 w 415657"/>
                <a:gd name="connsiteY6" fmla="*/ 32938 h 278188"/>
                <a:gd name="connsiteX7" fmla="*/ 141876 w 415657"/>
                <a:gd name="connsiteY7" fmla="*/ 41435 h 278188"/>
                <a:gd name="connsiteX8" fmla="*/ 85288 w 415657"/>
                <a:gd name="connsiteY8" fmla="*/ 127160 h 278188"/>
                <a:gd name="connsiteX9" fmla="*/ 183529 w 415657"/>
                <a:gd name="connsiteY9" fmla="*/ 181681 h 278188"/>
                <a:gd name="connsiteX10" fmla="*/ 414377 w 415657"/>
                <a:gd name="connsiteY10" fmla="*/ 181681 h 278188"/>
                <a:gd name="connsiteX11" fmla="*/ 316117 w 415657"/>
                <a:gd name="connsiteY11" fmla="*/ 127198 h 278188"/>
                <a:gd name="connsiteX12" fmla="*/ 372705 w 415657"/>
                <a:gd name="connsiteY12" fmla="*/ 41473 h 278188"/>
                <a:gd name="connsiteX13" fmla="*/ 380192 w 415657"/>
                <a:gd name="connsiteY13" fmla="*/ 32977 h 278188"/>
                <a:gd name="connsiteX14" fmla="*/ 382097 w 415657"/>
                <a:gd name="connsiteY14" fmla="*/ 10440 h 278188"/>
                <a:gd name="connsiteX15" fmla="*/ 373488 w 415657"/>
                <a:gd name="connsiteY15" fmla="*/ 80 h 278188"/>
                <a:gd name="connsiteX16" fmla="*/ 370972 w 415657"/>
                <a:gd name="connsiteY16" fmla="*/ 182 h 278188"/>
                <a:gd name="connsiteX17" fmla="*/ 233040 w 415657"/>
                <a:gd name="connsiteY17" fmla="*/ 120073 h 278188"/>
                <a:gd name="connsiteX18" fmla="*/ 320575 w 415657"/>
                <a:gd name="connsiteY18" fmla="*/ 278188 h 278188"/>
                <a:gd name="connsiteX19" fmla="*/ 414377 w 415657"/>
                <a:gd name="connsiteY19" fmla="*/ 181681 h 27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5657" h="278188">
                  <a:moveTo>
                    <a:pt x="183529" y="181681"/>
                  </a:moveTo>
                  <a:cubicBezTo>
                    <a:pt x="192464" y="231697"/>
                    <a:pt x="154059" y="278150"/>
                    <a:pt x="89746" y="278150"/>
                  </a:cubicBezTo>
                  <a:cubicBezTo>
                    <a:pt x="25433" y="278150"/>
                    <a:pt x="-9400" y="193292"/>
                    <a:pt x="2211" y="120035"/>
                  </a:cubicBezTo>
                  <a:cubicBezTo>
                    <a:pt x="12975" y="52103"/>
                    <a:pt x="86736" y="9545"/>
                    <a:pt x="140143" y="144"/>
                  </a:cubicBezTo>
                  <a:cubicBezTo>
                    <a:pt x="145325" y="-762"/>
                    <a:pt x="150260" y="2704"/>
                    <a:pt x="151166" y="7886"/>
                  </a:cubicBezTo>
                  <a:cubicBezTo>
                    <a:pt x="151311" y="8716"/>
                    <a:pt x="151345" y="9563"/>
                    <a:pt x="151268" y="10402"/>
                  </a:cubicBezTo>
                  <a:lnTo>
                    <a:pt x="149363" y="32938"/>
                  </a:lnTo>
                  <a:cubicBezTo>
                    <a:pt x="149076" y="37138"/>
                    <a:pt x="146006" y="40621"/>
                    <a:pt x="141876" y="41435"/>
                  </a:cubicBezTo>
                  <a:cubicBezTo>
                    <a:pt x="84298" y="51198"/>
                    <a:pt x="50036" y="137494"/>
                    <a:pt x="85288" y="127160"/>
                  </a:cubicBezTo>
                  <a:cubicBezTo>
                    <a:pt x="121903" y="116454"/>
                    <a:pt x="174595" y="131694"/>
                    <a:pt x="183529" y="181681"/>
                  </a:cubicBezTo>
                  <a:close/>
                  <a:moveTo>
                    <a:pt x="414377" y="181681"/>
                  </a:moveTo>
                  <a:cubicBezTo>
                    <a:pt x="405443" y="131665"/>
                    <a:pt x="352741" y="116482"/>
                    <a:pt x="316117" y="127198"/>
                  </a:cubicBezTo>
                  <a:cubicBezTo>
                    <a:pt x="280875" y="137513"/>
                    <a:pt x="315165" y="51217"/>
                    <a:pt x="372705" y="41473"/>
                  </a:cubicBezTo>
                  <a:cubicBezTo>
                    <a:pt x="376837" y="40663"/>
                    <a:pt x="379908" y="37177"/>
                    <a:pt x="380192" y="32977"/>
                  </a:cubicBezTo>
                  <a:lnTo>
                    <a:pt x="382097" y="10440"/>
                  </a:lnTo>
                  <a:cubicBezTo>
                    <a:pt x="382581" y="5203"/>
                    <a:pt x="378726" y="564"/>
                    <a:pt x="373488" y="80"/>
                  </a:cubicBezTo>
                  <a:cubicBezTo>
                    <a:pt x="372648" y="3"/>
                    <a:pt x="371802" y="37"/>
                    <a:pt x="370972" y="182"/>
                  </a:cubicBezTo>
                  <a:cubicBezTo>
                    <a:pt x="317575" y="9574"/>
                    <a:pt x="243813" y="52141"/>
                    <a:pt x="233040" y="120073"/>
                  </a:cubicBezTo>
                  <a:cubicBezTo>
                    <a:pt x="221429" y="193311"/>
                    <a:pt x="256262" y="278188"/>
                    <a:pt x="320575" y="278188"/>
                  </a:cubicBezTo>
                  <a:cubicBezTo>
                    <a:pt x="384888" y="278188"/>
                    <a:pt x="423302" y="231706"/>
                    <a:pt x="414377" y="181681"/>
                  </a:cubicBezTo>
                  <a:close/>
                </a:path>
              </a:pathLst>
            </a:custGeom>
            <a:solidFill>
              <a:srgbClr val="282D41"/>
            </a:solidFill>
            <a:ln w="9525" cap="flat">
              <a:noFill/>
              <a:prstDash val="solid"/>
              <a:miter/>
            </a:ln>
          </p:spPr>
          <p:txBody>
            <a:bodyPr rtlCol="0" anchor="ctr"/>
            <a:lstStyle/>
            <a:p>
              <a:endParaRPr lang="en-NZ"/>
            </a:p>
          </p:txBody>
        </p:sp>
      </p:grpSp>
      <p:cxnSp>
        <p:nvCxnSpPr>
          <p:cNvPr id="15" name="Straight Connector 14">
            <a:extLst>
              <a:ext uri="{FF2B5EF4-FFF2-40B4-BE49-F238E27FC236}">
                <a16:creationId xmlns:a16="http://schemas.microsoft.com/office/drawing/2014/main" id="{37E1594E-16F8-4F59-A7FE-4C5E374EB553}"/>
              </a:ext>
            </a:extLst>
          </p:cNvPr>
          <p:cNvCxnSpPr>
            <a:cxnSpLocks/>
          </p:cNvCxnSpPr>
          <p:nvPr/>
        </p:nvCxnSpPr>
        <p:spPr>
          <a:xfrm>
            <a:off x="6096000" y="2293405"/>
            <a:ext cx="0" cy="234392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23241835-A8E3-458F-9855-59F4A0F10ED4}"/>
              </a:ext>
            </a:extLst>
          </p:cNvPr>
          <p:cNvGrpSpPr/>
          <p:nvPr/>
        </p:nvGrpSpPr>
        <p:grpSpPr>
          <a:xfrm>
            <a:off x="6310061" y="2293405"/>
            <a:ext cx="5003958" cy="2247438"/>
            <a:chOff x="6310061" y="2293405"/>
            <a:chExt cx="5003958" cy="2247438"/>
          </a:xfrm>
        </p:grpSpPr>
        <p:sp>
          <p:nvSpPr>
            <p:cNvPr id="23" name="TextBox 22">
              <a:extLst>
                <a:ext uri="{FF2B5EF4-FFF2-40B4-BE49-F238E27FC236}">
                  <a16:creationId xmlns:a16="http://schemas.microsoft.com/office/drawing/2014/main" id="{CF953C58-1AE9-48A5-8E4B-3244209C1B67}"/>
                </a:ext>
              </a:extLst>
            </p:cNvPr>
            <p:cNvSpPr txBox="1"/>
            <p:nvPr/>
          </p:nvSpPr>
          <p:spPr>
            <a:xfrm>
              <a:off x="6958019" y="2294074"/>
              <a:ext cx="4356000" cy="2246769"/>
            </a:xfrm>
            <a:prstGeom prst="rect">
              <a:avLst/>
            </a:prstGeom>
            <a:noFill/>
          </p:spPr>
          <p:txBody>
            <a:bodyPr wrap="square" rtlCol="0" anchor="t">
              <a:spAutoFit/>
            </a:bodyPr>
            <a:lstStyle/>
            <a:p>
              <a:r>
                <a:rPr lang="en-NZ" sz="2000" i="1" dirty="0"/>
                <a:t>Because this is a time when I am allowed to do my own thing and be creative and express emotions and thought into music and theatre. All of these things I love doing and being in my zone is an amazing feeling that brings much joy.</a:t>
              </a:r>
            </a:p>
          </p:txBody>
        </p:sp>
        <p:grpSp>
          <p:nvGrpSpPr>
            <p:cNvPr id="3" name="Group 2">
              <a:extLst>
                <a:ext uri="{FF2B5EF4-FFF2-40B4-BE49-F238E27FC236}">
                  <a16:creationId xmlns:a16="http://schemas.microsoft.com/office/drawing/2014/main" id="{A3F037F3-7F02-4DEE-99D0-16FDBCECCF94}"/>
                </a:ext>
              </a:extLst>
            </p:cNvPr>
            <p:cNvGrpSpPr/>
            <p:nvPr/>
          </p:nvGrpSpPr>
          <p:grpSpPr>
            <a:xfrm>
              <a:off x="6310061" y="2293405"/>
              <a:ext cx="560394" cy="560394"/>
              <a:chOff x="7333995" y="2384139"/>
              <a:chExt cx="560394" cy="560394"/>
            </a:xfrm>
          </p:grpSpPr>
          <p:sp>
            <p:nvSpPr>
              <p:cNvPr id="39" name="Oval 38">
                <a:extLst>
                  <a:ext uri="{FF2B5EF4-FFF2-40B4-BE49-F238E27FC236}">
                    <a16:creationId xmlns:a16="http://schemas.microsoft.com/office/drawing/2014/main" id="{9B2D93F5-AD53-4DBC-9A08-979F609CBC8D}"/>
                  </a:ext>
                </a:extLst>
              </p:cNvPr>
              <p:cNvSpPr/>
              <p:nvPr/>
            </p:nvSpPr>
            <p:spPr>
              <a:xfrm>
                <a:off x="7333995" y="2384139"/>
                <a:ext cx="560394" cy="560394"/>
              </a:xfrm>
              <a:prstGeom prst="ellipse">
                <a:avLst/>
              </a:prstGeom>
              <a:noFill/>
              <a:ln w="19050">
                <a:solidFill>
                  <a:srgbClr val="D1A42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Z" sz="2400" dirty="0">
                  <a:solidFill>
                    <a:srgbClr val="282D41"/>
                  </a:solidFill>
                  <a:latin typeface="Arial Black" panose="020B0A04020102020204" pitchFamily="34" charset="0"/>
                </a:endParaRPr>
              </a:p>
            </p:txBody>
          </p:sp>
          <p:sp>
            <p:nvSpPr>
              <p:cNvPr id="42" name="Graphic 17">
                <a:extLst>
                  <a:ext uri="{FF2B5EF4-FFF2-40B4-BE49-F238E27FC236}">
                    <a16:creationId xmlns:a16="http://schemas.microsoft.com/office/drawing/2014/main" id="{2601B516-91C9-49A9-90BB-3D6EE97A1DF1}"/>
                  </a:ext>
                </a:extLst>
              </p:cNvPr>
              <p:cNvSpPr/>
              <p:nvPr/>
            </p:nvSpPr>
            <p:spPr>
              <a:xfrm>
                <a:off x="7429321" y="2540607"/>
                <a:ext cx="369742" cy="247458"/>
              </a:xfrm>
              <a:custGeom>
                <a:avLst/>
                <a:gdLst>
                  <a:gd name="connsiteX0" fmla="*/ 183529 w 415657"/>
                  <a:gd name="connsiteY0" fmla="*/ 181681 h 278188"/>
                  <a:gd name="connsiteX1" fmla="*/ 89746 w 415657"/>
                  <a:gd name="connsiteY1" fmla="*/ 278150 h 278188"/>
                  <a:gd name="connsiteX2" fmla="*/ 2211 w 415657"/>
                  <a:gd name="connsiteY2" fmla="*/ 120035 h 278188"/>
                  <a:gd name="connsiteX3" fmla="*/ 140143 w 415657"/>
                  <a:gd name="connsiteY3" fmla="*/ 144 h 278188"/>
                  <a:gd name="connsiteX4" fmla="*/ 151166 w 415657"/>
                  <a:gd name="connsiteY4" fmla="*/ 7886 h 278188"/>
                  <a:gd name="connsiteX5" fmla="*/ 151268 w 415657"/>
                  <a:gd name="connsiteY5" fmla="*/ 10402 h 278188"/>
                  <a:gd name="connsiteX6" fmla="*/ 149363 w 415657"/>
                  <a:gd name="connsiteY6" fmla="*/ 32938 h 278188"/>
                  <a:gd name="connsiteX7" fmla="*/ 141876 w 415657"/>
                  <a:gd name="connsiteY7" fmla="*/ 41435 h 278188"/>
                  <a:gd name="connsiteX8" fmla="*/ 85288 w 415657"/>
                  <a:gd name="connsiteY8" fmla="*/ 127160 h 278188"/>
                  <a:gd name="connsiteX9" fmla="*/ 183529 w 415657"/>
                  <a:gd name="connsiteY9" fmla="*/ 181681 h 278188"/>
                  <a:gd name="connsiteX10" fmla="*/ 414377 w 415657"/>
                  <a:gd name="connsiteY10" fmla="*/ 181681 h 278188"/>
                  <a:gd name="connsiteX11" fmla="*/ 316117 w 415657"/>
                  <a:gd name="connsiteY11" fmla="*/ 127198 h 278188"/>
                  <a:gd name="connsiteX12" fmla="*/ 372705 w 415657"/>
                  <a:gd name="connsiteY12" fmla="*/ 41473 h 278188"/>
                  <a:gd name="connsiteX13" fmla="*/ 380192 w 415657"/>
                  <a:gd name="connsiteY13" fmla="*/ 32977 h 278188"/>
                  <a:gd name="connsiteX14" fmla="*/ 382097 w 415657"/>
                  <a:gd name="connsiteY14" fmla="*/ 10440 h 278188"/>
                  <a:gd name="connsiteX15" fmla="*/ 373488 w 415657"/>
                  <a:gd name="connsiteY15" fmla="*/ 80 h 278188"/>
                  <a:gd name="connsiteX16" fmla="*/ 370972 w 415657"/>
                  <a:gd name="connsiteY16" fmla="*/ 182 h 278188"/>
                  <a:gd name="connsiteX17" fmla="*/ 233040 w 415657"/>
                  <a:gd name="connsiteY17" fmla="*/ 120073 h 278188"/>
                  <a:gd name="connsiteX18" fmla="*/ 320575 w 415657"/>
                  <a:gd name="connsiteY18" fmla="*/ 278188 h 278188"/>
                  <a:gd name="connsiteX19" fmla="*/ 414377 w 415657"/>
                  <a:gd name="connsiteY19" fmla="*/ 181681 h 27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5657" h="278188">
                    <a:moveTo>
                      <a:pt x="183529" y="181681"/>
                    </a:moveTo>
                    <a:cubicBezTo>
                      <a:pt x="192464" y="231697"/>
                      <a:pt x="154059" y="278150"/>
                      <a:pt x="89746" y="278150"/>
                    </a:cubicBezTo>
                    <a:cubicBezTo>
                      <a:pt x="25433" y="278150"/>
                      <a:pt x="-9400" y="193292"/>
                      <a:pt x="2211" y="120035"/>
                    </a:cubicBezTo>
                    <a:cubicBezTo>
                      <a:pt x="12975" y="52103"/>
                      <a:pt x="86736" y="9545"/>
                      <a:pt x="140143" y="144"/>
                    </a:cubicBezTo>
                    <a:cubicBezTo>
                      <a:pt x="145325" y="-762"/>
                      <a:pt x="150260" y="2704"/>
                      <a:pt x="151166" y="7886"/>
                    </a:cubicBezTo>
                    <a:cubicBezTo>
                      <a:pt x="151311" y="8716"/>
                      <a:pt x="151345" y="9563"/>
                      <a:pt x="151268" y="10402"/>
                    </a:cubicBezTo>
                    <a:lnTo>
                      <a:pt x="149363" y="32938"/>
                    </a:lnTo>
                    <a:cubicBezTo>
                      <a:pt x="149076" y="37138"/>
                      <a:pt x="146006" y="40621"/>
                      <a:pt x="141876" y="41435"/>
                    </a:cubicBezTo>
                    <a:cubicBezTo>
                      <a:pt x="84298" y="51198"/>
                      <a:pt x="50036" y="137494"/>
                      <a:pt x="85288" y="127160"/>
                    </a:cubicBezTo>
                    <a:cubicBezTo>
                      <a:pt x="121903" y="116454"/>
                      <a:pt x="174595" y="131694"/>
                      <a:pt x="183529" y="181681"/>
                    </a:cubicBezTo>
                    <a:close/>
                    <a:moveTo>
                      <a:pt x="414377" y="181681"/>
                    </a:moveTo>
                    <a:cubicBezTo>
                      <a:pt x="405443" y="131665"/>
                      <a:pt x="352741" y="116482"/>
                      <a:pt x="316117" y="127198"/>
                    </a:cubicBezTo>
                    <a:cubicBezTo>
                      <a:pt x="280875" y="137513"/>
                      <a:pt x="315165" y="51217"/>
                      <a:pt x="372705" y="41473"/>
                    </a:cubicBezTo>
                    <a:cubicBezTo>
                      <a:pt x="376837" y="40663"/>
                      <a:pt x="379908" y="37177"/>
                      <a:pt x="380192" y="32977"/>
                    </a:cubicBezTo>
                    <a:lnTo>
                      <a:pt x="382097" y="10440"/>
                    </a:lnTo>
                    <a:cubicBezTo>
                      <a:pt x="382581" y="5203"/>
                      <a:pt x="378726" y="564"/>
                      <a:pt x="373488" y="80"/>
                    </a:cubicBezTo>
                    <a:cubicBezTo>
                      <a:pt x="372648" y="3"/>
                      <a:pt x="371802" y="37"/>
                      <a:pt x="370972" y="182"/>
                    </a:cubicBezTo>
                    <a:cubicBezTo>
                      <a:pt x="317575" y="9574"/>
                      <a:pt x="243813" y="52141"/>
                      <a:pt x="233040" y="120073"/>
                    </a:cubicBezTo>
                    <a:cubicBezTo>
                      <a:pt x="221429" y="193311"/>
                      <a:pt x="256262" y="278188"/>
                      <a:pt x="320575" y="278188"/>
                    </a:cubicBezTo>
                    <a:cubicBezTo>
                      <a:pt x="384888" y="278188"/>
                      <a:pt x="423302" y="231706"/>
                      <a:pt x="414377" y="181681"/>
                    </a:cubicBezTo>
                    <a:close/>
                  </a:path>
                </a:pathLst>
              </a:custGeom>
              <a:solidFill>
                <a:srgbClr val="282D41"/>
              </a:solidFill>
              <a:ln w="9525" cap="flat">
                <a:noFill/>
                <a:prstDash val="solid"/>
                <a:miter/>
              </a:ln>
            </p:spPr>
            <p:txBody>
              <a:bodyPr rtlCol="0" anchor="ctr"/>
              <a:lstStyle/>
              <a:p>
                <a:endParaRPr lang="en-NZ"/>
              </a:p>
            </p:txBody>
          </p:sp>
        </p:grpSp>
      </p:grpSp>
      <p:cxnSp>
        <p:nvCxnSpPr>
          <p:cNvPr id="26" name="Straight Connector 25">
            <a:extLst>
              <a:ext uri="{FF2B5EF4-FFF2-40B4-BE49-F238E27FC236}">
                <a16:creationId xmlns:a16="http://schemas.microsoft.com/office/drawing/2014/main" id="{A716A868-7E5C-46C2-9DCA-607393F912AB}"/>
              </a:ext>
            </a:extLst>
          </p:cNvPr>
          <p:cNvCxnSpPr/>
          <p:nvPr/>
        </p:nvCxnSpPr>
        <p:spPr>
          <a:xfrm>
            <a:off x="300000" y="4893521"/>
            <a:ext cx="115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193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69A1C5F-A238-4C4B-973E-44F8F0008112}"/>
              </a:ext>
            </a:extLst>
          </p:cNvPr>
          <p:cNvPicPr>
            <a:picLocks noChangeAspect="1"/>
          </p:cNvPicPr>
          <p:nvPr/>
        </p:nvPicPr>
        <p:blipFill rotWithShape="1">
          <a:blip r:embed="rId2">
            <a:extLst>
              <a:ext uri="{28A0092B-C50C-407E-A947-70E740481C1C}">
                <a14:useLocalDpi xmlns:a14="http://schemas.microsoft.com/office/drawing/2010/main" val="0"/>
              </a:ext>
            </a:extLst>
          </a:blip>
          <a:srcRect t="9728" b="29861"/>
          <a:stretch/>
        </p:blipFill>
        <p:spPr>
          <a:xfrm>
            <a:off x="0" y="1602001"/>
            <a:ext cx="12192000" cy="4919115"/>
          </a:xfrm>
          <a:prstGeom prst="rect">
            <a:avLst/>
          </a:prstGeom>
        </p:spPr>
      </p:pic>
      <p:sp>
        <p:nvSpPr>
          <p:cNvPr id="2" name="Title 1">
            <a:extLst>
              <a:ext uri="{FF2B5EF4-FFF2-40B4-BE49-F238E27FC236}">
                <a16:creationId xmlns:a16="http://schemas.microsoft.com/office/drawing/2014/main" id="{B3AD1F2E-20C9-408B-808C-CE826AFC2618}"/>
              </a:ext>
            </a:extLst>
          </p:cNvPr>
          <p:cNvSpPr>
            <a:spLocks noGrp="1"/>
          </p:cNvSpPr>
          <p:nvPr>
            <p:ph type="title"/>
          </p:nvPr>
        </p:nvSpPr>
        <p:spPr>
          <a:xfrm>
            <a:off x="252000" y="252000"/>
            <a:ext cx="11688000" cy="424732"/>
          </a:xfrm>
        </p:spPr>
        <p:txBody>
          <a:bodyPr/>
          <a:lstStyle/>
          <a:p>
            <a:r>
              <a:rPr lang="en-NZ" dirty="0"/>
              <a:t>Parental influence on young peoples’ attitudes</a:t>
            </a:r>
            <a:endParaRPr lang="en-NZ" b="1" dirty="0"/>
          </a:p>
        </p:txBody>
      </p:sp>
      <p:sp>
        <p:nvSpPr>
          <p:cNvPr id="5" name="Rectangle 4">
            <a:extLst>
              <a:ext uri="{FF2B5EF4-FFF2-40B4-BE49-F238E27FC236}">
                <a16:creationId xmlns:a16="http://schemas.microsoft.com/office/drawing/2014/main" id="{93834F40-9E22-4F20-8F6C-198952B948C2}"/>
              </a:ext>
            </a:extLst>
          </p:cNvPr>
          <p:cNvSpPr/>
          <p:nvPr/>
        </p:nvSpPr>
        <p:spPr>
          <a:xfrm>
            <a:off x="0" y="1062000"/>
            <a:ext cx="12192000" cy="540000"/>
          </a:xfrm>
          <a:prstGeom prst="rect">
            <a:avLst/>
          </a:prstGeom>
          <a:solidFill>
            <a:srgbClr val="D1A4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6" name="Rectangle 5">
            <a:extLst>
              <a:ext uri="{FF2B5EF4-FFF2-40B4-BE49-F238E27FC236}">
                <a16:creationId xmlns:a16="http://schemas.microsoft.com/office/drawing/2014/main" id="{5FE586F0-D18D-41D0-AED9-745C27B0DBE0}"/>
              </a:ext>
            </a:extLst>
          </p:cNvPr>
          <p:cNvSpPr/>
          <p:nvPr/>
        </p:nvSpPr>
        <p:spPr>
          <a:xfrm>
            <a:off x="252000" y="1147334"/>
            <a:ext cx="11688000" cy="369332"/>
          </a:xfrm>
          <a:prstGeom prst="rect">
            <a:avLst/>
          </a:prstGeom>
        </p:spPr>
        <p:txBody>
          <a:bodyPr wrap="square">
            <a:spAutoFit/>
          </a:bodyPr>
          <a:lstStyle/>
          <a:p>
            <a:r>
              <a:rPr lang="en-NZ" dirty="0"/>
              <a:t>Parents are highly influential when it comes to how young people view the arts</a:t>
            </a:r>
          </a:p>
        </p:txBody>
      </p:sp>
      <p:sp>
        <p:nvSpPr>
          <p:cNvPr id="20" name="Freeform: Shape 19">
            <a:extLst>
              <a:ext uri="{FF2B5EF4-FFF2-40B4-BE49-F238E27FC236}">
                <a16:creationId xmlns:a16="http://schemas.microsoft.com/office/drawing/2014/main" id="{26ABAAD9-F222-47EE-BA53-F1CEE05FB18B}"/>
              </a:ext>
            </a:extLst>
          </p:cNvPr>
          <p:cNvSpPr/>
          <p:nvPr/>
        </p:nvSpPr>
        <p:spPr>
          <a:xfrm>
            <a:off x="-22058" y="1601999"/>
            <a:ext cx="12214058" cy="4919115"/>
          </a:xfrm>
          <a:custGeom>
            <a:avLst/>
            <a:gdLst>
              <a:gd name="connsiteX0" fmla="*/ 0 w 12179638"/>
              <a:gd name="connsiteY0" fmla="*/ 0 h 3565801"/>
              <a:gd name="connsiteX1" fmla="*/ 12179638 w 12179638"/>
              <a:gd name="connsiteY1" fmla="*/ 0 h 3565801"/>
              <a:gd name="connsiteX2" fmla="*/ 12179638 w 12179638"/>
              <a:gd name="connsiteY2" fmla="*/ 3565801 h 3565801"/>
              <a:gd name="connsiteX3" fmla="*/ 0 w 12179638"/>
              <a:gd name="connsiteY3" fmla="*/ 3565801 h 3565801"/>
            </a:gdLst>
            <a:ahLst/>
            <a:cxnLst>
              <a:cxn ang="0">
                <a:pos x="connsiteX0" y="connsiteY0"/>
              </a:cxn>
              <a:cxn ang="0">
                <a:pos x="connsiteX1" y="connsiteY1"/>
              </a:cxn>
              <a:cxn ang="0">
                <a:pos x="connsiteX2" y="connsiteY2"/>
              </a:cxn>
              <a:cxn ang="0">
                <a:pos x="connsiteX3" y="connsiteY3"/>
              </a:cxn>
            </a:cxnLst>
            <a:rect l="l" t="t" r="r" b="b"/>
            <a:pathLst>
              <a:path w="12179638" h="3565801">
                <a:moveTo>
                  <a:pt x="0" y="0"/>
                </a:moveTo>
                <a:lnTo>
                  <a:pt x="12179638" y="0"/>
                </a:lnTo>
                <a:lnTo>
                  <a:pt x="12179638" y="3565801"/>
                </a:lnTo>
                <a:lnTo>
                  <a:pt x="0" y="3565801"/>
                </a:lnTo>
                <a:close/>
              </a:path>
            </a:pathLst>
          </a:custGeom>
          <a:gradFill flip="none" rotWithShape="1">
            <a:gsLst>
              <a:gs pos="0">
                <a:schemeClr val="tx1"/>
              </a:gs>
              <a:gs pos="100000">
                <a:schemeClr val="bg1">
                  <a:alpha val="4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Z"/>
          </a:p>
        </p:txBody>
      </p:sp>
      <p:sp>
        <p:nvSpPr>
          <p:cNvPr id="15" name="TextBox 14">
            <a:extLst>
              <a:ext uri="{FF2B5EF4-FFF2-40B4-BE49-F238E27FC236}">
                <a16:creationId xmlns:a16="http://schemas.microsoft.com/office/drawing/2014/main" id="{D6275C1A-A2AF-4818-AEE7-41A6064E1636}"/>
              </a:ext>
            </a:extLst>
          </p:cNvPr>
          <p:cNvSpPr txBox="1"/>
          <p:nvPr/>
        </p:nvSpPr>
        <p:spPr>
          <a:xfrm>
            <a:off x="6388767" y="2214063"/>
            <a:ext cx="5126081" cy="4031873"/>
          </a:xfrm>
          <a:prstGeom prst="rect">
            <a:avLst/>
          </a:prstGeom>
          <a:noFill/>
        </p:spPr>
        <p:txBody>
          <a:bodyPr wrap="square" rtlCol="0" anchor="t">
            <a:spAutoFit/>
          </a:bodyPr>
          <a:lstStyle/>
          <a:p>
            <a:pPr algn="ctr"/>
            <a:r>
              <a:rPr lang="en-NZ" sz="3200" b="1" i="1" dirty="0">
                <a:solidFill>
                  <a:schemeClr val="bg1"/>
                </a:solidFill>
              </a:rPr>
              <a:t>A child's perception of their own creativity is closely aligned to how their parent views them. That said, a parent's attitude to the arts does not predetermine the child's.</a:t>
            </a:r>
          </a:p>
        </p:txBody>
      </p:sp>
    </p:spTree>
    <p:extLst>
      <p:ext uri="{BB962C8B-B14F-4D97-AF65-F5344CB8AC3E}">
        <p14:creationId xmlns:p14="http://schemas.microsoft.com/office/powerpoint/2010/main" val="333407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AE8A2051-4C58-49EA-A709-55EB9EEAA287}"/>
              </a:ext>
            </a:extLst>
          </p:cNvPr>
          <p:cNvSpPr txBox="1">
            <a:spLocks/>
          </p:cNvSpPr>
          <p:nvPr/>
        </p:nvSpPr>
        <p:spPr>
          <a:xfrm>
            <a:off x="558800" y="4281868"/>
            <a:ext cx="11074400" cy="501650"/>
          </a:xfrm>
          <a:prstGeom prst="rect">
            <a:avLst/>
          </a:prstGeom>
        </p:spPr>
        <p:txBody>
          <a:bodyPr vert="horz" lIns="91440" tIns="45720" rIns="91440" bIns="45720" rtlCol="0" anchor="ctr">
            <a:noAutofit/>
          </a:bodyPr>
          <a:lstStyle>
            <a:lvl1pPr marL="0" indent="0" algn="ctr" defTabSz="914400" rtl="0" eaLnBrk="1" latinLnBrk="0" hangingPunct="1">
              <a:lnSpc>
                <a:spcPct val="100000"/>
              </a:lnSpc>
              <a:spcBef>
                <a:spcPts val="10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Calibri Light" panose="020F030202020403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2800" dirty="0">
                <a:solidFill>
                  <a:srgbClr val="D1A42B"/>
                </a:solidFill>
                <a:latin typeface="Arial Black" panose="020B0A04020102020204" pitchFamily="34" charset="0"/>
              </a:rPr>
              <a:t>EDWARD LANGLEY </a:t>
            </a:r>
            <a:r>
              <a:rPr lang="en-US" i="1" dirty="0">
                <a:solidFill>
                  <a:sysClr val="window" lastClr="FFFFFF"/>
                </a:solidFill>
                <a:latin typeface="+mj-lt"/>
              </a:rPr>
              <a:t>or</a:t>
            </a:r>
            <a:r>
              <a:rPr lang="en-US" sz="2800" dirty="0">
                <a:solidFill>
                  <a:sysClr val="window" lastClr="FFFFFF"/>
                </a:solidFill>
                <a:latin typeface="Arial Black" panose="020B0A04020102020204" pitchFamily="34" charset="0"/>
              </a:rPr>
              <a:t> </a:t>
            </a:r>
            <a:r>
              <a:rPr lang="en-US" sz="2800" dirty="0">
                <a:solidFill>
                  <a:srgbClr val="D1A42B"/>
                </a:solidFill>
                <a:latin typeface="Arial Black" panose="020B0A04020102020204" pitchFamily="34" charset="0"/>
              </a:rPr>
              <a:t>KATELYNN FULLER</a:t>
            </a:r>
          </a:p>
        </p:txBody>
      </p:sp>
    </p:spTree>
    <p:extLst>
      <p:ext uri="{BB962C8B-B14F-4D97-AF65-F5344CB8AC3E}">
        <p14:creationId xmlns:p14="http://schemas.microsoft.com/office/powerpoint/2010/main" val="2615317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13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1B3BE5-BCCC-4829-947C-F073AD0982D7}"/>
              </a:ext>
            </a:extLst>
          </p:cNvPr>
          <p:cNvSpPr/>
          <p:nvPr/>
        </p:nvSpPr>
        <p:spPr>
          <a:xfrm>
            <a:off x="-1" y="-1"/>
            <a:ext cx="12192001" cy="649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pic>
        <p:nvPicPr>
          <p:cNvPr id="25" name="Picture 24" descr="A picture containing person, computer, indoor, working&#10;&#10;Description automatically generated">
            <a:extLst>
              <a:ext uri="{FF2B5EF4-FFF2-40B4-BE49-F238E27FC236}">
                <a16:creationId xmlns:a16="http://schemas.microsoft.com/office/drawing/2014/main" id="{4A04593E-0579-4D2E-8813-7D044DEBB52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872000" y="0"/>
            <a:ext cx="4320000" cy="6497983"/>
          </a:xfrm>
          <a:custGeom>
            <a:avLst/>
            <a:gdLst>
              <a:gd name="connsiteX0" fmla="*/ 0 w 4320000"/>
              <a:gd name="connsiteY0" fmla="*/ 0 h 6497983"/>
              <a:gd name="connsiteX1" fmla="*/ 4320000 w 4320000"/>
              <a:gd name="connsiteY1" fmla="*/ 0 h 6497983"/>
              <a:gd name="connsiteX2" fmla="*/ 4320000 w 4320000"/>
              <a:gd name="connsiteY2" fmla="*/ 6497983 h 6497983"/>
              <a:gd name="connsiteX3" fmla="*/ 0 w 4320000"/>
              <a:gd name="connsiteY3" fmla="*/ 6497983 h 6497983"/>
            </a:gdLst>
            <a:ahLst/>
            <a:cxnLst>
              <a:cxn ang="0">
                <a:pos x="connsiteX0" y="connsiteY0"/>
              </a:cxn>
              <a:cxn ang="0">
                <a:pos x="connsiteX1" y="connsiteY1"/>
              </a:cxn>
              <a:cxn ang="0">
                <a:pos x="connsiteX2" y="connsiteY2"/>
              </a:cxn>
              <a:cxn ang="0">
                <a:pos x="connsiteX3" y="connsiteY3"/>
              </a:cxn>
            </a:cxnLst>
            <a:rect l="l" t="t" r="r" b="b"/>
            <a:pathLst>
              <a:path w="4320000" h="6497983">
                <a:moveTo>
                  <a:pt x="0" y="0"/>
                </a:moveTo>
                <a:lnTo>
                  <a:pt x="4320000" y="0"/>
                </a:lnTo>
                <a:lnTo>
                  <a:pt x="4320000" y="6497983"/>
                </a:lnTo>
                <a:lnTo>
                  <a:pt x="0" y="6497983"/>
                </a:lnTo>
                <a:close/>
              </a:path>
            </a:pathLst>
          </a:custGeom>
        </p:spPr>
      </p:pic>
      <p:sp>
        <p:nvSpPr>
          <p:cNvPr id="2" name="Title 1">
            <a:extLst>
              <a:ext uri="{FF2B5EF4-FFF2-40B4-BE49-F238E27FC236}">
                <a16:creationId xmlns:a16="http://schemas.microsoft.com/office/drawing/2014/main" id="{D4112040-C692-4897-966A-E96A7B9D3A1A}"/>
              </a:ext>
            </a:extLst>
          </p:cNvPr>
          <p:cNvSpPr>
            <a:spLocks noGrp="1"/>
          </p:cNvSpPr>
          <p:nvPr>
            <p:ph type="title"/>
          </p:nvPr>
        </p:nvSpPr>
        <p:spPr>
          <a:xfrm>
            <a:off x="252000" y="252000"/>
            <a:ext cx="11688000" cy="1384995"/>
          </a:xfrm>
        </p:spPr>
        <p:txBody>
          <a:bodyPr/>
          <a:lstStyle/>
          <a:p>
            <a:pPr>
              <a:lnSpc>
                <a:spcPct val="100000"/>
              </a:lnSpc>
            </a:pPr>
            <a:r>
              <a:rPr lang="en-NZ" sz="4400" i="1" dirty="0">
                <a:solidFill>
                  <a:srgbClr val="282D41"/>
                </a:solidFill>
              </a:rPr>
              <a:t>Adult Survey</a:t>
            </a:r>
            <a:br>
              <a:rPr lang="en-NZ" sz="4000" dirty="0">
                <a:solidFill>
                  <a:srgbClr val="282D41"/>
                </a:solidFill>
                <a:latin typeface="Arial Black" panose="020B0A04020102020204" pitchFamily="34" charset="0"/>
              </a:rPr>
            </a:br>
            <a:r>
              <a:rPr lang="en-NZ" sz="4000" dirty="0">
                <a:solidFill>
                  <a:srgbClr val="282D41"/>
                </a:solidFill>
                <a:latin typeface="Arial Black" panose="020B0A04020102020204" pitchFamily="34" charset="0"/>
              </a:rPr>
              <a:t>HEADLINES</a:t>
            </a:r>
          </a:p>
        </p:txBody>
      </p:sp>
      <p:sp>
        <p:nvSpPr>
          <p:cNvPr id="3" name="TextBox 2">
            <a:extLst>
              <a:ext uri="{FF2B5EF4-FFF2-40B4-BE49-F238E27FC236}">
                <a16:creationId xmlns:a16="http://schemas.microsoft.com/office/drawing/2014/main" id="{90DD9ECC-1C50-4A80-BB64-B950192312D5}"/>
              </a:ext>
            </a:extLst>
          </p:cNvPr>
          <p:cNvSpPr txBox="1"/>
          <p:nvPr/>
        </p:nvSpPr>
        <p:spPr>
          <a:xfrm>
            <a:off x="940557" y="1927095"/>
            <a:ext cx="6732000" cy="4124206"/>
          </a:xfrm>
          <a:prstGeom prst="rect">
            <a:avLst/>
          </a:prstGeom>
          <a:noFill/>
        </p:spPr>
        <p:txBody>
          <a:bodyPr wrap="square" rtlCol="0">
            <a:spAutoFit/>
          </a:bodyPr>
          <a:lstStyle/>
          <a:p>
            <a:pPr>
              <a:spcAft>
                <a:spcPts val="2400"/>
              </a:spcAft>
            </a:pPr>
            <a:r>
              <a:rPr lang="en-NZ" dirty="0">
                <a:solidFill>
                  <a:schemeClr val="tx1">
                    <a:lumMod val="85000"/>
                    <a:lumOff val="15000"/>
                  </a:schemeClr>
                </a:solidFill>
              </a:rPr>
              <a:t>Attendance has declined this year at an overall level, but this is driven solely by a drop in attendance for the performing arts</a:t>
            </a:r>
          </a:p>
          <a:p>
            <a:pPr>
              <a:spcAft>
                <a:spcPts val="2400"/>
              </a:spcAft>
            </a:pPr>
            <a:r>
              <a:rPr lang="en-NZ" dirty="0">
                <a:solidFill>
                  <a:schemeClr val="tx1">
                    <a:lumMod val="85000"/>
                    <a:lumOff val="15000"/>
                  </a:schemeClr>
                </a:solidFill>
              </a:rPr>
              <a:t>Participation has held steady despite COVID-19</a:t>
            </a:r>
          </a:p>
          <a:p>
            <a:pPr>
              <a:spcAft>
                <a:spcPts val="2400"/>
              </a:spcAft>
            </a:pPr>
            <a:r>
              <a:rPr lang="en-NZ" dirty="0">
                <a:solidFill>
                  <a:schemeClr val="tx1">
                    <a:lumMod val="85000"/>
                    <a:lumOff val="15000"/>
                  </a:schemeClr>
                </a:solidFill>
              </a:rPr>
              <a:t>Just over half of New Zealanders would like to have the choice of attending the arts online in future</a:t>
            </a:r>
          </a:p>
          <a:p>
            <a:pPr>
              <a:spcAft>
                <a:spcPts val="2400"/>
              </a:spcAft>
            </a:pPr>
            <a:r>
              <a:rPr lang="en-NZ" dirty="0">
                <a:solidFill>
                  <a:schemeClr val="tx1">
                    <a:lumMod val="85000"/>
                    <a:lumOff val="15000"/>
                  </a:schemeClr>
                </a:solidFill>
              </a:rPr>
              <a:t>New Zealanders are more positive than ever before in their attitudes towards the arts</a:t>
            </a:r>
          </a:p>
          <a:p>
            <a:pPr>
              <a:spcAft>
                <a:spcPts val="2400"/>
              </a:spcAft>
            </a:pPr>
            <a:r>
              <a:rPr lang="en-NZ" dirty="0">
                <a:solidFill>
                  <a:schemeClr val="tx1">
                    <a:lumMod val="85000"/>
                    <a:lumOff val="15000"/>
                  </a:schemeClr>
                </a:solidFill>
              </a:rPr>
              <a:t>The arts play a role in supporting New Zealanders' wellbeing</a:t>
            </a:r>
          </a:p>
          <a:p>
            <a:pPr>
              <a:spcAft>
                <a:spcPts val="2400"/>
              </a:spcAft>
            </a:pPr>
            <a:r>
              <a:rPr lang="en-NZ" dirty="0">
                <a:solidFill>
                  <a:schemeClr val="tx1">
                    <a:lumMod val="85000"/>
                    <a:lumOff val="15000"/>
                  </a:schemeClr>
                </a:solidFill>
              </a:rPr>
              <a:t>New Zealanders have embraced Ngā Toi Māori like never before</a:t>
            </a:r>
          </a:p>
        </p:txBody>
      </p:sp>
      <p:cxnSp>
        <p:nvCxnSpPr>
          <p:cNvPr id="7" name="Straight Connector 6">
            <a:extLst>
              <a:ext uri="{FF2B5EF4-FFF2-40B4-BE49-F238E27FC236}">
                <a16:creationId xmlns:a16="http://schemas.microsoft.com/office/drawing/2014/main" id="{B8AAD1FB-AD43-4F47-8D1F-427697A4BAAF}"/>
              </a:ext>
            </a:extLst>
          </p:cNvPr>
          <p:cNvCxnSpPr>
            <a:cxnSpLocks/>
          </p:cNvCxnSpPr>
          <p:nvPr/>
        </p:nvCxnSpPr>
        <p:spPr>
          <a:xfrm>
            <a:off x="352425" y="1675095"/>
            <a:ext cx="3267075" cy="0"/>
          </a:xfrm>
          <a:prstGeom prst="line">
            <a:avLst/>
          </a:prstGeom>
          <a:ln w="57150">
            <a:solidFill>
              <a:srgbClr val="D1A42B"/>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991FA05-D583-4FC7-8495-3B83D7A9C70D}"/>
              </a:ext>
            </a:extLst>
          </p:cNvPr>
          <p:cNvSpPr/>
          <p:nvPr/>
        </p:nvSpPr>
        <p:spPr>
          <a:xfrm>
            <a:off x="352425" y="1988590"/>
            <a:ext cx="474160" cy="474160"/>
          </a:xfrm>
          <a:prstGeom prst="ellipse">
            <a:avLst/>
          </a:prstGeom>
          <a:noFill/>
          <a:ln w="19050">
            <a:solidFill>
              <a:srgbClr val="D1A42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NZ" sz="2400" dirty="0">
                <a:solidFill>
                  <a:srgbClr val="282D41"/>
                </a:solidFill>
                <a:latin typeface="Arial Black" panose="020B0A04020102020204" pitchFamily="34" charset="0"/>
              </a:rPr>
              <a:t>1</a:t>
            </a:r>
          </a:p>
        </p:txBody>
      </p:sp>
      <p:sp>
        <p:nvSpPr>
          <p:cNvPr id="9" name="Oval 8">
            <a:extLst>
              <a:ext uri="{FF2B5EF4-FFF2-40B4-BE49-F238E27FC236}">
                <a16:creationId xmlns:a16="http://schemas.microsoft.com/office/drawing/2014/main" id="{8DE967CD-3BB8-4BAD-82F3-5C30C16ABBE9}"/>
              </a:ext>
            </a:extLst>
          </p:cNvPr>
          <p:cNvSpPr/>
          <p:nvPr/>
        </p:nvSpPr>
        <p:spPr>
          <a:xfrm>
            <a:off x="352425" y="2708443"/>
            <a:ext cx="474160" cy="474160"/>
          </a:xfrm>
          <a:prstGeom prst="ellipse">
            <a:avLst/>
          </a:prstGeom>
          <a:noFill/>
          <a:ln w="19050">
            <a:solidFill>
              <a:srgbClr val="D1A42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NZ" sz="2400" dirty="0">
                <a:solidFill>
                  <a:srgbClr val="282D41"/>
                </a:solidFill>
                <a:latin typeface="Arial Black" panose="020B0A04020102020204" pitchFamily="34" charset="0"/>
              </a:rPr>
              <a:t>2</a:t>
            </a:r>
          </a:p>
        </p:txBody>
      </p:sp>
      <p:sp>
        <p:nvSpPr>
          <p:cNvPr id="10" name="Oval 9">
            <a:extLst>
              <a:ext uri="{FF2B5EF4-FFF2-40B4-BE49-F238E27FC236}">
                <a16:creationId xmlns:a16="http://schemas.microsoft.com/office/drawing/2014/main" id="{116BF74A-17DE-4F59-9339-157D5A2FCAA8}"/>
              </a:ext>
            </a:extLst>
          </p:cNvPr>
          <p:cNvSpPr/>
          <p:nvPr/>
        </p:nvSpPr>
        <p:spPr>
          <a:xfrm>
            <a:off x="352425" y="3447346"/>
            <a:ext cx="474160" cy="474160"/>
          </a:xfrm>
          <a:prstGeom prst="ellipse">
            <a:avLst/>
          </a:prstGeom>
          <a:noFill/>
          <a:ln w="19050">
            <a:solidFill>
              <a:srgbClr val="D1A42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NZ" sz="2400" dirty="0">
                <a:solidFill>
                  <a:srgbClr val="282D41"/>
                </a:solidFill>
                <a:latin typeface="Arial Black" panose="020B0A04020102020204" pitchFamily="34" charset="0"/>
              </a:rPr>
              <a:t>3</a:t>
            </a:r>
          </a:p>
        </p:txBody>
      </p:sp>
      <p:sp>
        <p:nvSpPr>
          <p:cNvPr id="11" name="Oval 10">
            <a:extLst>
              <a:ext uri="{FF2B5EF4-FFF2-40B4-BE49-F238E27FC236}">
                <a16:creationId xmlns:a16="http://schemas.microsoft.com/office/drawing/2014/main" id="{81C2DADE-CB5A-403D-9F98-9FE7676CA1C3}"/>
              </a:ext>
            </a:extLst>
          </p:cNvPr>
          <p:cNvSpPr/>
          <p:nvPr/>
        </p:nvSpPr>
        <p:spPr>
          <a:xfrm>
            <a:off x="352425" y="4277202"/>
            <a:ext cx="474160" cy="474160"/>
          </a:xfrm>
          <a:prstGeom prst="ellipse">
            <a:avLst/>
          </a:prstGeom>
          <a:noFill/>
          <a:ln w="19050">
            <a:solidFill>
              <a:srgbClr val="D1A42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NZ" sz="2400" dirty="0">
                <a:solidFill>
                  <a:srgbClr val="282D41"/>
                </a:solidFill>
                <a:latin typeface="Arial Black" panose="020B0A04020102020204" pitchFamily="34" charset="0"/>
              </a:rPr>
              <a:t>4</a:t>
            </a:r>
          </a:p>
        </p:txBody>
      </p:sp>
      <p:sp>
        <p:nvSpPr>
          <p:cNvPr id="12" name="Oval 11">
            <a:extLst>
              <a:ext uri="{FF2B5EF4-FFF2-40B4-BE49-F238E27FC236}">
                <a16:creationId xmlns:a16="http://schemas.microsoft.com/office/drawing/2014/main" id="{32C199BA-0604-462A-BB4C-833E4E3A1914}"/>
              </a:ext>
            </a:extLst>
          </p:cNvPr>
          <p:cNvSpPr/>
          <p:nvPr/>
        </p:nvSpPr>
        <p:spPr>
          <a:xfrm>
            <a:off x="352425" y="4993088"/>
            <a:ext cx="474160" cy="474160"/>
          </a:xfrm>
          <a:prstGeom prst="ellipse">
            <a:avLst/>
          </a:prstGeom>
          <a:noFill/>
          <a:ln w="19050">
            <a:solidFill>
              <a:srgbClr val="D1A42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NZ" sz="2400" dirty="0">
                <a:solidFill>
                  <a:srgbClr val="282D41"/>
                </a:solidFill>
                <a:latin typeface="Arial Black" panose="020B0A04020102020204" pitchFamily="34" charset="0"/>
              </a:rPr>
              <a:t>5</a:t>
            </a:r>
          </a:p>
        </p:txBody>
      </p:sp>
      <p:sp>
        <p:nvSpPr>
          <p:cNvPr id="13" name="Oval 12">
            <a:extLst>
              <a:ext uri="{FF2B5EF4-FFF2-40B4-BE49-F238E27FC236}">
                <a16:creationId xmlns:a16="http://schemas.microsoft.com/office/drawing/2014/main" id="{FED64130-A7BF-4CE6-879D-72086C1C6482}"/>
              </a:ext>
            </a:extLst>
          </p:cNvPr>
          <p:cNvSpPr/>
          <p:nvPr/>
        </p:nvSpPr>
        <p:spPr>
          <a:xfrm>
            <a:off x="352425" y="5587854"/>
            <a:ext cx="474160" cy="474160"/>
          </a:xfrm>
          <a:prstGeom prst="ellipse">
            <a:avLst/>
          </a:prstGeom>
          <a:noFill/>
          <a:ln w="19050">
            <a:solidFill>
              <a:srgbClr val="D1A42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NZ" sz="2400" dirty="0">
                <a:solidFill>
                  <a:srgbClr val="282D41"/>
                </a:solidFill>
                <a:latin typeface="Arial Black" panose="020B0A04020102020204" pitchFamily="34" charset="0"/>
              </a:rPr>
              <a:t>6</a:t>
            </a:r>
          </a:p>
        </p:txBody>
      </p:sp>
      <p:sp>
        <p:nvSpPr>
          <p:cNvPr id="18" name="Freeform: Shape 17">
            <a:extLst>
              <a:ext uri="{FF2B5EF4-FFF2-40B4-BE49-F238E27FC236}">
                <a16:creationId xmlns:a16="http://schemas.microsoft.com/office/drawing/2014/main" id="{466CF004-24AB-4816-B812-422B436319F3}"/>
              </a:ext>
            </a:extLst>
          </p:cNvPr>
          <p:cNvSpPr/>
          <p:nvPr/>
        </p:nvSpPr>
        <p:spPr>
          <a:xfrm>
            <a:off x="7872000" y="0"/>
            <a:ext cx="4320000" cy="6497998"/>
          </a:xfrm>
          <a:custGeom>
            <a:avLst/>
            <a:gdLst>
              <a:gd name="connsiteX0" fmla="*/ 0 w 12191998"/>
              <a:gd name="connsiteY0" fmla="*/ 0 h 4952997"/>
              <a:gd name="connsiteX1" fmla="*/ 12191998 w 12191998"/>
              <a:gd name="connsiteY1" fmla="*/ 0 h 4952997"/>
              <a:gd name="connsiteX2" fmla="*/ 12191998 w 12191998"/>
              <a:gd name="connsiteY2" fmla="*/ 4952997 h 4952997"/>
              <a:gd name="connsiteX3" fmla="*/ 0 w 12191998"/>
              <a:gd name="connsiteY3" fmla="*/ 4952997 h 4952997"/>
            </a:gdLst>
            <a:ahLst/>
            <a:cxnLst>
              <a:cxn ang="0">
                <a:pos x="connsiteX0" y="connsiteY0"/>
              </a:cxn>
              <a:cxn ang="0">
                <a:pos x="connsiteX1" y="connsiteY1"/>
              </a:cxn>
              <a:cxn ang="0">
                <a:pos x="connsiteX2" y="connsiteY2"/>
              </a:cxn>
              <a:cxn ang="0">
                <a:pos x="connsiteX3" y="connsiteY3"/>
              </a:cxn>
            </a:cxnLst>
            <a:rect l="l" t="t" r="r" b="b"/>
            <a:pathLst>
              <a:path w="12191998" h="4952997">
                <a:moveTo>
                  <a:pt x="0" y="0"/>
                </a:moveTo>
                <a:lnTo>
                  <a:pt x="12191998" y="0"/>
                </a:lnTo>
                <a:lnTo>
                  <a:pt x="12191998" y="4952997"/>
                </a:lnTo>
                <a:lnTo>
                  <a:pt x="0" y="4952997"/>
                </a:lnTo>
                <a:close/>
              </a:path>
            </a:pathLst>
          </a:cu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Z"/>
          </a:p>
        </p:txBody>
      </p:sp>
      <p:sp>
        <p:nvSpPr>
          <p:cNvPr id="14" name="Graphic 10">
            <a:extLst>
              <a:ext uri="{FF2B5EF4-FFF2-40B4-BE49-F238E27FC236}">
                <a16:creationId xmlns:a16="http://schemas.microsoft.com/office/drawing/2014/main" id="{B17C2FEF-5BE9-4D81-9FE4-0653AE7ECB89}"/>
              </a:ext>
            </a:extLst>
          </p:cNvPr>
          <p:cNvSpPr/>
          <p:nvPr/>
        </p:nvSpPr>
        <p:spPr>
          <a:xfrm rot="16200000">
            <a:off x="9187966" y="3493964"/>
            <a:ext cx="1926192" cy="4081875"/>
          </a:xfrm>
          <a:custGeom>
            <a:avLst/>
            <a:gdLst>
              <a:gd name="connsiteX0" fmla="*/ 1846601 w 3200400"/>
              <a:gd name="connsiteY0" fmla="*/ 6782112 h 6782111"/>
              <a:gd name="connsiteX1" fmla="*/ 3200400 w 3200400"/>
              <a:gd name="connsiteY1" fmla="*/ 5747790 h 6782111"/>
              <a:gd name="connsiteX2" fmla="*/ 2600794 w 3200400"/>
              <a:gd name="connsiteY2" fmla="*/ 4993598 h 6782111"/>
              <a:gd name="connsiteX3" fmla="*/ 2036789 w 3200400"/>
              <a:gd name="connsiteY3" fmla="*/ 5447987 h 6782111"/>
              <a:gd name="connsiteX4" fmla="*/ 2364699 w 3200400"/>
              <a:gd name="connsiteY4" fmla="*/ 5777771 h 6782111"/>
              <a:gd name="connsiteX5" fmla="*/ 2595173 w 3200400"/>
              <a:gd name="connsiteY5" fmla="*/ 5579151 h 6782111"/>
              <a:gd name="connsiteX6" fmla="*/ 2415290 w 3200400"/>
              <a:gd name="connsiteY6" fmla="*/ 5397395 h 6782111"/>
              <a:gd name="connsiteX7" fmla="*/ 2560508 w 3200400"/>
              <a:gd name="connsiteY7" fmla="*/ 5337435 h 6782111"/>
              <a:gd name="connsiteX8" fmla="*/ 2800350 w 3200400"/>
              <a:gd name="connsiteY8" fmla="*/ 5642859 h 6782111"/>
              <a:gd name="connsiteX9" fmla="*/ 1999313 w 3200400"/>
              <a:gd name="connsiteY9" fmla="*/ 6292120 h 6782111"/>
              <a:gd name="connsiteX10" fmla="*/ 1035258 w 3200400"/>
              <a:gd name="connsiteY10" fmla="*/ 5846163 h 6782111"/>
              <a:gd name="connsiteX11" fmla="*/ 3094532 w 3200400"/>
              <a:gd name="connsiteY11" fmla="*/ 3134818 h 6782111"/>
              <a:gd name="connsiteX12" fmla="*/ 1535555 w 3200400"/>
              <a:gd name="connsiteY12" fmla="*/ 1118641 h 6782111"/>
              <a:gd name="connsiteX13" fmla="*/ 827270 w 3200400"/>
              <a:gd name="connsiteY13" fmla="*/ 1373474 h 6782111"/>
              <a:gd name="connsiteX14" fmla="*/ 2063022 w 3200400"/>
              <a:gd name="connsiteY14" fmla="*/ 427220 h 6782111"/>
              <a:gd name="connsiteX15" fmla="*/ 2742264 w 3200400"/>
              <a:gd name="connsiteY15" fmla="*/ 898473 h 6782111"/>
              <a:gd name="connsiteX16" fmla="*/ 2611100 w 3200400"/>
              <a:gd name="connsiteY16" fmla="*/ 1107398 h 6782111"/>
              <a:gd name="connsiteX17" fmla="*/ 2453703 w 3200400"/>
              <a:gd name="connsiteY17" fmla="*/ 769183 h 6782111"/>
              <a:gd name="connsiteX18" fmla="*/ 2185754 w 3200400"/>
              <a:gd name="connsiteY18" fmla="*/ 1031511 h 6782111"/>
              <a:gd name="connsiteX19" fmla="*/ 2641080 w 3200400"/>
              <a:gd name="connsiteY19" fmla="*/ 1436245 h 6782111"/>
              <a:gd name="connsiteX20" fmla="*/ 3128260 w 3200400"/>
              <a:gd name="connsiteY20" fmla="*/ 899410 h 6782111"/>
              <a:gd name="connsiteX21" fmla="*/ 1953406 w 3200400"/>
              <a:gd name="connsiteY21" fmla="*/ 0 h 6782111"/>
              <a:gd name="connsiteX22" fmla="*/ 236095 w 3200400"/>
              <a:gd name="connsiteY22" fmla="*/ 1863464 h 6782111"/>
              <a:gd name="connsiteX23" fmla="*/ 1018394 w 3200400"/>
              <a:gd name="connsiteY23" fmla="*/ 3130133 h 6782111"/>
              <a:gd name="connsiteX24" fmla="*/ 1427813 w 3200400"/>
              <a:gd name="connsiteY24" fmla="*/ 2766622 h 6782111"/>
              <a:gd name="connsiteX25" fmla="*/ 1193592 w 3200400"/>
              <a:gd name="connsiteY25" fmla="*/ 2507105 h 6782111"/>
              <a:gd name="connsiteX26" fmla="*/ 999657 w 3200400"/>
              <a:gd name="connsiteY26" fmla="*/ 2593298 h 6782111"/>
              <a:gd name="connsiteX27" fmla="*/ 1293839 w 3200400"/>
              <a:gd name="connsiteY27" fmla="*/ 2360951 h 6782111"/>
              <a:gd name="connsiteX28" fmla="*/ 1702321 w 3200400"/>
              <a:gd name="connsiteY28" fmla="*/ 2885606 h 6782111"/>
              <a:gd name="connsiteX29" fmla="*/ 0 w 3200400"/>
              <a:gd name="connsiteY29" fmla="*/ 4038912 h 6782111"/>
              <a:gd name="connsiteX30" fmla="*/ 0 w 3200400"/>
              <a:gd name="connsiteY30" fmla="*/ 4769682 h 6782111"/>
              <a:gd name="connsiteX31" fmla="*/ 2162332 w 3200400"/>
              <a:gd name="connsiteY31" fmla="*/ 2979295 h 6782111"/>
              <a:gd name="connsiteX32" fmla="*/ 1352862 w 3200400"/>
              <a:gd name="connsiteY32" fmla="*/ 1957153 h 6782111"/>
              <a:gd name="connsiteX33" fmla="*/ 755130 w 3200400"/>
              <a:gd name="connsiteY33" fmla="*/ 2363761 h 6782111"/>
              <a:gd name="connsiteX34" fmla="*/ 1433435 w 3200400"/>
              <a:gd name="connsiteY34" fmla="*/ 1545860 h 6782111"/>
              <a:gd name="connsiteX35" fmla="*/ 2584867 w 3200400"/>
              <a:gd name="connsiteY35" fmla="*/ 2992411 h 6782111"/>
              <a:gd name="connsiteX36" fmla="*/ 937 w 3200400"/>
              <a:gd name="connsiteY36" fmla="*/ 5371162 h 6782111"/>
              <a:gd name="connsiteX37" fmla="*/ 937 w 3200400"/>
              <a:gd name="connsiteY37" fmla="*/ 6084132 h 6782111"/>
              <a:gd name="connsiteX38" fmla="*/ 368196 w 3200400"/>
              <a:gd name="connsiteY38" fmla="*/ 6034477 h 6782111"/>
              <a:gd name="connsiteX39" fmla="*/ 1846601 w 3200400"/>
              <a:gd name="connsiteY39" fmla="*/ 6782112 h 678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00400" h="6782111">
                <a:moveTo>
                  <a:pt x="1846601" y="6782112"/>
                </a:moveTo>
                <a:cubicBezTo>
                  <a:pt x="2690735" y="6782112"/>
                  <a:pt x="3200400" y="6196559"/>
                  <a:pt x="3200400" y="5747790"/>
                </a:cubicBezTo>
                <a:cubicBezTo>
                  <a:pt x="3200400" y="5223135"/>
                  <a:pt x="2897786" y="4993598"/>
                  <a:pt x="2600794" y="4993598"/>
                </a:cubicBezTo>
                <a:cubicBezTo>
                  <a:pt x="2227913" y="4993598"/>
                  <a:pt x="2036789" y="5243746"/>
                  <a:pt x="2036789" y="5447987"/>
                </a:cubicBezTo>
                <a:cubicBezTo>
                  <a:pt x="2036789" y="5631616"/>
                  <a:pt x="2150152" y="5777771"/>
                  <a:pt x="2364699" y="5777771"/>
                </a:cubicBezTo>
                <a:cubicBezTo>
                  <a:pt x="2578309" y="5777771"/>
                  <a:pt x="2595173" y="5608194"/>
                  <a:pt x="2595173" y="5579151"/>
                </a:cubicBezTo>
                <a:cubicBezTo>
                  <a:pt x="2595173" y="5535117"/>
                  <a:pt x="2568940" y="5397395"/>
                  <a:pt x="2415290" y="5397395"/>
                </a:cubicBezTo>
                <a:cubicBezTo>
                  <a:pt x="2415290" y="5397395"/>
                  <a:pt x="2471504" y="5337435"/>
                  <a:pt x="2560508" y="5337435"/>
                </a:cubicBezTo>
                <a:cubicBezTo>
                  <a:pt x="2612036" y="5337435"/>
                  <a:pt x="2800350" y="5354299"/>
                  <a:pt x="2800350" y="5642859"/>
                </a:cubicBezTo>
                <a:cubicBezTo>
                  <a:pt x="2800350" y="5932357"/>
                  <a:pt x="2496800" y="6292120"/>
                  <a:pt x="1999313" y="6292120"/>
                </a:cubicBezTo>
                <a:cubicBezTo>
                  <a:pt x="1403454" y="6292120"/>
                  <a:pt x="1035258" y="5846163"/>
                  <a:pt x="1035258" y="5846163"/>
                </a:cubicBezTo>
                <a:cubicBezTo>
                  <a:pt x="2063958" y="5424565"/>
                  <a:pt x="3094532" y="4376191"/>
                  <a:pt x="3094532" y="3134818"/>
                </a:cubicBezTo>
                <a:cubicBezTo>
                  <a:pt x="3094532" y="1573030"/>
                  <a:pt x="1952469" y="1118641"/>
                  <a:pt x="1535555" y="1118641"/>
                </a:cubicBezTo>
                <a:cubicBezTo>
                  <a:pt x="1344431" y="1118641"/>
                  <a:pt x="1062428" y="1142063"/>
                  <a:pt x="827270" y="1373474"/>
                </a:cubicBezTo>
                <a:cubicBezTo>
                  <a:pt x="827270" y="1373474"/>
                  <a:pt x="1057744" y="427220"/>
                  <a:pt x="2063022" y="427220"/>
                </a:cubicBezTo>
                <a:cubicBezTo>
                  <a:pt x="2651386" y="427220"/>
                  <a:pt x="2742264" y="778552"/>
                  <a:pt x="2742264" y="898473"/>
                </a:cubicBezTo>
                <a:cubicBezTo>
                  <a:pt x="2742264" y="1070860"/>
                  <a:pt x="2611100" y="1107398"/>
                  <a:pt x="2611100" y="1107398"/>
                </a:cubicBezTo>
                <a:cubicBezTo>
                  <a:pt x="2685114" y="1012773"/>
                  <a:pt x="2642017" y="769183"/>
                  <a:pt x="2453703" y="769183"/>
                </a:cubicBezTo>
                <a:cubicBezTo>
                  <a:pt x="2221355" y="769183"/>
                  <a:pt x="2185754" y="928453"/>
                  <a:pt x="2185754" y="1031511"/>
                </a:cubicBezTo>
                <a:cubicBezTo>
                  <a:pt x="2185754" y="1137379"/>
                  <a:pt x="2261641" y="1436245"/>
                  <a:pt x="2641080" y="1436245"/>
                </a:cubicBezTo>
                <a:cubicBezTo>
                  <a:pt x="2971801" y="1436245"/>
                  <a:pt x="3128260" y="1150495"/>
                  <a:pt x="3128260" y="899410"/>
                </a:cubicBezTo>
                <a:cubicBezTo>
                  <a:pt x="3131071" y="482496"/>
                  <a:pt x="2738516" y="0"/>
                  <a:pt x="1953406" y="0"/>
                </a:cubicBezTo>
                <a:cubicBezTo>
                  <a:pt x="965929" y="0"/>
                  <a:pt x="236095" y="877861"/>
                  <a:pt x="236095" y="1863464"/>
                </a:cubicBezTo>
                <a:cubicBezTo>
                  <a:pt x="236095" y="2885606"/>
                  <a:pt x="771057" y="3130133"/>
                  <a:pt x="1018394" y="3130133"/>
                </a:cubicBezTo>
                <a:cubicBezTo>
                  <a:pt x="1265732" y="3130133"/>
                  <a:pt x="1427813" y="2966178"/>
                  <a:pt x="1427813" y="2766622"/>
                </a:cubicBezTo>
                <a:cubicBezTo>
                  <a:pt x="1427813" y="2567065"/>
                  <a:pt x="1260111" y="2507105"/>
                  <a:pt x="1193592" y="2507105"/>
                </a:cubicBezTo>
                <a:cubicBezTo>
                  <a:pt x="1127073" y="2507105"/>
                  <a:pt x="1025889" y="2547391"/>
                  <a:pt x="999657" y="2593298"/>
                </a:cubicBezTo>
                <a:cubicBezTo>
                  <a:pt x="999657" y="2593298"/>
                  <a:pt x="1025889" y="2360951"/>
                  <a:pt x="1293839" y="2360951"/>
                </a:cubicBezTo>
                <a:cubicBezTo>
                  <a:pt x="1561788" y="2360951"/>
                  <a:pt x="1702321" y="2639206"/>
                  <a:pt x="1702321" y="2885606"/>
                </a:cubicBezTo>
                <a:cubicBezTo>
                  <a:pt x="1702321" y="3125449"/>
                  <a:pt x="1430624" y="4000500"/>
                  <a:pt x="0" y="4038912"/>
                </a:cubicBezTo>
                <a:lnTo>
                  <a:pt x="0" y="4769682"/>
                </a:lnTo>
                <a:cubicBezTo>
                  <a:pt x="1567409" y="4631023"/>
                  <a:pt x="2162332" y="3588270"/>
                  <a:pt x="2162332" y="2979295"/>
                </a:cubicBezTo>
                <a:cubicBezTo>
                  <a:pt x="2162332" y="2392805"/>
                  <a:pt x="1834422" y="1957153"/>
                  <a:pt x="1352862" y="1957153"/>
                </a:cubicBezTo>
                <a:cubicBezTo>
                  <a:pt x="921895" y="1957153"/>
                  <a:pt x="755130" y="2363761"/>
                  <a:pt x="755130" y="2363761"/>
                </a:cubicBezTo>
                <a:cubicBezTo>
                  <a:pt x="714844" y="1840042"/>
                  <a:pt x="997783" y="1545860"/>
                  <a:pt x="1433435" y="1545860"/>
                </a:cubicBezTo>
                <a:cubicBezTo>
                  <a:pt x="1922489" y="1545860"/>
                  <a:pt x="2584867" y="2063021"/>
                  <a:pt x="2584867" y="2992411"/>
                </a:cubicBezTo>
                <a:cubicBezTo>
                  <a:pt x="2584867" y="4471753"/>
                  <a:pt x="1183286" y="5253115"/>
                  <a:pt x="937" y="5371162"/>
                </a:cubicBezTo>
                <a:lnTo>
                  <a:pt x="937" y="6084132"/>
                </a:lnTo>
                <a:cubicBezTo>
                  <a:pt x="217357" y="6058836"/>
                  <a:pt x="368196" y="6034477"/>
                  <a:pt x="368196" y="6034477"/>
                </a:cubicBezTo>
                <a:cubicBezTo>
                  <a:pt x="368196" y="6034477"/>
                  <a:pt x="864745" y="6782112"/>
                  <a:pt x="1846601" y="6782112"/>
                </a:cubicBezTo>
              </a:path>
            </a:pathLst>
          </a:custGeom>
          <a:solidFill>
            <a:schemeClr val="bg1">
              <a:alpha val="15000"/>
            </a:schemeClr>
          </a:solidFill>
          <a:ln w="7779" cap="flat">
            <a:noFill/>
            <a:prstDash val="solid"/>
            <a:miter/>
          </a:ln>
        </p:spPr>
        <p:txBody>
          <a:bodyPr rtlCol="0" anchor="ctr"/>
          <a:lstStyle/>
          <a:p>
            <a:endParaRPr lang="en-NZ"/>
          </a:p>
        </p:txBody>
      </p:sp>
    </p:spTree>
    <p:extLst>
      <p:ext uri="{BB962C8B-B14F-4D97-AF65-F5344CB8AC3E}">
        <p14:creationId xmlns:p14="http://schemas.microsoft.com/office/powerpoint/2010/main" val="1686974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1F2E-20C9-408B-808C-CE826AFC2618}"/>
              </a:ext>
            </a:extLst>
          </p:cNvPr>
          <p:cNvSpPr>
            <a:spLocks noGrp="1"/>
          </p:cNvSpPr>
          <p:nvPr>
            <p:ph type="title"/>
          </p:nvPr>
        </p:nvSpPr>
        <p:spPr>
          <a:xfrm>
            <a:off x="252000" y="252000"/>
            <a:ext cx="11688000" cy="424732"/>
          </a:xfrm>
        </p:spPr>
        <p:txBody>
          <a:bodyPr/>
          <a:lstStyle/>
          <a:p>
            <a:r>
              <a:rPr lang="en-NZ" b="1" dirty="0"/>
              <a:t>Engagement, attendance and participation</a:t>
            </a:r>
          </a:p>
        </p:txBody>
      </p:sp>
      <p:sp>
        <p:nvSpPr>
          <p:cNvPr id="5" name="Rectangle 4">
            <a:extLst>
              <a:ext uri="{FF2B5EF4-FFF2-40B4-BE49-F238E27FC236}">
                <a16:creationId xmlns:a16="http://schemas.microsoft.com/office/drawing/2014/main" id="{93834F40-9E22-4F20-8F6C-198952B948C2}"/>
              </a:ext>
            </a:extLst>
          </p:cNvPr>
          <p:cNvSpPr/>
          <p:nvPr/>
        </p:nvSpPr>
        <p:spPr>
          <a:xfrm>
            <a:off x="0" y="1062000"/>
            <a:ext cx="12192000" cy="540000"/>
          </a:xfrm>
          <a:prstGeom prst="rect">
            <a:avLst/>
          </a:prstGeom>
          <a:solidFill>
            <a:srgbClr val="D1A4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6" name="Rectangle 5">
            <a:extLst>
              <a:ext uri="{FF2B5EF4-FFF2-40B4-BE49-F238E27FC236}">
                <a16:creationId xmlns:a16="http://schemas.microsoft.com/office/drawing/2014/main" id="{5FE586F0-D18D-41D0-AED9-745C27B0DBE0}"/>
              </a:ext>
            </a:extLst>
          </p:cNvPr>
          <p:cNvSpPr/>
          <p:nvPr/>
        </p:nvSpPr>
        <p:spPr>
          <a:xfrm>
            <a:off x="252000" y="1147334"/>
            <a:ext cx="11688000" cy="369332"/>
          </a:xfrm>
          <a:prstGeom prst="rect">
            <a:avLst/>
          </a:prstGeom>
        </p:spPr>
        <p:txBody>
          <a:bodyPr wrap="square">
            <a:spAutoFit/>
          </a:bodyPr>
          <a:lstStyle/>
          <a:p>
            <a:r>
              <a:rPr lang="en-NZ" dirty="0"/>
              <a:t>Attendance has declined since 2017, while participation has held steady</a:t>
            </a:r>
          </a:p>
        </p:txBody>
      </p:sp>
      <p:graphicFrame>
        <p:nvGraphicFramePr>
          <p:cNvPr id="8" name="Chart 7">
            <a:extLst>
              <a:ext uri="{FF2B5EF4-FFF2-40B4-BE49-F238E27FC236}">
                <a16:creationId xmlns:a16="http://schemas.microsoft.com/office/drawing/2014/main" id="{99FFC137-14D9-4851-9888-7BAF2212932D}"/>
              </a:ext>
            </a:extLst>
          </p:cNvPr>
          <p:cNvGraphicFramePr/>
          <p:nvPr>
            <p:extLst>
              <p:ext uri="{D42A27DB-BD31-4B8C-83A1-F6EECF244321}">
                <p14:modId xmlns:p14="http://schemas.microsoft.com/office/powerpoint/2010/main" val="515075105"/>
              </p:ext>
            </p:extLst>
          </p:nvPr>
        </p:nvGraphicFramePr>
        <p:xfrm>
          <a:off x="962700" y="1933066"/>
          <a:ext cx="10800000" cy="4233867"/>
        </p:xfrm>
        <a:graphic>
          <a:graphicData uri="http://schemas.openxmlformats.org/drawingml/2006/chart">
            <c:chart xmlns:c="http://schemas.openxmlformats.org/drawingml/2006/chart" xmlns:r="http://schemas.openxmlformats.org/officeDocument/2006/relationships" r:id="rId2"/>
          </a:graphicData>
        </a:graphic>
      </p:graphicFrame>
      <p:sp>
        <p:nvSpPr>
          <p:cNvPr id="9" name="Isosceles Triangle 8">
            <a:extLst>
              <a:ext uri="{FF2B5EF4-FFF2-40B4-BE49-F238E27FC236}">
                <a16:creationId xmlns:a16="http://schemas.microsoft.com/office/drawing/2014/main" id="{2CF2E61D-09B3-4E07-823A-929DB3F0F643}"/>
              </a:ext>
            </a:extLst>
          </p:cNvPr>
          <p:cNvSpPr>
            <a:spLocks noChangeAspect="1"/>
          </p:cNvSpPr>
          <p:nvPr/>
        </p:nvSpPr>
        <p:spPr>
          <a:xfrm rot="10800000">
            <a:off x="9572744" y="2699040"/>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12" name="Rectangle 11">
            <a:extLst>
              <a:ext uri="{FF2B5EF4-FFF2-40B4-BE49-F238E27FC236}">
                <a16:creationId xmlns:a16="http://schemas.microsoft.com/office/drawing/2014/main" id="{EFCACE8D-67B5-4562-91A0-51CC4202D703}"/>
              </a:ext>
            </a:extLst>
          </p:cNvPr>
          <p:cNvSpPr/>
          <p:nvPr/>
        </p:nvSpPr>
        <p:spPr>
          <a:xfrm>
            <a:off x="252000" y="1748400"/>
            <a:ext cx="340029" cy="276999"/>
          </a:xfrm>
          <a:prstGeom prst="rect">
            <a:avLst/>
          </a:prstGeom>
        </p:spPr>
        <p:txBody>
          <a:bodyPr wrap="none">
            <a:spAutoFit/>
          </a:bodyPr>
          <a:lstStyle/>
          <a:p>
            <a:r>
              <a:rPr lang="en-NZ" sz="1200" i="1" spc="149" dirty="0">
                <a:solidFill>
                  <a:schemeClr val="tx1">
                    <a:lumMod val="50000"/>
                    <a:lumOff val="50000"/>
                  </a:schemeClr>
                </a:solidFill>
              </a:rPr>
              <a:t>%</a:t>
            </a:r>
          </a:p>
        </p:txBody>
      </p:sp>
      <p:sp>
        <p:nvSpPr>
          <p:cNvPr id="15" name="Isosceles Triangle 14">
            <a:extLst>
              <a:ext uri="{FF2B5EF4-FFF2-40B4-BE49-F238E27FC236}">
                <a16:creationId xmlns:a16="http://schemas.microsoft.com/office/drawing/2014/main" id="{73FAB710-51BB-4A8C-AE4A-9EDDB69DC622}"/>
              </a:ext>
            </a:extLst>
          </p:cNvPr>
          <p:cNvSpPr>
            <a:spLocks noChangeAspect="1"/>
          </p:cNvSpPr>
          <p:nvPr/>
        </p:nvSpPr>
        <p:spPr>
          <a:xfrm rot="10800000">
            <a:off x="9572744" y="3402549"/>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grpSp>
        <p:nvGrpSpPr>
          <p:cNvPr id="10" name="Group 9">
            <a:extLst>
              <a:ext uri="{FF2B5EF4-FFF2-40B4-BE49-F238E27FC236}">
                <a16:creationId xmlns:a16="http://schemas.microsoft.com/office/drawing/2014/main" id="{FEB23762-6E59-4C8E-9CBF-7185491227BC}"/>
              </a:ext>
            </a:extLst>
          </p:cNvPr>
          <p:cNvGrpSpPr/>
          <p:nvPr/>
        </p:nvGrpSpPr>
        <p:grpSpPr>
          <a:xfrm>
            <a:off x="290513" y="6218553"/>
            <a:ext cx="2598613" cy="246221"/>
            <a:chOff x="290513" y="6218553"/>
            <a:chExt cx="2598613" cy="246221"/>
          </a:xfrm>
        </p:grpSpPr>
        <p:sp>
          <p:nvSpPr>
            <p:cNvPr id="11" name="Rectangle 10">
              <a:extLst>
                <a:ext uri="{FF2B5EF4-FFF2-40B4-BE49-F238E27FC236}">
                  <a16:creationId xmlns:a16="http://schemas.microsoft.com/office/drawing/2014/main" id="{EB5F5628-A6FC-41BF-8CA4-EC1173979219}"/>
                </a:ext>
              </a:extLst>
            </p:cNvPr>
            <p:cNvSpPr/>
            <p:nvPr/>
          </p:nvSpPr>
          <p:spPr>
            <a:xfrm>
              <a:off x="532391" y="6218553"/>
              <a:ext cx="2356735" cy="246221"/>
            </a:xfrm>
            <a:prstGeom prst="rect">
              <a:avLst/>
            </a:prstGeom>
          </p:spPr>
          <p:txBody>
            <a:bodyPr wrap="none" anchor="ctr">
              <a:spAutoFit/>
            </a:bodyPr>
            <a:lstStyle/>
            <a:p>
              <a:r>
                <a:rPr lang="en-NZ" sz="1000" dirty="0">
                  <a:latin typeface="Arial" panose="020B0604020202020204" pitchFamily="34" charset="0"/>
                  <a:cs typeface="Arial" panose="020B0604020202020204" pitchFamily="34" charset="0"/>
                </a:rPr>
                <a:t>= significantly higher / lower than 2017</a:t>
              </a:r>
            </a:p>
          </p:txBody>
        </p:sp>
        <p:grpSp>
          <p:nvGrpSpPr>
            <p:cNvPr id="13" name="Group 12">
              <a:extLst>
                <a:ext uri="{FF2B5EF4-FFF2-40B4-BE49-F238E27FC236}">
                  <a16:creationId xmlns:a16="http://schemas.microsoft.com/office/drawing/2014/main" id="{3DF4F2A0-F769-451D-BCC7-0B4BA3E27846}"/>
                </a:ext>
              </a:extLst>
            </p:cNvPr>
            <p:cNvGrpSpPr/>
            <p:nvPr/>
          </p:nvGrpSpPr>
          <p:grpSpPr>
            <a:xfrm>
              <a:off x="290513" y="6274393"/>
              <a:ext cx="291548" cy="134542"/>
              <a:chOff x="2918013" y="6610729"/>
              <a:chExt cx="291548" cy="134542"/>
            </a:xfrm>
          </p:grpSpPr>
          <p:sp>
            <p:nvSpPr>
              <p:cNvPr id="14" name="Isosceles Triangle 13">
                <a:extLst>
                  <a:ext uri="{FF2B5EF4-FFF2-40B4-BE49-F238E27FC236}">
                    <a16:creationId xmlns:a16="http://schemas.microsoft.com/office/drawing/2014/main" id="{1DE6AE8B-EC2B-486A-8D7F-1C379CCFB9C2}"/>
                  </a:ext>
                </a:extLst>
              </p:cNvPr>
              <p:cNvSpPr>
                <a:spLocks noChangeAspect="1"/>
              </p:cNvSpPr>
              <p:nvPr/>
            </p:nvSpPr>
            <p:spPr>
              <a:xfrm>
                <a:off x="2918013" y="6610729"/>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16" name="Isosceles Triangle 15">
                <a:extLst>
                  <a:ext uri="{FF2B5EF4-FFF2-40B4-BE49-F238E27FC236}">
                    <a16:creationId xmlns:a16="http://schemas.microsoft.com/office/drawing/2014/main" id="{50BEA3ED-FA54-41E6-8A43-E5D996210A4B}"/>
                  </a:ext>
                </a:extLst>
              </p:cNvPr>
              <p:cNvSpPr>
                <a:spLocks noChangeAspect="1"/>
              </p:cNvSpPr>
              <p:nvPr/>
            </p:nvSpPr>
            <p:spPr>
              <a:xfrm rot="10800000">
                <a:off x="3065561" y="6610729"/>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grpSp>
      </p:grpSp>
    </p:spTree>
    <p:extLst>
      <p:ext uri="{BB962C8B-B14F-4D97-AF65-F5344CB8AC3E}">
        <p14:creationId xmlns:p14="http://schemas.microsoft.com/office/powerpoint/2010/main" val="2004983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1F2E-20C9-408B-808C-CE826AFC2618}"/>
              </a:ext>
            </a:extLst>
          </p:cNvPr>
          <p:cNvSpPr>
            <a:spLocks noGrp="1"/>
          </p:cNvSpPr>
          <p:nvPr>
            <p:ph type="title"/>
          </p:nvPr>
        </p:nvSpPr>
        <p:spPr>
          <a:xfrm>
            <a:off x="252000" y="252000"/>
            <a:ext cx="11688000" cy="424732"/>
          </a:xfrm>
        </p:spPr>
        <p:txBody>
          <a:bodyPr/>
          <a:lstStyle/>
          <a:p>
            <a:r>
              <a:rPr lang="en-NZ" b="1" dirty="0"/>
              <a:t>Attendance by art form</a:t>
            </a:r>
          </a:p>
        </p:txBody>
      </p:sp>
      <p:sp>
        <p:nvSpPr>
          <p:cNvPr id="5" name="Rectangle 4">
            <a:extLst>
              <a:ext uri="{FF2B5EF4-FFF2-40B4-BE49-F238E27FC236}">
                <a16:creationId xmlns:a16="http://schemas.microsoft.com/office/drawing/2014/main" id="{93834F40-9E22-4F20-8F6C-198952B948C2}"/>
              </a:ext>
            </a:extLst>
          </p:cNvPr>
          <p:cNvSpPr/>
          <p:nvPr/>
        </p:nvSpPr>
        <p:spPr>
          <a:xfrm>
            <a:off x="0" y="1062000"/>
            <a:ext cx="12192000" cy="540000"/>
          </a:xfrm>
          <a:prstGeom prst="rect">
            <a:avLst/>
          </a:prstGeom>
          <a:solidFill>
            <a:srgbClr val="D1A4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6" name="Rectangle 5">
            <a:extLst>
              <a:ext uri="{FF2B5EF4-FFF2-40B4-BE49-F238E27FC236}">
                <a16:creationId xmlns:a16="http://schemas.microsoft.com/office/drawing/2014/main" id="{5FE586F0-D18D-41D0-AED9-745C27B0DBE0}"/>
              </a:ext>
            </a:extLst>
          </p:cNvPr>
          <p:cNvSpPr/>
          <p:nvPr/>
        </p:nvSpPr>
        <p:spPr>
          <a:xfrm>
            <a:off x="252000" y="1147334"/>
            <a:ext cx="11688000" cy="369332"/>
          </a:xfrm>
          <a:prstGeom prst="rect">
            <a:avLst/>
          </a:prstGeom>
        </p:spPr>
        <p:txBody>
          <a:bodyPr wrap="square">
            <a:spAutoFit/>
          </a:bodyPr>
          <a:lstStyle/>
          <a:p>
            <a:r>
              <a:rPr lang="en-NZ" dirty="0"/>
              <a:t>The decline in attendance is driven solely by a drop in performing arts attendance</a:t>
            </a:r>
          </a:p>
        </p:txBody>
      </p:sp>
      <p:sp>
        <p:nvSpPr>
          <p:cNvPr id="12" name="Rectangle 11">
            <a:extLst>
              <a:ext uri="{FF2B5EF4-FFF2-40B4-BE49-F238E27FC236}">
                <a16:creationId xmlns:a16="http://schemas.microsoft.com/office/drawing/2014/main" id="{EFCACE8D-67B5-4562-91A0-51CC4202D703}"/>
              </a:ext>
            </a:extLst>
          </p:cNvPr>
          <p:cNvSpPr/>
          <p:nvPr/>
        </p:nvSpPr>
        <p:spPr>
          <a:xfrm>
            <a:off x="252000" y="1748400"/>
            <a:ext cx="340029" cy="276999"/>
          </a:xfrm>
          <a:prstGeom prst="rect">
            <a:avLst/>
          </a:prstGeom>
        </p:spPr>
        <p:txBody>
          <a:bodyPr wrap="none">
            <a:spAutoFit/>
          </a:bodyPr>
          <a:lstStyle/>
          <a:p>
            <a:r>
              <a:rPr lang="en-NZ" sz="1200" i="1" spc="149" dirty="0">
                <a:solidFill>
                  <a:schemeClr val="tx1">
                    <a:lumMod val="50000"/>
                    <a:lumOff val="50000"/>
                  </a:schemeClr>
                </a:solidFill>
              </a:rPr>
              <a:t>%</a:t>
            </a:r>
          </a:p>
        </p:txBody>
      </p:sp>
      <p:graphicFrame>
        <p:nvGraphicFramePr>
          <p:cNvPr id="11" name="Chart 7">
            <a:extLst>
              <a:ext uri="{FF2B5EF4-FFF2-40B4-BE49-F238E27FC236}">
                <a16:creationId xmlns:a16="http://schemas.microsoft.com/office/drawing/2014/main" id="{5EDF92AA-C2D8-4BC5-B5B2-F809CBBAF3BF}"/>
              </a:ext>
            </a:extLst>
          </p:cNvPr>
          <p:cNvGraphicFramePr>
            <a:graphicFrameLocks/>
          </p:cNvGraphicFramePr>
          <p:nvPr>
            <p:extLst>
              <p:ext uri="{D42A27DB-BD31-4B8C-83A1-F6EECF244321}">
                <p14:modId xmlns:p14="http://schemas.microsoft.com/office/powerpoint/2010/main" val="2853985292"/>
              </p:ext>
            </p:extLst>
          </p:nvPr>
        </p:nvGraphicFramePr>
        <p:xfrm>
          <a:off x="426000" y="1707793"/>
          <a:ext cx="11340000" cy="4479332"/>
        </p:xfrm>
        <a:graphic>
          <a:graphicData uri="http://schemas.openxmlformats.org/drawingml/2006/chart">
            <c:chart xmlns:c="http://schemas.openxmlformats.org/drawingml/2006/chart" xmlns:r="http://schemas.openxmlformats.org/officeDocument/2006/relationships" r:id="rId2"/>
          </a:graphicData>
        </a:graphic>
      </p:graphicFrame>
      <p:sp>
        <p:nvSpPr>
          <p:cNvPr id="14" name="Isosceles Triangle 13">
            <a:extLst>
              <a:ext uri="{FF2B5EF4-FFF2-40B4-BE49-F238E27FC236}">
                <a16:creationId xmlns:a16="http://schemas.microsoft.com/office/drawing/2014/main" id="{11605F0D-80D7-41EC-B5A9-EF84B1E68B95}"/>
              </a:ext>
            </a:extLst>
          </p:cNvPr>
          <p:cNvSpPr>
            <a:spLocks noChangeAspect="1"/>
          </p:cNvSpPr>
          <p:nvPr/>
        </p:nvSpPr>
        <p:spPr>
          <a:xfrm>
            <a:off x="2256318" y="3520086"/>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16" name="Isosceles Triangle 15">
            <a:extLst>
              <a:ext uri="{FF2B5EF4-FFF2-40B4-BE49-F238E27FC236}">
                <a16:creationId xmlns:a16="http://schemas.microsoft.com/office/drawing/2014/main" id="{208E02AB-29DA-4B55-9BC6-048BD34752F5}"/>
              </a:ext>
            </a:extLst>
          </p:cNvPr>
          <p:cNvSpPr>
            <a:spLocks noChangeAspect="1"/>
          </p:cNvSpPr>
          <p:nvPr/>
        </p:nvSpPr>
        <p:spPr>
          <a:xfrm rot="10800000">
            <a:off x="3984161" y="3600057"/>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17" name="Isosceles Triangle 16">
            <a:extLst>
              <a:ext uri="{FF2B5EF4-FFF2-40B4-BE49-F238E27FC236}">
                <a16:creationId xmlns:a16="http://schemas.microsoft.com/office/drawing/2014/main" id="{3AB8B6C8-6378-4CCF-ABCC-2B702EC4253F}"/>
              </a:ext>
            </a:extLst>
          </p:cNvPr>
          <p:cNvSpPr>
            <a:spLocks noChangeAspect="1"/>
          </p:cNvSpPr>
          <p:nvPr/>
        </p:nvSpPr>
        <p:spPr>
          <a:xfrm>
            <a:off x="7444268" y="4275736"/>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grpSp>
        <p:nvGrpSpPr>
          <p:cNvPr id="18" name="Group 17">
            <a:extLst>
              <a:ext uri="{FF2B5EF4-FFF2-40B4-BE49-F238E27FC236}">
                <a16:creationId xmlns:a16="http://schemas.microsoft.com/office/drawing/2014/main" id="{A8FBDA4E-80FE-4D59-B8B4-0040AC956453}"/>
              </a:ext>
            </a:extLst>
          </p:cNvPr>
          <p:cNvGrpSpPr/>
          <p:nvPr/>
        </p:nvGrpSpPr>
        <p:grpSpPr>
          <a:xfrm>
            <a:off x="290513" y="6218553"/>
            <a:ext cx="2598613" cy="246221"/>
            <a:chOff x="290513" y="6218553"/>
            <a:chExt cx="2598613" cy="246221"/>
          </a:xfrm>
        </p:grpSpPr>
        <p:sp>
          <p:nvSpPr>
            <p:cNvPr id="19" name="Rectangle 18">
              <a:extLst>
                <a:ext uri="{FF2B5EF4-FFF2-40B4-BE49-F238E27FC236}">
                  <a16:creationId xmlns:a16="http://schemas.microsoft.com/office/drawing/2014/main" id="{8677755D-5EC7-402F-BB7D-DE99C425688C}"/>
                </a:ext>
              </a:extLst>
            </p:cNvPr>
            <p:cNvSpPr/>
            <p:nvPr/>
          </p:nvSpPr>
          <p:spPr>
            <a:xfrm>
              <a:off x="532391" y="6218553"/>
              <a:ext cx="2356735" cy="246221"/>
            </a:xfrm>
            <a:prstGeom prst="rect">
              <a:avLst/>
            </a:prstGeom>
          </p:spPr>
          <p:txBody>
            <a:bodyPr wrap="none" anchor="ctr">
              <a:spAutoFit/>
            </a:bodyPr>
            <a:lstStyle/>
            <a:p>
              <a:r>
                <a:rPr lang="en-NZ" sz="1000" dirty="0">
                  <a:latin typeface="Arial" panose="020B0604020202020204" pitchFamily="34" charset="0"/>
                  <a:cs typeface="Arial" panose="020B0604020202020204" pitchFamily="34" charset="0"/>
                </a:rPr>
                <a:t>= significantly higher / lower than 2017</a:t>
              </a:r>
            </a:p>
          </p:txBody>
        </p:sp>
        <p:grpSp>
          <p:nvGrpSpPr>
            <p:cNvPr id="20" name="Group 19">
              <a:extLst>
                <a:ext uri="{FF2B5EF4-FFF2-40B4-BE49-F238E27FC236}">
                  <a16:creationId xmlns:a16="http://schemas.microsoft.com/office/drawing/2014/main" id="{D5536B15-66B7-4C3D-AC5B-F46BBDD071C6}"/>
                </a:ext>
              </a:extLst>
            </p:cNvPr>
            <p:cNvGrpSpPr/>
            <p:nvPr/>
          </p:nvGrpSpPr>
          <p:grpSpPr>
            <a:xfrm>
              <a:off x="290513" y="6274393"/>
              <a:ext cx="291548" cy="134542"/>
              <a:chOff x="2918013" y="6610729"/>
              <a:chExt cx="291548" cy="134542"/>
            </a:xfrm>
          </p:grpSpPr>
          <p:sp>
            <p:nvSpPr>
              <p:cNvPr id="21" name="Isosceles Triangle 20">
                <a:extLst>
                  <a:ext uri="{FF2B5EF4-FFF2-40B4-BE49-F238E27FC236}">
                    <a16:creationId xmlns:a16="http://schemas.microsoft.com/office/drawing/2014/main" id="{6B51ABDF-C0FE-470C-9F1C-F5D023029AD1}"/>
                  </a:ext>
                </a:extLst>
              </p:cNvPr>
              <p:cNvSpPr>
                <a:spLocks noChangeAspect="1"/>
              </p:cNvSpPr>
              <p:nvPr/>
            </p:nvSpPr>
            <p:spPr>
              <a:xfrm>
                <a:off x="2918013" y="6610729"/>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22" name="Isosceles Triangle 21">
                <a:extLst>
                  <a:ext uri="{FF2B5EF4-FFF2-40B4-BE49-F238E27FC236}">
                    <a16:creationId xmlns:a16="http://schemas.microsoft.com/office/drawing/2014/main" id="{E22C8F5F-BEC7-4095-82B9-8554BE4785CB}"/>
                  </a:ext>
                </a:extLst>
              </p:cNvPr>
              <p:cNvSpPr>
                <a:spLocks noChangeAspect="1"/>
              </p:cNvSpPr>
              <p:nvPr/>
            </p:nvSpPr>
            <p:spPr>
              <a:xfrm rot="10800000">
                <a:off x="3065561" y="6610729"/>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grpSp>
      </p:grpSp>
    </p:spTree>
    <p:extLst>
      <p:ext uri="{BB962C8B-B14F-4D97-AF65-F5344CB8AC3E}">
        <p14:creationId xmlns:p14="http://schemas.microsoft.com/office/powerpoint/2010/main" val="351231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1F2E-20C9-408B-808C-CE826AFC2618}"/>
              </a:ext>
            </a:extLst>
          </p:cNvPr>
          <p:cNvSpPr>
            <a:spLocks noGrp="1"/>
          </p:cNvSpPr>
          <p:nvPr>
            <p:ph type="title"/>
          </p:nvPr>
        </p:nvSpPr>
        <p:spPr>
          <a:xfrm>
            <a:off x="252000" y="252000"/>
            <a:ext cx="11688000" cy="424732"/>
          </a:xfrm>
        </p:spPr>
        <p:txBody>
          <a:bodyPr/>
          <a:lstStyle/>
          <a:p>
            <a:r>
              <a:rPr lang="en-NZ" dirty="0"/>
              <a:t>Engagement for key audiences</a:t>
            </a:r>
            <a:endParaRPr lang="en-NZ" b="1" dirty="0"/>
          </a:p>
        </p:txBody>
      </p:sp>
      <p:sp>
        <p:nvSpPr>
          <p:cNvPr id="5" name="Rectangle 4">
            <a:extLst>
              <a:ext uri="{FF2B5EF4-FFF2-40B4-BE49-F238E27FC236}">
                <a16:creationId xmlns:a16="http://schemas.microsoft.com/office/drawing/2014/main" id="{93834F40-9E22-4F20-8F6C-198952B948C2}"/>
              </a:ext>
            </a:extLst>
          </p:cNvPr>
          <p:cNvSpPr/>
          <p:nvPr/>
        </p:nvSpPr>
        <p:spPr>
          <a:xfrm>
            <a:off x="0" y="1062000"/>
            <a:ext cx="12192000" cy="540000"/>
          </a:xfrm>
          <a:prstGeom prst="rect">
            <a:avLst/>
          </a:prstGeom>
          <a:solidFill>
            <a:srgbClr val="D1A4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6" name="Rectangle 5">
            <a:extLst>
              <a:ext uri="{FF2B5EF4-FFF2-40B4-BE49-F238E27FC236}">
                <a16:creationId xmlns:a16="http://schemas.microsoft.com/office/drawing/2014/main" id="{5FE586F0-D18D-41D0-AED9-745C27B0DBE0}"/>
              </a:ext>
            </a:extLst>
          </p:cNvPr>
          <p:cNvSpPr/>
          <p:nvPr/>
        </p:nvSpPr>
        <p:spPr>
          <a:xfrm>
            <a:off x="252000" y="1147334"/>
            <a:ext cx="11688000" cy="369332"/>
          </a:xfrm>
          <a:prstGeom prst="rect">
            <a:avLst/>
          </a:prstGeom>
        </p:spPr>
        <p:txBody>
          <a:bodyPr wrap="square">
            <a:spAutoFit/>
          </a:bodyPr>
          <a:lstStyle/>
          <a:p>
            <a:r>
              <a:rPr lang="en-NZ" dirty="0"/>
              <a:t>Māori and Pacific peoples are more engaged with the arts than average (75%)</a:t>
            </a:r>
          </a:p>
        </p:txBody>
      </p:sp>
      <p:graphicFrame>
        <p:nvGraphicFramePr>
          <p:cNvPr id="7" name="Chart 6">
            <a:extLst>
              <a:ext uri="{FF2B5EF4-FFF2-40B4-BE49-F238E27FC236}">
                <a16:creationId xmlns:a16="http://schemas.microsoft.com/office/drawing/2014/main" id="{D6803AAF-A2C6-4B3A-BB31-3520FFCBCC70}"/>
              </a:ext>
            </a:extLst>
          </p:cNvPr>
          <p:cNvGraphicFramePr/>
          <p:nvPr>
            <p:extLst>
              <p:ext uri="{D42A27DB-BD31-4B8C-83A1-F6EECF244321}">
                <p14:modId xmlns:p14="http://schemas.microsoft.com/office/powerpoint/2010/main" val="727243511"/>
              </p:ext>
            </p:extLst>
          </p:nvPr>
        </p:nvGraphicFramePr>
        <p:xfrm>
          <a:off x="290513" y="1914671"/>
          <a:ext cx="2699500" cy="427065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FC05398A-48E8-439F-A2D5-C178E2AA0683}"/>
              </a:ext>
            </a:extLst>
          </p:cNvPr>
          <p:cNvGraphicFramePr/>
          <p:nvPr>
            <p:extLst>
              <p:ext uri="{D42A27DB-BD31-4B8C-83A1-F6EECF244321}">
                <p14:modId xmlns:p14="http://schemas.microsoft.com/office/powerpoint/2010/main" val="1342781307"/>
              </p:ext>
            </p:extLst>
          </p:nvPr>
        </p:nvGraphicFramePr>
        <p:xfrm>
          <a:off x="3261005" y="1914671"/>
          <a:ext cx="2699500" cy="42706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67F9E688-B227-4CC8-92C0-D3417EDCF0B9}"/>
              </a:ext>
            </a:extLst>
          </p:cNvPr>
          <p:cNvGraphicFramePr/>
          <p:nvPr>
            <p:extLst>
              <p:ext uri="{D42A27DB-BD31-4B8C-83A1-F6EECF244321}">
                <p14:modId xmlns:p14="http://schemas.microsoft.com/office/powerpoint/2010/main" val="1611296735"/>
              </p:ext>
            </p:extLst>
          </p:nvPr>
        </p:nvGraphicFramePr>
        <p:xfrm>
          <a:off x="6231497" y="1914671"/>
          <a:ext cx="2699500" cy="427065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4B235017-09C1-46AF-8A53-63EDDF78441B}"/>
              </a:ext>
            </a:extLst>
          </p:cNvPr>
          <p:cNvGraphicFramePr/>
          <p:nvPr>
            <p:extLst>
              <p:ext uri="{D42A27DB-BD31-4B8C-83A1-F6EECF244321}">
                <p14:modId xmlns:p14="http://schemas.microsoft.com/office/powerpoint/2010/main" val="497841582"/>
              </p:ext>
            </p:extLst>
          </p:nvPr>
        </p:nvGraphicFramePr>
        <p:xfrm>
          <a:off x="9201988" y="1914671"/>
          <a:ext cx="2699500" cy="4270657"/>
        </p:xfrm>
        <a:graphic>
          <a:graphicData uri="http://schemas.openxmlformats.org/drawingml/2006/chart">
            <c:chart xmlns:c="http://schemas.openxmlformats.org/drawingml/2006/chart" xmlns:r="http://schemas.openxmlformats.org/officeDocument/2006/relationships" r:id="rId5"/>
          </a:graphicData>
        </a:graphic>
      </p:graphicFrame>
      <p:sp>
        <p:nvSpPr>
          <p:cNvPr id="4" name="Rectangle 3">
            <a:extLst>
              <a:ext uri="{FF2B5EF4-FFF2-40B4-BE49-F238E27FC236}">
                <a16:creationId xmlns:a16="http://schemas.microsoft.com/office/drawing/2014/main" id="{38EC48DE-C901-4D2C-8B11-D607E0A1D22A}"/>
              </a:ext>
            </a:extLst>
          </p:cNvPr>
          <p:cNvSpPr/>
          <p:nvPr/>
        </p:nvSpPr>
        <p:spPr>
          <a:xfrm>
            <a:off x="1129548" y="4002374"/>
            <a:ext cx="1021433" cy="523220"/>
          </a:xfrm>
          <a:prstGeom prst="rect">
            <a:avLst/>
          </a:prstGeom>
        </p:spPr>
        <p:txBody>
          <a:bodyPr wrap="none" anchor="ctr">
            <a:spAutoFit/>
          </a:bodyPr>
          <a:lstStyle/>
          <a:p>
            <a:pPr algn="ctr"/>
            <a:r>
              <a:rPr lang="en-NZ" sz="2800" dirty="0">
                <a:latin typeface="Arial Black" panose="020B0A04020102020204" pitchFamily="34" charset="0"/>
              </a:rPr>
              <a:t>80%</a:t>
            </a:r>
          </a:p>
        </p:txBody>
      </p:sp>
      <p:sp>
        <p:nvSpPr>
          <p:cNvPr id="15" name="Rectangle 14">
            <a:extLst>
              <a:ext uri="{FF2B5EF4-FFF2-40B4-BE49-F238E27FC236}">
                <a16:creationId xmlns:a16="http://schemas.microsoft.com/office/drawing/2014/main" id="{91615C46-A69B-403A-910A-DF29C2102A70}"/>
              </a:ext>
            </a:extLst>
          </p:cNvPr>
          <p:cNvSpPr/>
          <p:nvPr/>
        </p:nvSpPr>
        <p:spPr>
          <a:xfrm>
            <a:off x="4100038" y="4002374"/>
            <a:ext cx="1021433" cy="523220"/>
          </a:xfrm>
          <a:prstGeom prst="rect">
            <a:avLst/>
          </a:prstGeom>
        </p:spPr>
        <p:txBody>
          <a:bodyPr wrap="none" anchor="ctr">
            <a:spAutoFit/>
          </a:bodyPr>
          <a:lstStyle/>
          <a:p>
            <a:pPr algn="ctr"/>
            <a:r>
              <a:rPr lang="en-NZ" sz="2800" dirty="0">
                <a:latin typeface="Arial Black" panose="020B0A04020102020204" pitchFamily="34" charset="0"/>
              </a:rPr>
              <a:t>80%</a:t>
            </a:r>
          </a:p>
        </p:txBody>
      </p:sp>
      <p:sp>
        <p:nvSpPr>
          <p:cNvPr id="16" name="Rectangle 15">
            <a:extLst>
              <a:ext uri="{FF2B5EF4-FFF2-40B4-BE49-F238E27FC236}">
                <a16:creationId xmlns:a16="http://schemas.microsoft.com/office/drawing/2014/main" id="{C9BCF05C-A415-437A-92A2-142A69FBC8B7}"/>
              </a:ext>
            </a:extLst>
          </p:cNvPr>
          <p:cNvSpPr/>
          <p:nvPr/>
        </p:nvSpPr>
        <p:spPr>
          <a:xfrm>
            <a:off x="7070528" y="4002374"/>
            <a:ext cx="1021433" cy="523220"/>
          </a:xfrm>
          <a:prstGeom prst="rect">
            <a:avLst/>
          </a:prstGeom>
        </p:spPr>
        <p:txBody>
          <a:bodyPr wrap="none" anchor="ctr">
            <a:spAutoFit/>
          </a:bodyPr>
          <a:lstStyle/>
          <a:p>
            <a:pPr algn="ctr"/>
            <a:r>
              <a:rPr lang="en-NZ" sz="2800" dirty="0">
                <a:latin typeface="Arial Black" panose="020B0A04020102020204" pitchFamily="34" charset="0"/>
              </a:rPr>
              <a:t>76%</a:t>
            </a:r>
          </a:p>
        </p:txBody>
      </p:sp>
      <p:sp>
        <p:nvSpPr>
          <p:cNvPr id="17" name="Rectangle 16">
            <a:extLst>
              <a:ext uri="{FF2B5EF4-FFF2-40B4-BE49-F238E27FC236}">
                <a16:creationId xmlns:a16="http://schemas.microsoft.com/office/drawing/2014/main" id="{1C09491F-9C10-4AFA-B272-30BA6C0A9AA0}"/>
              </a:ext>
            </a:extLst>
          </p:cNvPr>
          <p:cNvSpPr/>
          <p:nvPr/>
        </p:nvSpPr>
        <p:spPr>
          <a:xfrm>
            <a:off x="10041022" y="4002374"/>
            <a:ext cx="1021433" cy="523220"/>
          </a:xfrm>
          <a:prstGeom prst="rect">
            <a:avLst/>
          </a:prstGeom>
        </p:spPr>
        <p:txBody>
          <a:bodyPr wrap="none" anchor="ctr">
            <a:spAutoFit/>
          </a:bodyPr>
          <a:lstStyle/>
          <a:p>
            <a:pPr algn="ctr"/>
            <a:r>
              <a:rPr lang="en-NZ" sz="2800" dirty="0">
                <a:latin typeface="Arial Black" panose="020B0A04020102020204" pitchFamily="34" charset="0"/>
              </a:rPr>
              <a:t>76%</a:t>
            </a:r>
          </a:p>
        </p:txBody>
      </p:sp>
      <p:sp>
        <p:nvSpPr>
          <p:cNvPr id="19" name="Isosceles Triangle 18">
            <a:extLst>
              <a:ext uri="{FF2B5EF4-FFF2-40B4-BE49-F238E27FC236}">
                <a16:creationId xmlns:a16="http://schemas.microsoft.com/office/drawing/2014/main" id="{BE48BD19-BB11-4B95-8487-4976960482CD}"/>
              </a:ext>
            </a:extLst>
          </p:cNvPr>
          <p:cNvSpPr>
            <a:spLocks noChangeAspect="1"/>
          </p:cNvSpPr>
          <p:nvPr/>
        </p:nvSpPr>
        <p:spPr>
          <a:xfrm>
            <a:off x="4538754" y="3867832"/>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20" name="Isosceles Triangle 19">
            <a:extLst>
              <a:ext uri="{FF2B5EF4-FFF2-40B4-BE49-F238E27FC236}">
                <a16:creationId xmlns:a16="http://schemas.microsoft.com/office/drawing/2014/main" id="{42CD4B25-A620-4270-836C-C8FE7D5E7FF7}"/>
              </a:ext>
            </a:extLst>
          </p:cNvPr>
          <p:cNvSpPr>
            <a:spLocks noChangeAspect="1"/>
          </p:cNvSpPr>
          <p:nvPr/>
        </p:nvSpPr>
        <p:spPr>
          <a:xfrm>
            <a:off x="1553604" y="3867832"/>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21" name="Rectangle 20">
            <a:extLst>
              <a:ext uri="{FF2B5EF4-FFF2-40B4-BE49-F238E27FC236}">
                <a16:creationId xmlns:a16="http://schemas.microsoft.com/office/drawing/2014/main" id="{0900034F-C0BA-4C27-92ED-9B27DA127FA3}"/>
              </a:ext>
            </a:extLst>
          </p:cNvPr>
          <p:cNvSpPr/>
          <p:nvPr/>
        </p:nvSpPr>
        <p:spPr>
          <a:xfrm>
            <a:off x="9201988" y="5354331"/>
            <a:ext cx="2699499" cy="830997"/>
          </a:xfrm>
          <a:prstGeom prst="rect">
            <a:avLst/>
          </a:prstGeom>
          <a:solidFill>
            <a:schemeClr val="bg1"/>
          </a:solidFill>
          <a:ln>
            <a:solidFill>
              <a:schemeClr val="tx1"/>
            </a:solidFill>
            <a:prstDash val="dash"/>
          </a:ln>
        </p:spPr>
        <p:txBody>
          <a:bodyPr wrap="square">
            <a:spAutoFit/>
          </a:bodyPr>
          <a:lstStyle/>
          <a:p>
            <a:pPr algn="ctr"/>
            <a:r>
              <a:rPr lang="en-NZ" sz="1600" i="1" dirty="0">
                <a:solidFill>
                  <a:schemeClr val="tx1"/>
                </a:solidFill>
              </a:rPr>
              <a:t>More likely to participate in the arts than average </a:t>
            </a:r>
          </a:p>
          <a:p>
            <a:pPr algn="ctr"/>
            <a:r>
              <a:rPr lang="en-NZ" sz="1600" i="1" dirty="0">
                <a:solidFill>
                  <a:schemeClr val="tx1"/>
                </a:solidFill>
              </a:rPr>
              <a:t>(61% vs. 52%)</a:t>
            </a:r>
          </a:p>
        </p:txBody>
      </p:sp>
      <p:grpSp>
        <p:nvGrpSpPr>
          <p:cNvPr id="27" name="Group 26">
            <a:extLst>
              <a:ext uri="{FF2B5EF4-FFF2-40B4-BE49-F238E27FC236}">
                <a16:creationId xmlns:a16="http://schemas.microsoft.com/office/drawing/2014/main" id="{56EB836B-9F48-4D0F-868F-A659BC742C2A}"/>
              </a:ext>
            </a:extLst>
          </p:cNvPr>
          <p:cNvGrpSpPr/>
          <p:nvPr/>
        </p:nvGrpSpPr>
        <p:grpSpPr>
          <a:xfrm>
            <a:off x="290513" y="6218553"/>
            <a:ext cx="3469043" cy="246221"/>
            <a:chOff x="3115231" y="6554889"/>
            <a:chExt cx="3469043" cy="246221"/>
          </a:xfrm>
        </p:grpSpPr>
        <p:sp>
          <p:nvSpPr>
            <p:cNvPr id="23" name="Rectangle 22">
              <a:extLst>
                <a:ext uri="{FF2B5EF4-FFF2-40B4-BE49-F238E27FC236}">
                  <a16:creationId xmlns:a16="http://schemas.microsoft.com/office/drawing/2014/main" id="{A228A335-38BB-4CDD-B336-35975B419363}"/>
                </a:ext>
              </a:extLst>
            </p:cNvPr>
            <p:cNvSpPr/>
            <p:nvPr/>
          </p:nvSpPr>
          <p:spPr>
            <a:xfrm>
              <a:off x="3357109" y="6554889"/>
              <a:ext cx="3227165" cy="246221"/>
            </a:xfrm>
            <a:prstGeom prst="rect">
              <a:avLst/>
            </a:prstGeom>
          </p:spPr>
          <p:txBody>
            <a:bodyPr wrap="none" anchor="ctr">
              <a:spAutoFit/>
            </a:bodyPr>
            <a:lstStyle/>
            <a:p>
              <a:r>
                <a:rPr lang="en-NZ" sz="1000" dirty="0">
                  <a:latin typeface="Arial" panose="020B0604020202020204" pitchFamily="34" charset="0"/>
                  <a:cs typeface="Arial" panose="020B0604020202020204" pitchFamily="34" charset="0"/>
                </a:rPr>
                <a:t>= significantly higher / lower than the national average</a:t>
              </a:r>
            </a:p>
          </p:txBody>
        </p:sp>
        <p:grpSp>
          <p:nvGrpSpPr>
            <p:cNvPr id="26" name="Group 25">
              <a:extLst>
                <a:ext uri="{FF2B5EF4-FFF2-40B4-BE49-F238E27FC236}">
                  <a16:creationId xmlns:a16="http://schemas.microsoft.com/office/drawing/2014/main" id="{8719C5A9-3379-4E44-9234-ED7827044D17}"/>
                </a:ext>
              </a:extLst>
            </p:cNvPr>
            <p:cNvGrpSpPr/>
            <p:nvPr/>
          </p:nvGrpSpPr>
          <p:grpSpPr>
            <a:xfrm>
              <a:off x="3115231" y="6610729"/>
              <a:ext cx="291548" cy="134542"/>
              <a:chOff x="2918013" y="6610729"/>
              <a:chExt cx="291548" cy="134542"/>
            </a:xfrm>
          </p:grpSpPr>
          <p:sp>
            <p:nvSpPr>
              <p:cNvPr id="24" name="Isosceles Triangle 23">
                <a:extLst>
                  <a:ext uri="{FF2B5EF4-FFF2-40B4-BE49-F238E27FC236}">
                    <a16:creationId xmlns:a16="http://schemas.microsoft.com/office/drawing/2014/main" id="{9F3CDB69-2DA3-44C8-96FE-A9338DCD6392}"/>
                  </a:ext>
                </a:extLst>
              </p:cNvPr>
              <p:cNvSpPr>
                <a:spLocks noChangeAspect="1"/>
              </p:cNvSpPr>
              <p:nvPr/>
            </p:nvSpPr>
            <p:spPr>
              <a:xfrm>
                <a:off x="2918013" y="6610729"/>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25" name="Isosceles Triangle 24">
                <a:extLst>
                  <a:ext uri="{FF2B5EF4-FFF2-40B4-BE49-F238E27FC236}">
                    <a16:creationId xmlns:a16="http://schemas.microsoft.com/office/drawing/2014/main" id="{3EB3DD27-BD8F-406C-9BB9-4C5329AD78E9}"/>
                  </a:ext>
                </a:extLst>
              </p:cNvPr>
              <p:cNvSpPr>
                <a:spLocks noChangeAspect="1"/>
              </p:cNvSpPr>
              <p:nvPr/>
            </p:nvSpPr>
            <p:spPr>
              <a:xfrm rot="10800000">
                <a:off x="3065561" y="6610729"/>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grpSp>
      </p:grpSp>
    </p:spTree>
    <p:extLst>
      <p:ext uri="{BB962C8B-B14F-4D97-AF65-F5344CB8AC3E}">
        <p14:creationId xmlns:p14="http://schemas.microsoft.com/office/powerpoint/2010/main" val="1302286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1F2E-20C9-408B-808C-CE826AFC2618}"/>
              </a:ext>
            </a:extLst>
          </p:cNvPr>
          <p:cNvSpPr>
            <a:spLocks noGrp="1"/>
          </p:cNvSpPr>
          <p:nvPr>
            <p:ph type="title"/>
          </p:nvPr>
        </p:nvSpPr>
        <p:spPr>
          <a:xfrm>
            <a:off x="252000" y="252000"/>
            <a:ext cx="11688000" cy="424732"/>
          </a:xfrm>
        </p:spPr>
        <p:txBody>
          <a:bodyPr/>
          <a:lstStyle/>
          <a:p>
            <a:r>
              <a:rPr lang="en-NZ" dirty="0"/>
              <a:t>Barriers to engagement for key audiences</a:t>
            </a:r>
            <a:endParaRPr lang="en-NZ" b="1" dirty="0"/>
          </a:p>
        </p:txBody>
      </p:sp>
      <p:sp>
        <p:nvSpPr>
          <p:cNvPr id="5" name="Rectangle 4">
            <a:extLst>
              <a:ext uri="{FF2B5EF4-FFF2-40B4-BE49-F238E27FC236}">
                <a16:creationId xmlns:a16="http://schemas.microsoft.com/office/drawing/2014/main" id="{93834F40-9E22-4F20-8F6C-198952B948C2}"/>
              </a:ext>
            </a:extLst>
          </p:cNvPr>
          <p:cNvSpPr/>
          <p:nvPr/>
        </p:nvSpPr>
        <p:spPr>
          <a:xfrm>
            <a:off x="0" y="1062000"/>
            <a:ext cx="12192000" cy="540000"/>
          </a:xfrm>
          <a:prstGeom prst="rect">
            <a:avLst/>
          </a:prstGeom>
          <a:solidFill>
            <a:srgbClr val="D1A4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6" name="Rectangle 5">
            <a:extLst>
              <a:ext uri="{FF2B5EF4-FFF2-40B4-BE49-F238E27FC236}">
                <a16:creationId xmlns:a16="http://schemas.microsoft.com/office/drawing/2014/main" id="{5FE586F0-D18D-41D0-AED9-745C27B0DBE0}"/>
              </a:ext>
            </a:extLst>
          </p:cNvPr>
          <p:cNvSpPr/>
          <p:nvPr/>
        </p:nvSpPr>
        <p:spPr>
          <a:xfrm>
            <a:off x="252000" y="1147334"/>
            <a:ext cx="11688000" cy="369332"/>
          </a:xfrm>
          <a:prstGeom prst="rect">
            <a:avLst/>
          </a:prstGeom>
        </p:spPr>
        <p:txBody>
          <a:bodyPr wrap="square">
            <a:spAutoFit/>
          </a:bodyPr>
          <a:lstStyle/>
          <a:p>
            <a:r>
              <a:rPr lang="en-NZ" dirty="0"/>
              <a:t>Some barriers to engagement are more relevant for certain demographic groups</a:t>
            </a:r>
          </a:p>
        </p:txBody>
      </p:sp>
      <p:grpSp>
        <p:nvGrpSpPr>
          <p:cNvPr id="22" name="Group 21">
            <a:extLst>
              <a:ext uri="{FF2B5EF4-FFF2-40B4-BE49-F238E27FC236}">
                <a16:creationId xmlns:a16="http://schemas.microsoft.com/office/drawing/2014/main" id="{9D97A2D4-30CE-4FDA-A6BB-F9A3C7F5340F}"/>
              </a:ext>
            </a:extLst>
          </p:cNvPr>
          <p:cNvGrpSpPr/>
          <p:nvPr/>
        </p:nvGrpSpPr>
        <p:grpSpPr>
          <a:xfrm>
            <a:off x="290513" y="6218553"/>
            <a:ext cx="2975792" cy="246221"/>
            <a:chOff x="3115231" y="6554889"/>
            <a:chExt cx="2975792" cy="246221"/>
          </a:xfrm>
        </p:grpSpPr>
        <p:sp>
          <p:nvSpPr>
            <p:cNvPr id="28" name="Rectangle 27">
              <a:extLst>
                <a:ext uri="{FF2B5EF4-FFF2-40B4-BE49-F238E27FC236}">
                  <a16:creationId xmlns:a16="http://schemas.microsoft.com/office/drawing/2014/main" id="{4650D247-CCCB-44F6-B001-8FF21BF36874}"/>
                </a:ext>
              </a:extLst>
            </p:cNvPr>
            <p:cNvSpPr/>
            <p:nvPr/>
          </p:nvSpPr>
          <p:spPr>
            <a:xfrm>
              <a:off x="3275829" y="6554889"/>
              <a:ext cx="2815194" cy="246221"/>
            </a:xfrm>
            <a:prstGeom prst="rect">
              <a:avLst/>
            </a:prstGeom>
          </p:spPr>
          <p:txBody>
            <a:bodyPr wrap="none" anchor="ctr">
              <a:spAutoFit/>
            </a:bodyPr>
            <a:lstStyle/>
            <a:p>
              <a:r>
                <a:rPr lang="en-NZ" sz="1000" dirty="0">
                  <a:latin typeface="Arial" panose="020B0604020202020204" pitchFamily="34" charset="0"/>
                  <a:cs typeface="Arial" panose="020B0604020202020204" pitchFamily="34" charset="0"/>
                </a:rPr>
                <a:t>= significantly higher than the national average</a:t>
              </a:r>
            </a:p>
          </p:txBody>
        </p:sp>
        <p:sp>
          <p:nvSpPr>
            <p:cNvPr id="30" name="Isosceles Triangle 29">
              <a:extLst>
                <a:ext uri="{FF2B5EF4-FFF2-40B4-BE49-F238E27FC236}">
                  <a16:creationId xmlns:a16="http://schemas.microsoft.com/office/drawing/2014/main" id="{43A94FEC-12CC-41DA-AD0E-36648C50A67D}"/>
                </a:ext>
              </a:extLst>
            </p:cNvPr>
            <p:cNvSpPr>
              <a:spLocks noChangeAspect="1"/>
            </p:cNvSpPr>
            <p:nvPr/>
          </p:nvSpPr>
          <p:spPr>
            <a:xfrm>
              <a:off x="3115231" y="6610729"/>
              <a:ext cx="144000" cy="13454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grpSp>
      <p:graphicFrame>
        <p:nvGraphicFramePr>
          <p:cNvPr id="33" name="Table 32">
            <a:extLst>
              <a:ext uri="{FF2B5EF4-FFF2-40B4-BE49-F238E27FC236}">
                <a16:creationId xmlns:a16="http://schemas.microsoft.com/office/drawing/2014/main" id="{7CFB5B13-73D0-4CB7-A494-04771D33213F}"/>
              </a:ext>
            </a:extLst>
          </p:cNvPr>
          <p:cNvGraphicFramePr>
            <a:graphicFrameLocks noGrp="1"/>
          </p:cNvGraphicFramePr>
          <p:nvPr>
            <p:extLst>
              <p:ext uri="{D42A27DB-BD31-4B8C-83A1-F6EECF244321}">
                <p14:modId xmlns:p14="http://schemas.microsoft.com/office/powerpoint/2010/main" val="792002880"/>
              </p:ext>
            </p:extLst>
          </p:nvPr>
        </p:nvGraphicFramePr>
        <p:xfrm>
          <a:off x="290513" y="2780164"/>
          <a:ext cx="4213836" cy="3277734"/>
        </p:xfrm>
        <a:graphic>
          <a:graphicData uri="http://schemas.openxmlformats.org/drawingml/2006/table">
            <a:tbl>
              <a:tblPr>
                <a:tableStyleId>{5C22544A-7EE6-4342-B048-85BDC9FD1C3A}</a:tableStyleId>
              </a:tblPr>
              <a:tblGrid>
                <a:gridCol w="4213836">
                  <a:extLst>
                    <a:ext uri="{9D8B030D-6E8A-4147-A177-3AD203B41FA5}">
                      <a16:colId xmlns:a16="http://schemas.microsoft.com/office/drawing/2014/main" val="2923371200"/>
                    </a:ext>
                  </a:extLst>
                </a:gridCol>
              </a:tblGrid>
              <a:tr h="546289">
                <a:tc>
                  <a:txBody>
                    <a:bodyPr/>
                    <a:lstStyle/>
                    <a:p>
                      <a:pPr algn="r" fontAlgn="b">
                        <a:defRPr lang="en-US" sz="1400" b="0" i="0" u="none" strike="noStrike" kern="1200" baseline="0">
                          <a:solidFill>
                            <a:schemeClr val="tx1"/>
                          </a:solidFill>
                          <a:latin typeface="+mj-lt"/>
                          <a:ea typeface="+mn-ea"/>
                          <a:cs typeface="+mn-cs"/>
                        </a:defRPr>
                      </a:pPr>
                      <a:r>
                        <a:rPr lang="en-NZ" sz="1400" b="0" i="0" u="none" strike="noStrike" kern="1200" baseline="0" dirty="0">
                          <a:solidFill>
                            <a:schemeClr val="tx1"/>
                          </a:solidFill>
                          <a:latin typeface="+mj-lt"/>
                          <a:ea typeface="+mn-ea"/>
                          <a:cs typeface="+mn-cs"/>
                        </a:rPr>
                        <a:t> </a:t>
                      </a:r>
                      <a:r>
                        <a:rPr lang="en-NZ" sz="1400" b="0" i="0" u="none" strike="noStrike" kern="1200" baseline="0" dirty="0">
                          <a:solidFill>
                            <a:schemeClr val="tx1"/>
                          </a:solidFill>
                          <a:latin typeface="+mn-lt"/>
                          <a:ea typeface="+mn-ea"/>
                          <a:cs typeface="+mn-cs"/>
                        </a:rPr>
                        <a:t>If there were more arts events that appealed to me</a:t>
                      </a:r>
                      <a:endParaRPr lang="en-NZ" sz="1400" b="0" i="0" u="none" strike="noStrike" kern="1200" baseline="0" dirty="0">
                        <a:solidFill>
                          <a:schemeClr val="tx1"/>
                        </a:solidFill>
                        <a:latin typeface="+mj-lt"/>
                        <a:ea typeface="+mn-ea"/>
                        <a:cs typeface="+mn-cs"/>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2091090"/>
                  </a:ext>
                </a:extLst>
              </a:tr>
              <a:tr h="546289">
                <a:tc>
                  <a:txBody>
                    <a:bodyPr/>
                    <a:lstStyle/>
                    <a:p>
                      <a:pPr algn="r" fontAlgn="b">
                        <a:defRPr lang="en-US" sz="1400" b="0" i="0" u="none" strike="noStrike" kern="1200" baseline="0">
                          <a:solidFill>
                            <a:schemeClr val="tx1"/>
                          </a:solidFill>
                          <a:latin typeface="+mj-lt"/>
                          <a:ea typeface="+mn-ea"/>
                          <a:cs typeface="+mn-cs"/>
                        </a:defRPr>
                      </a:pPr>
                      <a:r>
                        <a:rPr lang="en-NZ" sz="1400" b="0" i="0" u="none" strike="noStrike" kern="1200" baseline="0" dirty="0">
                          <a:solidFill>
                            <a:schemeClr val="tx1"/>
                          </a:solidFill>
                          <a:latin typeface="+mj-lt"/>
                          <a:ea typeface="+mn-ea"/>
                          <a:cs typeface="+mn-cs"/>
                        </a:rPr>
                        <a:t>If tickets were cheaper</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40580322"/>
                  </a:ext>
                </a:extLst>
              </a:tr>
              <a:tr h="546289">
                <a:tc>
                  <a:txBody>
                    <a:bodyPr/>
                    <a:lstStyle/>
                    <a:p>
                      <a:pPr algn="r" fontAlgn="b">
                        <a:defRPr lang="en-US" sz="1400" b="0" i="0" u="none" strike="noStrike" kern="1200" baseline="0">
                          <a:solidFill>
                            <a:schemeClr val="tx1"/>
                          </a:solidFill>
                          <a:latin typeface="+mj-lt"/>
                          <a:ea typeface="+mn-ea"/>
                          <a:cs typeface="+mn-cs"/>
                        </a:defRPr>
                      </a:pPr>
                      <a:r>
                        <a:rPr lang="en-NZ" sz="1400" b="0" i="0" u="none" strike="noStrike" kern="1200" baseline="0" dirty="0">
                          <a:solidFill>
                            <a:schemeClr val="tx1"/>
                          </a:solidFill>
                          <a:latin typeface="+mj-lt"/>
                          <a:ea typeface="+mn-ea"/>
                          <a:cs typeface="+mn-cs"/>
                        </a:rPr>
                        <a:t> If I could go with someone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34393513"/>
                  </a:ext>
                </a:extLst>
              </a:tr>
              <a:tr h="546289">
                <a:tc>
                  <a:txBody>
                    <a:bodyPr/>
                    <a:lstStyle/>
                    <a:p>
                      <a:pPr algn="r" fontAlgn="b">
                        <a:defRPr lang="en-US" sz="1400" b="0" i="0" u="none" strike="noStrike" kern="1200" baseline="0">
                          <a:solidFill>
                            <a:schemeClr val="tx1"/>
                          </a:solidFill>
                          <a:latin typeface="+mj-lt"/>
                          <a:ea typeface="+mn-ea"/>
                          <a:cs typeface="+mn-cs"/>
                        </a:defRPr>
                      </a:pPr>
                      <a:r>
                        <a:rPr lang="en-NZ" sz="1400" b="0" i="0" u="none" strike="noStrike" kern="1200" baseline="0" dirty="0">
                          <a:solidFill>
                            <a:schemeClr val="tx1"/>
                          </a:solidFill>
                          <a:latin typeface="+mj-lt"/>
                          <a:ea typeface="+mn-ea"/>
                          <a:cs typeface="+mn-cs"/>
                        </a:rPr>
                        <a:t> If arts events were of high quality</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6834154"/>
                  </a:ext>
                </a:extLst>
              </a:tr>
              <a:tr h="546289">
                <a:tc>
                  <a:txBody>
                    <a:bodyPr/>
                    <a:lstStyle/>
                    <a:p>
                      <a:pPr algn="r" fontAlgn="b">
                        <a:defRPr lang="en-US" sz="1400" b="0" i="0" u="none" strike="noStrike" kern="1200" baseline="0">
                          <a:solidFill>
                            <a:schemeClr val="tx1"/>
                          </a:solidFill>
                          <a:latin typeface="+mj-lt"/>
                          <a:ea typeface="+mn-ea"/>
                          <a:cs typeface="+mn-cs"/>
                        </a:defRPr>
                      </a:pPr>
                      <a:r>
                        <a:rPr lang="en-NZ" sz="1400" b="0" i="0" u="none" strike="noStrike" kern="1200" baseline="0" dirty="0">
                          <a:solidFill>
                            <a:schemeClr val="tx1"/>
                          </a:solidFill>
                          <a:latin typeface="+mj-lt"/>
                          <a:ea typeface="+mn-ea"/>
                          <a:cs typeface="+mn-cs"/>
                        </a:rPr>
                        <a:t> If I were confident of feeling welcome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2218836"/>
                  </a:ext>
                </a:extLst>
              </a:tr>
              <a:tr h="546289">
                <a:tc>
                  <a:txBody>
                    <a:bodyPr/>
                    <a:lstStyle/>
                    <a:p>
                      <a:pPr algn="r" fontAlgn="b">
                        <a:defRPr lang="en-US" sz="1400" b="0" i="0" u="none" strike="noStrike" kern="1200" baseline="0">
                          <a:solidFill>
                            <a:schemeClr val="tx1"/>
                          </a:solidFill>
                          <a:latin typeface="+mj-lt"/>
                          <a:ea typeface="+mn-ea"/>
                          <a:cs typeface="+mn-cs"/>
                        </a:defRPr>
                      </a:pPr>
                      <a:r>
                        <a:rPr lang="en-NZ" sz="1400" b="0" i="0" u="none" strike="noStrike" kern="1200" baseline="0" dirty="0">
                          <a:solidFill>
                            <a:schemeClr val="tx1"/>
                          </a:solidFill>
                          <a:latin typeface="+mj-lt"/>
                          <a:ea typeface="+mn-ea"/>
                          <a:cs typeface="+mn-cs"/>
                        </a:rPr>
                        <a:t> If I knew there would be more people like me going</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7158876"/>
                  </a:ext>
                </a:extLst>
              </a:tr>
            </a:tbl>
          </a:graphicData>
        </a:graphic>
      </p:graphicFrame>
      <p:sp>
        <p:nvSpPr>
          <p:cNvPr id="32" name="Rectangle 31">
            <a:extLst>
              <a:ext uri="{FF2B5EF4-FFF2-40B4-BE49-F238E27FC236}">
                <a16:creationId xmlns:a16="http://schemas.microsoft.com/office/drawing/2014/main" id="{D7B3EB82-463D-4DAA-9D19-76EAB73423F1}"/>
              </a:ext>
            </a:extLst>
          </p:cNvPr>
          <p:cNvSpPr/>
          <p:nvPr/>
        </p:nvSpPr>
        <p:spPr>
          <a:xfrm>
            <a:off x="4733634" y="1914671"/>
            <a:ext cx="1620000" cy="427065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34" name="Rectangle 33">
            <a:extLst>
              <a:ext uri="{FF2B5EF4-FFF2-40B4-BE49-F238E27FC236}">
                <a16:creationId xmlns:a16="http://schemas.microsoft.com/office/drawing/2014/main" id="{03F553A2-6D4F-44E9-8A28-166F53C6AAD4}"/>
              </a:ext>
            </a:extLst>
          </p:cNvPr>
          <p:cNvSpPr/>
          <p:nvPr/>
        </p:nvSpPr>
        <p:spPr>
          <a:xfrm>
            <a:off x="6596161" y="1914671"/>
            <a:ext cx="1620000" cy="427065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35" name="Rectangle 34">
            <a:extLst>
              <a:ext uri="{FF2B5EF4-FFF2-40B4-BE49-F238E27FC236}">
                <a16:creationId xmlns:a16="http://schemas.microsoft.com/office/drawing/2014/main" id="{B6AF0B73-FEEA-49A6-A1C5-E09FA2932ADF}"/>
              </a:ext>
            </a:extLst>
          </p:cNvPr>
          <p:cNvSpPr/>
          <p:nvPr/>
        </p:nvSpPr>
        <p:spPr>
          <a:xfrm>
            <a:off x="8432204" y="1914671"/>
            <a:ext cx="1620000" cy="427065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36" name="Rectangle 35">
            <a:extLst>
              <a:ext uri="{FF2B5EF4-FFF2-40B4-BE49-F238E27FC236}">
                <a16:creationId xmlns:a16="http://schemas.microsoft.com/office/drawing/2014/main" id="{D666F6D8-8F66-48EB-9BE9-C7DDAACCAAF6}"/>
              </a:ext>
            </a:extLst>
          </p:cNvPr>
          <p:cNvSpPr/>
          <p:nvPr/>
        </p:nvSpPr>
        <p:spPr>
          <a:xfrm>
            <a:off x="10281487" y="1914671"/>
            <a:ext cx="1620000" cy="427065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39" name="TextBox 38">
            <a:extLst>
              <a:ext uri="{FF2B5EF4-FFF2-40B4-BE49-F238E27FC236}">
                <a16:creationId xmlns:a16="http://schemas.microsoft.com/office/drawing/2014/main" id="{D53C9F11-500D-4510-9863-6DA7B52CFA46}"/>
              </a:ext>
            </a:extLst>
          </p:cNvPr>
          <p:cNvSpPr txBox="1"/>
          <p:nvPr/>
        </p:nvSpPr>
        <p:spPr>
          <a:xfrm>
            <a:off x="5181997" y="2235692"/>
            <a:ext cx="723275" cy="276999"/>
          </a:xfrm>
          <a:prstGeom prst="rect">
            <a:avLst/>
          </a:prstGeom>
          <a:noFill/>
        </p:spPr>
        <p:txBody>
          <a:bodyPr wrap="none" rtlCol="0" anchor="ctr">
            <a:spAutoFit/>
          </a:bodyPr>
          <a:lstStyle/>
          <a:p>
            <a:pPr algn="ctr">
              <a:defRPr lang="en-US" sz="1600" b="1" i="0" u="none" strike="noStrike" kern="1200" spc="300" baseline="0">
                <a:solidFill>
                  <a:prstClr val="black"/>
                </a:solidFill>
                <a:latin typeface="+mj-lt"/>
                <a:ea typeface="+mn-ea"/>
                <a:cs typeface="+mn-cs"/>
              </a:defRPr>
            </a:pPr>
            <a:r>
              <a:rPr lang="en-NZ" sz="1200" b="1" spc="200" dirty="0">
                <a:solidFill>
                  <a:prstClr val="black"/>
                </a:solidFill>
                <a:latin typeface="+mj-lt"/>
              </a:rPr>
              <a:t>Māori</a:t>
            </a:r>
          </a:p>
        </p:txBody>
      </p:sp>
      <p:sp>
        <p:nvSpPr>
          <p:cNvPr id="40" name="TextBox 39">
            <a:extLst>
              <a:ext uri="{FF2B5EF4-FFF2-40B4-BE49-F238E27FC236}">
                <a16:creationId xmlns:a16="http://schemas.microsoft.com/office/drawing/2014/main" id="{19650AFB-859E-410C-855F-24D2E1923F58}"/>
              </a:ext>
            </a:extLst>
          </p:cNvPr>
          <p:cNvSpPr txBox="1"/>
          <p:nvPr/>
        </p:nvSpPr>
        <p:spPr>
          <a:xfrm>
            <a:off x="6651489" y="2143359"/>
            <a:ext cx="1482862" cy="461665"/>
          </a:xfrm>
          <a:prstGeom prst="rect">
            <a:avLst/>
          </a:prstGeom>
          <a:noFill/>
        </p:spPr>
        <p:txBody>
          <a:bodyPr wrap="square" rtlCol="0" anchor="ctr">
            <a:spAutoFit/>
          </a:bodyPr>
          <a:lstStyle/>
          <a:p>
            <a:pPr algn="ctr">
              <a:defRPr lang="en-US" sz="1600" b="1" i="0" u="none" strike="noStrike" kern="1200" spc="300" baseline="0">
                <a:solidFill>
                  <a:prstClr val="black"/>
                </a:solidFill>
                <a:latin typeface="+mj-lt"/>
                <a:ea typeface="+mn-ea"/>
                <a:cs typeface="+mn-cs"/>
              </a:defRPr>
            </a:pPr>
            <a:r>
              <a:rPr lang="en-NZ" sz="1200" b="1" spc="200" dirty="0">
                <a:solidFill>
                  <a:prstClr val="black"/>
                </a:solidFill>
                <a:latin typeface="+mj-lt"/>
              </a:rPr>
              <a:t>Pacific peoples</a:t>
            </a:r>
          </a:p>
        </p:txBody>
      </p:sp>
      <p:sp>
        <p:nvSpPr>
          <p:cNvPr id="41" name="TextBox 40">
            <a:extLst>
              <a:ext uri="{FF2B5EF4-FFF2-40B4-BE49-F238E27FC236}">
                <a16:creationId xmlns:a16="http://schemas.microsoft.com/office/drawing/2014/main" id="{CDDEA08D-CA0E-4B6F-AD0B-52971B7C92C2}"/>
              </a:ext>
            </a:extLst>
          </p:cNvPr>
          <p:cNvSpPr txBox="1"/>
          <p:nvPr/>
        </p:nvSpPr>
        <p:spPr>
          <a:xfrm>
            <a:off x="8500773" y="2143359"/>
            <a:ext cx="1482862" cy="461665"/>
          </a:xfrm>
          <a:prstGeom prst="rect">
            <a:avLst/>
          </a:prstGeom>
          <a:noFill/>
        </p:spPr>
        <p:txBody>
          <a:bodyPr wrap="square" rtlCol="0" anchor="ctr">
            <a:spAutoFit/>
          </a:bodyPr>
          <a:lstStyle/>
          <a:p>
            <a:pPr algn="ctr">
              <a:defRPr lang="en-US" sz="1600" b="1" i="0" u="none" strike="noStrike" kern="1200" spc="300" baseline="0">
                <a:solidFill>
                  <a:prstClr val="black"/>
                </a:solidFill>
                <a:latin typeface="+mj-lt"/>
                <a:ea typeface="+mn-ea"/>
                <a:cs typeface="+mn-cs"/>
              </a:defRPr>
            </a:pPr>
            <a:r>
              <a:rPr lang="en-NZ" sz="1200" b="1" spc="200" dirty="0">
                <a:solidFill>
                  <a:prstClr val="black"/>
                </a:solidFill>
                <a:latin typeface="+mj-lt"/>
              </a:rPr>
              <a:t>Asian New Zealanders</a:t>
            </a:r>
          </a:p>
        </p:txBody>
      </p:sp>
      <p:sp>
        <p:nvSpPr>
          <p:cNvPr id="42" name="TextBox 41">
            <a:extLst>
              <a:ext uri="{FF2B5EF4-FFF2-40B4-BE49-F238E27FC236}">
                <a16:creationId xmlns:a16="http://schemas.microsoft.com/office/drawing/2014/main" id="{113B7A1F-1589-4DA7-AC5D-E827F7185798}"/>
              </a:ext>
            </a:extLst>
          </p:cNvPr>
          <p:cNvSpPr txBox="1"/>
          <p:nvPr/>
        </p:nvSpPr>
        <p:spPr>
          <a:xfrm>
            <a:off x="10281487" y="1958693"/>
            <a:ext cx="1620000" cy="830997"/>
          </a:xfrm>
          <a:prstGeom prst="rect">
            <a:avLst/>
          </a:prstGeom>
          <a:noFill/>
        </p:spPr>
        <p:txBody>
          <a:bodyPr wrap="square" rtlCol="0" anchor="ctr">
            <a:spAutoFit/>
          </a:bodyPr>
          <a:lstStyle/>
          <a:p>
            <a:pPr algn="ctr">
              <a:defRPr lang="en-US" sz="1600" b="1" i="0" u="none" strike="noStrike" kern="1200" spc="300" baseline="0">
                <a:solidFill>
                  <a:prstClr val="black"/>
                </a:solidFill>
                <a:latin typeface="+mj-lt"/>
                <a:ea typeface="+mn-ea"/>
                <a:cs typeface="+mn-cs"/>
              </a:defRPr>
            </a:pPr>
            <a:r>
              <a:rPr lang="en-NZ" sz="1200" b="1" spc="200" dirty="0">
                <a:solidFill>
                  <a:prstClr val="black"/>
                </a:solidFill>
              </a:rPr>
              <a:t>People</a:t>
            </a:r>
            <a:br>
              <a:rPr lang="en-NZ" sz="1200" b="1" spc="200" dirty="0">
                <a:solidFill>
                  <a:prstClr val="black"/>
                </a:solidFill>
              </a:rPr>
            </a:br>
            <a:r>
              <a:rPr lang="en-NZ" sz="1200" b="1" spc="200" dirty="0">
                <a:solidFill>
                  <a:prstClr val="black"/>
                </a:solidFill>
              </a:rPr>
              <a:t>with the lived experience</a:t>
            </a:r>
            <a:br>
              <a:rPr lang="en-NZ" sz="1200" b="1" spc="200" dirty="0">
                <a:solidFill>
                  <a:prstClr val="black"/>
                </a:solidFill>
              </a:rPr>
            </a:br>
            <a:r>
              <a:rPr lang="en-NZ" sz="1200" b="1" spc="200" dirty="0">
                <a:solidFill>
                  <a:prstClr val="black"/>
                </a:solidFill>
              </a:rPr>
              <a:t>of disability</a:t>
            </a:r>
          </a:p>
        </p:txBody>
      </p:sp>
      <p:grpSp>
        <p:nvGrpSpPr>
          <p:cNvPr id="56" name="Group 55">
            <a:extLst>
              <a:ext uri="{FF2B5EF4-FFF2-40B4-BE49-F238E27FC236}">
                <a16:creationId xmlns:a16="http://schemas.microsoft.com/office/drawing/2014/main" id="{20FFAF26-749F-4D45-BC5F-FD3F165D9F1F}"/>
              </a:ext>
            </a:extLst>
          </p:cNvPr>
          <p:cNvGrpSpPr/>
          <p:nvPr/>
        </p:nvGrpSpPr>
        <p:grpSpPr>
          <a:xfrm>
            <a:off x="300000" y="3326453"/>
            <a:ext cx="11592000" cy="2185156"/>
            <a:chOff x="300000" y="3335978"/>
            <a:chExt cx="11592000" cy="2185156"/>
          </a:xfrm>
        </p:grpSpPr>
        <p:cxnSp>
          <p:nvCxnSpPr>
            <p:cNvPr id="14" name="Straight Connector 13">
              <a:extLst>
                <a:ext uri="{FF2B5EF4-FFF2-40B4-BE49-F238E27FC236}">
                  <a16:creationId xmlns:a16="http://schemas.microsoft.com/office/drawing/2014/main" id="{1E38B727-79DD-47AB-9A10-D1B42C9F98DB}"/>
                </a:ext>
              </a:extLst>
            </p:cNvPr>
            <p:cNvCxnSpPr/>
            <p:nvPr/>
          </p:nvCxnSpPr>
          <p:spPr>
            <a:xfrm>
              <a:off x="300000" y="3335978"/>
              <a:ext cx="115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46BC54C-3E3F-4C99-B359-8E848040C462}"/>
                </a:ext>
              </a:extLst>
            </p:cNvPr>
            <p:cNvCxnSpPr/>
            <p:nvPr/>
          </p:nvCxnSpPr>
          <p:spPr>
            <a:xfrm>
              <a:off x="300000" y="3882267"/>
              <a:ext cx="115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A9C5930-0C37-4B04-B388-9CC730DB8918}"/>
                </a:ext>
              </a:extLst>
            </p:cNvPr>
            <p:cNvCxnSpPr/>
            <p:nvPr/>
          </p:nvCxnSpPr>
          <p:spPr>
            <a:xfrm>
              <a:off x="300000" y="4428556"/>
              <a:ext cx="115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D571143-D056-4028-AFD2-712205670788}"/>
                </a:ext>
              </a:extLst>
            </p:cNvPr>
            <p:cNvCxnSpPr/>
            <p:nvPr/>
          </p:nvCxnSpPr>
          <p:spPr>
            <a:xfrm>
              <a:off x="300000" y="4974845"/>
              <a:ext cx="115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5B4C4B1-AE24-44EB-AA6D-641D064FC639}"/>
                </a:ext>
              </a:extLst>
            </p:cNvPr>
            <p:cNvCxnSpPr/>
            <p:nvPr/>
          </p:nvCxnSpPr>
          <p:spPr>
            <a:xfrm>
              <a:off x="300000" y="5521134"/>
              <a:ext cx="115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BCFE9233-5667-4BD1-8B07-F18A1CA83D12}"/>
              </a:ext>
            </a:extLst>
          </p:cNvPr>
          <p:cNvGrpSpPr/>
          <p:nvPr/>
        </p:nvGrpSpPr>
        <p:grpSpPr>
          <a:xfrm>
            <a:off x="5424525" y="4035494"/>
            <a:ext cx="238219" cy="1859652"/>
            <a:chOff x="5424525" y="4045019"/>
            <a:chExt cx="238219" cy="1859652"/>
          </a:xfrm>
        </p:grpSpPr>
        <p:sp>
          <p:nvSpPr>
            <p:cNvPr id="52" name="Isosceles Triangle 51">
              <a:extLst>
                <a:ext uri="{FF2B5EF4-FFF2-40B4-BE49-F238E27FC236}">
                  <a16:creationId xmlns:a16="http://schemas.microsoft.com/office/drawing/2014/main" id="{A178317B-6F67-4EC5-B4E4-E05C802B823E}"/>
                </a:ext>
              </a:extLst>
            </p:cNvPr>
            <p:cNvSpPr>
              <a:spLocks noChangeAspect="1"/>
            </p:cNvSpPr>
            <p:nvPr/>
          </p:nvSpPr>
          <p:spPr>
            <a:xfrm>
              <a:off x="5424525" y="4045019"/>
              <a:ext cx="238219" cy="220785"/>
            </a:xfrm>
            <a:prstGeom prst="triangl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53" name="Isosceles Triangle 52">
              <a:extLst>
                <a:ext uri="{FF2B5EF4-FFF2-40B4-BE49-F238E27FC236}">
                  <a16:creationId xmlns:a16="http://schemas.microsoft.com/office/drawing/2014/main" id="{7FF7638A-92CA-4215-9D09-925499FE2AA0}"/>
                </a:ext>
              </a:extLst>
            </p:cNvPr>
            <p:cNvSpPr>
              <a:spLocks noChangeAspect="1"/>
            </p:cNvSpPr>
            <p:nvPr/>
          </p:nvSpPr>
          <p:spPr>
            <a:xfrm>
              <a:off x="5424525" y="5137597"/>
              <a:ext cx="238219" cy="220785"/>
            </a:xfrm>
            <a:prstGeom prst="triangl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54" name="Isosceles Triangle 53">
              <a:extLst>
                <a:ext uri="{FF2B5EF4-FFF2-40B4-BE49-F238E27FC236}">
                  <a16:creationId xmlns:a16="http://schemas.microsoft.com/office/drawing/2014/main" id="{EFB792AA-BB40-41CF-98A5-AC51120F490F}"/>
                </a:ext>
              </a:extLst>
            </p:cNvPr>
            <p:cNvSpPr>
              <a:spLocks noChangeAspect="1"/>
            </p:cNvSpPr>
            <p:nvPr/>
          </p:nvSpPr>
          <p:spPr>
            <a:xfrm>
              <a:off x="5424525" y="5683886"/>
              <a:ext cx="238219" cy="220785"/>
            </a:xfrm>
            <a:prstGeom prst="triangl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grpSp>
      <p:grpSp>
        <p:nvGrpSpPr>
          <p:cNvPr id="58" name="Group 57">
            <a:extLst>
              <a:ext uri="{FF2B5EF4-FFF2-40B4-BE49-F238E27FC236}">
                <a16:creationId xmlns:a16="http://schemas.microsoft.com/office/drawing/2014/main" id="{FBAC80FF-C38C-4FCB-9C11-11011D91D64A}"/>
              </a:ext>
            </a:extLst>
          </p:cNvPr>
          <p:cNvGrpSpPr/>
          <p:nvPr/>
        </p:nvGrpSpPr>
        <p:grpSpPr>
          <a:xfrm>
            <a:off x="7273809" y="3489205"/>
            <a:ext cx="238219" cy="2405941"/>
            <a:chOff x="5424525" y="3498730"/>
            <a:chExt cx="238219" cy="2405941"/>
          </a:xfrm>
        </p:grpSpPr>
        <p:sp>
          <p:nvSpPr>
            <p:cNvPr id="60" name="Isosceles Triangle 59">
              <a:extLst>
                <a:ext uri="{FF2B5EF4-FFF2-40B4-BE49-F238E27FC236}">
                  <a16:creationId xmlns:a16="http://schemas.microsoft.com/office/drawing/2014/main" id="{37DA2107-1592-46DA-AB83-FF2741E68129}"/>
                </a:ext>
              </a:extLst>
            </p:cNvPr>
            <p:cNvSpPr>
              <a:spLocks noChangeAspect="1"/>
            </p:cNvSpPr>
            <p:nvPr/>
          </p:nvSpPr>
          <p:spPr>
            <a:xfrm>
              <a:off x="5424525" y="3498730"/>
              <a:ext cx="238219" cy="220785"/>
            </a:xfrm>
            <a:prstGeom prst="triangl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61" name="Isosceles Triangle 60">
              <a:extLst>
                <a:ext uri="{FF2B5EF4-FFF2-40B4-BE49-F238E27FC236}">
                  <a16:creationId xmlns:a16="http://schemas.microsoft.com/office/drawing/2014/main" id="{6D93CB80-9DD7-453C-B6FB-B8242767530A}"/>
                </a:ext>
              </a:extLst>
            </p:cNvPr>
            <p:cNvSpPr>
              <a:spLocks noChangeAspect="1"/>
            </p:cNvSpPr>
            <p:nvPr/>
          </p:nvSpPr>
          <p:spPr>
            <a:xfrm>
              <a:off x="5424525" y="4045019"/>
              <a:ext cx="238219" cy="220785"/>
            </a:xfrm>
            <a:prstGeom prst="triangl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62" name="Isosceles Triangle 61">
              <a:extLst>
                <a:ext uri="{FF2B5EF4-FFF2-40B4-BE49-F238E27FC236}">
                  <a16:creationId xmlns:a16="http://schemas.microsoft.com/office/drawing/2014/main" id="{5DC3973E-3976-482D-B80C-9A6B00C3353E}"/>
                </a:ext>
              </a:extLst>
            </p:cNvPr>
            <p:cNvSpPr>
              <a:spLocks noChangeAspect="1"/>
            </p:cNvSpPr>
            <p:nvPr/>
          </p:nvSpPr>
          <p:spPr>
            <a:xfrm>
              <a:off x="5424525" y="5137597"/>
              <a:ext cx="238219" cy="220785"/>
            </a:xfrm>
            <a:prstGeom prst="triangl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63" name="Isosceles Triangle 62">
              <a:extLst>
                <a:ext uri="{FF2B5EF4-FFF2-40B4-BE49-F238E27FC236}">
                  <a16:creationId xmlns:a16="http://schemas.microsoft.com/office/drawing/2014/main" id="{6D0B20C8-7872-4879-B183-2BBEC6C36169}"/>
                </a:ext>
              </a:extLst>
            </p:cNvPr>
            <p:cNvSpPr>
              <a:spLocks noChangeAspect="1"/>
            </p:cNvSpPr>
            <p:nvPr/>
          </p:nvSpPr>
          <p:spPr>
            <a:xfrm>
              <a:off x="5424525" y="5683886"/>
              <a:ext cx="238219" cy="220785"/>
            </a:xfrm>
            <a:prstGeom prst="triangl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grpSp>
      <p:grpSp>
        <p:nvGrpSpPr>
          <p:cNvPr id="65" name="Group 64">
            <a:extLst>
              <a:ext uri="{FF2B5EF4-FFF2-40B4-BE49-F238E27FC236}">
                <a16:creationId xmlns:a16="http://schemas.microsoft.com/office/drawing/2014/main" id="{4C0C1264-B6E3-4131-99BD-CE619390130C}"/>
              </a:ext>
            </a:extLst>
          </p:cNvPr>
          <p:cNvGrpSpPr/>
          <p:nvPr/>
        </p:nvGrpSpPr>
        <p:grpSpPr>
          <a:xfrm>
            <a:off x="9123093" y="2942916"/>
            <a:ext cx="238219" cy="2952230"/>
            <a:chOff x="5424525" y="2952441"/>
            <a:chExt cx="238219" cy="2952230"/>
          </a:xfrm>
        </p:grpSpPr>
        <p:sp>
          <p:nvSpPr>
            <p:cNvPr id="66" name="Isosceles Triangle 65">
              <a:extLst>
                <a:ext uri="{FF2B5EF4-FFF2-40B4-BE49-F238E27FC236}">
                  <a16:creationId xmlns:a16="http://schemas.microsoft.com/office/drawing/2014/main" id="{C81A6A32-1B1E-4EFC-9959-FB84A8E4A17B}"/>
                </a:ext>
              </a:extLst>
            </p:cNvPr>
            <p:cNvSpPr>
              <a:spLocks noChangeAspect="1"/>
            </p:cNvSpPr>
            <p:nvPr/>
          </p:nvSpPr>
          <p:spPr>
            <a:xfrm>
              <a:off x="5424525" y="2952441"/>
              <a:ext cx="238219" cy="220785"/>
            </a:xfrm>
            <a:prstGeom prst="triangl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dirty="0"/>
            </a:p>
          </p:txBody>
        </p:sp>
        <p:sp>
          <p:nvSpPr>
            <p:cNvPr id="69" name="Isosceles Triangle 68">
              <a:extLst>
                <a:ext uri="{FF2B5EF4-FFF2-40B4-BE49-F238E27FC236}">
                  <a16:creationId xmlns:a16="http://schemas.microsoft.com/office/drawing/2014/main" id="{E7CDD316-017F-4244-9C57-C69923FFBC9F}"/>
                </a:ext>
              </a:extLst>
            </p:cNvPr>
            <p:cNvSpPr>
              <a:spLocks noChangeAspect="1"/>
            </p:cNvSpPr>
            <p:nvPr/>
          </p:nvSpPr>
          <p:spPr>
            <a:xfrm>
              <a:off x="5424525" y="5137597"/>
              <a:ext cx="238219" cy="220785"/>
            </a:xfrm>
            <a:prstGeom prst="triangl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70" name="Isosceles Triangle 69">
              <a:extLst>
                <a:ext uri="{FF2B5EF4-FFF2-40B4-BE49-F238E27FC236}">
                  <a16:creationId xmlns:a16="http://schemas.microsoft.com/office/drawing/2014/main" id="{A0639577-19F6-4FDC-95DF-8D08C67C23FF}"/>
                </a:ext>
              </a:extLst>
            </p:cNvPr>
            <p:cNvSpPr>
              <a:spLocks noChangeAspect="1"/>
            </p:cNvSpPr>
            <p:nvPr/>
          </p:nvSpPr>
          <p:spPr>
            <a:xfrm>
              <a:off x="5424525" y="5683886"/>
              <a:ext cx="238219" cy="220785"/>
            </a:xfrm>
            <a:prstGeom prst="triangl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71" name="Isosceles Triangle 70">
              <a:extLst>
                <a:ext uri="{FF2B5EF4-FFF2-40B4-BE49-F238E27FC236}">
                  <a16:creationId xmlns:a16="http://schemas.microsoft.com/office/drawing/2014/main" id="{58225DF2-7119-43C8-9131-4214370DAC7C}"/>
                </a:ext>
              </a:extLst>
            </p:cNvPr>
            <p:cNvSpPr>
              <a:spLocks noChangeAspect="1"/>
            </p:cNvSpPr>
            <p:nvPr/>
          </p:nvSpPr>
          <p:spPr>
            <a:xfrm>
              <a:off x="5424525" y="4591308"/>
              <a:ext cx="238219" cy="220785"/>
            </a:xfrm>
            <a:prstGeom prst="triangl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grpSp>
      <p:sp>
        <p:nvSpPr>
          <p:cNvPr id="48" name="Isosceles Triangle 47">
            <a:extLst>
              <a:ext uri="{FF2B5EF4-FFF2-40B4-BE49-F238E27FC236}">
                <a16:creationId xmlns:a16="http://schemas.microsoft.com/office/drawing/2014/main" id="{2EF2A6DA-8F6B-4AD9-B2F0-195C37A44B3F}"/>
              </a:ext>
            </a:extLst>
          </p:cNvPr>
          <p:cNvSpPr>
            <a:spLocks noChangeAspect="1"/>
          </p:cNvSpPr>
          <p:nvPr/>
        </p:nvSpPr>
        <p:spPr>
          <a:xfrm>
            <a:off x="9123093" y="3431174"/>
            <a:ext cx="238219" cy="220785"/>
          </a:xfrm>
          <a:prstGeom prst="triangl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49" name="Isosceles Triangle 48">
            <a:extLst>
              <a:ext uri="{FF2B5EF4-FFF2-40B4-BE49-F238E27FC236}">
                <a16:creationId xmlns:a16="http://schemas.microsoft.com/office/drawing/2014/main" id="{EEC01482-350B-4EA2-ABDB-4319BA12CCC0}"/>
              </a:ext>
            </a:extLst>
          </p:cNvPr>
          <p:cNvSpPr>
            <a:spLocks noChangeAspect="1"/>
          </p:cNvSpPr>
          <p:nvPr/>
        </p:nvSpPr>
        <p:spPr>
          <a:xfrm>
            <a:off x="9123093" y="3977463"/>
            <a:ext cx="238219" cy="220785"/>
          </a:xfrm>
          <a:prstGeom prst="triangl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1"/>
          </a:p>
        </p:txBody>
      </p:sp>
    </p:spTree>
    <p:extLst>
      <p:ext uri="{BB962C8B-B14F-4D97-AF65-F5344CB8AC3E}">
        <p14:creationId xmlns:p14="http://schemas.microsoft.com/office/powerpoint/2010/main" val="450800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25BD08DD-D89E-4DCA-92BD-5B82ADE662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0516" y="2202671"/>
            <a:ext cx="5805459" cy="3982656"/>
          </a:xfrm>
          <a:custGeom>
            <a:avLst/>
            <a:gdLst>
              <a:gd name="connsiteX0" fmla="*/ 0 w 5805459"/>
              <a:gd name="connsiteY0" fmla="*/ 0 h 3982656"/>
              <a:gd name="connsiteX1" fmla="*/ 5805459 w 5805459"/>
              <a:gd name="connsiteY1" fmla="*/ 0 h 3982656"/>
              <a:gd name="connsiteX2" fmla="*/ 5805459 w 5805459"/>
              <a:gd name="connsiteY2" fmla="*/ 3982656 h 3982656"/>
              <a:gd name="connsiteX3" fmla="*/ 0 w 5805459"/>
              <a:gd name="connsiteY3" fmla="*/ 3982656 h 3982656"/>
            </a:gdLst>
            <a:ahLst/>
            <a:cxnLst>
              <a:cxn ang="0">
                <a:pos x="connsiteX0" y="connsiteY0"/>
              </a:cxn>
              <a:cxn ang="0">
                <a:pos x="connsiteX1" y="connsiteY1"/>
              </a:cxn>
              <a:cxn ang="0">
                <a:pos x="connsiteX2" y="connsiteY2"/>
              </a:cxn>
              <a:cxn ang="0">
                <a:pos x="connsiteX3" y="connsiteY3"/>
              </a:cxn>
            </a:cxnLst>
            <a:rect l="l" t="t" r="r" b="b"/>
            <a:pathLst>
              <a:path w="5805459" h="3982656">
                <a:moveTo>
                  <a:pt x="0" y="0"/>
                </a:moveTo>
                <a:lnTo>
                  <a:pt x="5805459" y="0"/>
                </a:lnTo>
                <a:lnTo>
                  <a:pt x="5805459" y="3982656"/>
                </a:lnTo>
                <a:lnTo>
                  <a:pt x="0" y="3982656"/>
                </a:lnTo>
                <a:close/>
              </a:path>
            </a:pathLst>
          </a:custGeom>
        </p:spPr>
      </p:pic>
      <p:sp>
        <p:nvSpPr>
          <p:cNvPr id="112" name="Freeform: Shape 111">
            <a:extLst>
              <a:ext uri="{FF2B5EF4-FFF2-40B4-BE49-F238E27FC236}">
                <a16:creationId xmlns:a16="http://schemas.microsoft.com/office/drawing/2014/main" id="{DC7DF691-924E-4EEF-9719-FCAB0AE0A537}"/>
              </a:ext>
            </a:extLst>
          </p:cNvPr>
          <p:cNvSpPr/>
          <p:nvPr/>
        </p:nvSpPr>
        <p:spPr>
          <a:xfrm>
            <a:off x="290516" y="2202671"/>
            <a:ext cx="5805459" cy="3982656"/>
          </a:xfrm>
          <a:custGeom>
            <a:avLst/>
            <a:gdLst>
              <a:gd name="connsiteX0" fmla="*/ 0 w 5805459"/>
              <a:gd name="connsiteY0" fmla="*/ 0 h 3982656"/>
              <a:gd name="connsiteX1" fmla="*/ 5805459 w 5805459"/>
              <a:gd name="connsiteY1" fmla="*/ 0 h 3982656"/>
              <a:gd name="connsiteX2" fmla="*/ 5805459 w 5805459"/>
              <a:gd name="connsiteY2" fmla="*/ 3982656 h 3982656"/>
              <a:gd name="connsiteX3" fmla="*/ 0 w 5805459"/>
              <a:gd name="connsiteY3" fmla="*/ 3982656 h 3982656"/>
            </a:gdLst>
            <a:ahLst/>
            <a:cxnLst>
              <a:cxn ang="0">
                <a:pos x="connsiteX0" y="connsiteY0"/>
              </a:cxn>
              <a:cxn ang="0">
                <a:pos x="connsiteX1" y="connsiteY1"/>
              </a:cxn>
              <a:cxn ang="0">
                <a:pos x="connsiteX2" y="connsiteY2"/>
              </a:cxn>
              <a:cxn ang="0">
                <a:pos x="connsiteX3" y="connsiteY3"/>
              </a:cxn>
            </a:cxnLst>
            <a:rect l="l" t="t" r="r" b="b"/>
            <a:pathLst>
              <a:path w="5805459" h="3982656">
                <a:moveTo>
                  <a:pt x="0" y="0"/>
                </a:moveTo>
                <a:lnTo>
                  <a:pt x="5805459" y="0"/>
                </a:lnTo>
                <a:lnTo>
                  <a:pt x="5805459" y="3982656"/>
                </a:lnTo>
                <a:lnTo>
                  <a:pt x="0" y="3982656"/>
                </a:lnTo>
                <a:close/>
              </a:path>
            </a:pathLst>
          </a:cu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Z"/>
          </a:p>
        </p:txBody>
      </p:sp>
      <p:sp>
        <p:nvSpPr>
          <p:cNvPr id="2" name="Title 1">
            <a:extLst>
              <a:ext uri="{FF2B5EF4-FFF2-40B4-BE49-F238E27FC236}">
                <a16:creationId xmlns:a16="http://schemas.microsoft.com/office/drawing/2014/main" id="{B3AD1F2E-20C9-408B-808C-CE826AFC2618}"/>
              </a:ext>
            </a:extLst>
          </p:cNvPr>
          <p:cNvSpPr>
            <a:spLocks noGrp="1"/>
          </p:cNvSpPr>
          <p:nvPr>
            <p:ph type="title"/>
          </p:nvPr>
        </p:nvSpPr>
        <p:spPr>
          <a:xfrm>
            <a:off x="252000" y="252000"/>
            <a:ext cx="11688000" cy="424732"/>
          </a:xfrm>
        </p:spPr>
        <p:txBody>
          <a:bodyPr/>
          <a:lstStyle/>
          <a:p>
            <a:r>
              <a:rPr lang="en-NZ" dirty="0"/>
              <a:t>Accessing the arts online</a:t>
            </a:r>
            <a:endParaRPr lang="en-NZ" b="1" dirty="0"/>
          </a:p>
        </p:txBody>
      </p:sp>
      <p:sp>
        <p:nvSpPr>
          <p:cNvPr id="5" name="Rectangle 4">
            <a:extLst>
              <a:ext uri="{FF2B5EF4-FFF2-40B4-BE49-F238E27FC236}">
                <a16:creationId xmlns:a16="http://schemas.microsoft.com/office/drawing/2014/main" id="{93834F40-9E22-4F20-8F6C-198952B948C2}"/>
              </a:ext>
            </a:extLst>
          </p:cNvPr>
          <p:cNvSpPr/>
          <p:nvPr/>
        </p:nvSpPr>
        <p:spPr>
          <a:xfrm>
            <a:off x="0" y="1062000"/>
            <a:ext cx="12192000" cy="828000"/>
          </a:xfrm>
          <a:prstGeom prst="rect">
            <a:avLst/>
          </a:prstGeom>
          <a:solidFill>
            <a:srgbClr val="D1A4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6" name="Rectangle 5">
            <a:extLst>
              <a:ext uri="{FF2B5EF4-FFF2-40B4-BE49-F238E27FC236}">
                <a16:creationId xmlns:a16="http://schemas.microsoft.com/office/drawing/2014/main" id="{5FE586F0-D18D-41D0-AED9-745C27B0DBE0}"/>
              </a:ext>
            </a:extLst>
          </p:cNvPr>
          <p:cNvSpPr/>
          <p:nvPr/>
        </p:nvSpPr>
        <p:spPr>
          <a:xfrm>
            <a:off x="252000" y="1147334"/>
            <a:ext cx="11688000" cy="646331"/>
          </a:xfrm>
          <a:prstGeom prst="rect">
            <a:avLst/>
          </a:prstGeom>
        </p:spPr>
        <p:txBody>
          <a:bodyPr wrap="square">
            <a:spAutoFit/>
          </a:bodyPr>
          <a:lstStyle/>
          <a:p>
            <a:r>
              <a:rPr lang="en-NZ" dirty="0"/>
              <a:t>How we want to access the arts is evolving. There is evidence that greater access to the arts online will help to democratise the arts.</a:t>
            </a:r>
          </a:p>
        </p:txBody>
      </p:sp>
      <p:sp>
        <p:nvSpPr>
          <p:cNvPr id="94" name="Rectangle 93">
            <a:extLst>
              <a:ext uri="{FF2B5EF4-FFF2-40B4-BE49-F238E27FC236}">
                <a16:creationId xmlns:a16="http://schemas.microsoft.com/office/drawing/2014/main" id="{0E42921A-47CA-4ED1-B0F4-53AF5E544483}"/>
              </a:ext>
            </a:extLst>
          </p:cNvPr>
          <p:cNvSpPr/>
          <p:nvPr/>
        </p:nvSpPr>
        <p:spPr>
          <a:xfrm>
            <a:off x="8362922" y="2778228"/>
            <a:ext cx="3577078" cy="2831544"/>
          </a:xfrm>
          <a:prstGeom prst="rect">
            <a:avLst/>
          </a:prstGeom>
          <a:solidFill>
            <a:schemeClr val="bg1"/>
          </a:solidFill>
          <a:ln>
            <a:solidFill>
              <a:schemeClr val="tx1"/>
            </a:solidFill>
            <a:prstDash val="dash"/>
          </a:ln>
        </p:spPr>
        <p:txBody>
          <a:bodyPr wrap="square" anchor="ctr">
            <a:spAutoFit/>
          </a:bodyPr>
          <a:lstStyle/>
          <a:p>
            <a:pPr fontAlgn="t">
              <a:spcAft>
                <a:spcPts val="1200"/>
              </a:spcAft>
            </a:pPr>
            <a:r>
              <a:rPr lang="en-NZ" sz="1600" b="1" dirty="0"/>
              <a:t>Subgroups more likely to have attended various art forms online:</a:t>
            </a:r>
          </a:p>
          <a:p>
            <a:pPr marL="285750" indent="-285750" fontAlgn="t">
              <a:spcAft>
                <a:spcPts val="1200"/>
              </a:spcAft>
              <a:buFont typeface="Arial" panose="020B0604020202020204" pitchFamily="34" charset="0"/>
              <a:buChar char="•"/>
            </a:pPr>
            <a:r>
              <a:rPr lang="en-NZ" sz="1600" i="1" dirty="0"/>
              <a:t>Young people aged 15 to 17</a:t>
            </a:r>
          </a:p>
          <a:p>
            <a:pPr marL="285750" indent="-285750" fontAlgn="t">
              <a:spcAft>
                <a:spcPts val="1200"/>
              </a:spcAft>
              <a:buFont typeface="Arial" panose="020B0604020202020204" pitchFamily="34" charset="0"/>
              <a:buChar char="•"/>
            </a:pPr>
            <a:r>
              <a:rPr lang="en-NZ" sz="1600" i="1" dirty="0"/>
              <a:t>Māori </a:t>
            </a:r>
          </a:p>
          <a:p>
            <a:pPr marL="285750" indent="-285750" fontAlgn="t">
              <a:spcAft>
                <a:spcPts val="1200"/>
              </a:spcAft>
              <a:buFont typeface="Arial" panose="020B0604020202020204" pitchFamily="34" charset="0"/>
              <a:buChar char="•"/>
            </a:pPr>
            <a:r>
              <a:rPr lang="en-NZ" sz="1600" i="1" dirty="0"/>
              <a:t>Pacific peoples </a:t>
            </a:r>
          </a:p>
          <a:p>
            <a:pPr marL="285750" indent="-285750" fontAlgn="t">
              <a:spcAft>
                <a:spcPts val="1200"/>
              </a:spcAft>
              <a:buFont typeface="Arial" panose="020B0604020202020204" pitchFamily="34" charset="0"/>
              <a:buChar char="•"/>
            </a:pPr>
            <a:r>
              <a:rPr lang="en-NZ" sz="1600" i="1" dirty="0"/>
              <a:t>People with the lived experience of disability</a:t>
            </a:r>
          </a:p>
          <a:p>
            <a:pPr marL="285750" indent="-285750" fontAlgn="t">
              <a:spcAft>
                <a:spcPts val="1200"/>
              </a:spcAft>
              <a:buFont typeface="Arial" panose="020B0604020202020204" pitchFamily="34" charset="0"/>
              <a:buChar char="•"/>
            </a:pPr>
            <a:r>
              <a:rPr lang="en-NZ" sz="1600" i="1" dirty="0"/>
              <a:t>Low income households </a:t>
            </a:r>
          </a:p>
        </p:txBody>
      </p:sp>
      <p:sp>
        <p:nvSpPr>
          <p:cNvPr id="21" name="Oval 20">
            <a:extLst>
              <a:ext uri="{FF2B5EF4-FFF2-40B4-BE49-F238E27FC236}">
                <a16:creationId xmlns:a16="http://schemas.microsoft.com/office/drawing/2014/main" id="{8F2C4029-78DD-43DE-8491-6DB72C3607FD}"/>
              </a:ext>
            </a:extLst>
          </p:cNvPr>
          <p:cNvSpPr/>
          <p:nvPr/>
        </p:nvSpPr>
        <p:spPr>
          <a:xfrm>
            <a:off x="4536831" y="2634830"/>
            <a:ext cx="3118338" cy="31183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aphicFrame>
        <p:nvGraphicFramePr>
          <p:cNvPr id="48" name="Chart 47">
            <a:extLst>
              <a:ext uri="{FF2B5EF4-FFF2-40B4-BE49-F238E27FC236}">
                <a16:creationId xmlns:a16="http://schemas.microsoft.com/office/drawing/2014/main" id="{2C572174-0289-41B3-A66F-8C0BD84DFF9F}"/>
              </a:ext>
            </a:extLst>
          </p:cNvPr>
          <p:cNvGraphicFramePr/>
          <p:nvPr>
            <p:extLst>
              <p:ext uri="{D42A27DB-BD31-4B8C-83A1-F6EECF244321}">
                <p14:modId xmlns:p14="http://schemas.microsoft.com/office/powerpoint/2010/main" val="2350504867"/>
              </p:ext>
            </p:extLst>
          </p:nvPr>
        </p:nvGraphicFramePr>
        <p:xfrm>
          <a:off x="2619375" y="1851796"/>
          <a:ext cx="6953250" cy="4684406"/>
        </p:xfrm>
        <a:graphic>
          <a:graphicData uri="http://schemas.openxmlformats.org/drawingml/2006/chart">
            <c:chart xmlns:c="http://schemas.openxmlformats.org/drawingml/2006/chart" xmlns:r="http://schemas.openxmlformats.org/officeDocument/2006/relationships" r:id="rId3"/>
          </a:graphicData>
        </a:graphic>
      </p:graphicFrame>
      <p:sp>
        <p:nvSpPr>
          <p:cNvPr id="90" name="Rectangle 89">
            <a:extLst>
              <a:ext uri="{FF2B5EF4-FFF2-40B4-BE49-F238E27FC236}">
                <a16:creationId xmlns:a16="http://schemas.microsoft.com/office/drawing/2014/main" id="{A7CDE9AC-116A-46FA-905C-3569C725D558}"/>
              </a:ext>
            </a:extLst>
          </p:cNvPr>
          <p:cNvSpPr/>
          <p:nvPr/>
        </p:nvSpPr>
        <p:spPr>
          <a:xfrm>
            <a:off x="5344835" y="3216991"/>
            <a:ext cx="1502334" cy="769441"/>
          </a:xfrm>
          <a:prstGeom prst="rect">
            <a:avLst/>
          </a:prstGeom>
        </p:spPr>
        <p:txBody>
          <a:bodyPr wrap="none" anchor="b">
            <a:spAutoFit/>
          </a:bodyPr>
          <a:lstStyle/>
          <a:p>
            <a:pPr algn="ctr"/>
            <a:r>
              <a:rPr lang="en-NZ" sz="4400" dirty="0">
                <a:latin typeface="Arial Black" panose="020B0A04020102020204" pitchFamily="34" charset="0"/>
              </a:rPr>
              <a:t>52%</a:t>
            </a:r>
          </a:p>
        </p:txBody>
      </p:sp>
      <p:sp>
        <p:nvSpPr>
          <p:cNvPr id="91" name="Rectangle 90">
            <a:extLst>
              <a:ext uri="{FF2B5EF4-FFF2-40B4-BE49-F238E27FC236}">
                <a16:creationId xmlns:a16="http://schemas.microsoft.com/office/drawing/2014/main" id="{E1899F78-AD10-44BC-8CD7-E62C961DB1A6}"/>
              </a:ext>
            </a:extLst>
          </p:cNvPr>
          <p:cNvSpPr/>
          <p:nvPr/>
        </p:nvSpPr>
        <p:spPr>
          <a:xfrm>
            <a:off x="4838700" y="3872327"/>
            <a:ext cx="2514600" cy="1261884"/>
          </a:xfrm>
          <a:prstGeom prst="rect">
            <a:avLst/>
          </a:prstGeom>
        </p:spPr>
        <p:txBody>
          <a:bodyPr wrap="square">
            <a:spAutoFit/>
          </a:bodyPr>
          <a:lstStyle/>
          <a:p>
            <a:pPr algn="ctr"/>
            <a:r>
              <a:rPr lang="en-NZ" sz="1900" dirty="0"/>
              <a:t>would like to have the choice of attending the arts in person or watching online</a:t>
            </a:r>
          </a:p>
        </p:txBody>
      </p:sp>
    </p:spTree>
    <p:extLst>
      <p:ext uri="{BB962C8B-B14F-4D97-AF65-F5344CB8AC3E}">
        <p14:creationId xmlns:p14="http://schemas.microsoft.com/office/powerpoint/2010/main" val="3088909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13FD34F1-66F4-4584-9BA9-F9E9AAF521F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
          <a:stretch/>
        </p:blipFill>
        <p:spPr>
          <a:xfrm>
            <a:off x="7196383" y="1914671"/>
            <a:ext cx="4705107" cy="4270656"/>
          </a:xfrm>
          <a:custGeom>
            <a:avLst/>
            <a:gdLst>
              <a:gd name="connsiteX0" fmla="*/ 0 w 4705107"/>
              <a:gd name="connsiteY0" fmla="*/ 0 h 4270656"/>
              <a:gd name="connsiteX1" fmla="*/ 4705107 w 4705107"/>
              <a:gd name="connsiteY1" fmla="*/ 0 h 4270656"/>
              <a:gd name="connsiteX2" fmla="*/ 4705107 w 4705107"/>
              <a:gd name="connsiteY2" fmla="*/ 4270656 h 4270656"/>
              <a:gd name="connsiteX3" fmla="*/ 0 w 4705107"/>
              <a:gd name="connsiteY3" fmla="*/ 4270656 h 4270656"/>
            </a:gdLst>
            <a:ahLst/>
            <a:cxnLst>
              <a:cxn ang="0">
                <a:pos x="connsiteX0" y="connsiteY0"/>
              </a:cxn>
              <a:cxn ang="0">
                <a:pos x="connsiteX1" y="connsiteY1"/>
              </a:cxn>
              <a:cxn ang="0">
                <a:pos x="connsiteX2" y="connsiteY2"/>
              </a:cxn>
              <a:cxn ang="0">
                <a:pos x="connsiteX3" y="connsiteY3"/>
              </a:cxn>
            </a:cxnLst>
            <a:rect l="l" t="t" r="r" b="b"/>
            <a:pathLst>
              <a:path w="4705107" h="4270656">
                <a:moveTo>
                  <a:pt x="0" y="0"/>
                </a:moveTo>
                <a:lnTo>
                  <a:pt x="4705107" y="0"/>
                </a:lnTo>
                <a:lnTo>
                  <a:pt x="4705107" y="4270656"/>
                </a:lnTo>
                <a:lnTo>
                  <a:pt x="0" y="4270656"/>
                </a:lnTo>
                <a:close/>
              </a:path>
            </a:pathLst>
          </a:custGeom>
        </p:spPr>
      </p:pic>
      <p:sp>
        <p:nvSpPr>
          <p:cNvPr id="39" name="Freeform: Shape 38">
            <a:extLst>
              <a:ext uri="{FF2B5EF4-FFF2-40B4-BE49-F238E27FC236}">
                <a16:creationId xmlns:a16="http://schemas.microsoft.com/office/drawing/2014/main" id="{8141B09F-4064-48E7-87BC-39ECD889F288}"/>
              </a:ext>
            </a:extLst>
          </p:cNvPr>
          <p:cNvSpPr/>
          <p:nvPr/>
        </p:nvSpPr>
        <p:spPr>
          <a:xfrm>
            <a:off x="7196383" y="1914671"/>
            <a:ext cx="4705107" cy="4270656"/>
          </a:xfrm>
          <a:custGeom>
            <a:avLst/>
            <a:gdLst>
              <a:gd name="connsiteX0" fmla="*/ 0 w 4705107"/>
              <a:gd name="connsiteY0" fmla="*/ 0 h 4270656"/>
              <a:gd name="connsiteX1" fmla="*/ 4705107 w 4705107"/>
              <a:gd name="connsiteY1" fmla="*/ 0 h 4270656"/>
              <a:gd name="connsiteX2" fmla="*/ 4705107 w 4705107"/>
              <a:gd name="connsiteY2" fmla="*/ 4270656 h 4270656"/>
              <a:gd name="connsiteX3" fmla="*/ 0 w 4705107"/>
              <a:gd name="connsiteY3" fmla="*/ 4270656 h 4270656"/>
            </a:gdLst>
            <a:ahLst/>
            <a:cxnLst>
              <a:cxn ang="0">
                <a:pos x="connsiteX0" y="connsiteY0"/>
              </a:cxn>
              <a:cxn ang="0">
                <a:pos x="connsiteX1" y="connsiteY1"/>
              </a:cxn>
              <a:cxn ang="0">
                <a:pos x="connsiteX2" y="connsiteY2"/>
              </a:cxn>
              <a:cxn ang="0">
                <a:pos x="connsiteX3" y="connsiteY3"/>
              </a:cxn>
            </a:cxnLst>
            <a:rect l="l" t="t" r="r" b="b"/>
            <a:pathLst>
              <a:path w="4705107" h="4270656">
                <a:moveTo>
                  <a:pt x="0" y="0"/>
                </a:moveTo>
                <a:lnTo>
                  <a:pt x="4705107" y="0"/>
                </a:lnTo>
                <a:lnTo>
                  <a:pt x="4705107" y="4270656"/>
                </a:lnTo>
                <a:lnTo>
                  <a:pt x="0" y="4270656"/>
                </a:lnTo>
                <a:close/>
              </a:path>
            </a:pathLst>
          </a:custGeom>
          <a:solidFill>
            <a:schemeClr val="tx1">
              <a:lumMod val="85000"/>
              <a:lumOff val="1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Z"/>
          </a:p>
        </p:txBody>
      </p:sp>
      <p:sp>
        <p:nvSpPr>
          <p:cNvPr id="2" name="Title 1">
            <a:extLst>
              <a:ext uri="{FF2B5EF4-FFF2-40B4-BE49-F238E27FC236}">
                <a16:creationId xmlns:a16="http://schemas.microsoft.com/office/drawing/2014/main" id="{B3AD1F2E-20C9-408B-808C-CE826AFC2618}"/>
              </a:ext>
            </a:extLst>
          </p:cNvPr>
          <p:cNvSpPr>
            <a:spLocks noGrp="1"/>
          </p:cNvSpPr>
          <p:nvPr>
            <p:ph type="title"/>
          </p:nvPr>
        </p:nvSpPr>
        <p:spPr>
          <a:xfrm>
            <a:off x="252000" y="252000"/>
            <a:ext cx="11688000" cy="424732"/>
          </a:xfrm>
        </p:spPr>
        <p:txBody>
          <a:bodyPr/>
          <a:lstStyle/>
          <a:p>
            <a:r>
              <a:rPr lang="en-NZ" dirty="0"/>
              <a:t>Attitudes towards the arts</a:t>
            </a:r>
            <a:endParaRPr lang="en-NZ" b="1" dirty="0"/>
          </a:p>
        </p:txBody>
      </p:sp>
      <p:sp>
        <p:nvSpPr>
          <p:cNvPr id="22" name="Rectangle 21">
            <a:extLst>
              <a:ext uri="{FF2B5EF4-FFF2-40B4-BE49-F238E27FC236}">
                <a16:creationId xmlns:a16="http://schemas.microsoft.com/office/drawing/2014/main" id="{6300D695-D1B0-45DC-922A-0146F3D61238}"/>
              </a:ext>
            </a:extLst>
          </p:cNvPr>
          <p:cNvSpPr/>
          <p:nvPr/>
        </p:nvSpPr>
        <p:spPr>
          <a:xfrm>
            <a:off x="252000" y="1748400"/>
            <a:ext cx="340029" cy="276999"/>
          </a:xfrm>
          <a:prstGeom prst="rect">
            <a:avLst/>
          </a:prstGeom>
        </p:spPr>
        <p:txBody>
          <a:bodyPr wrap="none">
            <a:spAutoFit/>
          </a:bodyPr>
          <a:lstStyle/>
          <a:p>
            <a:r>
              <a:rPr lang="en-NZ" sz="1200" i="1" spc="149" dirty="0">
                <a:solidFill>
                  <a:schemeClr val="tx1">
                    <a:lumMod val="50000"/>
                    <a:lumOff val="50000"/>
                  </a:schemeClr>
                </a:solidFill>
              </a:rPr>
              <a:t>%</a:t>
            </a:r>
          </a:p>
        </p:txBody>
      </p:sp>
      <p:sp>
        <p:nvSpPr>
          <p:cNvPr id="5" name="Rectangle 4">
            <a:extLst>
              <a:ext uri="{FF2B5EF4-FFF2-40B4-BE49-F238E27FC236}">
                <a16:creationId xmlns:a16="http://schemas.microsoft.com/office/drawing/2014/main" id="{93834F40-9E22-4F20-8F6C-198952B948C2}"/>
              </a:ext>
            </a:extLst>
          </p:cNvPr>
          <p:cNvSpPr/>
          <p:nvPr/>
        </p:nvSpPr>
        <p:spPr>
          <a:xfrm>
            <a:off x="0" y="1062000"/>
            <a:ext cx="12192000" cy="540000"/>
          </a:xfrm>
          <a:prstGeom prst="rect">
            <a:avLst/>
          </a:prstGeom>
          <a:solidFill>
            <a:srgbClr val="D1A4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6" name="Rectangle 5">
            <a:extLst>
              <a:ext uri="{FF2B5EF4-FFF2-40B4-BE49-F238E27FC236}">
                <a16:creationId xmlns:a16="http://schemas.microsoft.com/office/drawing/2014/main" id="{5FE586F0-D18D-41D0-AED9-745C27B0DBE0}"/>
              </a:ext>
            </a:extLst>
          </p:cNvPr>
          <p:cNvSpPr/>
          <p:nvPr/>
        </p:nvSpPr>
        <p:spPr>
          <a:xfrm>
            <a:off x="252000" y="1147334"/>
            <a:ext cx="11688000" cy="369332"/>
          </a:xfrm>
          <a:prstGeom prst="rect">
            <a:avLst/>
          </a:prstGeom>
        </p:spPr>
        <p:txBody>
          <a:bodyPr wrap="square">
            <a:spAutoFit/>
          </a:bodyPr>
          <a:lstStyle/>
          <a:p>
            <a:r>
              <a:rPr lang="en-NZ" dirty="0"/>
              <a:t>New Zealanders are more positive than ever before in their attitudes towards the arts</a:t>
            </a:r>
          </a:p>
        </p:txBody>
      </p:sp>
      <p:graphicFrame>
        <p:nvGraphicFramePr>
          <p:cNvPr id="28" name="Chart 27">
            <a:extLst>
              <a:ext uri="{FF2B5EF4-FFF2-40B4-BE49-F238E27FC236}">
                <a16:creationId xmlns:a16="http://schemas.microsoft.com/office/drawing/2014/main" id="{ABBC1BC6-B138-40BC-A79D-386A9AD84FED}"/>
              </a:ext>
            </a:extLst>
          </p:cNvPr>
          <p:cNvGraphicFramePr/>
          <p:nvPr>
            <p:extLst>
              <p:ext uri="{D42A27DB-BD31-4B8C-83A1-F6EECF244321}">
                <p14:modId xmlns:p14="http://schemas.microsoft.com/office/powerpoint/2010/main" val="425417868"/>
              </p:ext>
            </p:extLst>
          </p:nvPr>
        </p:nvGraphicFramePr>
        <p:xfrm>
          <a:off x="337897" y="1914671"/>
          <a:ext cx="6506056" cy="4270656"/>
        </p:xfrm>
        <a:graphic>
          <a:graphicData uri="http://schemas.openxmlformats.org/drawingml/2006/chart">
            <c:chart xmlns:c="http://schemas.openxmlformats.org/drawingml/2006/chart" xmlns:r="http://schemas.openxmlformats.org/officeDocument/2006/relationships" r:id="rId3"/>
          </a:graphicData>
        </a:graphic>
      </p:graphicFrame>
      <p:sp>
        <p:nvSpPr>
          <p:cNvPr id="34" name="TextBox 33">
            <a:extLst>
              <a:ext uri="{FF2B5EF4-FFF2-40B4-BE49-F238E27FC236}">
                <a16:creationId xmlns:a16="http://schemas.microsoft.com/office/drawing/2014/main" id="{60E84B26-BBDA-4F99-9E90-C56D0FC14576}"/>
              </a:ext>
            </a:extLst>
          </p:cNvPr>
          <p:cNvSpPr txBox="1"/>
          <p:nvPr/>
        </p:nvSpPr>
        <p:spPr>
          <a:xfrm>
            <a:off x="5291163" y="2052686"/>
            <a:ext cx="1845665" cy="400110"/>
          </a:xfrm>
          <a:prstGeom prst="rect">
            <a:avLst/>
          </a:prstGeom>
          <a:noFill/>
        </p:spPr>
        <p:txBody>
          <a:bodyPr wrap="square" rtlCol="0">
            <a:spAutoFit/>
          </a:bodyPr>
          <a:lstStyle/>
          <a:p>
            <a:pPr>
              <a:defRPr lang="en-US" sz="1197" b="0" i="0" u="none" strike="noStrike" kern="1200" baseline="0">
                <a:solidFill>
                  <a:schemeClr val="tx1">
                    <a:lumMod val="65000"/>
                    <a:lumOff val="35000"/>
                  </a:schemeClr>
                </a:solidFill>
                <a:latin typeface="+mn-lt"/>
                <a:ea typeface="+mn-ea"/>
                <a:cs typeface="+mn-cs"/>
              </a:defRPr>
            </a:pPr>
            <a:r>
              <a:rPr lang="en-NZ" sz="2000" i="1" dirty="0">
                <a:solidFill>
                  <a:srgbClr val="3AA889"/>
                </a:solidFill>
              </a:rPr>
              <a:t>More positive</a:t>
            </a:r>
          </a:p>
        </p:txBody>
      </p:sp>
      <p:sp>
        <p:nvSpPr>
          <p:cNvPr id="35" name="TextBox 34">
            <a:extLst>
              <a:ext uri="{FF2B5EF4-FFF2-40B4-BE49-F238E27FC236}">
                <a16:creationId xmlns:a16="http://schemas.microsoft.com/office/drawing/2014/main" id="{6F980122-3CB6-4D31-A069-5A8EB7316747}"/>
              </a:ext>
            </a:extLst>
          </p:cNvPr>
          <p:cNvSpPr txBox="1"/>
          <p:nvPr/>
        </p:nvSpPr>
        <p:spPr>
          <a:xfrm>
            <a:off x="-505327" y="5710666"/>
            <a:ext cx="4550450" cy="400110"/>
          </a:xfrm>
          <a:prstGeom prst="rect">
            <a:avLst/>
          </a:prstGeom>
          <a:noFill/>
        </p:spPr>
        <p:txBody>
          <a:bodyPr wrap="square" rtlCol="0">
            <a:spAutoFit/>
          </a:bodyPr>
          <a:lstStyle/>
          <a:p>
            <a:pPr algn="r">
              <a:defRPr lang="en-US" sz="1197" b="0" i="0" u="none" strike="noStrike" kern="1200" baseline="0">
                <a:solidFill>
                  <a:schemeClr val="tx1">
                    <a:lumMod val="65000"/>
                    <a:lumOff val="35000"/>
                  </a:schemeClr>
                </a:solidFill>
                <a:latin typeface="+mn-lt"/>
                <a:ea typeface="+mn-ea"/>
                <a:cs typeface="+mn-cs"/>
              </a:defRPr>
            </a:pPr>
            <a:r>
              <a:rPr lang="en-NZ" sz="2000" i="1" dirty="0">
                <a:solidFill>
                  <a:schemeClr val="tx1">
                    <a:lumMod val="85000"/>
                    <a:lumOff val="15000"/>
                  </a:schemeClr>
                </a:solidFill>
              </a:rPr>
              <a:t>Unchanged / don’t know</a:t>
            </a:r>
          </a:p>
        </p:txBody>
      </p:sp>
      <p:sp>
        <p:nvSpPr>
          <p:cNvPr id="36" name="TextBox 35">
            <a:extLst>
              <a:ext uri="{FF2B5EF4-FFF2-40B4-BE49-F238E27FC236}">
                <a16:creationId xmlns:a16="http://schemas.microsoft.com/office/drawing/2014/main" id="{4ECD9D07-1E52-4FA4-AA0A-5174D2C4CE5B}"/>
              </a:ext>
            </a:extLst>
          </p:cNvPr>
          <p:cNvSpPr txBox="1"/>
          <p:nvPr/>
        </p:nvSpPr>
        <p:spPr>
          <a:xfrm>
            <a:off x="668922" y="2052686"/>
            <a:ext cx="2004371" cy="400110"/>
          </a:xfrm>
          <a:prstGeom prst="rect">
            <a:avLst/>
          </a:prstGeom>
          <a:noFill/>
        </p:spPr>
        <p:txBody>
          <a:bodyPr wrap="square" rtlCol="0">
            <a:spAutoFit/>
          </a:bodyPr>
          <a:lstStyle/>
          <a:p>
            <a:pPr algn="r">
              <a:defRPr lang="en-US" sz="1197" b="0" i="0" u="none" strike="noStrike" kern="1200" baseline="0">
                <a:solidFill>
                  <a:schemeClr val="tx1">
                    <a:lumMod val="65000"/>
                    <a:lumOff val="35000"/>
                  </a:schemeClr>
                </a:solidFill>
                <a:latin typeface="+mn-lt"/>
                <a:ea typeface="+mn-ea"/>
                <a:cs typeface="+mn-cs"/>
              </a:defRPr>
            </a:pPr>
            <a:r>
              <a:rPr lang="en-NZ" sz="2000" i="1" dirty="0">
                <a:solidFill>
                  <a:srgbClr val="CD005F"/>
                </a:solidFill>
              </a:rPr>
              <a:t>More negative</a:t>
            </a:r>
          </a:p>
        </p:txBody>
      </p:sp>
      <p:sp>
        <p:nvSpPr>
          <p:cNvPr id="3" name="Rectangle 2">
            <a:extLst>
              <a:ext uri="{FF2B5EF4-FFF2-40B4-BE49-F238E27FC236}">
                <a16:creationId xmlns:a16="http://schemas.microsoft.com/office/drawing/2014/main" id="{2784DEE0-82A2-403C-809A-595DD8626EBD}"/>
              </a:ext>
            </a:extLst>
          </p:cNvPr>
          <p:cNvSpPr/>
          <p:nvPr/>
        </p:nvSpPr>
        <p:spPr>
          <a:xfrm>
            <a:off x="2679495" y="3477177"/>
            <a:ext cx="1822859" cy="1200329"/>
          </a:xfrm>
          <a:prstGeom prst="rect">
            <a:avLst/>
          </a:prstGeom>
        </p:spPr>
        <p:txBody>
          <a:bodyPr wrap="square">
            <a:spAutoFit/>
          </a:bodyPr>
          <a:lstStyle/>
          <a:p>
            <a:pPr algn="ctr"/>
            <a:r>
              <a:rPr lang="en-GB" dirty="0">
                <a:ea typeface="Times New Roman" panose="02020603050405020304" pitchFamily="18" charset="0"/>
                <a:cs typeface="Times New Roman" panose="02020603050405020304" pitchFamily="18" charset="0"/>
              </a:rPr>
              <a:t>Has your view of the arts changed in the last 12 months?</a:t>
            </a:r>
            <a:endParaRPr lang="en-NZ" dirty="0"/>
          </a:p>
        </p:txBody>
      </p:sp>
      <p:cxnSp>
        <p:nvCxnSpPr>
          <p:cNvPr id="7" name="Connector: Elbow 6">
            <a:extLst>
              <a:ext uri="{FF2B5EF4-FFF2-40B4-BE49-F238E27FC236}">
                <a16:creationId xmlns:a16="http://schemas.microsoft.com/office/drawing/2014/main" id="{3C19423A-9C25-462F-BDA3-17FF65AFCA2B}"/>
              </a:ext>
            </a:extLst>
          </p:cNvPr>
          <p:cNvCxnSpPr>
            <a:cxnSpLocks/>
          </p:cNvCxnSpPr>
          <p:nvPr/>
        </p:nvCxnSpPr>
        <p:spPr>
          <a:xfrm flipV="1">
            <a:off x="4502354" y="2239238"/>
            <a:ext cx="788809" cy="650741"/>
          </a:xfrm>
          <a:prstGeom prst="bentConnector3">
            <a:avLst>
              <a:gd name="adj1" fmla="val 50000"/>
            </a:avLst>
          </a:prstGeom>
          <a:ln w="28575">
            <a:solidFill>
              <a:srgbClr val="3AA889"/>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4AA5CC83-6627-4506-BF19-CBFC400190CE}"/>
              </a:ext>
            </a:extLst>
          </p:cNvPr>
          <p:cNvCxnSpPr/>
          <p:nvPr/>
        </p:nvCxnSpPr>
        <p:spPr>
          <a:xfrm rot="10800000">
            <a:off x="2716243" y="2239495"/>
            <a:ext cx="757990" cy="304286"/>
          </a:xfrm>
          <a:prstGeom prst="bentConnector3">
            <a:avLst>
              <a:gd name="adj1" fmla="val -3968"/>
            </a:avLst>
          </a:prstGeom>
          <a:ln w="19050">
            <a:solidFill>
              <a:srgbClr val="CD005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31698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XCLUDEHIDDENSLIDES" val="False"/>
  <p:tag name="NUMBEROFPAGES" val="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Research document" ma:contentTypeID="0x01010020C29750D968C84E8A532D49EE01BCE00F00EE8B471A20C3344CB01FD5CA0626F143" ma:contentTypeVersion="10" ma:contentTypeDescription="" ma:contentTypeScope="" ma:versionID="26de1d4e82538c86977d224227f417f9">
  <xsd:schema xmlns:xsd="http://www.w3.org/2001/XMLSchema" xmlns:xs="http://www.w3.org/2001/XMLSchema" xmlns:p="http://schemas.microsoft.com/office/2006/metadata/properties" xmlns:ns2="1eb857db-5c67-47b7-8545-aa19c5d2ceac" targetNamespace="http://schemas.microsoft.com/office/2006/metadata/properties" ma:root="true" ma:fieldsID="9be0cf0d5d80ce0cb4a44414decb6554" ns2:_="">
    <xsd:import namespace="1eb857db-5c67-47b7-8545-aa19c5d2ceac"/>
    <xsd:element name="properties">
      <xsd:complexType>
        <xsd:sequence>
          <xsd:element name="documentManagement">
            <xsd:complexType>
              <xsd:all>
                <xsd:element ref="ns2:Project_x0020_Name" minOccurs="0"/>
                <xsd:element ref="ns2:m2a1961ed2cc4e4bb3a1ba432cb3e43a" minOccurs="0"/>
                <xsd:element ref="ns2:TaxCatchAll" minOccurs="0"/>
                <xsd:element ref="ns2:TaxCatchAllLabel" minOccurs="0"/>
                <xsd:element ref="ns2:p4f68ee493344f4e9716631b78aec2d1" minOccurs="0"/>
                <xsd:element ref="ns2:lfae9de2410d4efba2dc15289f148ae6" minOccurs="0"/>
                <xsd:element ref="ns2:id60abe1eb2344469f5541ce8b53a4bb"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b857db-5c67-47b7-8545-aa19c5d2ceac" elementFormDefault="qualified">
    <xsd:import namespace="http://schemas.microsoft.com/office/2006/documentManagement/types"/>
    <xsd:import namespace="http://schemas.microsoft.com/office/infopath/2007/PartnerControls"/>
    <xsd:element name="Project_x0020_Name" ma:index="2" nillable="true" ma:displayName="Project Name" ma:format="Dropdown" ma:internalName="Project_x0020_Name">
      <xsd:simpleType>
        <xsd:restriction base="dms:Choice">
          <xsd:enumeration value="Diversity"/>
          <xsd:enumeration value="Sustainable Careers"/>
          <xsd:enumeration value="Resilience"/>
          <xsd:enumeration value="Environmental Scan on Funding Assessment Processes"/>
          <xsd:enumeration value="Audience Atlas 2020"/>
          <xsd:enumeration value="International Research Working Group"/>
          <xsd:enumeration value="NZers and the Arts 2020"/>
          <xsd:enumeration value="VUW CoRE Creativity"/>
          <xsd:enumeration value="Customer Survey"/>
          <xsd:enumeration value="Public Sector Reputation Index"/>
          <xsd:enumeration value="Research Plan"/>
          <xsd:enumeration value="Value of the Arts"/>
          <xsd:enumeration value="Creative Professionals 2018"/>
          <xsd:enumeration value="Audience Atlas 2011"/>
          <xsd:enumeration value="Audience Atlas 2014"/>
          <xsd:enumeration value="Audience Atlas 2017"/>
          <xsd:enumeration value="NZers and the Arts 2017"/>
          <xsd:enumeration value="NZers and the Arts 2014"/>
          <xsd:enumeration value="NZers and the Arts 2011"/>
          <xsd:enumeration value="Creative Professionals 2023"/>
          <xsd:enumeration value="Health of the Māori Heritage Arts"/>
          <xsd:enumeration value="Client Satisfaction Survey 2022"/>
          <xsd:enumeration value="NZers and the Arts 2023"/>
          <xsd:enumeration value="Value of the Arts 2023"/>
          <xsd:enumeration value="Client Satisfaction Survey 2023"/>
          <xsd:enumeration value="Creatives in Schools"/>
          <xsd:enumeration value="Arts Sector Profiles-Infometrics"/>
          <xsd:enumeration value="MCH Cultural Systems Measurement Model"/>
          <xsd:enumeration value="Choice 29"/>
        </xsd:restriction>
      </xsd:simpleType>
    </xsd:element>
    <xsd:element name="m2a1961ed2cc4e4bb3a1ba432cb3e43a" ma:index="8" nillable="true" ma:taxonomy="true" ma:internalName="m2a1961ed2cc4e4bb3a1ba432cb3e43a" ma:taxonomyFieldName="Document_x0020_Type" ma:displayName="Document Type" ma:default="" ma:fieldId="{62a1961e-d2cc-4e4b-b3a1-ba432cb3e43a}" ma:sspId="454f842a-b86f-4341-96eb-b93a389407ca" ma:termSetId="9238d626-bce4-403a-9fc8-c18fa82d9b9b"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e265511f-ab97-4705-b005-6f9530de8c5c}" ma:internalName="TaxCatchAll" ma:showField="CatchAllData" ma:web="dc8d7ee1-75b8-4f87-985b-7dbee266882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e265511f-ab97-4705-b005-6f9530de8c5c}" ma:internalName="TaxCatchAllLabel" ma:readOnly="true" ma:showField="CatchAllDataLabel" ma:web="dc8d7ee1-75b8-4f87-985b-7dbee2668825">
      <xsd:complexType>
        <xsd:complexContent>
          <xsd:extension base="dms:MultiChoiceLookup">
            <xsd:sequence>
              <xsd:element name="Value" type="dms:Lookup" maxOccurs="unbounded" minOccurs="0" nillable="true"/>
            </xsd:sequence>
          </xsd:extension>
        </xsd:complexContent>
      </xsd:complexType>
    </xsd:element>
    <xsd:element name="p4f68ee493344f4e9716631b78aec2d1" ma:index="12" nillable="true" ma:taxonomy="true" ma:internalName="p4f68ee493344f4e9716631b78aec2d1" ma:taxonomyFieldName="Financial_x0020_Year" ma:displayName="Financial Year" ma:default="" ma:fieldId="{94f68ee4-9334-4f4e-9716-631b78aec2d1}" ma:sspId="454f842a-b86f-4341-96eb-b93a389407ca" ma:termSetId="f2ab3a33-8078-4bdf-b10a-f161a7e1105f" ma:anchorId="00000000-0000-0000-0000-000000000000" ma:open="false" ma:isKeyword="false">
      <xsd:complexType>
        <xsd:sequence>
          <xsd:element ref="pc:Terms" minOccurs="0" maxOccurs="1"/>
        </xsd:sequence>
      </xsd:complexType>
    </xsd:element>
    <xsd:element name="lfae9de2410d4efba2dc15289f148ae6" ma:index="14" nillable="true" ma:taxonomy="true" ma:internalName="lfae9de2410d4efba2dc15289f148ae6" ma:taxonomyFieldName="Status" ma:displayName="Status" ma:default="" ma:fieldId="{5fae9de2-410d-4efb-a2dc-15289f148ae6}" ma:sspId="454f842a-b86f-4341-96eb-b93a389407ca" ma:termSetId="4adf3782-1a58-40aa-bea2-d3846b2e31a4" ma:anchorId="00000000-0000-0000-0000-000000000000" ma:open="false" ma:isKeyword="false">
      <xsd:complexType>
        <xsd:sequence>
          <xsd:element ref="pc:Terms" minOccurs="0" maxOccurs="1"/>
        </xsd:sequence>
      </xsd:complexType>
    </xsd:element>
    <xsd:element name="id60abe1eb2344469f5541ce8b53a4bb" ma:index="17" nillable="true" ma:taxonomy="true" ma:internalName="id60abe1eb2344469f5541ce8b53a4bb" ma:taxonomyFieldName="Stage" ma:displayName="Stage" ma:default="" ma:fieldId="{2d60abe1-eb23-4446-9f55-41ce8b53a4bb}" ma:sspId="454f842a-b86f-4341-96eb-b93a389407ca" ma:termSetId="2ae7382c-9ed4-4bf7-94ac-d0f2594b507b"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454f842a-b86f-4341-96eb-b93a389407ca" ContentTypeId="0x01010020C29750D968C84E8A532D49EE01BCE00F" PreviousValue="false"/>
</file>

<file path=customXml/item4.xml><?xml version="1.0" encoding="utf-8"?>
<p:properties xmlns:p="http://schemas.microsoft.com/office/2006/metadata/properties" xmlns:xsi="http://www.w3.org/2001/XMLSchema-instance" xmlns:pc="http://schemas.microsoft.com/office/infopath/2007/PartnerControls">
  <documentManagement>
    <m2a1961ed2cc4e4bb3a1ba432cb3e43a xmlns="1eb857db-5c67-47b7-8545-aa19c5d2ceac">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521b1ba5-011e-4a51-9922-c4964069067c</TermId>
        </TermInfo>
      </Terms>
    </m2a1961ed2cc4e4bb3a1ba432cb3e43a>
    <lfae9de2410d4efba2dc15289f148ae6 xmlns="1eb857db-5c67-47b7-8545-aa19c5d2ceac">
      <Terms xmlns="http://schemas.microsoft.com/office/infopath/2007/PartnerControls">
        <TermInfo xmlns="http://schemas.microsoft.com/office/infopath/2007/PartnerControls">
          <TermName xmlns="http://schemas.microsoft.com/office/infopath/2007/PartnerControls">Final/published</TermName>
          <TermId xmlns="http://schemas.microsoft.com/office/infopath/2007/PartnerControls">32686660-9c01-489e-8cfe-2347910d73e8</TermId>
        </TermInfo>
      </Terms>
    </lfae9de2410d4efba2dc15289f148ae6>
    <p4f68ee493344f4e9716631b78aec2d1 xmlns="1eb857db-5c67-47b7-8545-aa19c5d2ceac">
      <Terms xmlns="http://schemas.microsoft.com/office/infopath/2007/PartnerControls">
        <TermInfo xmlns="http://schemas.microsoft.com/office/infopath/2007/PartnerControls">
          <TermName xmlns="http://schemas.microsoft.com/office/infopath/2007/PartnerControls">2020-21</TermName>
          <TermId xmlns="http://schemas.microsoft.com/office/infopath/2007/PartnerControls">c597a95d-9ab0-4b1c-be82-a48004d22128</TermId>
        </TermInfo>
      </Terms>
    </p4f68ee493344f4e9716631b78aec2d1>
    <TaxCatchAll xmlns="1eb857db-5c67-47b7-8545-aa19c5d2ceac">
      <Value>33</Value>
      <Value>11</Value>
      <Value>8</Value>
      <Value>14</Value>
    </TaxCatchAll>
    <id60abe1eb2344469f5541ce8b53a4bb xmlns="1eb857db-5c67-47b7-8545-aa19c5d2ceac">
      <Terms xmlns="http://schemas.microsoft.com/office/infopath/2007/PartnerControls">
        <TermInfo xmlns="http://schemas.microsoft.com/office/infopath/2007/PartnerControls">
          <TermName xmlns="http://schemas.microsoft.com/office/infopath/2007/PartnerControls">Reporting</TermName>
          <TermId xmlns="http://schemas.microsoft.com/office/infopath/2007/PartnerControls">9e5060e8-8fd8-4069-92a6-4a90abe20eb5</TermId>
        </TermInfo>
      </Terms>
    </id60abe1eb2344469f5541ce8b53a4bb>
    <Project_x0020_Name xmlns="1eb857db-5c67-47b7-8545-aa19c5d2ceac">NZers and the Arts 2020</Project_x0020_Name>
  </documentManagement>
</p:properties>
</file>

<file path=customXml/itemProps1.xml><?xml version="1.0" encoding="utf-8"?>
<ds:datastoreItem xmlns:ds="http://schemas.openxmlformats.org/officeDocument/2006/customXml" ds:itemID="{8A44F609-F5AB-49EC-AF98-FFC4AC539F82}">
  <ds:schemaRefs>
    <ds:schemaRef ds:uri="http://schemas.microsoft.com/sharepoint/v3/contenttype/forms"/>
  </ds:schemaRefs>
</ds:datastoreItem>
</file>

<file path=customXml/itemProps2.xml><?xml version="1.0" encoding="utf-8"?>
<ds:datastoreItem xmlns:ds="http://schemas.openxmlformats.org/officeDocument/2006/customXml" ds:itemID="{31DBA475-B552-4CF7-BE06-3B64AFE62C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b857db-5c67-47b7-8545-aa19c5d2ce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4B2433-9C87-4D53-B72D-2D4C191BE0E2}">
  <ds:schemaRefs>
    <ds:schemaRef ds:uri="Microsoft.SharePoint.Taxonomy.ContentTypeSync"/>
  </ds:schemaRefs>
</ds:datastoreItem>
</file>

<file path=customXml/itemProps4.xml><?xml version="1.0" encoding="utf-8"?>
<ds:datastoreItem xmlns:ds="http://schemas.openxmlformats.org/officeDocument/2006/customXml" ds:itemID="{8922AE6B-045C-4821-A2ED-F63E41BF3E81}">
  <ds:schemaRefs>
    <ds:schemaRef ds:uri="http://purl.org/dc/dcmitype/"/>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http://schemas.microsoft.com/office/2006/metadata/properties"/>
    <ds:schemaRef ds:uri="1eb857db-5c67-47b7-8545-aa19c5d2ceac"/>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890</TotalTime>
  <Words>1487</Words>
  <Application>Microsoft Office PowerPoint</Application>
  <PresentationFormat>Widescreen</PresentationFormat>
  <Paragraphs>217</Paragraphs>
  <Slides>27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Arial Black</vt:lpstr>
      <vt:lpstr>Arial Narrow</vt:lpstr>
      <vt:lpstr>Calibri</vt:lpstr>
      <vt:lpstr>Georgia</vt:lpstr>
      <vt:lpstr>Times New Roman</vt:lpstr>
      <vt:lpstr>Office Theme</vt:lpstr>
      <vt:lpstr>PowerPoint Presentation</vt:lpstr>
      <vt:lpstr>SURVEY METHOD</vt:lpstr>
      <vt:lpstr>Adult Survey HEADLINES</vt:lpstr>
      <vt:lpstr>Engagement, attendance and participation</vt:lpstr>
      <vt:lpstr>Attendance by art form</vt:lpstr>
      <vt:lpstr>Engagement for key audiences</vt:lpstr>
      <vt:lpstr>Barriers to engagement for key audiences</vt:lpstr>
      <vt:lpstr>Accessing the arts online</vt:lpstr>
      <vt:lpstr>Attitudes towards the arts</vt:lpstr>
      <vt:lpstr>Attitudes towards the arts</vt:lpstr>
      <vt:lpstr>The arts and wellbeing</vt:lpstr>
      <vt:lpstr>Attitudes towards the arts</vt:lpstr>
      <vt:lpstr>Greater support for public funding of the arts </vt:lpstr>
      <vt:lpstr>Attitudes to Ngā Toi Māori</vt:lpstr>
      <vt:lpstr>Attitudes to Pacific arts</vt:lpstr>
      <vt:lpstr>PowerPoint Presentation</vt:lpstr>
      <vt:lpstr>Young persons HEADLINES</vt:lpstr>
      <vt:lpstr>Attendance</vt:lpstr>
      <vt:lpstr>Attendance by art form</vt:lpstr>
      <vt:lpstr>Participation</vt:lpstr>
      <vt:lpstr>Self-reported creativity</vt:lpstr>
      <vt:lpstr>The arts and wellbeing</vt:lpstr>
      <vt:lpstr>How the arts make young people feel</vt:lpstr>
      <vt:lpstr>Reasons why the arts make young people feel good / excellent</vt:lpstr>
      <vt:lpstr>Parental influence on young peoples’ attitudes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Shi, Magdalen(MBAKL)</dc:creator>
  <cp:lastModifiedBy>Eunice Kwa</cp:lastModifiedBy>
  <cp:revision>80</cp:revision>
  <cp:lastPrinted>2021-02-14T21:32:31Z</cp:lastPrinted>
  <dcterms:created xsi:type="dcterms:W3CDTF">2021-02-10T19:39:11Z</dcterms:created>
  <dcterms:modified xsi:type="dcterms:W3CDTF">2024-04-29T02:33:14Z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0x01010020C29750D968C84E8A532D49EE01BCE00F00EE8B471A20C3344CB01FD5CA0626F143</vt:lpwstr>
  </property>
  <property fmtid="{D5CDD505-2E9C-101B-9397-08002B2CF9AE}" pid="3" name="Order">
    <vt:r8>26000</vt:r8>
  </property>
  <property fmtid="{D5CDD505-2E9C-101B-9397-08002B2CF9AE}" pid="4" name="Financial Year">
    <vt:lpwstr>33;#2020-21|c597a95d-9ab0-4b1c-be82-a48004d22128</vt:lpwstr>
  </property>
  <property fmtid="{D5CDD505-2E9C-101B-9397-08002B2CF9AE}" pid="5" name="Stage">
    <vt:lpwstr>14;#Reporting|9e5060e8-8fd8-4069-92a6-4a90abe20eb5</vt:lpwstr>
  </property>
  <property fmtid="{D5CDD505-2E9C-101B-9397-08002B2CF9AE}" pid="6" name="Document Type">
    <vt:lpwstr>11;#Presentation|521b1ba5-011e-4a51-9922-c4964069067c</vt:lpwstr>
  </property>
  <property fmtid="{D5CDD505-2E9C-101B-9397-08002B2CF9AE}" pid="7" name="Status">
    <vt:lpwstr>8;#Final/published|32686660-9c01-489e-8cfe-2347910d73e8</vt:lpwstr>
  </property>
  <property fmtid="{D5CDD505-2E9C-101B-9397-08002B2CF9AE}" pid="8" name="MediaServiceImageTags">
    <vt:lpwstr/>
  </property>
  <property fmtid="{D5CDD505-2E9C-101B-9397-08002B2CF9AE}" pid="9" name="lcf76f155ced4ddcb4097134ff3c332f">
    <vt:lpwstr/>
  </property>
  <property fmtid="{D5CDD505-2E9C-101B-9397-08002B2CF9AE}" pid="10" name="SharedWithUsers">
    <vt:lpwstr>46;#Richard Thompson;#48;#Elizabeth Beale;#49;#Eunice Kwa</vt:lpwstr>
  </property>
</Properties>
</file>