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charts/chart3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charts/chart3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9.xml" ContentType="application/vnd.openxmlformats-officedocument.presentationml.notesSlide+xml"/>
  <Override PartName="/ppt/charts/chart4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4.xml" ContentType="application/vnd.openxmlformats-officedocument.drawingml.chart+xml"/>
  <Override PartName="/ppt/notesSlides/notesSlide10.xml" ContentType="application/vnd.openxmlformats-officedocument.presentationml.notesSlide+xml"/>
  <Override PartName="/ppt/charts/chart4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65.xml" ContentType="application/vnd.openxmlformats-officedocument.drawingml.chart+xml"/>
  <Override PartName="/ppt/charts/chart66.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2.xml" ContentType="application/vnd.openxmlformats-officedocument.presentationml.notesSlide+xml"/>
  <Override PartName="/ppt/charts/chart67.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8.xml" ContentType="application/vnd.openxmlformats-officedocument.drawingml.chart+xml"/>
  <Override PartName="/ppt/charts/chart69.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3.xml" ContentType="application/vnd.openxmlformats-officedocument.presentationml.notesSlide+xml"/>
  <Override PartName="/ppt/charts/chart7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7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7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7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8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8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8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8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8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85.xml" ContentType="application/vnd.openxmlformats-officedocument.drawingml.chart+xml"/>
  <Override PartName="/ppt/charts/style55.xml" ContentType="application/vnd.ms-office.chartstyle+xml"/>
  <Override PartName="/ppt/charts/colors5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61"/>
  </p:notesMasterIdLst>
  <p:handoutMasterIdLst>
    <p:handoutMasterId r:id="rId62"/>
  </p:handoutMasterIdLst>
  <p:sldIdLst>
    <p:sldId id="384" r:id="rId6"/>
    <p:sldId id="374" r:id="rId7"/>
    <p:sldId id="334" r:id="rId8"/>
    <p:sldId id="335" r:id="rId9"/>
    <p:sldId id="388" r:id="rId10"/>
    <p:sldId id="387" r:id="rId11"/>
    <p:sldId id="376" r:id="rId12"/>
    <p:sldId id="272" r:id="rId13"/>
    <p:sldId id="273" r:id="rId14"/>
    <p:sldId id="274" r:id="rId15"/>
    <p:sldId id="275" r:id="rId16"/>
    <p:sldId id="276" r:id="rId17"/>
    <p:sldId id="377" r:id="rId18"/>
    <p:sldId id="353" r:id="rId19"/>
    <p:sldId id="278" r:id="rId20"/>
    <p:sldId id="279" r:id="rId21"/>
    <p:sldId id="281" r:id="rId22"/>
    <p:sldId id="344" r:id="rId23"/>
    <p:sldId id="345" r:id="rId24"/>
    <p:sldId id="346" r:id="rId25"/>
    <p:sldId id="347" r:id="rId26"/>
    <p:sldId id="348" r:id="rId27"/>
    <p:sldId id="378" r:id="rId28"/>
    <p:sldId id="350" r:id="rId29"/>
    <p:sldId id="351" r:id="rId30"/>
    <p:sldId id="379" r:id="rId31"/>
    <p:sldId id="315" r:id="rId32"/>
    <p:sldId id="291" r:id="rId33"/>
    <p:sldId id="295" r:id="rId34"/>
    <p:sldId id="299" r:id="rId35"/>
    <p:sldId id="297" r:id="rId36"/>
    <p:sldId id="318" r:id="rId37"/>
    <p:sldId id="301" r:id="rId38"/>
    <p:sldId id="287" r:id="rId39"/>
    <p:sldId id="289" r:id="rId40"/>
    <p:sldId id="305" r:id="rId41"/>
    <p:sldId id="354" r:id="rId42"/>
    <p:sldId id="380" r:id="rId43"/>
    <p:sldId id="316" r:id="rId44"/>
    <p:sldId id="292" r:id="rId45"/>
    <p:sldId id="312" r:id="rId46"/>
    <p:sldId id="300" r:id="rId47"/>
    <p:sldId id="372" r:id="rId48"/>
    <p:sldId id="319" r:id="rId49"/>
    <p:sldId id="288" r:id="rId50"/>
    <p:sldId id="320" r:id="rId51"/>
    <p:sldId id="381" r:id="rId52"/>
    <p:sldId id="367" r:id="rId53"/>
    <p:sldId id="321" r:id="rId54"/>
    <p:sldId id="317" r:id="rId55"/>
    <p:sldId id="382" r:id="rId56"/>
    <p:sldId id="370" r:id="rId57"/>
    <p:sldId id="371" r:id="rId58"/>
    <p:sldId id="263" r:id="rId59"/>
    <p:sldId id="383" r:id="rId60"/>
  </p:sldIdLst>
  <p:sldSz cx="12192000" cy="6858000"/>
  <p:notesSz cx="9926638" cy="6797675"/>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ley, Edward (MBWCB)" initials="LE(" lastIdx="8" clrIdx="0">
    <p:extLst>
      <p:ext uri="{19B8F6BF-5375-455C-9EA6-DF929625EA0E}">
        <p15:presenceInfo xmlns:p15="http://schemas.microsoft.com/office/powerpoint/2012/main" userId="S-1-5-21-3432221409-3570315047-4101495255-3947384" providerId="AD"/>
      </p:ext>
    </p:extLst>
  </p:cmAuthor>
  <p:cmAuthor id="2" name="Gonzalez, Cristina (MBALK)" initials="GC(" lastIdx="1" clrIdx="1">
    <p:extLst>
      <p:ext uri="{19B8F6BF-5375-455C-9EA6-DF929625EA0E}">
        <p15:presenceInfo xmlns:p15="http://schemas.microsoft.com/office/powerpoint/2012/main" userId="S::Cristina.Gonzalez@colmarbrunton.co.nz::cc2d1970-5e31-4b7f-8ef0-786da2884201" providerId="AD"/>
      </p:ext>
    </p:extLst>
  </p:cmAuthor>
  <p:cmAuthor id="3" name="Richard Thompson" initials="RT" lastIdx="37" clrIdx="2">
    <p:extLst>
      <p:ext uri="{19B8F6BF-5375-455C-9EA6-DF929625EA0E}">
        <p15:presenceInfo xmlns:p15="http://schemas.microsoft.com/office/powerpoint/2012/main" userId="S::richardth@creativenz.govt.nz::b1c230d1-8ca9-44a9-8af1-cf68ed22d4e8" providerId="AD"/>
      </p:ext>
    </p:extLst>
  </p:cmAuthor>
  <p:cmAuthor id="4" name="Fuller, Katelynn (MBWCB)" initials="FK(" lastIdx="6" clrIdx="3">
    <p:extLst>
      <p:ext uri="{19B8F6BF-5375-455C-9EA6-DF929625EA0E}">
        <p15:presenceInfo xmlns:p15="http://schemas.microsoft.com/office/powerpoint/2012/main" userId="S::katelynn.fuller@colmarbrunton.co.nz::bdffc180-42f7-4c7e-8853-44dafd452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AA889"/>
    <a:srgbClr val="595959"/>
    <a:srgbClr val="FFD1E6"/>
    <a:srgbClr val="CD005F"/>
    <a:srgbClr val="7ED2BB"/>
    <a:srgbClr val="000000"/>
    <a:srgbClr val="FFBDDB"/>
    <a:srgbClr val="FF9BC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6357" autoAdjust="0"/>
  </p:normalViewPr>
  <p:slideViewPr>
    <p:cSldViewPr snapToGrid="0">
      <p:cViewPr varScale="1">
        <p:scale>
          <a:sx n="80" d="100"/>
          <a:sy n="80" d="100"/>
        </p:scale>
        <p:origin x="660" y="4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79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1.xml"/><Relationship Id="rId1" Type="http://schemas.microsoft.com/office/2011/relationships/chartStyle" Target="style1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2.xml"/><Relationship Id="rId1" Type="http://schemas.microsoft.com/office/2011/relationships/chartStyle" Target="style1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9.xml"/><Relationship Id="rId1" Type="http://schemas.microsoft.com/office/2011/relationships/chartStyle" Target="style1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1.xml"/><Relationship Id="rId1" Type="http://schemas.microsoft.com/office/2011/relationships/chartStyle" Target="style2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2.xml"/><Relationship Id="rId1" Type="http://schemas.microsoft.com/office/2011/relationships/chartStyle" Target="style2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3.xml"/><Relationship Id="rId1" Type="http://schemas.microsoft.com/office/2011/relationships/chartStyle" Target="style2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4.xml"/><Relationship Id="rId1" Type="http://schemas.microsoft.com/office/2011/relationships/chartStyle" Target="style2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5.xml"/><Relationship Id="rId1" Type="http://schemas.microsoft.com/office/2011/relationships/chartStyle" Target="style2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6.xml"/><Relationship Id="rId1" Type="http://schemas.microsoft.com/office/2011/relationships/chartStyle" Target="style2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7.xml"/><Relationship Id="rId1" Type="http://schemas.microsoft.com/office/2011/relationships/chartStyle" Target="style2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8.xml"/><Relationship Id="rId1" Type="http://schemas.microsoft.com/office/2011/relationships/chartStyle" Target="style2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9.xml"/><Relationship Id="rId1" Type="http://schemas.microsoft.com/office/2011/relationships/chartStyle" Target="style2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0.xml"/><Relationship Id="rId1" Type="http://schemas.microsoft.com/office/2011/relationships/chartStyle" Target="style30.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1.xml"/><Relationship Id="rId1" Type="http://schemas.microsoft.com/office/2011/relationships/chartStyle" Target="style3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2.xml"/><Relationship Id="rId1" Type="http://schemas.microsoft.com/office/2011/relationships/chartStyle" Target="style3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3.xml"/><Relationship Id="rId1" Type="http://schemas.microsoft.com/office/2011/relationships/chartStyle" Target="style33.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4.xml"/><Relationship Id="rId1" Type="http://schemas.microsoft.com/office/2011/relationships/chartStyle" Target="style3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5.xml"/><Relationship Id="rId1" Type="http://schemas.microsoft.com/office/2011/relationships/chartStyle" Target="style3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36.xml"/><Relationship Id="rId1" Type="http://schemas.microsoft.com/office/2011/relationships/chartStyle" Target="style3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37.xml"/><Relationship Id="rId1" Type="http://schemas.microsoft.com/office/2011/relationships/chartStyle" Target="style3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38.xml"/><Relationship Id="rId1" Type="http://schemas.microsoft.com/office/2011/relationships/chartStyle" Target="style38.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39.xml"/><Relationship Id="rId1" Type="http://schemas.microsoft.com/office/2011/relationships/chartStyle" Target="style39.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0.xml"/><Relationship Id="rId1" Type="http://schemas.microsoft.com/office/2011/relationships/chartStyle" Target="style40.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41.xml"/><Relationship Id="rId1" Type="http://schemas.microsoft.com/office/2011/relationships/chartStyle" Target="style41.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42.xml"/><Relationship Id="rId1" Type="http://schemas.microsoft.com/office/2011/relationships/chartStyle" Target="style42.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43.xml"/><Relationship Id="rId1" Type="http://schemas.microsoft.com/office/2011/relationships/chartStyle" Target="style4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44.xml"/><Relationship Id="rId1" Type="http://schemas.microsoft.com/office/2011/relationships/chartStyle" Target="style44.xml"/></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45.xml"/><Relationship Id="rId1" Type="http://schemas.microsoft.com/office/2011/relationships/chartStyle" Target="style4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46.xml"/><Relationship Id="rId1" Type="http://schemas.microsoft.com/office/2011/relationships/chartStyle" Target="style4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47.xml"/><Relationship Id="rId1" Type="http://schemas.microsoft.com/office/2011/relationships/chartStyle" Target="style47.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48.xml"/><Relationship Id="rId1" Type="http://schemas.microsoft.com/office/2011/relationships/chartStyle" Target="style4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49.xml"/><Relationship Id="rId1" Type="http://schemas.microsoft.com/office/2011/relationships/chartStyle" Target="style4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50.xml"/><Relationship Id="rId1" Type="http://schemas.microsoft.com/office/2011/relationships/chartStyle" Target="style5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51.xml"/><Relationship Id="rId1" Type="http://schemas.microsoft.com/office/2011/relationships/chartStyle" Target="style5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52.xml"/><Relationship Id="rId1" Type="http://schemas.microsoft.com/office/2011/relationships/chartStyle" Target="style5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53.xml"/><Relationship Id="rId1" Type="http://schemas.microsoft.com/office/2011/relationships/chartStyle" Target="style5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54.xml"/><Relationship Id="rId1" Type="http://schemas.microsoft.com/office/2011/relationships/chartStyle" Target="style5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55.xml"/><Relationship Id="rId1" Type="http://schemas.microsoft.com/office/2011/relationships/chartStyle" Target="style5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070E-4D7D-B5D5-0721227C90C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070E-4D7D-B5D5-0721227C90C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070E-4D7D-B5D5-0721227C90CE}"/>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070E-4D7D-B5D5-0721227C90C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Asian New Zealanders - 2017</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Asian New Zealanders - 2020</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1"/>
        <c:axPos val="b"/>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w="25400">
          <a:noFill/>
        </a:ln>
        <a:effectLst/>
      </c:spPr>
    </c:plotArea>
    <c:legend>
      <c:legendPos val="r"/>
      <c:layout>
        <c:manualLayout>
          <c:xMode val="edge"/>
          <c:yMode val="edge"/>
          <c:x val="0"/>
          <c:y val="0.25742458412676128"/>
          <c:w val="1"/>
          <c:h val="0.48515041387791635"/>
        </c:manualLayout>
      </c:layout>
      <c:overlay val="0"/>
      <c:spPr>
        <a:noFill/>
        <a:ln>
          <a:noFill/>
        </a:ln>
        <a:effectLst/>
      </c:spPr>
      <c:txPr>
        <a:bodyPr rot="0" spcFirstLastPara="1" vertOverflow="ellipsis" vert="horz" wrap="square" anchor="ctr" anchorCtr="1"/>
        <a:lstStyle/>
        <a:p>
          <a:pPr>
            <a:defRPr sz="1050" b="0" i="0" u="none" strike="noStrike" kern="1200" spc="5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0.77</c:v>
                </c:pt>
                <c:pt idx="1">
                  <c:v>0.22999999999999998</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0A51-415F-B1FB-C16EE68DA3A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0A51-415F-B1FB-C16EE68DA3A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0A51-415F-B1FB-C16EE68DA3A4}"/>
              </c:ext>
            </c:extLst>
          </c:dPt>
          <c:cat>
            <c:strRef>
              <c:f>Sheet1!$A$2:$A$3</c:f>
              <c:strCache>
                <c:ptCount val="2"/>
                <c:pt idx="0">
                  <c:v>Engaged</c:v>
                </c:pt>
                <c:pt idx="1">
                  <c:v>Did not engage</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6-0A51-415F-B1FB-C16EE68DA3A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076-448F-9451-1D9EEB241B7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076-448F-9451-1D9EEB241B7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076-448F-9451-1D9EEB241B7D}"/>
              </c:ext>
            </c:extLst>
          </c:dPt>
          <c:cat>
            <c:strRef>
              <c:f>Sheet1!$A$2:$A$3</c:f>
              <c:strCache>
                <c:ptCount val="2"/>
                <c:pt idx="0">
                  <c:v>Engaged</c:v>
                </c:pt>
                <c:pt idx="1">
                  <c:v>Did not engage</c:v>
                </c:pt>
              </c:strCache>
            </c:strRef>
          </c:cat>
          <c:val>
            <c:numRef>
              <c:f>Sheet1!$B$2:$B$3</c:f>
              <c:numCache>
                <c:formatCode>0%</c:formatCode>
                <c:ptCount val="2"/>
                <c:pt idx="0">
                  <c:v>0.7</c:v>
                </c:pt>
                <c:pt idx="1">
                  <c:v>0.30000000000000004</c:v>
                </c:pt>
              </c:numCache>
            </c:numRef>
          </c:val>
          <c:extLst>
            <c:ext xmlns:c16="http://schemas.microsoft.com/office/drawing/2014/chart" uri="{C3380CC4-5D6E-409C-BE32-E72D297353CC}">
              <c16:uniqueId val="{00000006-E076-448F-9451-1D9EEB241B7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8BD-44EB-989A-97B3547E90A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B8BD-44EB-989A-97B3547E90A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B8BD-44EB-989A-97B3547E90AA}"/>
              </c:ext>
            </c:extLst>
          </c:dPt>
          <c:cat>
            <c:strRef>
              <c:f>Sheet1!$A$2:$A$3</c:f>
              <c:strCache>
                <c:ptCount val="2"/>
                <c:pt idx="0">
                  <c:v>Engaged</c:v>
                </c:pt>
                <c:pt idx="1">
                  <c:v>Did not engage</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6-B8BD-44EB-989A-97B3547E90A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attend</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Asian New Zealander - 2017</c:v>
                </c:pt>
                <c:pt idx="1">
                  <c:v>Asian New Zealander - 2020</c:v>
                </c:pt>
                <c:pt idx="2">
                  <c:v>New Zealand</c:v>
                </c:pt>
              </c:strCache>
            </c:strRef>
          </c:cat>
          <c:val>
            <c:numRef>
              <c:f>Sheet1!$B$2:$B$4</c:f>
              <c:numCache>
                <c:formatCode>General</c:formatCode>
                <c:ptCount val="3"/>
                <c:pt idx="0">
                  <c:v>28</c:v>
                </c:pt>
                <c:pt idx="1">
                  <c:v>30</c:v>
                </c:pt>
                <c:pt idx="2">
                  <c:v>32</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Low (1-3 events)</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Asian New Zealander - 2017</c:v>
                </c:pt>
                <c:pt idx="1">
                  <c:v>Asian New Zealander - 2020</c:v>
                </c:pt>
                <c:pt idx="2">
                  <c:v>New Zealand</c:v>
                </c:pt>
              </c:strCache>
            </c:strRef>
          </c:cat>
          <c:val>
            <c:numRef>
              <c:f>Sheet1!$C$2:$C$4</c:f>
              <c:numCache>
                <c:formatCode>General</c:formatCode>
                <c:ptCount val="3"/>
                <c:pt idx="0">
                  <c:v>24</c:v>
                </c:pt>
                <c:pt idx="1">
                  <c:v>24</c:v>
                </c:pt>
                <c:pt idx="2">
                  <c:v>20</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Medium (4-10 events)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Asian New Zealander - 2017</c:v>
                </c:pt>
                <c:pt idx="1">
                  <c:v>Asian New Zealander - 2020</c:v>
                </c:pt>
                <c:pt idx="2">
                  <c:v>New Zealand</c:v>
                </c:pt>
              </c:strCache>
            </c:strRef>
          </c:cat>
          <c:val>
            <c:numRef>
              <c:f>Sheet1!$D$2:$D$4</c:f>
              <c:numCache>
                <c:formatCode>General</c:formatCode>
                <c:ptCount val="3"/>
                <c:pt idx="0">
                  <c:v>29</c:v>
                </c:pt>
                <c:pt idx="1">
                  <c:v>25</c:v>
                </c:pt>
                <c:pt idx="2">
                  <c:v>25</c:v>
                </c:pt>
              </c:numCache>
            </c:numRef>
          </c:val>
          <c:extLst>
            <c:ext xmlns:c16="http://schemas.microsoft.com/office/drawing/2014/chart" uri="{C3380CC4-5D6E-409C-BE32-E72D297353CC}">
              <c16:uniqueId val="{00000002-60B1-431E-BB94-781076812C88}"/>
            </c:ext>
          </c:extLst>
        </c:ser>
        <c:ser>
          <c:idx val="3"/>
          <c:order val="3"/>
          <c:tx>
            <c:strRef>
              <c:f>Sheet1!$E$1</c:f>
              <c:strCache>
                <c:ptCount val="1"/>
                <c:pt idx="0">
                  <c:v>High (11+ events)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Asian New Zealander - 2017</c:v>
                </c:pt>
                <c:pt idx="1">
                  <c:v>Asian New Zealander - 2020</c:v>
                </c:pt>
                <c:pt idx="2">
                  <c:v>New Zealand</c:v>
                </c:pt>
              </c:strCache>
            </c:strRef>
          </c:cat>
          <c:val>
            <c:numRef>
              <c:f>Sheet1!$E$2:$E$4</c:f>
              <c:numCache>
                <c:formatCode>General</c:formatCode>
                <c:ptCount val="3"/>
                <c:pt idx="0">
                  <c:v>20</c:v>
                </c:pt>
                <c:pt idx="1">
                  <c:v>21</c:v>
                </c:pt>
                <c:pt idx="2">
                  <c:v>24</c:v>
                </c:pt>
              </c:numCache>
            </c:numRef>
          </c:val>
          <c:extLst>
            <c:ext xmlns:c16="http://schemas.microsoft.com/office/drawing/2014/chart" uri="{C3380CC4-5D6E-409C-BE32-E72D297353CC}">
              <c16:uniqueId val="{00000002-0729-4294-AB2B-F4CFB88E82F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662-4B96-AE30-9719D414406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662-4B96-AE30-9719D414406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662-4B96-AE30-9719D4144065}"/>
              </c:ext>
            </c:extLst>
          </c:dPt>
          <c:cat>
            <c:strRef>
              <c:f>Sheet1!$A$2:$A$3</c:f>
              <c:strCache>
                <c:ptCount val="2"/>
                <c:pt idx="0">
                  <c:v>Engaged</c:v>
                </c:pt>
                <c:pt idx="1">
                  <c:v>Did not engage</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6-E662-4B96-AE30-9719D414406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915-4CF0-820E-842F4255B84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915-4CF0-820E-842F4255B84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915-4CF0-820E-842F4255B844}"/>
              </c:ext>
            </c:extLst>
          </c:dPt>
          <c:cat>
            <c:strRef>
              <c:f>Sheet1!$A$2:$A$3</c:f>
              <c:strCache>
                <c:ptCount val="2"/>
                <c:pt idx="0">
                  <c:v>Engaged</c:v>
                </c:pt>
                <c:pt idx="1">
                  <c:v>Did not engage</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6-1915-4CF0-820E-842F4255B84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9987-4F73-AFEE-C9796905108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9987-4F73-AFEE-C9796905108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9987-4F73-AFEE-C9796905108E}"/>
              </c:ext>
            </c:extLst>
          </c:dPt>
          <c:cat>
            <c:strRef>
              <c:f>Sheet1!$A$2:$A$3</c:f>
              <c:strCache>
                <c:ptCount val="2"/>
                <c:pt idx="0">
                  <c:v>Engaged</c:v>
                </c:pt>
                <c:pt idx="1">
                  <c:v>Did not engage</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6-9987-4F73-AFEE-C9796905108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10C1-4771-8663-3EB103E0D563}"/>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0C1-4771-8663-3EB103E0D563}"/>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0C1-4771-8663-3EB103E0D563}"/>
              </c:ext>
            </c:extLst>
          </c:dPt>
          <c:cat>
            <c:strRef>
              <c:f>Sheet1!$A$2:$A$3</c:f>
              <c:strCache>
                <c:ptCount val="2"/>
                <c:pt idx="0">
                  <c:v>Engaged</c:v>
                </c:pt>
                <c:pt idx="1">
                  <c:v>Did not engage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6-10C1-4771-8663-3EB103E0D563}"/>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participate</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Asian New Zealander - 2017</c:v>
                </c:pt>
                <c:pt idx="1">
                  <c:v>Asian New Zealander - 2020</c:v>
                </c:pt>
                <c:pt idx="2">
                  <c:v>New Zealand</c:v>
                </c:pt>
              </c:strCache>
            </c:strRef>
          </c:cat>
          <c:val>
            <c:numRef>
              <c:f>Sheet1!$B$2:$B$4</c:f>
              <c:numCache>
                <c:formatCode>General</c:formatCode>
                <c:ptCount val="3"/>
                <c:pt idx="0">
                  <c:v>51</c:v>
                </c:pt>
                <c:pt idx="1">
                  <c:v>47</c:v>
                </c:pt>
                <c:pt idx="2">
                  <c:v>48</c:v>
                </c:pt>
              </c:numCache>
            </c:numRef>
          </c:val>
          <c:extLst>
            <c:ext xmlns:c16="http://schemas.microsoft.com/office/drawing/2014/chart" uri="{C3380CC4-5D6E-409C-BE32-E72D297353CC}">
              <c16:uniqueId val="{00000000-906B-4521-AF6C-FEFA2EA3C9A8}"/>
            </c:ext>
          </c:extLst>
        </c:ser>
        <c:ser>
          <c:idx val="1"/>
          <c:order val="1"/>
          <c:tx>
            <c:strRef>
              <c:f>Sheet1!$C$1</c:f>
              <c:strCache>
                <c:ptCount val="1"/>
                <c:pt idx="0">
                  <c:v>Participated up to 12 times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Asian New Zealander - 2017</c:v>
                </c:pt>
                <c:pt idx="1">
                  <c:v>Asian New Zealander - 2020</c:v>
                </c:pt>
                <c:pt idx="2">
                  <c:v>New Zealand</c:v>
                </c:pt>
              </c:strCache>
            </c:strRef>
          </c:cat>
          <c:val>
            <c:numRef>
              <c:f>Sheet1!$C$2:$C$4</c:f>
              <c:numCache>
                <c:formatCode>General</c:formatCode>
                <c:ptCount val="3"/>
                <c:pt idx="0">
                  <c:v>34</c:v>
                </c:pt>
                <c:pt idx="1">
                  <c:v>40</c:v>
                </c:pt>
                <c:pt idx="2">
                  <c:v>33</c:v>
                </c:pt>
              </c:numCache>
            </c:numRef>
          </c:val>
          <c:extLst>
            <c:ext xmlns:c16="http://schemas.microsoft.com/office/drawing/2014/chart" uri="{C3380CC4-5D6E-409C-BE32-E72D297353CC}">
              <c16:uniqueId val="{00000001-906B-4521-AF6C-FEFA2EA3C9A8}"/>
            </c:ext>
          </c:extLst>
        </c:ser>
        <c:ser>
          <c:idx val="2"/>
          <c:order val="2"/>
          <c:tx>
            <c:strRef>
              <c:f>Sheet1!$D$1</c:f>
              <c:strCache>
                <c:ptCount val="1"/>
                <c:pt idx="0">
                  <c:v>Participated more than 12 times</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Asian New Zealander - 2017</c:v>
                </c:pt>
                <c:pt idx="1">
                  <c:v>Asian New Zealander - 2020</c:v>
                </c:pt>
                <c:pt idx="2">
                  <c:v>New Zealand</c:v>
                </c:pt>
              </c:strCache>
            </c:strRef>
          </c:cat>
          <c:val>
            <c:numRef>
              <c:f>Sheet1!$D$2:$D$4</c:f>
              <c:numCache>
                <c:formatCode>General</c:formatCode>
                <c:ptCount val="3"/>
                <c:pt idx="0">
                  <c:v>15</c:v>
                </c:pt>
                <c:pt idx="1">
                  <c:v>13</c:v>
                </c:pt>
                <c:pt idx="2">
                  <c:v>19</c:v>
                </c:pt>
              </c:numCache>
            </c:numRef>
          </c:val>
          <c:extLst>
            <c:ext xmlns:c16="http://schemas.microsoft.com/office/drawing/2014/chart" uri="{C3380CC4-5D6E-409C-BE32-E72D297353CC}">
              <c16:uniqueId val="{00000002-906B-4521-AF6C-FEFA2EA3C9A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B560-4706-AA29-5FE17A5E2918}"/>
              </c:ext>
            </c:extLst>
          </c:dPt>
          <c:dLbls>
            <c:dLbl>
              <c:idx val="3"/>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25</c:v>
                </c:pt>
                <c:pt idx="1">
                  <c:v>66</c:v>
                </c:pt>
                <c:pt idx="2">
                  <c:v>3</c:v>
                </c:pt>
                <c:pt idx="3">
                  <c:v>6</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chemeClr val="accent1">
                  <a:tint val="58000"/>
                </a:schemeClr>
              </a:solidFill>
              <a:ln>
                <a:solidFill>
                  <a:schemeClr val="bg1"/>
                </a:solidFill>
              </a:ln>
              <a:effectLst/>
            </c:spPr>
            <c:extLst>
              <c:ext xmlns:c16="http://schemas.microsoft.com/office/drawing/2014/chart" uri="{C3380CC4-5D6E-409C-BE32-E72D297353CC}">
                <c16:uniqueId val="{00000007-969D-42DA-81F5-B1C0727818BA}"/>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legend>
      <c:legendPos val="b"/>
      <c:layout>
        <c:manualLayout>
          <c:xMode val="edge"/>
          <c:yMode val="edge"/>
          <c:x val="0"/>
          <c:y val="0.26075836132190827"/>
          <c:w val="0.99073242943953532"/>
          <c:h val="0.71986884472870927"/>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6790-45B2-86E0-AD9071317E26}"/>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790-45B2-86E0-AD9071317E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17</c:v>
                </c:pt>
                <c:pt idx="1">
                  <c:v>75</c:v>
                </c:pt>
                <c:pt idx="2">
                  <c:v>3</c:v>
                </c:pt>
                <c:pt idx="3">
                  <c:v>5</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6561822282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Sheet1!$B$2:$B$11</c:f>
              <c:numCache>
                <c:formatCode>General</c:formatCode>
                <c:ptCount val="10"/>
                <c:pt idx="1">
                  <c:v>17</c:v>
                </c:pt>
                <c:pt idx="3">
                  <c:v>28</c:v>
                </c:pt>
                <c:pt idx="4">
                  <c:v>14</c:v>
                </c:pt>
                <c:pt idx="5">
                  <c:v>31</c:v>
                </c:pt>
                <c:pt idx="6">
                  <c:v>21</c:v>
                </c:pt>
                <c:pt idx="7">
                  <c:v>29</c:v>
                </c:pt>
                <c:pt idx="8">
                  <c:v>26</c:v>
                </c:pt>
                <c:pt idx="9">
                  <c:v>39</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Sheet1!$C$2:$C$11</c:f>
              <c:numCache>
                <c:formatCode>General</c:formatCode>
                <c:ptCount val="10"/>
                <c:pt idx="1">
                  <c:v>32</c:v>
                </c:pt>
                <c:pt idx="3">
                  <c:v>38</c:v>
                </c:pt>
                <c:pt idx="4">
                  <c:v>36</c:v>
                </c:pt>
                <c:pt idx="5">
                  <c:v>37</c:v>
                </c:pt>
                <c:pt idx="6">
                  <c:v>47</c:v>
                </c:pt>
                <c:pt idx="7">
                  <c:v>45</c:v>
                </c:pt>
                <c:pt idx="8">
                  <c:v>41</c:v>
                </c:pt>
                <c:pt idx="9">
                  <c:v>38</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Sheet1!$D$2:$D$11</c:f>
              <c:numCache>
                <c:formatCode>General</c:formatCode>
                <c:ptCount val="10"/>
                <c:pt idx="1">
                  <c:v>33</c:v>
                </c:pt>
                <c:pt idx="3">
                  <c:v>22</c:v>
                </c:pt>
                <c:pt idx="4">
                  <c:v>30</c:v>
                </c:pt>
                <c:pt idx="5">
                  <c:v>22</c:v>
                </c:pt>
                <c:pt idx="6">
                  <c:v>21</c:v>
                </c:pt>
                <c:pt idx="7">
                  <c:v>17</c:v>
                </c:pt>
                <c:pt idx="8">
                  <c:v>23</c:v>
                </c:pt>
                <c:pt idx="9">
                  <c:v>14</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Sheet1!$E$2:$E$11</c:f>
              <c:numCache>
                <c:formatCode>General</c:formatCode>
                <c:ptCount val="10"/>
                <c:pt idx="1">
                  <c:v>10</c:v>
                </c:pt>
                <c:pt idx="3">
                  <c:v>6</c:v>
                </c:pt>
                <c:pt idx="4">
                  <c:v>12</c:v>
                </c:pt>
                <c:pt idx="5">
                  <c:v>5</c:v>
                </c:pt>
                <c:pt idx="6">
                  <c:v>6</c:v>
                </c:pt>
                <c:pt idx="7">
                  <c:v>5</c:v>
                </c:pt>
                <c:pt idx="8">
                  <c:v>6</c:v>
                </c:pt>
                <c:pt idx="9">
                  <c:v>4</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Sheet1!$F$2:$F$11</c:f>
              <c:numCache>
                <c:formatCode>General</c:formatCode>
                <c:ptCount val="10"/>
                <c:pt idx="1">
                  <c:v>4</c:v>
                </c:pt>
                <c:pt idx="3">
                  <c:v>3</c:v>
                </c:pt>
                <c:pt idx="4">
                  <c:v>7</c:v>
                </c:pt>
                <c:pt idx="5">
                  <c:v>2</c:v>
                </c:pt>
                <c:pt idx="6">
                  <c:v>4</c:v>
                </c:pt>
                <c:pt idx="7">
                  <c:v>2</c:v>
                </c:pt>
                <c:pt idx="8">
                  <c:v>2</c:v>
                </c:pt>
                <c:pt idx="9">
                  <c:v>2</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Sheet1!$G$2:$G$11</c:f>
              <c:numCache>
                <c:formatCode>General</c:formatCode>
                <c:ptCount val="10"/>
                <c:pt idx="1">
                  <c:v>3</c:v>
                </c:pt>
                <c:pt idx="3">
                  <c:v>2</c:v>
                </c:pt>
                <c:pt idx="4">
                  <c:v>1</c:v>
                </c:pt>
                <c:pt idx="5">
                  <c:v>3</c:v>
                </c:pt>
                <c:pt idx="6">
                  <c:v>1</c:v>
                </c:pt>
                <c:pt idx="7">
                  <c:v>2</c:v>
                </c:pt>
                <c:pt idx="8">
                  <c:v>1</c:v>
                </c:pt>
                <c:pt idx="9">
                  <c:v>2</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85"/>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0704643616719292E-2"/>
          <c:y val="0.86489468952571436"/>
          <c:w val="0.98929535638328059"/>
          <c:h val="7.5152332491851576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712937349726997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Sheet1!$B$2:$B$13</c:f>
              <c:numCache>
                <c:formatCode>General</c:formatCode>
                <c:ptCount val="12"/>
                <c:pt idx="1">
                  <c:v>5</c:v>
                </c:pt>
                <c:pt idx="2">
                  <c:v>6</c:v>
                </c:pt>
                <c:pt idx="3">
                  <c:v>7</c:v>
                </c:pt>
                <c:pt idx="4">
                  <c:v>8</c:v>
                </c:pt>
                <c:pt idx="5">
                  <c:v>10</c:v>
                </c:pt>
                <c:pt idx="6">
                  <c:v>12</c:v>
                </c:pt>
                <c:pt idx="7">
                  <c:v>13</c:v>
                </c:pt>
                <c:pt idx="8">
                  <c:v>13</c:v>
                </c:pt>
                <c:pt idx="9">
                  <c:v>16</c:v>
                </c:pt>
                <c:pt idx="10">
                  <c:v>11</c:v>
                </c:pt>
                <c:pt idx="11">
                  <c:v>18</c:v>
                </c:pt>
              </c:numCache>
            </c:numRef>
          </c:val>
          <c:extLst>
            <c:ext xmlns:c16="http://schemas.microsoft.com/office/drawing/2014/chart" uri="{C3380CC4-5D6E-409C-BE32-E72D297353CC}">
              <c16:uniqueId val="{00000000-A4D4-42B8-9A97-B28BF1A2022D}"/>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Sheet1!$C$2:$C$13</c:f>
              <c:numCache>
                <c:formatCode>General</c:formatCode>
                <c:ptCount val="12"/>
                <c:pt idx="1">
                  <c:v>7</c:v>
                </c:pt>
                <c:pt idx="2">
                  <c:v>16</c:v>
                </c:pt>
                <c:pt idx="3">
                  <c:v>16</c:v>
                </c:pt>
                <c:pt idx="4">
                  <c:v>34</c:v>
                </c:pt>
                <c:pt idx="5">
                  <c:v>27</c:v>
                </c:pt>
                <c:pt idx="6">
                  <c:v>27</c:v>
                </c:pt>
                <c:pt idx="7">
                  <c:v>31</c:v>
                </c:pt>
                <c:pt idx="8">
                  <c:v>28</c:v>
                </c:pt>
                <c:pt idx="9">
                  <c:v>31</c:v>
                </c:pt>
                <c:pt idx="10">
                  <c:v>51</c:v>
                </c:pt>
                <c:pt idx="11">
                  <c:v>52</c:v>
                </c:pt>
              </c:numCache>
            </c:numRef>
          </c:val>
          <c:extLst>
            <c:ext xmlns:c16="http://schemas.microsoft.com/office/drawing/2014/chart" uri="{C3380CC4-5D6E-409C-BE32-E72D297353CC}">
              <c16:uniqueId val="{00000001-A4D4-42B8-9A97-B28BF1A2022D}"/>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Sheet1!$D$2:$D$13</c:f>
              <c:numCache>
                <c:formatCode>General</c:formatCode>
                <c:ptCount val="12"/>
                <c:pt idx="1">
                  <c:v>17</c:v>
                </c:pt>
                <c:pt idx="2">
                  <c:v>31</c:v>
                </c:pt>
                <c:pt idx="3">
                  <c:v>24</c:v>
                </c:pt>
                <c:pt idx="4">
                  <c:v>25</c:v>
                </c:pt>
                <c:pt idx="5">
                  <c:v>26</c:v>
                </c:pt>
                <c:pt idx="6">
                  <c:v>29</c:v>
                </c:pt>
                <c:pt idx="7">
                  <c:v>31</c:v>
                </c:pt>
                <c:pt idx="8">
                  <c:v>35</c:v>
                </c:pt>
                <c:pt idx="9">
                  <c:v>33</c:v>
                </c:pt>
                <c:pt idx="10">
                  <c:v>25</c:v>
                </c:pt>
                <c:pt idx="11">
                  <c:v>20</c:v>
                </c:pt>
              </c:numCache>
            </c:numRef>
          </c:val>
          <c:extLst>
            <c:ext xmlns:c16="http://schemas.microsoft.com/office/drawing/2014/chart" uri="{C3380CC4-5D6E-409C-BE32-E72D297353CC}">
              <c16:uniqueId val="{00000002-A4D4-42B8-9A97-B28BF1A2022D}"/>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Sheet1!$E$2:$E$13</c:f>
              <c:numCache>
                <c:formatCode>General</c:formatCode>
                <c:ptCount val="12"/>
                <c:pt idx="1">
                  <c:v>23</c:v>
                </c:pt>
                <c:pt idx="2">
                  <c:v>29</c:v>
                </c:pt>
                <c:pt idx="3">
                  <c:v>26</c:v>
                </c:pt>
                <c:pt idx="4">
                  <c:v>22</c:v>
                </c:pt>
                <c:pt idx="5">
                  <c:v>20</c:v>
                </c:pt>
                <c:pt idx="6">
                  <c:v>20</c:v>
                </c:pt>
                <c:pt idx="7">
                  <c:v>17</c:v>
                </c:pt>
                <c:pt idx="8">
                  <c:v>15</c:v>
                </c:pt>
                <c:pt idx="9">
                  <c:v>12</c:v>
                </c:pt>
                <c:pt idx="10">
                  <c:v>9</c:v>
                </c:pt>
                <c:pt idx="11">
                  <c:v>7</c:v>
                </c:pt>
              </c:numCache>
            </c:numRef>
          </c:val>
          <c:extLst>
            <c:ext xmlns:c16="http://schemas.microsoft.com/office/drawing/2014/chart" uri="{C3380CC4-5D6E-409C-BE32-E72D297353CC}">
              <c16:uniqueId val="{00000003-A4D4-42B8-9A97-B28BF1A2022D}"/>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Sheet1!$F$2:$F$13</c:f>
              <c:numCache>
                <c:formatCode>General</c:formatCode>
                <c:ptCount val="12"/>
                <c:pt idx="1">
                  <c:v>46</c:v>
                </c:pt>
                <c:pt idx="2">
                  <c:v>17</c:v>
                </c:pt>
                <c:pt idx="3">
                  <c:v>25</c:v>
                </c:pt>
                <c:pt idx="4">
                  <c:v>10</c:v>
                </c:pt>
                <c:pt idx="5">
                  <c:v>15</c:v>
                </c:pt>
                <c:pt idx="6">
                  <c:v>12</c:v>
                </c:pt>
                <c:pt idx="7">
                  <c:v>6</c:v>
                </c:pt>
                <c:pt idx="8">
                  <c:v>6</c:v>
                </c:pt>
                <c:pt idx="9">
                  <c:v>6</c:v>
                </c:pt>
                <c:pt idx="10">
                  <c:v>3</c:v>
                </c:pt>
                <c:pt idx="11">
                  <c:v>3</c:v>
                </c:pt>
              </c:numCache>
            </c:numRef>
          </c:val>
          <c:extLst>
            <c:ext xmlns:c16="http://schemas.microsoft.com/office/drawing/2014/chart" uri="{C3380CC4-5D6E-409C-BE32-E72D297353CC}">
              <c16:uniqueId val="{00000004-A4D4-42B8-9A97-B28BF1A2022D}"/>
            </c:ext>
          </c:extLst>
        </c:ser>
        <c:ser>
          <c:idx val="5"/>
          <c:order val="5"/>
          <c:tx>
            <c:strRef>
              <c:f>Sheet1!$G$1</c:f>
              <c:strCache>
                <c:ptCount val="1"/>
                <c:pt idx="0">
                  <c:v>Don't know</c:v>
                </c:pt>
              </c:strCache>
            </c:strRef>
          </c:tx>
          <c:spPr>
            <a:solidFill>
              <a:srgbClr val="595959"/>
            </a:solidFill>
            <a:ln>
              <a:noFill/>
            </a:ln>
            <a:effectLst/>
          </c:spPr>
          <c:invertIfNegative val="0"/>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Sheet1!$G$2:$G$13</c:f>
              <c:numCache>
                <c:formatCode>General</c:formatCode>
                <c:ptCount val="12"/>
                <c:pt idx="1">
                  <c:v>2</c:v>
                </c:pt>
                <c:pt idx="2">
                  <c:v>1</c:v>
                </c:pt>
                <c:pt idx="3">
                  <c:v>2</c:v>
                </c:pt>
                <c:pt idx="4">
                  <c:v>1</c:v>
                </c:pt>
                <c:pt idx="5">
                  <c:v>2</c:v>
                </c:pt>
                <c:pt idx="6">
                  <c:v>1</c:v>
                </c:pt>
                <c:pt idx="7">
                  <c:v>2</c:v>
                </c:pt>
                <c:pt idx="8">
                  <c:v>2</c:v>
                </c:pt>
                <c:pt idx="9">
                  <c:v>3</c:v>
                </c:pt>
                <c:pt idx="10">
                  <c:v>1</c:v>
                </c:pt>
                <c:pt idx="11">
                  <c:v>1</c:v>
                </c:pt>
              </c:numCache>
            </c:numRef>
          </c:val>
          <c:extLst>
            <c:ext xmlns:c16="http://schemas.microsoft.com/office/drawing/2014/chart" uri="{C3380CC4-5D6E-409C-BE32-E72D297353CC}">
              <c16:uniqueId val="{00000005-A4D4-42B8-9A97-B28BF1A2022D}"/>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9701162781347255"/>
          <c:w val="1"/>
          <c:h val="7.4903905690873851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5021826908217506"/>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Sheet1!$B$2:$B$5</c:f>
              <c:numCache>
                <c:formatCode>General</c:formatCode>
                <c:ptCount val="4"/>
                <c:pt idx="0">
                  <c:v>14</c:v>
                </c:pt>
                <c:pt idx="1">
                  <c:v>25</c:v>
                </c:pt>
                <c:pt idx="2">
                  <c:v>14</c:v>
                </c:pt>
                <c:pt idx="3">
                  <c:v>26</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Sheet1!$C$2:$C$5</c:f>
              <c:numCache>
                <c:formatCode>General</c:formatCode>
                <c:ptCount val="4"/>
                <c:pt idx="0">
                  <c:v>42</c:v>
                </c:pt>
                <c:pt idx="1">
                  <c:v>42</c:v>
                </c:pt>
                <c:pt idx="2">
                  <c:v>42</c:v>
                </c:pt>
                <c:pt idx="3">
                  <c:v>40</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Sheet1!$D$2:$D$5</c:f>
              <c:numCache>
                <c:formatCode>General</c:formatCode>
                <c:ptCount val="4"/>
                <c:pt idx="0">
                  <c:v>30</c:v>
                </c:pt>
                <c:pt idx="1">
                  <c:v>21</c:v>
                </c:pt>
                <c:pt idx="2">
                  <c:v>31</c:v>
                </c:pt>
                <c:pt idx="3">
                  <c:v>23</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Sheet1!$E$2:$E$5</c:f>
              <c:numCache>
                <c:formatCode>General</c:formatCode>
                <c:ptCount val="4"/>
                <c:pt idx="0">
                  <c:v>7</c:v>
                </c:pt>
                <c:pt idx="1">
                  <c:v>5</c:v>
                </c:pt>
                <c:pt idx="2">
                  <c:v>7</c:v>
                </c:pt>
                <c:pt idx="3">
                  <c:v>6</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Sheet1!$F$2:$F$5</c:f>
              <c:numCache>
                <c:formatCode>General</c:formatCode>
                <c:ptCount val="4"/>
                <c:pt idx="0">
                  <c:v>5</c:v>
                </c:pt>
                <c:pt idx="1">
                  <c:v>2</c:v>
                </c:pt>
                <c:pt idx="2">
                  <c:v>4</c:v>
                </c:pt>
                <c:pt idx="3">
                  <c:v>2</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Sheet1!$G$2:$G$5</c:f>
              <c:numCache>
                <c:formatCode>General</c:formatCode>
                <c:ptCount val="4"/>
                <c:pt idx="0">
                  <c:v>2</c:v>
                </c:pt>
                <c:pt idx="1">
                  <c:v>5</c:v>
                </c:pt>
                <c:pt idx="2">
                  <c:v>2</c:v>
                </c:pt>
                <c:pt idx="3">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802140505272929"/>
          <c:w val="1"/>
          <c:h val="0.1114123845023078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7.3066922259337988E-2"/>
          <c:w val="0.81404896300324592"/>
          <c:h val="0.7404127893945309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Sheet1!$B$2:$B$5</c:f>
              <c:numCache>
                <c:formatCode>General</c:formatCode>
                <c:ptCount val="4"/>
                <c:pt idx="0">
                  <c:v>9</c:v>
                </c:pt>
                <c:pt idx="1">
                  <c:v>20</c:v>
                </c:pt>
                <c:pt idx="2">
                  <c:v>12</c:v>
                </c:pt>
                <c:pt idx="3">
                  <c:v>23</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Sheet1!$C$2:$C$5</c:f>
              <c:numCache>
                <c:formatCode>General</c:formatCode>
                <c:ptCount val="4"/>
                <c:pt idx="0">
                  <c:v>34</c:v>
                </c:pt>
                <c:pt idx="1">
                  <c:v>37</c:v>
                </c:pt>
                <c:pt idx="2">
                  <c:v>36</c:v>
                </c:pt>
                <c:pt idx="3">
                  <c:v>38</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Sheet1!$D$2:$D$5</c:f>
              <c:numCache>
                <c:formatCode>General</c:formatCode>
                <c:ptCount val="4"/>
                <c:pt idx="0">
                  <c:v>36</c:v>
                </c:pt>
                <c:pt idx="1">
                  <c:v>24</c:v>
                </c:pt>
                <c:pt idx="2">
                  <c:v>32</c:v>
                </c:pt>
                <c:pt idx="3">
                  <c:v>27</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Sheet1!$E$2:$E$5</c:f>
              <c:numCache>
                <c:formatCode>General</c:formatCode>
                <c:ptCount val="4"/>
                <c:pt idx="0">
                  <c:v>12</c:v>
                </c:pt>
                <c:pt idx="1">
                  <c:v>8</c:v>
                </c:pt>
                <c:pt idx="2">
                  <c:v>11</c:v>
                </c:pt>
                <c:pt idx="3">
                  <c:v>7</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Sheet1!$F$2:$F$5</c:f>
              <c:numCache>
                <c:formatCode>General</c:formatCode>
                <c:ptCount val="4"/>
                <c:pt idx="0">
                  <c:v>7</c:v>
                </c:pt>
                <c:pt idx="1">
                  <c:v>5</c:v>
                </c:pt>
                <c:pt idx="2">
                  <c:v>7</c:v>
                </c:pt>
                <c:pt idx="3">
                  <c:v>3</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Sheet1!$G$2:$G$5</c:f>
              <c:numCache>
                <c:formatCode>General</c:formatCode>
                <c:ptCount val="4"/>
                <c:pt idx="0">
                  <c:v>2</c:v>
                </c:pt>
                <c:pt idx="1">
                  <c:v>6</c:v>
                </c:pt>
                <c:pt idx="2">
                  <c:v>2</c:v>
                </c:pt>
                <c:pt idx="3">
                  <c:v>3</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120514475149322"/>
          <c:w val="1"/>
          <c:h val="0.1157517117840151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383868714775216"/>
          <c:w val="0.81404896300324592"/>
          <c:h val="0.6552029624037539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Sheet1!$B$2:$B$7</c:f>
              <c:numCache>
                <c:formatCode>General</c:formatCode>
                <c:ptCount val="6"/>
                <c:pt idx="0">
                  <c:v>11</c:v>
                </c:pt>
                <c:pt idx="1">
                  <c:v>19</c:v>
                </c:pt>
                <c:pt idx="2">
                  <c:v>13</c:v>
                </c:pt>
                <c:pt idx="3">
                  <c:v>22</c:v>
                </c:pt>
                <c:pt idx="4">
                  <c:v>29</c:v>
                </c:pt>
                <c:pt idx="5">
                  <c:v>47</c:v>
                </c:pt>
              </c:numCache>
            </c:numRef>
          </c:val>
          <c:extLst>
            <c:ext xmlns:c16="http://schemas.microsoft.com/office/drawing/2014/chart" uri="{C3380CC4-5D6E-409C-BE32-E72D297353CC}">
              <c16:uniqueId val="{00000000-4EB7-4FB1-8290-FDE543745082}"/>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Sheet1!$C$2:$C$7</c:f>
              <c:numCache>
                <c:formatCode>General</c:formatCode>
                <c:ptCount val="6"/>
                <c:pt idx="0">
                  <c:v>29</c:v>
                </c:pt>
                <c:pt idx="1">
                  <c:v>31</c:v>
                </c:pt>
                <c:pt idx="2">
                  <c:v>37</c:v>
                </c:pt>
                <c:pt idx="3">
                  <c:v>38</c:v>
                </c:pt>
                <c:pt idx="4">
                  <c:v>39</c:v>
                </c:pt>
                <c:pt idx="5">
                  <c:v>32</c:v>
                </c:pt>
              </c:numCache>
            </c:numRef>
          </c:val>
          <c:extLst>
            <c:ext xmlns:c16="http://schemas.microsoft.com/office/drawing/2014/chart" uri="{C3380CC4-5D6E-409C-BE32-E72D297353CC}">
              <c16:uniqueId val="{00000001-4EB7-4FB1-8290-FDE543745082}"/>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Sheet1!$D$2:$D$7</c:f>
              <c:numCache>
                <c:formatCode>General</c:formatCode>
                <c:ptCount val="6"/>
                <c:pt idx="0">
                  <c:v>39</c:v>
                </c:pt>
                <c:pt idx="1">
                  <c:v>32</c:v>
                </c:pt>
                <c:pt idx="2">
                  <c:v>34</c:v>
                </c:pt>
                <c:pt idx="3">
                  <c:v>26</c:v>
                </c:pt>
                <c:pt idx="4">
                  <c:v>23</c:v>
                </c:pt>
                <c:pt idx="5">
                  <c:v>15</c:v>
                </c:pt>
              </c:numCache>
            </c:numRef>
          </c:val>
          <c:extLst>
            <c:ext xmlns:c16="http://schemas.microsoft.com/office/drawing/2014/chart" uri="{C3380CC4-5D6E-409C-BE32-E72D297353CC}">
              <c16:uniqueId val="{00000006-4EB7-4FB1-8290-FDE54374508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Sheet1!$E$2:$E$7</c:f>
              <c:numCache>
                <c:formatCode>General</c:formatCode>
                <c:ptCount val="6"/>
                <c:pt idx="0">
                  <c:v>11</c:v>
                </c:pt>
                <c:pt idx="1">
                  <c:v>6</c:v>
                </c:pt>
                <c:pt idx="2">
                  <c:v>9</c:v>
                </c:pt>
                <c:pt idx="3">
                  <c:v>5</c:v>
                </c:pt>
                <c:pt idx="4">
                  <c:v>4</c:v>
                </c:pt>
                <c:pt idx="5">
                  <c:v>2</c:v>
                </c:pt>
              </c:numCache>
            </c:numRef>
          </c:val>
          <c:extLst>
            <c:ext xmlns:c16="http://schemas.microsoft.com/office/drawing/2014/chart" uri="{C3380CC4-5D6E-409C-BE32-E72D297353CC}">
              <c16:uniqueId val="{00000007-4EB7-4FB1-8290-FDE54374508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Sheet1!$F$2:$F$7</c:f>
              <c:numCache>
                <c:formatCode>General</c:formatCode>
                <c:ptCount val="6"/>
                <c:pt idx="0">
                  <c:v>5</c:v>
                </c:pt>
                <c:pt idx="1">
                  <c:v>3</c:v>
                </c:pt>
                <c:pt idx="2">
                  <c:v>4</c:v>
                </c:pt>
                <c:pt idx="3">
                  <c:v>2</c:v>
                </c:pt>
                <c:pt idx="4">
                  <c:v>3</c:v>
                </c:pt>
                <c:pt idx="5">
                  <c:v>1</c:v>
                </c:pt>
              </c:numCache>
            </c:numRef>
          </c:val>
          <c:extLst>
            <c:ext xmlns:c16="http://schemas.microsoft.com/office/drawing/2014/chart" uri="{C3380CC4-5D6E-409C-BE32-E72D297353CC}">
              <c16:uniqueId val="{00000008-4EB7-4FB1-8290-FDE54374508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Sheet1!$G$2:$G$7</c:f>
              <c:numCache>
                <c:formatCode>General</c:formatCode>
                <c:ptCount val="6"/>
                <c:pt idx="0">
                  <c:v>4</c:v>
                </c:pt>
                <c:pt idx="1">
                  <c:v>8</c:v>
                </c:pt>
                <c:pt idx="2">
                  <c:v>3</c:v>
                </c:pt>
                <c:pt idx="3">
                  <c:v>7</c:v>
                </c:pt>
                <c:pt idx="4">
                  <c:v>2</c:v>
                </c:pt>
                <c:pt idx="5">
                  <c:v>2</c:v>
                </c:pt>
              </c:numCache>
            </c:numRef>
          </c:val>
          <c:extLst>
            <c:ext xmlns:c16="http://schemas.microsoft.com/office/drawing/2014/chart" uri="{C3380CC4-5D6E-409C-BE32-E72D297353CC}">
              <c16:uniqueId val="{00000009-4EB7-4FB1-8290-FDE543745082}"/>
            </c:ext>
          </c:extLst>
        </c:ser>
        <c:dLbls>
          <c:showLegendKey val="0"/>
          <c:showVal val="0"/>
          <c:showCatName val="0"/>
          <c:showSerName val="0"/>
          <c:showPercent val="0"/>
          <c:showBubbleSize val="0"/>
        </c:dLbls>
        <c:gapWidth val="12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1516438568573513"/>
          <c:w val="0.9979755525567624"/>
          <c:h val="0.12018867821096749"/>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74A2-4008-B1BB-A3787751814D}"/>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74A2-4008-B1BB-A3787751814D}"/>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74A2-4008-B1BB-A3787751814D}"/>
              </c:ext>
            </c:extLst>
          </c:dPt>
          <c:cat>
            <c:strRef>
              <c:f>Sheet1!$A$2:$A$3</c:f>
              <c:strCache>
                <c:ptCount val="2"/>
                <c:pt idx="0">
                  <c:v>Engaged</c:v>
                </c:pt>
                <c:pt idx="1">
                  <c:v>Did not engage</c:v>
                </c:pt>
              </c:strCache>
            </c:strRef>
          </c:cat>
          <c:val>
            <c:numRef>
              <c:f>Sheet1!$B$2:$B$3</c:f>
              <c:numCache>
                <c:formatCode>0%</c:formatCode>
                <c:ptCount val="2"/>
                <c:pt idx="0">
                  <c:v>0.76</c:v>
                </c:pt>
                <c:pt idx="1">
                  <c:v>0.26</c:v>
                </c:pt>
              </c:numCache>
            </c:numRef>
          </c:val>
          <c:extLst>
            <c:ext xmlns:c16="http://schemas.microsoft.com/office/drawing/2014/chart" uri="{C3380CC4-5D6E-409C-BE32-E72D297353CC}">
              <c16:uniqueId val="{00000006-74A2-4008-B1BB-A3787751814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0104875359883569"/>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Sheet1!$B$2:$B$5</c:f>
              <c:numCache>
                <c:formatCode>General</c:formatCode>
                <c:ptCount val="4"/>
                <c:pt idx="0">
                  <c:v>22</c:v>
                </c:pt>
                <c:pt idx="1">
                  <c:v>31</c:v>
                </c:pt>
                <c:pt idx="3">
                  <c:v>38</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Sheet1!$C$2:$C$5</c:f>
              <c:numCache>
                <c:formatCode>General</c:formatCode>
                <c:ptCount val="4"/>
                <c:pt idx="0">
                  <c:v>41</c:v>
                </c:pt>
                <c:pt idx="1">
                  <c:v>39</c:v>
                </c:pt>
                <c:pt idx="3">
                  <c:v>41</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Sheet1!$D$2:$D$5</c:f>
              <c:numCache>
                <c:formatCode>General</c:formatCode>
                <c:ptCount val="4"/>
                <c:pt idx="0">
                  <c:v>26</c:v>
                </c:pt>
                <c:pt idx="1">
                  <c:v>20</c:v>
                </c:pt>
                <c:pt idx="3">
                  <c:v>14</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Sheet1!$E$2:$E$5</c:f>
              <c:numCache>
                <c:formatCode>General</c:formatCode>
                <c:ptCount val="4"/>
                <c:pt idx="0">
                  <c:v>7</c:v>
                </c:pt>
                <c:pt idx="1">
                  <c:v>6</c:v>
                </c:pt>
                <c:pt idx="3">
                  <c:v>3</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Sheet1!$F$2:$F$5</c:f>
              <c:numCache>
                <c:formatCode>General</c:formatCode>
                <c:ptCount val="4"/>
                <c:pt idx="0">
                  <c:v>3</c:v>
                </c:pt>
                <c:pt idx="1">
                  <c:v>2</c:v>
                </c:pt>
                <c:pt idx="3">
                  <c:v>1</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Sheet1!$G$2:$G$5</c:f>
              <c:numCache>
                <c:formatCode>General</c:formatCode>
                <c:ptCount val="4"/>
                <c:pt idx="0">
                  <c:v>1</c:v>
                </c:pt>
                <c:pt idx="1">
                  <c:v>2</c:v>
                </c:pt>
                <c:pt idx="3">
                  <c:v>3</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1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1141272115622975"/>
          <c:w val="1"/>
          <c:h val="0.1302388490277825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812020786004982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Sheet1!$B$2:$B$6</c:f>
              <c:numCache>
                <c:formatCode>General</c:formatCode>
                <c:ptCount val="5"/>
                <c:pt idx="0">
                  <c:v>17</c:v>
                </c:pt>
                <c:pt idx="1">
                  <c:v>26</c:v>
                </c:pt>
                <c:pt idx="2">
                  <c:v>29</c:v>
                </c:pt>
                <c:pt idx="3">
                  <c:v>27</c:v>
                </c:pt>
                <c:pt idx="4">
                  <c:v>30</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Sheet1!$C$2:$C$6</c:f>
              <c:numCache>
                <c:formatCode>General</c:formatCode>
                <c:ptCount val="5"/>
                <c:pt idx="0">
                  <c:v>27</c:v>
                </c:pt>
                <c:pt idx="1">
                  <c:v>42</c:v>
                </c:pt>
                <c:pt idx="2">
                  <c:v>42</c:v>
                </c:pt>
                <c:pt idx="3">
                  <c:v>42</c:v>
                </c:pt>
                <c:pt idx="4">
                  <c:v>41</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Sheet1!$D$2:$D$6</c:f>
              <c:numCache>
                <c:formatCode>General</c:formatCode>
                <c:ptCount val="5"/>
                <c:pt idx="0">
                  <c:v>31</c:v>
                </c:pt>
                <c:pt idx="1">
                  <c:v>21</c:v>
                </c:pt>
                <c:pt idx="2">
                  <c:v>20</c:v>
                </c:pt>
                <c:pt idx="3">
                  <c:v>22</c:v>
                </c:pt>
                <c:pt idx="4">
                  <c:v>20</c:v>
                </c:pt>
              </c:numCache>
            </c:numRef>
          </c:val>
          <c:extLst>
            <c:ext xmlns:c16="http://schemas.microsoft.com/office/drawing/2014/chart" uri="{C3380CC4-5D6E-409C-BE32-E72D297353CC}">
              <c16:uniqueId val="{00000004-7B61-4DD7-8B88-E754A8BB4B10}"/>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Sheet1!$E$2:$E$6</c:f>
              <c:numCache>
                <c:formatCode>General</c:formatCode>
                <c:ptCount val="5"/>
                <c:pt idx="0">
                  <c:v>12</c:v>
                </c:pt>
                <c:pt idx="1">
                  <c:v>5</c:v>
                </c:pt>
                <c:pt idx="2">
                  <c:v>5</c:v>
                </c:pt>
                <c:pt idx="3">
                  <c:v>4</c:v>
                </c:pt>
                <c:pt idx="4">
                  <c:v>4</c:v>
                </c:pt>
              </c:numCache>
            </c:numRef>
          </c:val>
          <c:extLst>
            <c:ext xmlns:c16="http://schemas.microsoft.com/office/drawing/2014/chart" uri="{C3380CC4-5D6E-409C-BE32-E72D297353CC}">
              <c16:uniqueId val="{00000005-7B61-4DD7-8B88-E754A8BB4B10}"/>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Sheet1!$F$2:$F$6</c:f>
              <c:numCache>
                <c:formatCode>General</c:formatCode>
                <c:ptCount val="5"/>
                <c:pt idx="0">
                  <c:v>5</c:v>
                </c:pt>
                <c:pt idx="1">
                  <c:v>2</c:v>
                </c:pt>
                <c:pt idx="2">
                  <c:v>2</c:v>
                </c:pt>
                <c:pt idx="3">
                  <c:v>1</c:v>
                </c:pt>
                <c:pt idx="4">
                  <c:v>1</c:v>
                </c:pt>
              </c:numCache>
            </c:numRef>
          </c:val>
          <c:extLst>
            <c:ext xmlns:c16="http://schemas.microsoft.com/office/drawing/2014/chart" uri="{C3380CC4-5D6E-409C-BE32-E72D297353CC}">
              <c16:uniqueId val="{00000006-7B61-4DD7-8B88-E754A8BB4B10}"/>
            </c:ext>
          </c:extLst>
        </c:ser>
        <c:ser>
          <c:idx val="5"/>
          <c:order val="5"/>
          <c:tx>
            <c:strRef>
              <c:f>Sheet1!$G$1</c:f>
              <c:strCache>
                <c:ptCount val="1"/>
                <c:pt idx="0">
                  <c:v>Don't know</c:v>
                </c:pt>
              </c:strCache>
            </c:strRef>
          </c:tx>
          <c:spPr>
            <a:solidFill>
              <a:srgbClr val="595959"/>
            </a:solidFill>
            <a:ln>
              <a:noFill/>
            </a:ln>
            <a:effectLst/>
          </c:spPr>
          <c:invertIfNegative val="0"/>
          <c:cat>
            <c:numRef>
              <c:f>Sheet1!$A$2:$A$6</c:f>
              <c:numCache>
                <c:formatCode>General</c:formatCode>
                <c:ptCount val="5"/>
                <c:pt idx="0">
                  <c:v>2020</c:v>
                </c:pt>
                <c:pt idx="1">
                  <c:v>2020</c:v>
                </c:pt>
                <c:pt idx="2">
                  <c:v>2020</c:v>
                </c:pt>
                <c:pt idx="3">
                  <c:v>2020</c:v>
                </c:pt>
                <c:pt idx="4">
                  <c:v>2020</c:v>
                </c:pt>
              </c:numCache>
            </c:numRef>
          </c:cat>
          <c:val>
            <c:numRef>
              <c:f>Sheet1!$G$2:$G$6</c:f>
              <c:numCache>
                <c:formatCode>General</c:formatCode>
                <c:ptCount val="5"/>
                <c:pt idx="0">
                  <c:v>7</c:v>
                </c:pt>
                <c:pt idx="1">
                  <c:v>5</c:v>
                </c:pt>
                <c:pt idx="2">
                  <c:v>3</c:v>
                </c:pt>
                <c:pt idx="3">
                  <c:v>3</c:v>
                </c:pt>
                <c:pt idx="4">
                  <c:v>3</c:v>
                </c:pt>
              </c:numCache>
            </c:numRef>
          </c:val>
          <c:extLst>
            <c:ext xmlns:c16="http://schemas.microsoft.com/office/drawing/2014/chart" uri="{C3380CC4-5D6E-409C-BE32-E72D297353CC}">
              <c16:uniqueId val="{00000007-7B61-4DD7-8B88-E754A8BB4B10}"/>
            </c:ext>
          </c:extLst>
        </c:ser>
        <c:dLbls>
          <c:showLegendKey val="0"/>
          <c:showVal val="0"/>
          <c:showCatName val="0"/>
          <c:showSerName val="0"/>
          <c:showPercent val="0"/>
          <c:showBubbleSize val="0"/>
        </c:dLbls>
        <c:gapWidth val="15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92256179310636832"/>
          <c:w val="1"/>
          <c:h val="7.7016452332999474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387039417895340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Sheet1!$B$2:$B$7</c:f>
              <c:numCache>
                <c:formatCode>General</c:formatCode>
                <c:ptCount val="6"/>
                <c:pt idx="0">
                  <c:v>15</c:v>
                </c:pt>
                <c:pt idx="1">
                  <c:v>13</c:v>
                </c:pt>
                <c:pt idx="2">
                  <c:v>10</c:v>
                </c:pt>
                <c:pt idx="3">
                  <c:v>13</c:v>
                </c:pt>
                <c:pt idx="4">
                  <c:v>17</c:v>
                </c:pt>
                <c:pt idx="5">
                  <c:v>13</c:v>
                </c:pt>
              </c:numCache>
            </c:numRef>
          </c:val>
          <c:extLst>
            <c:ext xmlns:c16="http://schemas.microsoft.com/office/drawing/2014/chart" uri="{C3380CC4-5D6E-409C-BE32-E72D297353CC}">
              <c16:uniqueId val="{00000000-841B-4731-AD28-02F1EEB96579}"/>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Sheet1!$C$2:$C$7</c:f>
              <c:numCache>
                <c:formatCode>General</c:formatCode>
                <c:ptCount val="6"/>
                <c:pt idx="0">
                  <c:v>29</c:v>
                </c:pt>
                <c:pt idx="1">
                  <c:v>35</c:v>
                </c:pt>
                <c:pt idx="2">
                  <c:v>39</c:v>
                </c:pt>
                <c:pt idx="3">
                  <c:v>36</c:v>
                </c:pt>
                <c:pt idx="4">
                  <c:v>39</c:v>
                </c:pt>
                <c:pt idx="5">
                  <c:v>40</c:v>
                </c:pt>
              </c:numCache>
            </c:numRef>
          </c:val>
          <c:extLst>
            <c:ext xmlns:c16="http://schemas.microsoft.com/office/drawing/2014/chart" uri="{C3380CC4-5D6E-409C-BE32-E72D297353CC}">
              <c16:uniqueId val="{00000001-841B-4731-AD28-02F1EEB96579}"/>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Sheet1!$D$2:$D$7</c:f>
              <c:numCache>
                <c:formatCode>General</c:formatCode>
                <c:ptCount val="6"/>
                <c:pt idx="0">
                  <c:v>33</c:v>
                </c:pt>
                <c:pt idx="1">
                  <c:v>26</c:v>
                </c:pt>
                <c:pt idx="2">
                  <c:v>29</c:v>
                </c:pt>
                <c:pt idx="3">
                  <c:v>28</c:v>
                </c:pt>
                <c:pt idx="4">
                  <c:v>25</c:v>
                </c:pt>
                <c:pt idx="5">
                  <c:v>28</c:v>
                </c:pt>
              </c:numCache>
            </c:numRef>
          </c:val>
          <c:extLst>
            <c:ext xmlns:c16="http://schemas.microsoft.com/office/drawing/2014/chart" uri="{C3380CC4-5D6E-409C-BE32-E72D297353CC}">
              <c16:uniqueId val="{00000000-E761-425C-A4CE-47F963F8311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Sheet1!$E$2:$E$7</c:f>
              <c:numCache>
                <c:formatCode>General</c:formatCode>
                <c:ptCount val="6"/>
                <c:pt idx="0">
                  <c:v>13</c:v>
                </c:pt>
                <c:pt idx="1">
                  <c:v>11</c:v>
                </c:pt>
                <c:pt idx="2">
                  <c:v>13</c:v>
                </c:pt>
                <c:pt idx="3">
                  <c:v>11</c:v>
                </c:pt>
                <c:pt idx="4">
                  <c:v>9</c:v>
                </c:pt>
                <c:pt idx="5">
                  <c:v>10</c:v>
                </c:pt>
              </c:numCache>
            </c:numRef>
          </c:val>
          <c:extLst>
            <c:ext xmlns:c16="http://schemas.microsoft.com/office/drawing/2014/chart" uri="{C3380CC4-5D6E-409C-BE32-E72D297353CC}">
              <c16:uniqueId val="{00000001-E761-425C-A4CE-47F963F8311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Sheet1!$F$2:$F$7</c:f>
              <c:numCache>
                <c:formatCode>General</c:formatCode>
                <c:ptCount val="6"/>
                <c:pt idx="0">
                  <c:v>6</c:v>
                </c:pt>
                <c:pt idx="1">
                  <c:v>3</c:v>
                </c:pt>
                <c:pt idx="2">
                  <c:v>4</c:v>
                </c:pt>
                <c:pt idx="3">
                  <c:v>2</c:v>
                </c:pt>
                <c:pt idx="4">
                  <c:v>3</c:v>
                </c:pt>
                <c:pt idx="5">
                  <c:v>3</c:v>
                </c:pt>
              </c:numCache>
            </c:numRef>
          </c:val>
          <c:extLst>
            <c:ext xmlns:c16="http://schemas.microsoft.com/office/drawing/2014/chart" uri="{C3380CC4-5D6E-409C-BE32-E72D297353CC}">
              <c16:uniqueId val="{00000002-E761-425C-A4CE-47F963F8311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Sheet1!$G$2:$G$7</c:f>
              <c:numCache>
                <c:formatCode>General</c:formatCode>
                <c:ptCount val="6"/>
                <c:pt idx="0">
                  <c:v>4</c:v>
                </c:pt>
                <c:pt idx="1">
                  <c:v>12</c:v>
                </c:pt>
                <c:pt idx="2">
                  <c:v>5</c:v>
                </c:pt>
                <c:pt idx="3">
                  <c:v>10</c:v>
                </c:pt>
                <c:pt idx="4">
                  <c:v>7</c:v>
                </c:pt>
                <c:pt idx="5">
                  <c:v>7</c:v>
                </c:pt>
              </c:numCache>
            </c:numRef>
          </c:val>
          <c:extLst>
            <c:ext xmlns:c16="http://schemas.microsoft.com/office/drawing/2014/chart" uri="{C3380CC4-5D6E-409C-BE32-E72D297353CC}">
              <c16:uniqueId val="{00000003-E761-425C-A4CE-47F963F8311B}"/>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344362424237665"/>
          <c:w val="1"/>
          <c:h val="6.700162954915805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5435603396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Sheet1!$B$2:$B$11</c:f>
              <c:numCache>
                <c:formatCode>General</c:formatCode>
                <c:ptCount val="10"/>
                <c:pt idx="0">
                  <c:v>6</c:v>
                </c:pt>
                <c:pt idx="1">
                  <c:v>9</c:v>
                </c:pt>
                <c:pt idx="2">
                  <c:v>5</c:v>
                </c:pt>
                <c:pt idx="3">
                  <c:v>9</c:v>
                </c:pt>
                <c:pt idx="5">
                  <c:v>9</c:v>
                </c:pt>
                <c:pt idx="6">
                  <c:v>12</c:v>
                </c:pt>
                <c:pt idx="7">
                  <c:v>12</c:v>
                </c:pt>
                <c:pt idx="8">
                  <c:v>19</c:v>
                </c:pt>
                <c:pt idx="9">
                  <c:v>22</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Sheet1!$C$2:$C$11</c:f>
              <c:numCache>
                <c:formatCode>General</c:formatCode>
                <c:ptCount val="10"/>
                <c:pt idx="0">
                  <c:v>21</c:v>
                </c:pt>
                <c:pt idx="1">
                  <c:v>19</c:v>
                </c:pt>
                <c:pt idx="2">
                  <c:v>18</c:v>
                </c:pt>
                <c:pt idx="3">
                  <c:v>20</c:v>
                </c:pt>
                <c:pt idx="5">
                  <c:v>21</c:v>
                </c:pt>
                <c:pt idx="6">
                  <c:v>34</c:v>
                </c:pt>
                <c:pt idx="7">
                  <c:v>32</c:v>
                </c:pt>
                <c:pt idx="8">
                  <c:v>37</c:v>
                </c:pt>
                <c:pt idx="9">
                  <c:v>33</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Sheet1!$D$2:$D$11</c:f>
              <c:numCache>
                <c:formatCode>General</c:formatCode>
                <c:ptCount val="10"/>
                <c:pt idx="0">
                  <c:v>40</c:v>
                </c:pt>
                <c:pt idx="1">
                  <c:v>39</c:v>
                </c:pt>
                <c:pt idx="2">
                  <c:v>38</c:v>
                </c:pt>
                <c:pt idx="3">
                  <c:v>34</c:v>
                </c:pt>
                <c:pt idx="5">
                  <c:v>34</c:v>
                </c:pt>
                <c:pt idx="6">
                  <c:v>29</c:v>
                </c:pt>
                <c:pt idx="7">
                  <c:v>28</c:v>
                </c:pt>
                <c:pt idx="8">
                  <c:v>28</c:v>
                </c:pt>
                <c:pt idx="9">
                  <c:v>24</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Sheet1!$E$2:$E$11</c:f>
              <c:numCache>
                <c:formatCode>General</c:formatCode>
                <c:ptCount val="10"/>
                <c:pt idx="0">
                  <c:v>16</c:v>
                </c:pt>
                <c:pt idx="1">
                  <c:v>11</c:v>
                </c:pt>
                <c:pt idx="2">
                  <c:v>19</c:v>
                </c:pt>
                <c:pt idx="3">
                  <c:v>14</c:v>
                </c:pt>
                <c:pt idx="5">
                  <c:v>13</c:v>
                </c:pt>
                <c:pt idx="6">
                  <c:v>12</c:v>
                </c:pt>
                <c:pt idx="7">
                  <c:v>8</c:v>
                </c:pt>
                <c:pt idx="8">
                  <c:v>5</c:v>
                </c:pt>
                <c:pt idx="9">
                  <c:v>6</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Sheet1!$F$2:$F$11</c:f>
              <c:numCache>
                <c:formatCode>General</c:formatCode>
                <c:ptCount val="10"/>
                <c:pt idx="0">
                  <c:v>13</c:v>
                </c:pt>
                <c:pt idx="1">
                  <c:v>9</c:v>
                </c:pt>
                <c:pt idx="2">
                  <c:v>15</c:v>
                </c:pt>
                <c:pt idx="3">
                  <c:v>12</c:v>
                </c:pt>
                <c:pt idx="5">
                  <c:v>11</c:v>
                </c:pt>
                <c:pt idx="6">
                  <c:v>7</c:v>
                </c:pt>
                <c:pt idx="7">
                  <c:v>8</c:v>
                </c:pt>
                <c:pt idx="8">
                  <c:v>5</c:v>
                </c:pt>
                <c:pt idx="9">
                  <c:v>5</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Sheet1!$G$2:$G$11</c:f>
              <c:numCache>
                <c:formatCode>General</c:formatCode>
                <c:ptCount val="10"/>
                <c:pt idx="0">
                  <c:v>5</c:v>
                </c:pt>
                <c:pt idx="1">
                  <c:v>13</c:v>
                </c:pt>
                <c:pt idx="2">
                  <c:v>5</c:v>
                </c:pt>
                <c:pt idx="3">
                  <c:v>13</c:v>
                </c:pt>
                <c:pt idx="5">
                  <c:v>12</c:v>
                </c:pt>
                <c:pt idx="6">
                  <c:v>6</c:v>
                </c:pt>
                <c:pt idx="7">
                  <c:v>12</c:v>
                </c:pt>
                <c:pt idx="8">
                  <c:v>6</c:v>
                </c:pt>
                <c:pt idx="9">
                  <c:v>10</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9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570967830258426"/>
          <c:w val="0.98929535638328059"/>
          <c:h val="8.95410810234118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692178052148421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Sheet1!$B$2:$B$5</c:f>
              <c:numCache>
                <c:formatCode>General</c:formatCode>
                <c:ptCount val="4"/>
                <c:pt idx="0">
                  <c:v>6</c:v>
                </c:pt>
                <c:pt idx="1">
                  <c:v>7</c:v>
                </c:pt>
                <c:pt idx="2">
                  <c:v>11</c:v>
                </c:pt>
                <c:pt idx="3">
                  <c:v>12</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Sheet1!$C$2:$C$5</c:f>
              <c:numCache>
                <c:formatCode>General</c:formatCode>
                <c:ptCount val="4"/>
                <c:pt idx="0">
                  <c:v>15</c:v>
                </c:pt>
                <c:pt idx="1">
                  <c:v>20</c:v>
                </c:pt>
                <c:pt idx="2">
                  <c:v>32</c:v>
                </c:pt>
                <c:pt idx="3">
                  <c:v>36</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Sheet1!$D$2:$D$5</c:f>
              <c:numCache>
                <c:formatCode>General</c:formatCode>
                <c:ptCount val="4"/>
                <c:pt idx="0">
                  <c:v>35</c:v>
                </c:pt>
                <c:pt idx="1">
                  <c:v>40</c:v>
                </c:pt>
                <c:pt idx="2">
                  <c:v>30</c:v>
                </c:pt>
                <c:pt idx="3">
                  <c:v>26</c:v>
                </c:pt>
              </c:numCache>
            </c:numRef>
          </c:val>
          <c:extLst>
            <c:ext xmlns:c16="http://schemas.microsoft.com/office/drawing/2014/chart" uri="{C3380CC4-5D6E-409C-BE32-E72D297353CC}">
              <c16:uniqueId val="{0000000C-CA73-4B95-85F8-8D018ABA79E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Sheet1!$E$2:$E$5</c:f>
              <c:numCache>
                <c:formatCode>General</c:formatCode>
                <c:ptCount val="4"/>
                <c:pt idx="0">
                  <c:v>16</c:v>
                </c:pt>
                <c:pt idx="1">
                  <c:v>12</c:v>
                </c:pt>
                <c:pt idx="2">
                  <c:v>9</c:v>
                </c:pt>
                <c:pt idx="3">
                  <c:v>9</c:v>
                </c:pt>
              </c:numCache>
            </c:numRef>
          </c:val>
          <c:extLst>
            <c:ext xmlns:c16="http://schemas.microsoft.com/office/drawing/2014/chart" uri="{C3380CC4-5D6E-409C-BE32-E72D297353CC}">
              <c16:uniqueId val="{0000000D-CA73-4B95-85F8-8D018ABA79E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Sheet1!$F$2:$F$5</c:f>
              <c:numCache>
                <c:formatCode>General</c:formatCode>
                <c:ptCount val="4"/>
                <c:pt idx="0">
                  <c:v>17</c:v>
                </c:pt>
                <c:pt idx="1">
                  <c:v>9</c:v>
                </c:pt>
                <c:pt idx="2">
                  <c:v>6</c:v>
                </c:pt>
                <c:pt idx="3">
                  <c:v>6</c:v>
                </c:pt>
              </c:numCache>
            </c:numRef>
          </c:val>
          <c:extLst>
            <c:ext xmlns:c16="http://schemas.microsoft.com/office/drawing/2014/chart" uri="{C3380CC4-5D6E-409C-BE32-E72D297353CC}">
              <c16:uniqueId val="{0000000E-CA73-4B95-85F8-8D018ABA79E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Sheet1!$G$2:$G$5</c:f>
              <c:numCache>
                <c:formatCode>General</c:formatCode>
                <c:ptCount val="4"/>
                <c:pt idx="0">
                  <c:v>11</c:v>
                </c:pt>
                <c:pt idx="1">
                  <c:v>12</c:v>
                </c:pt>
                <c:pt idx="2">
                  <c:v>11</c:v>
                </c:pt>
                <c:pt idx="3">
                  <c:v>12</c:v>
                </c:pt>
              </c:numCache>
            </c:numRef>
          </c:val>
          <c:extLst>
            <c:ext xmlns:c16="http://schemas.microsoft.com/office/drawing/2014/chart" uri="{C3380CC4-5D6E-409C-BE32-E72D297353CC}">
              <c16:uniqueId val="{0000000F-CA73-4B95-85F8-8D018ABA79E2}"/>
            </c:ext>
          </c:extLst>
        </c:ser>
        <c:dLbls>
          <c:showLegendKey val="0"/>
          <c:showVal val="0"/>
          <c:showCatName val="0"/>
          <c:showSerName val="0"/>
          <c:showPercent val="0"/>
          <c:showBubbleSize val="0"/>
        </c:dLbls>
        <c:gapWidth val="89"/>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401606613273175"/>
          <c:w val="0.98929535638328059"/>
          <c:h val="8.593979860874217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Asian New Zealander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50</c:v>
                </c:pt>
                <c:pt idx="1">
                  <c:v>47</c:v>
                </c:pt>
                <c:pt idx="2">
                  <c:v>41</c:v>
                </c:pt>
                <c:pt idx="3">
                  <c:v>19</c:v>
                </c:pt>
                <c:pt idx="4">
                  <c:v>18</c:v>
                </c:pt>
                <c:pt idx="5">
                  <c:v>17</c:v>
                </c:pt>
              </c:numCache>
            </c:numRef>
          </c:val>
          <c:extLst>
            <c:ext xmlns:c16="http://schemas.microsoft.com/office/drawing/2014/chart" uri="{C3380CC4-5D6E-409C-BE32-E72D297353CC}">
              <c16:uniqueId val="{00000000-4361-4516-BDBF-97C1E030CDAF}"/>
            </c:ext>
          </c:extLst>
        </c:ser>
        <c:ser>
          <c:idx val="1"/>
          <c:order val="1"/>
          <c:tx>
            <c:strRef>
              <c:f>Sheet1!$C$1</c:f>
              <c:strCache>
                <c:ptCount val="1"/>
                <c:pt idx="0">
                  <c:v>Asian New Zealander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48</c:v>
                </c:pt>
                <c:pt idx="1">
                  <c:v>44</c:v>
                </c:pt>
                <c:pt idx="2">
                  <c:v>39</c:v>
                </c:pt>
                <c:pt idx="3">
                  <c:v>26</c:v>
                </c:pt>
                <c:pt idx="4">
                  <c:v>20</c:v>
                </c:pt>
                <c:pt idx="5">
                  <c:v>16</c:v>
                </c:pt>
              </c:numCache>
            </c:numRef>
          </c:val>
          <c:extLst>
            <c:ext xmlns:c16="http://schemas.microsoft.com/office/drawing/2014/chart" uri="{C3380CC4-5D6E-409C-BE32-E72D297353CC}">
              <c16:uniqueId val="{00000001-4361-4516-BDBF-97C1E030CDAF}"/>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legend>
      <c:legendPos val="b"/>
      <c:layout>
        <c:manualLayout>
          <c:xMode val="edge"/>
          <c:yMode val="edge"/>
          <c:x val="2.6292458977311108E-2"/>
          <c:y val="9.4495233117133218E-2"/>
          <c:w val="0.94190689813857043"/>
          <c:h val="5.7464387124220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35</c:v>
                </c:pt>
                <c:pt idx="1">
                  <c:v>35</c:v>
                </c:pt>
              </c:numCache>
            </c:numRef>
          </c:val>
          <c:extLst>
            <c:ext xmlns:c16="http://schemas.microsoft.com/office/drawing/2014/chart" uri="{C3380CC4-5D6E-409C-BE32-E72D297353CC}">
              <c16:uniqueId val="{00000000-911A-41D9-B4D8-23BCCE5D6522}"/>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47</c:v>
                </c:pt>
                <c:pt idx="1">
                  <c:v>44</c:v>
                </c:pt>
              </c:numCache>
            </c:numRef>
          </c:val>
          <c:extLst>
            <c:ext xmlns:c16="http://schemas.microsoft.com/office/drawing/2014/chart" uri="{C3380CC4-5D6E-409C-BE32-E72D297353CC}">
              <c16:uniqueId val="{00000001-911A-41D9-B4D8-23BCCE5D6522}"/>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10</c:v>
                </c:pt>
                <c:pt idx="1">
                  <c:v>12</c:v>
                </c:pt>
              </c:numCache>
            </c:numRef>
          </c:val>
          <c:extLst>
            <c:ext xmlns:c16="http://schemas.microsoft.com/office/drawing/2014/chart" uri="{C3380CC4-5D6E-409C-BE32-E72D297353CC}">
              <c16:uniqueId val="{00000002-911A-41D9-B4D8-23BCCE5D6522}"/>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3</c:v>
                </c:pt>
                <c:pt idx="1">
                  <c:v>2</c:v>
                </c:pt>
              </c:numCache>
            </c:numRef>
          </c:val>
          <c:extLst>
            <c:ext xmlns:c16="http://schemas.microsoft.com/office/drawing/2014/chart" uri="{C3380CC4-5D6E-409C-BE32-E72D297353CC}">
              <c16:uniqueId val="{00000003-911A-41D9-B4D8-23BCCE5D6522}"/>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2</c:v>
                </c:pt>
                <c:pt idx="1">
                  <c:v>4</c:v>
                </c:pt>
              </c:numCache>
            </c:numRef>
          </c:val>
          <c:extLst>
            <c:ext xmlns:c16="http://schemas.microsoft.com/office/drawing/2014/chart" uri="{C3380CC4-5D6E-409C-BE32-E72D297353CC}">
              <c16:uniqueId val="{00000000-646F-498B-A724-347EB2C4B66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3</c:v>
                </c:pt>
                <c:pt idx="1">
                  <c:v>3</c:v>
                </c:pt>
              </c:numCache>
            </c:numRef>
          </c:val>
          <c:extLst>
            <c:ext xmlns:c16="http://schemas.microsoft.com/office/drawing/2014/chart" uri="{C3380CC4-5D6E-409C-BE32-E72D297353CC}">
              <c16:uniqueId val="{00000001-646F-498B-A724-347EB2C4B66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- 2020</c:v>
                </c:pt>
                <c:pt idx="1">
                  <c:v>Asian New Zealander - 2017</c:v>
                </c:pt>
              </c:strCache>
            </c:strRef>
          </c:cat>
          <c:val>
            <c:numRef>
              <c:f>Sheet1!$B$2:$B$3</c:f>
              <c:numCache>
                <c:formatCode>General</c:formatCode>
                <c:ptCount val="2"/>
                <c:pt idx="0">
                  <c:v>39</c:v>
                </c:pt>
                <c:pt idx="1">
                  <c:v>41</c:v>
                </c:pt>
              </c:numCache>
            </c:numRef>
          </c:val>
          <c:extLst>
            <c:ext xmlns:c16="http://schemas.microsoft.com/office/drawing/2014/chart" uri="{C3380CC4-5D6E-409C-BE32-E72D297353CC}">
              <c16:uniqueId val="{00000000-FB36-4A6F-AFFE-90C028453D5C}"/>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32</c:v>
                </c:pt>
                <c:pt idx="1">
                  <c:v>35</c:v>
                </c:pt>
              </c:numCache>
            </c:numRef>
          </c:val>
          <c:extLst>
            <c:ext xmlns:c16="http://schemas.microsoft.com/office/drawing/2014/chart" uri="{C3380CC4-5D6E-409C-BE32-E72D297353CC}">
              <c16:uniqueId val="{00000000-83FD-4038-A74C-81AE33A5E38B}"/>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46</c:v>
                </c:pt>
                <c:pt idx="1">
                  <c:v>40</c:v>
                </c:pt>
              </c:numCache>
            </c:numRef>
          </c:val>
          <c:extLst>
            <c:ext xmlns:c16="http://schemas.microsoft.com/office/drawing/2014/chart" uri="{C3380CC4-5D6E-409C-BE32-E72D297353CC}">
              <c16:uniqueId val="{00000001-83FD-4038-A74C-81AE33A5E38B}"/>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14</c:v>
                </c:pt>
                <c:pt idx="1">
                  <c:v>15</c:v>
                </c:pt>
              </c:numCache>
            </c:numRef>
          </c:val>
          <c:extLst>
            <c:ext xmlns:c16="http://schemas.microsoft.com/office/drawing/2014/chart" uri="{C3380CC4-5D6E-409C-BE32-E72D297353CC}">
              <c16:uniqueId val="{00000002-83FD-4038-A74C-81AE33A5E38B}"/>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2</c:v>
                </c:pt>
                <c:pt idx="1">
                  <c:v>3</c:v>
                </c:pt>
              </c:numCache>
            </c:numRef>
          </c:val>
          <c:extLst>
            <c:ext xmlns:c16="http://schemas.microsoft.com/office/drawing/2014/chart" uri="{C3380CC4-5D6E-409C-BE32-E72D297353CC}">
              <c16:uniqueId val="{00000003-83FD-4038-A74C-81AE33A5E38B}"/>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4</c:v>
                </c:pt>
                <c:pt idx="1">
                  <c:v>6</c:v>
                </c:pt>
              </c:numCache>
            </c:numRef>
          </c:val>
          <c:extLst>
            <c:ext xmlns:c16="http://schemas.microsoft.com/office/drawing/2014/chart" uri="{C3380CC4-5D6E-409C-BE32-E72D297353CC}">
              <c16:uniqueId val="{00000004-83FD-4038-A74C-81AE33A5E38B}"/>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3</c:v>
                </c:pt>
                <c:pt idx="1">
                  <c:v>1</c:v>
                </c:pt>
              </c:numCache>
            </c:numRef>
          </c:val>
          <c:extLst>
            <c:ext xmlns:c16="http://schemas.microsoft.com/office/drawing/2014/chart" uri="{C3380CC4-5D6E-409C-BE32-E72D297353CC}">
              <c16:uniqueId val="{00000005-83FD-4038-A74C-81AE33A5E38B}"/>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- 2020</c:v>
                </c:pt>
                <c:pt idx="1">
                  <c:v>Asian New Zealander - 2017</c:v>
                </c:pt>
              </c:strCache>
            </c:strRef>
          </c:cat>
          <c:val>
            <c:numRef>
              <c:f>Sheet1!$B$2:$B$3</c:f>
              <c:numCache>
                <c:formatCode>General</c:formatCode>
                <c:ptCount val="2"/>
                <c:pt idx="0">
                  <c:v>16</c:v>
                </c:pt>
                <c:pt idx="1">
                  <c:v>17</c:v>
                </c:pt>
              </c:numCache>
            </c:numRef>
          </c:val>
          <c:extLst>
            <c:ext xmlns:c16="http://schemas.microsoft.com/office/drawing/2014/chart" uri="{C3380CC4-5D6E-409C-BE32-E72D297353CC}">
              <c16:uniqueId val="{00000000-E983-415E-91DC-127A281AC334}"/>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50</c:v>
                </c:pt>
                <c:pt idx="1">
                  <c:v>47</c:v>
                </c:pt>
                <c:pt idx="2">
                  <c:v>41</c:v>
                </c:pt>
                <c:pt idx="3">
                  <c:v>19</c:v>
                </c:pt>
                <c:pt idx="4">
                  <c:v>18</c:v>
                </c:pt>
                <c:pt idx="5">
                  <c:v>17</c:v>
                </c:pt>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48</c:v>
                </c:pt>
                <c:pt idx="1">
                  <c:v>44</c:v>
                </c:pt>
                <c:pt idx="2">
                  <c:v>39</c:v>
                </c:pt>
                <c:pt idx="3">
                  <c:v>26</c:v>
                </c:pt>
                <c:pt idx="4">
                  <c:v>20</c:v>
                </c:pt>
                <c:pt idx="5">
                  <c:v>16</c:v>
                </c:pt>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55</c:v>
                </c:pt>
                <c:pt idx="1">
                  <c:v>44</c:v>
                </c:pt>
              </c:numCache>
            </c:numRef>
          </c:val>
          <c:extLst>
            <c:ext xmlns:c16="http://schemas.microsoft.com/office/drawing/2014/chart" uri="{C3380CC4-5D6E-409C-BE32-E72D297353CC}">
              <c16:uniqueId val="{00000000-909B-49CB-A6CA-D8CE84CE629C}"/>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35</c:v>
                </c:pt>
                <c:pt idx="1">
                  <c:v>39</c:v>
                </c:pt>
              </c:numCache>
            </c:numRef>
          </c:val>
          <c:extLst>
            <c:ext xmlns:c16="http://schemas.microsoft.com/office/drawing/2014/chart" uri="{C3380CC4-5D6E-409C-BE32-E72D297353CC}">
              <c16:uniqueId val="{00000001-909B-49CB-A6CA-D8CE84CE629C}"/>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7</c:v>
                </c:pt>
                <c:pt idx="1">
                  <c:v>9</c:v>
                </c:pt>
              </c:numCache>
            </c:numRef>
          </c:val>
          <c:extLst>
            <c:ext xmlns:c16="http://schemas.microsoft.com/office/drawing/2014/chart" uri="{C3380CC4-5D6E-409C-BE32-E72D297353CC}">
              <c16:uniqueId val="{00000002-909B-49CB-A6CA-D8CE84CE629C}"/>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2</c:v>
                </c:pt>
                <c:pt idx="1">
                  <c:v>3</c:v>
                </c:pt>
              </c:numCache>
            </c:numRef>
          </c:val>
          <c:extLst>
            <c:ext xmlns:c16="http://schemas.microsoft.com/office/drawing/2014/chart" uri="{C3380CC4-5D6E-409C-BE32-E72D297353CC}">
              <c16:uniqueId val="{00000003-909B-49CB-A6CA-D8CE84CE629C}"/>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0</c:v>
                </c:pt>
                <c:pt idx="1">
                  <c:v>2</c:v>
                </c:pt>
              </c:numCache>
            </c:numRef>
          </c:val>
          <c:extLst>
            <c:ext xmlns:c16="http://schemas.microsoft.com/office/drawing/2014/chart" uri="{C3380CC4-5D6E-409C-BE32-E72D297353CC}">
              <c16:uniqueId val="{00000004-909B-49CB-A6CA-D8CE84CE629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1</c:v>
                </c:pt>
                <c:pt idx="1">
                  <c:v>3</c:v>
                </c:pt>
              </c:numCache>
            </c:numRef>
          </c:val>
          <c:extLst>
            <c:ext xmlns:c16="http://schemas.microsoft.com/office/drawing/2014/chart" uri="{C3380CC4-5D6E-409C-BE32-E72D297353CC}">
              <c16:uniqueId val="{00000005-909B-49CB-A6CA-D8CE84CE629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26371826371828"/>
          <c:y val="6.1499551378413175E-2"/>
          <c:w val="0.60167197500530833"/>
          <c:h val="0.80671569566784429"/>
        </c:manualLayout>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- 2020</c:v>
                </c:pt>
                <c:pt idx="1">
                  <c:v>Asian New Zealander - 2017</c:v>
                </c:pt>
              </c:strCache>
            </c:strRef>
          </c:cat>
          <c:val>
            <c:numRef>
              <c:f>Sheet1!$B$2:$B$3</c:f>
              <c:numCache>
                <c:formatCode>General</c:formatCode>
                <c:ptCount val="2"/>
                <c:pt idx="0">
                  <c:v>26</c:v>
                </c:pt>
                <c:pt idx="1">
                  <c:v>19</c:v>
                </c:pt>
              </c:numCache>
            </c:numRef>
          </c:val>
          <c:extLst>
            <c:ext xmlns:c16="http://schemas.microsoft.com/office/drawing/2014/chart" uri="{C3380CC4-5D6E-409C-BE32-E72D297353CC}">
              <c16:uniqueId val="{00000000-0795-4591-94A0-24AD0C56B719}"/>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56</c:v>
                </c:pt>
                <c:pt idx="1">
                  <c:v>42</c:v>
                </c:pt>
              </c:numCache>
            </c:numRef>
          </c:val>
          <c:extLst>
            <c:ext xmlns:c16="http://schemas.microsoft.com/office/drawing/2014/chart" uri="{C3380CC4-5D6E-409C-BE32-E72D297353CC}">
              <c16:uniqueId val="{00000000-C5F5-4AB6-92FA-858726F55235}"/>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33</c:v>
                </c:pt>
                <c:pt idx="1">
                  <c:v>37</c:v>
                </c:pt>
              </c:numCache>
            </c:numRef>
          </c:val>
          <c:extLst>
            <c:ext xmlns:c16="http://schemas.microsoft.com/office/drawing/2014/chart" uri="{C3380CC4-5D6E-409C-BE32-E72D297353CC}">
              <c16:uniqueId val="{00000001-C5F5-4AB6-92FA-858726F55235}"/>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8</c:v>
                </c:pt>
                <c:pt idx="1">
                  <c:v>15</c:v>
                </c:pt>
              </c:numCache>
            </c:numRef>
          </c:val>
          <c:extLst>
            <c:ext xmlns:c16="http://schemas.microsoft.com/office/drawing/2014/chart" uri="{C3380CC4-5D6E-409C-BE32-E72D297353CC}">
              <c16:uniqueId val="{00000002-C5F5-4AB6-92FA-858726F55235}"/>
            </c:ext>
          </c:extLst>
        </c:ser>
        <c:ser>
          <c:idx val="3"/>
          <c:order val="3"/>
          <c:tx>
            <c:strRef>
              <c:f>Sheet1!$E$1</c:f>
              <c:strCache>
                <c:ptCount val="1"/>
                <c:pt idx="0">
                  <c:v>9-12 times</c:v>
                </c:pt>
              </c:strCache>
            </c:strRef>
          </c:tx>
          <c:spPr>
            <a:solidFill>
              <a:srgbClr val="D9D9D9"/>
            </a:solidFill>
            <a:ln>
              <a:noFill/>
            </a:ln>
            <a:effectLst/>
          </c:spPr>
          <c:invertIfNegative val="0"/>
          <c:dLbls>
            <c:spPr>
              <a:solidFill>
                <a:srgbClr val="7ED2BB"/>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2</c:v>
                </c:pt>
                <c:pt idx="1">
                  <c:v>2</c:v>
                </c:pt>
              </c:numCache>
            </c:numRef>
          </c:val>
          <c:extLst>
            <c:ext xmlns:c16="http://schemas.microsoft.com/office/drawing/2014/chart" uri="{C3380CC4-5D6E-409C-BE32-E72D297353CC}">
              <c16:uniqueId val="{00000003-C5F5-4AB6-92FA-858726F55235}"/>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2</c:v>
                </c:pt>
                <c:pt idx="1">
                  <c:v>2</c:v>
                </c:pt>
              </c:numCache>
            </c:numRef>
          </c:val>
          <c:extLst>
            <c:ext xmlns:c16="http://schemas.microsoft.com/office/drawing/2014/chart" uri="{C3380CC4-5D6E-409C-BE32-E72D297353CC}">
              <c16:uniqueId val="{00000004-C5F5-4AB6-92FA-858726F55235}"/>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0</c:v>
                </c:pt>
                <c:pt idx="1">
                  <c:v>2</c:v>
                </c:pt>
              </c:numCache>
            </c:numRef>
          </c:val>
          <c:extLst>
            <c:ext xmlns:c16="http://schemas.microsoft.com/office/drawing/2014/chart" uri="{C3380CC4-5D6E-409C-BE32-E72D297353CC}">
              <c16:uniqueId val="{00000005-C5F5-4AB6-92FA-858726F55235}"/>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- 2020</c:v>
                </c:pt>
                <c:pt idx="1">
                  <c:v>Asian New Zealander - 2017</c:v>
                </c:pt>
              </c:strCache>
            </c:strRef>
          </c:cat>
          <c:val>
            <c:numRef>
              <c:f>Sheet1!$B$2:$B$3</c:f>
              <c:numCache>
                <c:formatCode>General</c:formatCode>
                <c:ptCount val="2"/>
                <c:pt idx="0">
                  <c:v>20</c:v>
                </c:pt>
                <c:pt idx="1">
                  <c:v>18</c:v>
                </c:pt>
              </c:numCache>
            </c:numRef>
          </c:val>
          <c:extLst>
            <c:ext xmlns:c16="http://schemas.microsoft.com/office/drawing/2014/chart" uri="{C3380CC4-5D6E-409C-BE32-E72D297353CC}">
              <c16:uniqueId val="{00000000-733C-4F4C-A811-0C962C943598}"/>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85333753063438E-2"/>
          <c:y val="2.7502657079976085E-2"/>
          <c:w val="0.9162473468836162"/>
          <c:h val="0.64045773543927143"/>
        </c:manualLayout>
      </c:layout>
      <c:barChart>
        <c:barDir val="col"/>
        <c:grouping val="clustered"/>
        <c:varyColors val="0"/>
        <c:ser>
          <c:idx val="0"/>
          <c:order val="0"/>
          <c:tx>
            <c:strRef>
              <c:f>Sheet1!$B$1</c:f>
              <c:strCache>
                <c:ptCount val="1"/>
                <c:pt idx="0">
                  <c:v>Asian New Zealander - 2017</c:v>
                </c:pt>
              </c:strCache>
            </c:strRef>
          </c:tx>
          <c:spPr>
            <a:solidFill>
              <a:srgbClr val="7F7F7F"/>
            </a:solidFill>
          </c:spPr>
          <c:invertIfNegative val="0"/>
          <c:dLbls>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Concert or musical performance</c:v>
                </c:pt>
                <c:pt idx="1">
                  <c:v>Theatre</c:v>
                </c:pt>
                <c:pt idx="2">
                  <c:v>Dance events</c:v>
                </c:pt>
              </c:strCache>
            </c:strRef>
          </c:cat>
          <c:val>
            <c:numRef>
              <c:f>Sheet1!$B$2:$B$4</c:f>
              <c:numCache>
                <c:formatCode>General</c:formatCode>
                <c:ptCount val="3"/>
                <c:pt idx="0">
                  <c:v>33</c:v>
                </c:pt>
                <c:pt idx="1">
                  <c:v>21</c:v>
                </c:pt>
                <c:pt idx="2">
                  <c:v>9</c:v>
                </c:pt>
              </c:numCache>
            </c:numRef>
          </c:val>
          <c:extLst>
            <c:ext xmlns:c16="http://schemas.microsoft.com/office/drawing/2014/chart" uri="{C3380CC4-5D6E-409C-BE32-E72D297353CC}">
              <c16:uniqueId val="{00000000-E90E-4827-9BB7-B6E1B43DDA1C}"/>
            </c:ext>
          </c:extLst>
        </c:ser>
        <c:ser>
          <c:idx val="1"/>
          <c:order val="1"/>
          <c:tx>
            <c:strRef>
              <c:f>Sheet1!$C$1</c:f>
              <c:strCache>
                <c:ptCount val="1"/>
                <c:pt idx="0">
                  <c:v>Asian New Zealander - 2020</c:v>
                </c:pt>
              </c:strCache>
            </c:strRef>
          </c:tx>
          <c:spPr>
            <a:solidFill>
              <a:srgbClr val="3AA889"/>
            </a:solidFill>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Concert or musical performance</c:v>
                </c:pt>
                <c:pt idx="1">
                  <c:v>Theatre</c:v>
                </c:pt>
                <c:pt idx="2">
                  <c:v>Dance events</c:v>
                </c:pt>
              </c:strCache>
            </c:strRef>
          </c:cat>
          <c:val>
            <c:numRef>
              <c:f>Sheet1!$C$2:$C$4</c:f>
              <c:numCache>
                <c:formatCode>General</c:formatCode>
                <c:ptCount val="3"/>
                <c:pt idx="0">
                  <c:v>25</c:v>
                </c:pt>
                <c:pt idx="1">
                  <c:v>16</c:v>
                </c:pt>
                <c:pt idx="2">
                  <c:v>11</c:v>
                </c:pt>
              </c:numCache>
            </c:numRef>
          </c:val>
          <c:extLst>
            <c:ext xmlns:c16="http://schemas.microsoft.com/office/drawing/2014/chart" uri="{C3380CC4-5D6E-409C-BE32-E72D297353CC}">
              <c16:uniqueId val="{00000001-E90E-4827-9BB7-B6E1B43DDA1C}"/>
            </c:ext>
          </c:extLst>
        </c:ser>
        <c:dLbls>
          <c:showLegendKey val="0"/>
          <c:showVal val="0"/>
          <c:showCatName val="0"/>
          <c:showSerName val="0"/>
          <c:showPercent val="0"/>
          <c:showBubbleSize val="0"/>
        </c:dLbls>
        <c:gapWidth val="426"/>
        <c:overlap val="-15"/>
        <c:axId val="174694000"/>
        <c:axId val="1"/>
      </c:barChart>
      <c:catAx>
        <c:axId val="174694000"/>
        <c:scaling>
          <c:orientation val="minMax"/>
        </c:scaling>
        <c:delete val="0"/>
        <c:axPos val="b"/>
        <c:numFmt formatCode="General" sourceLinked="1"/>
        <c:majorTickMark val="none"/>
        <c:minorTickMark val="none"/>
        <c:tickLblPos val="nextTo"/>
        <c:spPr>
          <a:noFill/>
          <a:ln w="9223" cap="flat" cmpd="sng" algn="ctr">
            <a:noFill/>
            <a:round/>
          </a:ln>
          <a:effectLst/>
        </c:spPr>
        <c:txPr>
          <a:bodyPr rot="-60000000" spcFirstLastPara="1" vertOverflow="ellipsis" vert="horz" wrap="square" anchor="ctr" anchorCtr="1"/>
          <a:lstStyle/>
          <a:p>
            <a:pPr>
              <a:defRPr sz="1050" b="0" i="0" u="none" strike="noStrike" kern="1200" baseline="0">
                <a:solidFill>
                  <a:srgbClr val="333333"/>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tickLblSkip val="1"/>
        <c:noMultiLvlLbl val="0"/>
      </c:catAx>
      <c:valAx>
        <c:axId val="1"/>
        <c:scaling>
          <c:orientation val="minMax"/>
          <c:max val="100"/>
        </c:scaling>
        <c:delete val="1"/>
        <c:axPos val="l"/>
        <c:numFmt formatCode="#,##0" sourceLinked="0"/>
        <c:majorTickMark val="none"/>
        <c:minorTickMark val="none"/>
        <c:tickLblPos val="nextTo"/>
        <c:crossAx val="174694000"/>
        <c:crosses val="autoZero"/>
        <c:crossBetween val="between"/>
      </c:valAx>
      <c:spPr>
        <a:noFill/>
        <a:ln w="24595">
          <a:noFill/>
        </a:ln>
      </c:spPr>
    </c:plotArea>
    <c:legend>
      <c:legendPos val="t"/>
      <c:overlay val="0"/>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1903122893791"/>
          <c:y val="0.1135759698695334"/>
          <c:w val="0.75349460240390143"/>
          <c:h val="0.6911882444737792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New Zealander - 2017</c:v>
                </c:pt>
                <c:pt idx="1">
                  <c:v>Asian New Zealander - 2020</c:v>
                </c:pt>
                <c:pt idx="3">
                  <c:v>Asian New Zealander - 2017</c:v>
                </c:pt>
                <c:pt idx="4">
                  <c:v>Asian New Zealander - 2020</c:v>
                </c:pt>
                <c:pt idx="6">
                  <c:v>Asian New Zealander - 2017</c:v>
                </c:pt>
                <c:pt idx="7">
                  <c:v>Asian New Zealander - 2020</c:v>
                </c:pt>
              </c:strCache>
            </c:strRef>
          </c:cat>
          <c:val>
            <c:numRef>
              <c:f>Sheet1!$B$2:$B$9</c:f>
              <c:numCache>
                <c:formatCode>General</c:formatCode>
                <c:ptCount val="8"/>
                <c:pt idx="0">
                  <c:v>53</c:v>
                </c:pt>
                <c:pt idx="1">
                  <c:v>40</c:v>
                </c:pt>
                <c:pt idx="3">
                  <c:v>28</c:v>
                </c:pt>
                <c:pt idx="4">
                  <c:v>40</c:v>
                </c:pt>
                <c:pt idx="6">
                  <c:v>30</c:v>
                </c:pt>
                <c:pt idx="7">
                  <c:v>31</c:v>
                </c:pt>
              </c:numCache>
            </c:numRef>
          </c:val>
          <c:extLst>
            <c:ext xmlns:c16="http://schemas.microsoft.com/office/drawing/2014/chart" uri="{C3380CC4-5D6E-409C-BE32-E72D297353CC}">
              <c16:uniqueId val="{00000000-01F7-47DD-A91D-83BD925CC7A0}"/>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New Zealander - 2017</c:v>
                </c:pt>
                <c:pt idx="1">
                  <c:v>Asian New Zealander - 2020</c:v>
                </c:pt>
                <c:pt idx="3">
                  <c:v>Asian New Zealander - 2017</c:v>
                </c:pt>
                <c:pt idx="4">
                  <c:v>Asian New Zealander - 2020</c:v>
                </c:pt>
                <c:pt idx="6">
                  <c:v>Asian New Zealander - 2017</c:v>
                </c:pt>
                <c:pt idx="7">
                  <c:v>Asian New Zealander - 2020</c:v>
                </c:pt>
              </c:strCache>
            </c:strRef>
          </c:cat>
          <c:val>
            <c:numRef>
              <c:f>Sheet1!$C$2:$C$9</c:f>
              <c:numCache>
                <c:formatCode>General</c:formatCode>
                <c:ptCount val="8"/>
                <c:pt idx="0">
                  <c:v>32</c:v>
                </c:pt>
                <c:pt idx="1">
                  <c:v>37</c:v>
                </c:pt>
                <c:pt idx="3">
                  <c:v>49</c:v>
                </c:pt>
                <c:pt idx="4">
                  <c:v>32</c:v>
                </c:pt>
                <c:pt idx="6">
                  <c:v>49</c:v>
                </c:pt>
                <c:pt idx="7">
                  <c:v>44</c:v>
                </c:pt>
              </c:numCache>
            </c:numRef>
          </c:val>
          <c:extLst>
            <c:ext xmlns:c16="http://schemas.microsoft.com/office/drawing/2014/chart" uri="{C3380CC4-5D6E-409C-BE32-E72D297353CC}">
              <c16:uniqueId val="{00000001-01F7-47DD-A91D-83BD925CC7A0}"/>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New Zealander - 2017</c:v>
                </c:pt>
                <c:pt idx="1">
                  <c:v>Asian New Zealander - 2020</c:v>
                </c:pt>
                <c:pt idx="3">
                  <c:v>Asian New Zealander - 2017</c:v>
                </c:pt>
                <c:pt idx="4">
                  <c:v>Asian New Zealander - 2020</c:v>
                </c:pt>
                <c:pt idx="6">
                  <c:v>Asian New Zealander - 2017</c:v>
                </c:pt>
                <c:pt idx="7">
                  <c:v>Asian New Zealander - 2020</c:v>
                </c:pt>
              </c:strCache>
            </c:strRef>
          </c:cat>
          <c:val>
            <c:numRef>
              <c:f>Sheet1!$D$2:$D$9</c:f>
              <c:numCache>
                <c:formatCode>General</c:formatCode>
                <c:ptCount val="8"/>
                <c:pt idx="0">
                  <c:v>8</c:v>
                </c:pt>
                <c:pt idx="1">
                  <c:v>10</c:v>
                </c:pt>
                <c:pt idx="3">
                  <c:v>18</c:v>
                </c:pt>
                <c:pt idx="4">
                  <c:v>19</c:v>
                </c:pt>
                <c:pt idx="6">
                  <c:v>13</c:v>
                </c:pt>
                <c:pt idx="7">
                  <c:v>14</c:v>
                </c:pt>
              </c:numCache>
            </c:numRef>
          </c:val>
          <c:extLst>
            <c:ext xmlns:c16="http://schemas.microsoft.com/office/drawing/2014/chart" uri="{C3380CC4-5D6E-409C-BE32-E72D297353CC}">
              <c16:uniqueId val="{00000002-01F7-47DD-A91D-83BD925CC7A0}"/>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New Zealander - 2017</c:v>
                </c:pt>
                <c:pt idx="1">
                  <c:v>Asian New Zealander - 2020</c:v>
                </c:pt>
                <c:pt idx="3">
                  <c:v>Asian New Zealander - 2017</c:v>
                </c:pt>
                <c:pt idx="4">
                  <c:v>Asian New Zealander - 2020</c:v>
                </c:pt>
                <c:pt idx="6">
                  <c:v>Asian New Zealander - 2017</c:v>
                </c:pt>
                <c:pt idx="7">
                  <c:v>Asian New Zealander - 2020</c:v>
                </c:pt>
              </c:strCache>
            </c:strRef>
          </c:cat>
          <c:val>
            <c:numRef>
              <c:f>Sheet1!$E$2:$E$9</c:f>
              <c:numCache>
                <c:formatCode>General</c:formatCode>
                <c:ptCount val="8"/>
                <c:pt idx="0">
                  <c:v>4</c:v>
                </c:pt>
                <c:pt idx="1">
                  <c:v>3</c:v>
                </c:pt>
                <c:pt idx="3">
                  <c:v>2</c:v>
                </c:pt>
                <c:pt idx="4">
                  <c:v>2</c:v>
                </c:pt>
                <c:pt idx="6">
                  <c:v>6</c:v>
                </c:pt>
                <c:pt idx="7">
                  <c:v>4</c:v>
                </c:pt>
              </c:numCache>
            </c:numRef>
          </c:val>
          <c:extLst>
            <c:ext xmlns:c16="http://schemas.microsoft.com/office/drawing/2014/chart" uri="{C3380CC4-5D6E-409C-BE32-E72D297353CC}">
              <c16:uniqueId val="{00000003-01F7-47DD-A91D-83BD925CC7A0}"/>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New Zealander - 2017</c:v>
                </c:pt>
                <c:pt idx="1">
                  <c:v>Asian New Zealander - 2020</c:v>
                </c:pt>
                <c:pt idx="3">
                  <c:v>Asian New Zealander - 2017</c:v>
                </c:pt>
                <c:pt idx="4">
                  <c:v>Asian New Zealander - 2020</c:v>
                </c:pt>
                <c:pt idx="6">
                  <c:v>Asian New Zealander - 2017</c:v>
                </c:pt>
                <c:pt idx="7">
                  <c:v>Asian New Zealander - 2020</c:v>
                </c:pt>
              </c:strCache>
            </c:strRef>
          </c:cat>
          <c:val>
            <c:numRef>
              <c:f>Sheet1!$F$2:$F$9</c:f>
              <c:numCache>
                <c:formatCode>General</c:formatCode>
                <c:ptCount val="8"/>
                <c:pt idx="0">
                  <c:v>1</c:v>
                </c:pt>
                <c:pt idx="1">
                  <c:v>5</c:v>
                </c:pt>
                <c:pt idx="3">
                  <c:v>1</c:v>
                </c:pt>
                <c:pt idx="4">
                  <c:v>5</c:v>
                </c:pt>
                <c:pt idx="6">
                  <c:v>1</c:v>
                </c:pt>
                <c:pt idx="7">
                  <c:v>5</c:v>
                </c:pt>
              </c:numCache>
            </c:numRef>
          </c:val>
          <c:extLst>
            <c:ext xmlns:c16="http://schemas.microsoft.com/office/drawing/2014/chart" uri="{C3380CC4-5D6E-409C-BE32-E72D297353CC}">
              <c16:uniqueId val="{00000004-01F7-47DD-A91D-83BD925CC7A0}"/>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Asian New Zealander - 2017</c:v>
                </c:pt>
                <c:pt idx="1">
                  <c:v>Asian New Zealander - 2020</c:v>
                </c:pt>
                <c:pt idx="3">
                  <c:v>Asian New Zealander - 2017</c:v>
                </c:pt>
                <c:pt idx="4">
                  <c:v>Asian New Zealander - 2020</c:v>
                </c:pt>
                <c:pt idx="6">
                  <c:v>Asian New Zealander - 2017</c:v>
                </c:pt>
                <c:pt idx="7">
                  <c:v>Asian New Zealander - 2020</c:v>
                </c:pt>
              </c:strCache>
            </c:strRef>
          </c:cat>
          <c:val>
            <c:numRef>
              <c:f>Sheet1!$G$2:$G$9</c:f>
              <c:numCache>
                <c:formatCode>General</c:formatCode>
                <c:ptCount val="8"/>
                <c:pt idx="0">
                  <c:v>2</c:v>
                </c:pt>
                <c:pt idx="1">
                  <c:v>5</c:v>
                </c:pt>
                <c:pt idx="3">
                  <c:v>1</c:v>
                </c:pt>
                <c:pt idx="4">
                  <c:v>2</c:v>
                </c:pt>
                <c:pt idx="6">
                  <c:v>1</c:v>
                </c:pt>
                <c:pt idx="7">
                  <c:v>3</c:v>
                </c:pt>
              </c:numCache>
            </c:numRef>
          </c:val>
          <c:extLst>
            <c:ext xmlns:c16="http://schemas.microsoft.com/office/drawing/2014/chart" uri="{C3380CC4-5D6E-409C-BE32-E72D297353CC}">
              <c16:uniqueId val="{00000005-01F7-47DD-A91D-83BD925CC7A0}"/>
            </c:ext>
          </c:extLst>
        </c:ser>
        <c:dLbls>
          <c:showLegendKey val="0"/>
          <c:showVal val="0"/>
          <c:showCatName val="0"/>
          <c:showSerName val="0"/>
          <c:showPercent val="0"/>
          <c:showBubbleSize val="0"/>
        </c:dLbls>
        <c:gapWidth val="60"/>
        <c:overlap val="100"/>
        <c:axId val="360235536"/>
        <c:axId val="360236096"/>
      </c:barChart>
      <c:catAx>
        <c:axId val="36023553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236096"/>
        <c:crosses val="autoZero"/>
        <c:auto val="1"/>
        <c:lblAlgn val="ctr"/>
        <c:lblOffset val="100"/>
        <c:noMultiLvlLbl val="0"/>
      </c:catAx>
      <c:valAx>
        <c:axId val="360236096"/>
        <c:scaling>
          <c:orientation val="minMax"/>
        </c:scaling>
        <c:delete val="1"/>
        <c:axPos val="b"/>
        <c:numFmt formatCode="0%" sourceLinked="1"/>
        <c:majorTickMark val="out"/>
        <c:minorTickMark val="none"/>
        <c:tickLblPos val="nextTo"/>
        <c:crossAx val="360235536"/>
        <c:crosses val="autoZero"/>
        <c:crossBetween val="between"/>
      </c:valAx>
      <c:spPr>
        <a:noFill/>
        <a:ln>
          <a:noFill/>
        </a:ln>
        <a:effectLst/>
      </c:spPr>
    </c:plotArea>
    <c:legend>
      <c:legendPos val="b"/>
      <c:layout>
        <c:manualLayout>
          <c:xMode val="edge"/>
          <c:yMode val="edge"/>
          <c:x val="0.11765030689378211"/>
          <c:y val="0.88027559702253633"/>
          <c:w val="0.78032615981486397"/>
          <c:h val="4.948450552107716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0-D0F2-4C1A-BD9A-B180D3F92E9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51</c:v>
                </c:pt>
                <c:pt idx="1">
                  <c:v>41</c:v>
                </c:pt>
              </c:numCache>
            </c:numRef>
          </c:val>
          <c:extLst>
            <c:ext xmlns:c16="http://schemas.microsoft.com/office/drawing/2014/chart" uri="{C3380CC4-5D6E-409C-BE32-E72D297353CC}">
              <c16:uniqueId val="{00000001-D0F2-4C1A-BD9A-B180D3F92E9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13</c:v>
                </c:pt>
                <c:pt idx="1">
                  <c:v>15</c:v>
                </c:pt>
              </c:numCache>
            </c:numRef>
          </c:val>
          <c:extLst>
            <c:ext xmlns:c16="http://schemas.microsoft.com/office/drawing/2014/chart" uri="{C3380CC4-5D6E-409C-BE32-E72D297353CC}">
              <c16:uniqueId val="{00000002-D0F2-4C1A-BD9A-B180D3F92E9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3</c:v>
                </c:pt>
                <c:pt idx="1">
                  <c:v>4</c:v>
                </c:pt>
              </c:numCache>
            </c:numRef>
          </c:val>
          <c:extLst>
            <c:ext xmlns:c16="http://schemas.microsoft.com/office/drawing/2014/chart" uri="{C3380CC4-5D6E-409C-BE32-E72D297353CC}">
              <c16:uniqueId val="{00000003-D0F2-4C1A-BD9A-B180D3F92E9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3</c:v>
                </c:pt>
                <c:pt idx="1">
                  <c:v>6</c:v>
                </c:pt>
              </c:numCache>
            </c:numRef>
          </c:val>
          <c:extLst>
            <c:ext xmlns:c16="http://schemas.microsoft.com/office/drawing/2014/chart" uri="{C3380CC4-5D6E-409C-BE32-E72D297353CC}">
              <c16:uniqueId val="{00000004-D0F2-4C1A-BD9A-B180D3F92E9E}"/>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1</c:v>
                </c:pt>
                <c:pt idx="1">
                  <c:v>4</c:v>
                </c:pt>
              </c:numCache>
            </c:numRef>
          </c:val>
          <c:extLst>
            <c:ext xmlns:c16="http://schemas.microsoft.com/office/drawing/2014/chart" uri="{C3380CC4-5D6E-409C-BE32-E72D297353CC}">
              <c16:uniqueId val="{00000005-D0F2-4C1A-BD9A-B180D3F92E9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- 2020</c:v>
                </c:pt>
                <c:pt idx="1">
                  <c:v>Asian New Zealander - 2017</c:v>
                </c:pt>
              </c:strCache>
            </c:strRef>
          </c:cat>
          <c:val>
            <c:numRef>
              <c:f>Sheet1!$B$2:$B$3</c:f>
              <c:numCache>
                <c:formatCode>General</c:formatCode>
                <c:ptCount val="2"/>
                <c:pt idx="0">
                  <c:v>48</c:v>
                </c:pt>
                <c:pt idx="1">
                  <c:v>50</c:v>
                </c:pt>
              </c:numCache>
            </c:numRef>
          </c:val>
          <c:extLst>
            <c:ext xmlns:c16="http://schemas.microsoft.com/office/drawing/2014/chart" uri="{C3380CC4-5D6E-409C-BE32-E72D297353CC}">
              <c16:uniqueId val="{00000000-FDB0-4DDD-97B4-D92BA8D3B850}"/>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0.41</c:v>
                </c:pt>
                <c:pt idx="1">
                  <c:v>0.59000000000000008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23</c:v>
                </c:pt>
                <c:pt idx="1">
                  <c:v>31</c:v>
                </c:pt>
                <c:pt idx="3">
                  <c:v>20</c:v>
                </c:pt>
                <c:pt idx="5">
                  <c:v>15</c:v>
                </c:pt>
              </c:numCache>
            </c:numRef>
          </c:val>
          <c:extLst>
            <c:ext xmlns:c16="http://schemas.microsoft.com/office/drawing/2014/chart" uri="{C3380CC4-5D6E-409C-BE32-E72D297353CC}">
              <c16:uniqueId val="{00000000-F552-408D-A989-DFCFDD7FF930}"/>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21</c:v>
                </c:pt>
                <c:pt idx="1">
                  <c:v>23</c:v>
                </c:pt>
                <c:pt idx="2">
                  <c:v>20</c:v>
                </c:pt>
                <c:pt idx="3">
                  <c:v>22</c:v>
                </c:pt>
                <c:pt idx="4">
                  <c:v>19</c:v>
                </c:pt>
                <c:pt idx="5">
                  <c:v>13</c:v>
                </c:pt>
              </c:numCache>
            </c:numRef>
          </c:val>
          <c:extLst>
            <c:ext xmlns:c16="http://schemas.microsoft.com/office/drawing/2014/chart" uri="{C3380CC4-5D6E-409C-BE32-E72D297353CC}">
              <c16:uniqueId val="{00000001-F552-408D-A989-DFCFDD7FF930}"/>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0.78</c:v>
                </c:pt>
                <c:pt idx="1">
                  <c:v>0.21999999999999997</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0.81</c:v>
                </c:pt>
                <c:pt idx="1">
                  <c:v>0.18999999999999995</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7.998255081666851E-2"/>
          <c:w val="0.81404896300324592"/>
          <c:h val="0.83435597832915476"/>
        </c:manualLayout>
      </c:layout>
      <c:barChart>
        <c:barDir val="bar"/>
        <c:grouping val="percentStacked"/>
        <c:varyColors val="0"/>
        <c:ser>
          <c:idx val="0"/>
          <c:order val="0"/>
          <c:tx>
            <c:strRef>
              <c:f>Sheet1!$B$1</c:f>
              <c:strCache>
                <c:ptCount val="1"/>
                <c:pt idx="0">
                  <c:v>5 - A big difference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Sheet1!$B$2:$B$18</c:f>
              <c:numCache>
                <c:formatCode>General</c:formatCode>
                <c:ptCount val="17"/>
                <c:pt idx="0">
                  <c:v>12</c:v>
                </c:pt>
                <c:pt idx="1">
                  <c:v>17</c:v>
                </c:pt>
                <c:pt idx="3">
                  <c:v>14</c:v>
                </c:pt>
                <c:pt idx="4">
                  <c:v>20</c:v>
                </c:pt>
                <c:pt idx="6">
                  <c:v>22</c:v>
                </c:pt>
                <c:pt idx="7">
                  <c:v>26</c:v>
                </c:pt>
                <c:pt idx="9">
                  <c:v>25</c:v>
                </c:pt>
                <c:pt idx="10">
                  <c:v>26</c:v>
                </c:pt>
                <c:pt idx="12">
                  <c:v>38</c:v>
                </c:pt>
                <c:pt idx="13">
                  <c:v>39</c:v>
                </c:pt>
                <c:pt idx="15">
                  <c:v>24</c:v>
                </c:pt>
                <c:pt idx="16">
                  <c:v>30</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4</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Sheet1!$C$2:$C$18</c:f>
              <c:numCache>
                <c:formatCode>General</c:formatCode>
                <c:ptCount val="17"/>
                <c:pt idx="0">
                  <c:v>30</c:v>
                </c:pt>
                <c:pt idx="1">
                  <c:v>27</c:v>
                </c:pt>
                <c:pt idx="3">
                  <c:v>24</c:v>
                </c:pt>
                <c:pt idx="4">
                  <c:v>29</c:v>
                </c:pt>
                <c:pt idx="6">
                  <c:v>31</c:v>
                </c:pt>
                <c:pt idx="7">
                  <c:v>32</c:v>
                </c:pt>
                <c:pt idx="9">
                  <c:v>30</c:v>
                </c:pt>
                <c:pt idx="10">
                  <c:v>31</c:v>
                </c:pt>
                <c:pt idx="12">
                  <c:v>25</c:v>
                </c:pt>
                <c:pt idx="13">
                  <c:v>27</c:v>
                </c:pt>
                <c:pt idx="15">
                  <c:v>32</c:v>
                </c:pt>
                <c:pt idx="16">
                  <c:v>35</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Sheet1!$D$2:$D$18</c:f>
              <c:numCache>
                <c:formatCode>General</c:formatCode>
                <c:ptCount val="17"/>
                <c:pt idx="0">
                  <c:v>28</c:v>
                </c:pt>
                <c:pt idx="1">
                  <c:v>26</c:v>
                </c:pt>
                <c:pt idx="3">
                  <c:v>33</c:v>
                </c:pt>
                <c:pt idx="4">
                  <c:v>26</c:v>
                </c:pt>
                <c:pt idx="6">
                  <c:v>27</c:v>
                </c:pt>
                <c:pt idx="7">
                  <c:v>24</c:v>
                </c:pt>
                <c:pt idx="9">
                  <c:v>23</c:v>
                </c:pt>
                <c:pt idx="10">
                  <c:v>22</c:v>
                </c:pt>
                <c:pt idx="12">
                  <c:v>20</c:v>
                </c:pt>
                <c:pt idx="13">
                  <c:v>19</c:v>
                </c:pt>
                <c:pt idx="15">
                  <c:v>28</c:v>
                </c:pt>
                <c:pt idx="16">
                  <c:v>22</c:v>
                </c:pt>
              </c:numCache>
            </c:numRef>
          </c:val>
          <c:extLst>
            <c:ext xmlns:c16="http://schemas.microsoft.com/office/drawing/2014/chart" uri="{C3380CC4-5D6E-409C-BE32-E72D297353CC}">
              <c16:uniqueId val="{00000000-47BE-457E-BCC3-8816AED7875D}"/>
            </c:ext>
          </c:extLst>
        </c:ser>
        <c:ser>
          <c:idx val="3"/>
          <c:order val="3"/>
          <c:tx>
            <c:strRef>
              <c:f>Sheet1!$E$1</c:f>
              <c:strCache>
                <c:ptCount val="1"/>
                <c:pt idx="0">
                  <c:v>2</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Sheet1!$E$2:$E$18</c:f>
              <c:numCache>
                <c:formatCode>General</c:formatCode>
                <c:ptCount val="17"/>
                <c:pt idx="0">
                  <c:v>11</c:v>
                </c:pt>
                <c:pt idx="1">
                  <c:v>10</c:v>
                </c:pt>
                <c:pt idx="3">
                  <c:v>13</c:v>
                </c:pt>
                <c:pt idx="4">
                  <c:v>8</c:v>
                </c:pt>
                <c:pt idx="6">
                  <c:v>11</c:v>
                </c:pt>
                <c:pt idx="7">
                  <c:v>8</c:v>
                </c:pt>
                <c:pt idx="9">
                  <c:v>11</c:v>
                </c:pt>
                <c:pt idx="10">
                  <c:v>7</c:v>
                </c:pt>
                <c:pt idx="12">
                  <c:v>8</c:v>
                </c:pt>
                <c:pt idx="13">
                  <c:v>7</c:v>
                </c:pt>
                <c:pt idx="15">
                  <c:v>9</c:v>
                </c:pt>
                <c:pt idx="16">
                  <c:v>5</c:v>
                </c:pt>
              </c:numCache>
            </c:numRef>
          </c:val>
          <c:extLst>
            <c:ext xmlns:c16="http://schemas.microsoft.com/office/drawing/2014/chart" uri="{C3380CC4-5D6E-409C-BE32-E72D297353CC}">
              <c16:uniqueId val="{00000001-47BE-457E-BCC3-8816AED7875D}"/>
            </c:ext>
          </c:extLst>
        </c:ser>
        <c:ser>
          <c:idx val="4"/>
          <c:order val="4"/>
          <c:tx>
            <c:strRef>
              <c:f>Sheet1!$F$1</c:f>
              <c:strCache>
                <c:ptCount val="1"/>
                <c:pt idx="0">
                  <c:v>1 - No difference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Sheet1!$F$2:$F$18</c:f>
              <c:numCache>
                <c:formatCode>General</c:formatCode>
                <c:ptCount val="17"/>
                <c:pt idx="0">
                  <c:v>18</c:v>
                </c:pt>
                <c:pt idx="1">
                  <c:v>20</c:v>
                </c:pt>
                <c:pt idx="3">
                  <c:v>16</c:v>
                </c:pt>
                <c:pt idx="4">
                  <c:v>17</c:v>
                </c:pt>
                <c:pt idx="6">
                  <c:v>9</c:v>
                </c:pt>
                <c:pt idx="7">
                  <c:v>11</c:v>
                </c:pt>
                <c:pt idx="9">
                  <c:v>11</c:v>
                </c:pt>
                <c:pt idx="10">
                  <c:v>13</c:v>
                </c:pt>
                <c:pt idx="12">
                  <c:v>9</c:v>
                </c:pt>
                <c:pt idx="13">
                  <c:v>8</c:v>
                </c:pt>
                <c:pt idx="15">
                  <c:v>7</c:v>
                </c:pt>
                <c:pt idx="16">
                  <c:v>8</c:v>
                </c:pt>
              </c:numCache>
            </c:numRef>
          </c:val>
          <c:extLst>
            <c:ext xmlns:c16="http://schemas.microsoft.com/office/drawing/2014/chart" uri="{C3380CC4-5D6E-409C-BE32-E72D297353CC}">
              <c16:uniqueId val="{00000002-47BE-457E-BCC3-8816AED7875D}"/>
            </c:ext>
          </c:extLst>
        </c:ser>
        <c:dLbls>
          <c:showLegendKey val="0"/>
          <c:showVal val="0"/>
          <c:showCatName val="0"/>
          <c:showSerName val="0"/>
          <c:showPercent val="0"/>
          <c:showBubbleSize val="0"/>
        </c:dLbls>
        <c:gapWidth val="60"/>
        <c:overlap val="100"/>
        <c:axId val="361656944"/>
        <c:axId val="361657504"/>
      </c:barChart>
      <c:catAx>
        <c:axId val="36165694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657504"/>
        <c:crosses val="autoZero"/>
        <c:auto val="1"/>
        <c:lblAlgn val="ctr"/>
        <c:lblOffset val="100"/>
        <c:noMultiLvlLbl val="0"/>
      </c:catAx>
      <c:valAx>
        <c:axId val="361657504"/>
        <c:scaling>
          <c:orientation val="minMax"/>
        </c:scaling>
        <c:delete val="1"/>
        <c:axPos val="b"/>
        <c:numFmt formatCode="0%" sourceLinked="1"/>
        <c:majorTickMark val="out"/>
        <c:minorTickMark val="none"/>
        <c:tickLblPos val="nextTo"/>
        <c:crossAx val="36165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2660622318556"/>
          <c:y val="0.1135759698695334"/>
          <c:w val="0.79594753462303103"/>
          <c:h val="0.80076250318648046"/>
        </c:manualLayout>
      </c:layout>
      <c:barChart>
        <c:barDir val="bar"/>
        <c:grouping val="percentStacked"/>
        <c:varyColors val="0"/>
        <c:ser>
          <c:idx val="0"/>
          <c:order val="0"/>
          <c:tx>
            <c:strRef>
              <c:f>Sheet1!$B$1</c:f>
              <c:strCache>
                <c:ptCount val="1"/>
                <c:pt idx="0">
                  <c:v>Much more willing</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5412-4924-BD3B-740EBBBBFD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c:v>
                </c:pt>
              </c:strCache>
            </c:strRef>
          </c:cat>
          <c:val>
            <c:numRef>
              <c:f>Sheet1!$B$2:$B$3</c:f>
              <c:numCache>
                <c:formatCode>General</c:formatCode>
                <c:ptCount val="2"/>
                <c:pt idx="0">
                  <c:v>4</c:v>
                </c:pt>
                <c:pt idx="1">
                  <c:v>5</c:v>
                </c:pt>
              </c:numCache>
            </c:numRef>
          </c:val>
          <c:extLst>
            <c:ext xmlns:c16="http://schemas.microsoft.com/office/drawing/2014/chart" uri="{C3380CC4-5D6E-409C-BE32-E72D297353CC}">
              <c16:uniqueId val="{00000002-5412-4924-BD3B-740EBBBBFDF3}"/>
            </c:ext>
          </c:extLst>
        </c:ser>
        <c:ser>
          <c:idx val="1"/>
          <c:order val="1"/>
          <c:tx>
            <c:strRef>
              <c:f>Sheet1!$C$1</c:f>
              <c:strCache>
                <c:ptCount val="1"/>
                <c:pt idx="0">
                  <c:v>Slightly more willing</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c:v>
                </c:pt>
              </c:strCache>
            </c:strRef>
          </c:cat>
          <c:val>
            <c:numRef>
              <c:f>Sheet1!$C$2:$C$3</c:f>
              <c:numCache>
                <c:formatCode>General</c:formatCode>
                <c:ptCount val="2"/>
                <c:pt idx="0">
                  <c:v>8</c:v>
                </c:pt>
                <c:pt idx="1">
                  <c:v>11</c:v>
                </c:pt>
              </c:numCache>
            </c:numRef>
          </c:val>
          <c:extLst>
            <c:ext xmlns:c16="http://schemas.microsoft.com/office/drawing/2014/chart" uri="{C3380CC4-5D6E-409C-BE32-E72D297353CC}">
              <c16:uniqueId val="{00000003-5412-4924-BD3B-740EBBBBFDF3}"/>
            </c:ext>
          </c:extLst>
        </c:ser>
        <c:ser>
          <c:idx val="2"/>
          <c:order val="2"/>
          <c:tx>
            <c:strRef>
              <c:f>Sheet1!$D$1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c:v>
                </c:pt>
              </c:strCache>
            </c:strRef>
          </c:cat>
          <c:val>
            <c:numRef>
              <c:f>Sheet1!$D$2:$D$3</c:f>
              <c:numCache>
                <c:formatCode>General</c:formatCode>
                <c:ptCount val="2"/>
                <c:pt idx="0">
                  <c:v>50</c:v>
                </c:pt>
                <c:pt idx="1">
                  <c:v>41</c:v>
                </c:pt>
              </c:numCache>
            </c:numRef>
          </c:val>
          <c:extLst>
            <c:ext xmlns:c16="http://schemas.microsoft.com/office/drawing/2014/chart" uri="{C3380CC4-5D6E-409C-BE32-E72D297353CC}">
              <c16:uniqueId val="{00000004-5412-4924-BD3B-740EBBBBFDF3}"/>
            </c:ext>
          </c:extLst>
        </c:ser>
        <c:ser>
          <c:idx val="3"/>
          <c:order val="3"/>
          <c:tx>
            <c:strRef>
              <c:f>Sheet1!$E$1</c:f>
              <c:strCache>
                <c:ptCount val="1"/>
                <c:pt idx="0">
                  <c:v>Slightly less willing</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c:v>
                </c:pt>
              </c:strCache>
            </c:strRef>
          </c:cat>
          <c:val>
            <c:numRef>
              <c:f>Sheet1!$E$2:$E$3</c:f>
              <c:numCache>
                <c:formatCode>General</c:formatCode>
                <c:ptCount val="2"/>
                <c:pt idx="0">
                  <c:v>21</c:v>
                </c:pt>
                <c:pt idx="1">
                  <c:v>24</c:v>
                </c:pt>
              </c:numCache>
            </c:numRef>
          </c:val>
          <c:extLst>
            <c:ext xmlns:c16="http://schemas.microsoft.com/office/drawing/2014/chart" uri="{C3380CC4-5D6E-409C-BE32-E72D297353CC}">
              <c16:uniqueId val="{00000005-5412-4924-BD3B-740EBBBBFDF3}"/>
            </c:ext>
          </c:extLst>
        </c:ser>
        <c:ser>
          <c:idx val="4"/>
          <c:order val="4"/>
          <c:tx>
            <c:strRef>
              <c:f>Sheet1!$F$1</c:f>
              <c:strCache>
                <c:ptCount val="1"/>
                <c:pt idx="0">
                  <c:v>Much less willing</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c:v>
                </c:pt>
              </c:strCache>
            </c:strRef>
          </c:cat>
          <c:val>
            <c:numRef>
              <c:f>Sheet1!$F$2:$F$3</c:f>
              <c:numCache>
                <c:formatCode>General</c:formatCode>
                <c:ptCount val="2"/>
                <c:pt idx="0">
                  <c:v>13</c:v>
                </c:pt>
                <c:pt idx="1">
                  <c:v>15</c:v>
                </c:pt>
              </c:numCache>
            </c:numRef>
          </c:val>
          <c:extLst>
            <c:ext xmlns:c16="http://schemas.microsoft.com/office/drawing/2014/chart" uri="{C3380CC4-5D6E-409C-BE32-E72D297353CC}">
              <c16:uniqueId val="{00000006-5412-4924-BD3B-740EBBBBFDF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c:v>
                </c:pt>
              </c:strCache>
            </c:strRef>
          </c:cat>
          <c:val>
            <c:numRef>
              <c:f>Sheet1!$G$2:$G$3</c:f>
              <c:numCache>
                <c:formatCode>General</c:formatCode>
                <c:ptCount val="2"/>
                <c:pt idx="0">
                  <c:v>5</c:v>
                </c:pt>
                <c:pt idx="1">
                  <c:v>4</c:v>
                </c:pt>
              </c:numCache>
            </c:numRef>
          </c:val>
          <c:extLst>
            <c:ext xmlns:c16="http://schemas.microsoft.com/office/drawing/2014/chart" uri="{C3380CC4-5D6E-409C-BE32-E72D297353CC}">
              <c16:uniqueId val="{00000007-5412-4924-BD3B-740EBBBBFDF3}"/>
            </c:ext>
          </c:extLst>
        </c:ser>
        <c:dLbls>
          <c:dLblPos val="ctr"/>
          <c:showLegendKey val="0"/>
          <c:showVal val="1"/>
          <c:showCatName val="0"/>
          <c:showSerName val="0"/>
          <c:showPercent val="0"/>
          <c:showBubbleSize val="0"/>
        </c:dLbls>
        <c:gapWidth val="30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Asian New Zealander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23</c:v>
                </c:pt>
                <c:pt idx="1">
                  <c:v>31</c:v>
                </c:pt>
                <c:pt idx="3">
                  <c:v>20</c:v>
                </c:pt>
                <c:pt idx="5">
                  <c:v>15</c:v>
                </c:pt>
              </c:numCache>
            </c:numRef>
          </c:val>
          <c:extLst>
            <c:ext xmlns:c16="http://schemas.microsoft.com/office/drawing/2014/chart" uri="{C3380CC4-5D6E-409C-BE32-E72D297353CC}">
              <c16:uniqueId val="{00000000-6BF6-403A-AD89-571DFCFECFED}"/>
            </c:ext>
          </c:extLst>
        </c:ser>
        <c:ser>
          <c:idx val="1"/>
          <c:order val="1"/>
          <c:tx>
            <c:strRef>
              <c:f>Sheet1!$C$1</c:f>
              <c:strCache>
                <c:ptCount val="1"/>
                <c:pt idx="0">
                  <c:v>Asian New Zealander - 2020</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21</c:v>
                </c:pt>
                <c:pt idx="1">
                  <c:v>23</c:v>
                </c:pt>
                <c:pt idx="2">
                  <c:v>20</c:v>
                </c:pt>
                <c:pt idx="3">
                  <c:v>22</c:v>
                </c:pt>
                <c:pt idx="4">
                  <c:v>19</c:v>
                </c:pt>
                <c:pt idx="5">
                  <c:v>13</c:v>
                </c:pt>
              </c:numCache>
            </c:numRef>
          </c:val>
          <c:extLst>
            <c:ext xmlns:c16="http://schemas.microsoft.com/office/drawing/2014/chart" uri="{C3380CC4-5D6E-409C-BE32-E72D297353CC}">
              <c16:uniqueId val="{00000001-6BF6-403A-AD89-571DFCFECFED}"/>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Asian New Zealanders - 2017</c:v>
                </c:pt>
              </c:strCache>
            </c:strRef>
          </c:tx>
          <c:spPr>
            <a:solidFill>
              <a:srgbClr val="3AA889"/>
            </a:solidFill>
            <a:ln>
              <a:noFill/>
            </a:ln>
            <a:effectLst/>
          </c:spPr>
          <c:invertIfNegative val="0"/>
          <c:cat>
            <c:strRef>
              <c:f>Sheet1!$A$2</c:f>
              <c:strCache>
                <c:ptCount val="1"/>
                <c:pt idx="0">
                  <c:v>Category 1</c:v>
                </c:pt>
              </c:strCache>
            </c:strRef>
          </c:cat>
          <c:val>
            <c:numRef>
              <c:f>Sheet1!$B$2</c:f>
              <c:numCache>
                <c:formatCode>General</c:formatCode>
                <c:ptCount val="1"/>
              </c:numCache>
            </c:numRef>
          </c:val>
          <c:extLst>
            <c:ext xmlns:c16="http://schemas.microsoft.com/office/drawing/2014/chart" uri="{C3380CC4-5D6E-409C-BE32-E72D297353CC}">
              <c16:uniqueId val="{00000000-A58D-466B-A748-EA72CF52A9AC}"/>
            </c:ext>
          </c:extLst>
        </c:ser>
        <c:ser>
          <c:idx val="1"/>
          <c:order val="1"/>
          <c:tx>
            <c:strRef>
              <c:f>Sheet1!$C$1</c:f>
              <c:strCache>
                <c:ptCount val="1"/>
                <c:pt idx="0">
                  <c:v>Asian New Zealanders - 2020</c:v>
                </c:pt>
              </c:strCache>
            </c:strRef>
          </c:tx>
          <c:spPr>
            <a:solidFill>
              <a:srgbClr val="7F7F7F"/>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1-A58D-466B-A748-EA72CF52A9AC}"/>
            </c:ext>
          </c:extLst>
        </c:ser>
        <c:dLbls>
          <c:showLegendKey val="0"/>
          <c:showVal val="0"/>
          <c:showCatName val="0"/>
          <c:showSerName val="0"/>
          <c:showPercent val="0"/>
          <c:showBubbleSize val="0"/>
        </c:dLbls>
        <c:gapWidth val="219"/>
        <c:overlap val="-27"/>
        <c:axId val="890464160"/>
        <c:axId val="890466456"/>
      </c:barChart>
      <c:catAx>
        <c:axId val="890464160"/>
        <c:scaling>
          <c:orientation val="minMax"/>
        </c:scaling>
        <c:delete val="1"/>
        <c:axPos val="b"/>
        <c:numFmt formatCode="General" sourceLinked="1"/>
        <c:majorTickMark val="none"/>
        <c:minorTickMark val="none"/>
        <c:tickLblPos val="nextTo"/>
        <c:crossAx val="890466456"/>
        <c:crosses val="autoZero"/>
        <c:auto val="1"/>
        <c:lblAlgn val="ctr"/>
        <c:lblOffset val="100"/>
        <c:noMultiLvlLbl val="0"/>
      </c:catAx>
      <c:valAx>
        <c:axId val="890466456"/>
        <c:scaling>
          <c:orientation val="minMax"/>
        </c:scaling>
        <c:delete val="1"/>
        <c:axPos val="l"/>
        <c:numFmt formatCode="General" sourceLinked="1"/>
        <c:majorTickMark val="none"/>
        <c:minorTickMark val="none"/>
        <c:tickLblPos val="nextTo"/>
        <c:crossAx val="89046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29</c:v>
                </c:pt>
                <c:pt idx="1">
                  <c:v>30</c:v>
                </c:pt>
              </c:numCache>
            </c:numRef>
          </c:val>
          <c:extLst>
            <c:ext xmlns:c16="http://schemas.microsoft.com/office/drawing/2014/chart" uri="{C3380CC4-5D6E-409C-BE32-E72D297353CC}">
              <c16:uniqueId val="{00000000-3A81-4DF3-B6A4-69DAB9E4B3B4}"/>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38</c:v>
                </c:pt>
                <c:pt idx="1">
                  <c:v>41</c:v>
                </c:pt>
              </c:numCache>
            </c:numRef>
          </c:val>
          <c:extLst>
            <c:ext xmlns:c16="http://schemas.microsoft.com/office/drawing/2014/chart" uri="{C3380CC4-5D6E-409C-BE32-E72D297353CC}">
              <c16:uniqueId val="{00000001-3A81-4DF3-B6A4-69DAB9E4B3B4}"/>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14</c:v>
                </c:pt>
                <c:pt idx="1">
                  <c:v>18</c:v>
                </c:pt>
              </c:numCache>
            </c:numRef>
          </c:val>
          <c:extLst>
            <c:ext xmlns:c16="http://schemas.microsoft.com/office/drawing/2014/chart" uri="{C3380CC4-5D6E-409C-BE32-E72D297353CC}">
              <c16:uniqueId val="{00000002-3A81-4DF3-B6A4-69DAB9E4B3B4}"/>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4</c:v>
                </c:pt>
                <c:pt idx="1">
                  <c:v>4</c:v>
                </c:pt>
              </c:numCache>
            </c:numRef>
          </c:val>
          <c:extLst>
            <c:ext xmlns:c16="http://schemas.microsoft.com/office/drawing/2014/chart" uri="{C3380CC4-5D6E-409C-BE32-E72D297353CC}">
              <c16:uniqueId val="{00000003-3A81-4DF3-B6A4-69DAB9E4B3B4}"/>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12</c:v>
                </c:pt>
                <c:pt idx="1">
                  <c:v>6</c:v>
                </c:pt>
              </c:numCache>
            </c:numRef>
          </c:val>
          <c:extLst>
            <c:ext xmlns:c16="http://schemas.microsoft.com/office/drawing/2014/chart" uri="{C3380CC4-5D6E-409C-BE32-E72D297353CC}">
              <c16:uniqueId val="{00000004-3A81-4DF3-B6A4-69DAB9E4B3B4}"/>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3</c:v>
                </c:pt>
                <c:pt idx="1">
                  <c:v>2</c:v>
                </c:pt>
              </c:numCache>
            </c:numRef>
          </c:val>
          <c:extLst>
            <c:ext xmlns:c16="http://schemas.microsoft.com/office/drawing/2014/chart" uri="{C3380CC4-5D6E-409C-BE32-E72D297353CC}">
              <c16:uniqueId val="{00000005-3A81-4DF3-B6A4-69DAB9E4B3B4}"/>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1"/>
        <c:axPos val="l"/>
        <c:numFmt formatCode="General" sourceLinked="1"/>
        <c:majorTickMark val="out"/>
        <c:minorTickMark val="none"/>
        <c:tickLblPos val="nextTo"/>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C84B-465C-88DC-8636694DEFF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C84B-465C-88DC-8636694DEFF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C84B-465C-88DC-8636694DEFFD}"/>
              </c:ext>
            </c:extLst>
          </c:dPt>
          <c:cat>
            <c:strRef>
              <c:f>Sheet1!$A$2:$A$3</c:f>
              <c:strCache>
                <c:ptCount val="2"/>
                <c:pt idx="0">
                  <c:v>Engaged</c:v>
                </c:pt>
                <c:pt idx="1">
                  <c:v>Did not engage</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6-C84B-465C-88DC-8636694DEFF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2FC4-420D-8B73-085275AD45A6}"/>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2FC4-420D-8B73-085275AD45A6}"/>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2FC4-420D-8B73-085275AD45A6}"/>
              </c:ext>
            </c:extLst>
          </c:dPt>
          <c:cat>
            <c:strRef>
              <c:f>Sheet1!$A$2:$A$3</c:f>
              <c:strCache>
                <c:ptCount val="2"/>
                <c:pt idx="0">
                  <c:v>Engaged</c:v>
                </c:pt>
                <c:pt idx="1">
                  <c:v>Did not engage</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6-2FC4-420D-8B73-085275AD45A6}"/>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142-464D-B59F-4374B3B40ED1}"/>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142-464D-B59F-4374B3B40ED1}"/>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142-464D-B59F-4374B3B40ED1}"/>
              </c:ext>
            </c:extLst>
          </c:dPt>
          <c:cat>
            <c:strRef>
              <c:f>Sheet1!$A$2:$A$3</c:f>
              <c:strCache>
                <c:ptCount val="2"/>
                <c:pt idx="0">
                  <c:v>Engaged</c:v>
                </c:pt>
                <c:pt idx="1">
                  <c:v>Did not engage</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6-1142-464D-B59F-4374B3B40ED1}"/>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29</c:v>
                </c:pt>
                <c:pt idx="1">
                  <c:v>33</c:v>
                </c:pt>
              </c:numCache>
            </c:numRef>
          </c:val>
          <c:extLst>
            <c:ext xmlns:c16="http://schemas.microsoft.com/office/drawing/2014/chart" uri="{C3380CC4-5D6E-409C-BE32-E72D297353CC}">
              <c16:uniqueId val="{00000000-894E-4412-854E-61E6E859FD9D}"/>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30</c:v>
                </c:pt>
                <c:pt idx="1">
                  <c:v>34</c:v>
                </c:pt>
              </c:numCache>
            </c:numRef>
          </c:val>
          <c:extLst>
            <c:ext xmlns:c16="http://schemas.microsoft.com/office/drawing/2014/chart" uri="{C3380CC4-5D6E-409C-BE32-E72D297353CC}">
              <c16:uniqueId val="{00000001-894E-4412-854E-61E6E859FD9D}"/>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17</c:v>
                </c:pt>
                <c:pt idx="1">
                  <c:v>17</c:v>
                </c:pt>
              </c:numCache>
            </c:numRef>
          </c:val>
          <c:extLst>
            <c:ext xmlns:c16="http://schemas.microsoft.com/office/drawing/2014/chart" uri="{C3380CC4-5D6E-409C-BE32-E72D297353CC}">
              <c16:uniqueId val="{00000002-894E-4412-854E-61E6E859FD9D}"/>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6</c:v>
                </c:pt>
                <c:pt idx="1">
                  <c:v>4</c:v>
                </c:pt>
              </c:numCache>
            </c:numRef>
          </c:val>
          <c:extLst>
            <c:ext xmlns:c16="http://schemas.microsoft.com/office/drawing/2014/chart" uri="{C3380CC4-5D6E-409C-BE32-E72D297353CC}">
              <c16:uniqueId val="{00000003-894E-4412-854E-61E6E859FD9D}"/>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12</c:v>
                </c:pt>
                <c:pt idx="1">
                  <c:v>10</c:v>
                </c:pt>
              </c:numCache>
            </c:numRef>
          </c:val>
          <c:extLst>
            <c:ext xmlns:c16="http://schemas.microsoft.com/office/drawing/2014/chart" uri="{C3380CC4-5D6E-409C-BE32-E72D297353CC}">
              <c16:uniqueId val="{00000004-894E-4412-854E-61E6E859FD9D}"/>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6</c:v>
                </c:pt>
                <c:pt idx="1">
                  <c:v>2</c:v>
                </c:pt>
              </c:numCache>
            </c:numRef>
          </c:val>
          <c:extLst>
            <c:ext xmlns:c16="http://schemas.microsoft.com/office/drawing/2014/chart" uri="{C3380CC4-5D6E-409C-BE32-E72D297353CC}">
              <c16:uniqueId val="{00000005-894E-4412-854E-61E6E859FD9D}"/>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1"/>
        <c:axPos val="l"/>
        <c:numFmt formatCode="General" sourceLinked="1"/>
        <c:majorTickMark val="out"/>
        <c:minorTickMark val="none"/>
        <c:tickLblPos val="nextTo"/>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0ACF-4EBB-B206-3E69525C1BF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0ACF-4EBB-B206-3E69525C1BF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0ACF-4EBB-B206-3E69525C1BFA}"/>
              </c:ext>
            </c:extLst>
          </c:dPt>
          <c:cat>
            <c:strRef>
              <c:f>Sheet1!$A$2:$A$3</c:f>
              <c:strCache>
                <c:ptCount val="2"/>
                <c:pt idx="0">
                  <c:v>Engaged</c:v>
                </c:pt>
                <c:pt idx="1">
                  <c:v>Did not engage</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6-0ACF-4EBB-B206-3E69525C1BF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489-4006-B4C6-9E917BD188C2}"/>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489-4006-B4C6-9E917BD188C2}"/>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489-4006-B4C6-9E917BD188C2}"/>
              </c:ext>
            </c:extLst>
          </c:dPt>
          <c:cat>
            <c:strRef>
              <c:f>Sheet1!$A$2:$A$3</c:f>
              <c:strCache>
                <c:ptCount val="2"/>
                <c:pt idx="0">
                  <c:v>Engaged</c:v>
                </c:pt>
                <c:pt idx="1">
                  <c:v>Did not engage</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6-6489-4006-B4C6-9E917BD188C2}"/>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Sheet1!$B$2</c:f>
              <c:numCache>
                <c:formatCode>General</c:formatCode>
                <c:ptCount val="1"/>
                <c:pt idx="0">
                  <c:v>42</c:v>
                </c:pt>
              </c:numCache>
            </c:numRef>
          </c:val>
          <c:extLst>
            <c:ext xmlns:c16="http://schemas.microsoft.com/office/drawing/2014/chart" uri="{C3380CC4-5D6E-409C-BE32-E72D297353CC}">
              <c16:uniqueId val="{00000000-5AB1-4092-9867-BD437AB038B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Sheet1!$C$2</c:f>
              <c:numCache>
                <c:formatCode>General</c:formatCode>
                <c:ptCount val="1"/>
                <c:pt idx="0">
                  <c:v>34</c:v>
                </c:pt>
              </c:numCache>
            </c:numRef>
          </c:val>
          <c:extLst>
            <c:ext xmlns:c16="http://schemas.microsoft.com/office/drawing/2014/chart" uri="{C3380CC4-5D6E-409C-BE32-E72D297353CC}">
              <c16:uniqueId val="{00000001-5AB1-4092-9867-BD437AB038B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Sheet1!$D$2</c:f>
              <c:numCache>
                <c:formatCode>General</c:formatCode>
                <c:ptCount val="1"/>
                <c:pt idx="0">
                  <c:v>12</c:v>
                </c:pt>
              </c:numCache>
            </c:numRef>
          </c:val>
          <c:extLst>
            <c:ext xmlns:c16="http://schemas.microsoft.com/office/drawing/2014/chart" uri="{C3380CC4-5D6E-409C-BE32-E72D297353CC}">
              <c16:uniqueId val="{00000002-5AB1-4092-9867-BD437AB038B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Sheet1!$E$2</c:f>
              <c:numCache>
                <c:formatCode>General</c:formatCode>
                <c:ptCount val="1"/>
                <c:pt idx="0">
                  <c:v>4</c:v>
                </c:pt>
              </c:numCache>
            </c:numRef>
          </c:val>
          <c:extLst>
            <c:ext xmlns:c16="http://schemas.microsoft.com/office/drawing/2014/chart" uri="{C3380CC4-5D6E-409C-BE32-E72D297353CC}">
              <c16:uniqueId val="{00000006-5AB1-4092-9867-BD437AB038B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Sheet1!$F$2</c:f>
              <c:numCache>
                <c:formatCode>General</c:formatCode>
                <c:ptCount val="1"/>
                <c:pt idx="0">
                  <c:v>4</c:v>
                </c:pt>
              </c:numCache>
            </c:numRef>
          </c:val>
          <c:extLst>
            <c:ext xmlns:c16="http://schemas.microsoft.com/office/drawing/2014/chart" uri="{C3380CC4-5D6E-409C-BE32-E72D297353CC}">
              <c16:uniqueId val="{00000007-5AB1-4092-9867-BD437AB038BE}"/>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Sheet1!$G$2</c:f>
              <c:numCache>
                <c:formatCode>General</c:formatCode>
                <c:ptCount val="1"/>
                <c:pt idx="0">
                  <c:v>5</c:v>
                </c:pt>
              </c:numCache>
            </c:numRef>
          </c:val>
          <c:extLst>
            <c:ext xmlns:c16="http://schemas.microsoft.com/office/drawing/2014/chart" uri="{C3380CC4-5D6E-409C-BE32-E72D297353CC}">
              <c16:uniqueId val="{00000008-5AB1-4092-9867-BD437AB038B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1"/>
        <c:axPos val="l"/>
        <c:numFmt formatCode="General" sourceLinked="1"/>
        <c:majorTickMark val="out"/>
        <c:minorTickMark val="none"/>
        <c:tickLblPos val="nextTo"/>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2C55-4381-9664-BA0A3778F0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2C55-4381-9664-BA0A3778F0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2C55-4381-9664-BA0A3778F0D5}"/>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2C55-4381-9664-BA0A3778F0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6.4254671112212947E-2"/>
          <c:w val="0.48458254538042556"/>
          <c:h val="0.85863972355313156"/>
        </c:manualLayout>
      </c:layout>
      <c:barChart>
        <c:barDir val="bar"/>
        <c:grouping val="clustered"/>
        <c:varyColors val="0"/>
        <c:ser>
          <c:idx val="0"/>
          <c:order val="0"/>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Māori arts and cultural events</c:v>
                </c:pt>
                <c:pt idx="1">
                  <c:v>Puoro (music)</c:v>
                </c:pt>
                <c:pt idx="2">
                  <c:v>Kanikani (dance)</c:v>
                </c:pt>
                <c:pt idx="3">
                  <c:v>Kai mā te Whatu (visual arts and crafts)</c:v>
                </c:pt>
                <c:pt idx="4">
                  <c:v>Digital Māori arts</c:v>
                </c:pt>
                <c:pt idx="5">
                  <c:v>Tuhinga (literature)</c:v>
                </c:pt>
                <c:pt idx="6">
                  <c:v>Whakaari (theatre)</c:v>
                </c:pt>
              </c:strCache>
            </c:strRef>
          </c:cat>
          <c:val>
            <c:numRef>
              <c:f>Sheet1!$B$1:$B$7</c:f>
              <c:numCache>
                <c:formatCode>General</c:formatCode>
                <c:ptCount val="7"/>
                <c:pt idx="0">
                  <c:v>6</c:v>
                </c:pt>
                <c:pt idx="1">
                  <c:v>6</c:v>
                </c:pt>
                <c:pt idx="2">
                  <c:v>6</c:v>
                </c:pt>
                <c:pt idx="3">
                  <c:v>5</c:v>
                </c:pt>
                <c:pt idx="4">
                  <c:v>3</c:v>
                </c:pt>
                <c:pt idx="5">
                  <c:v>3</c:v>
                </c:pt>
                <c:pt idx="6">
                  <c:v>2</c:v>
                </c:pt>
              </c:numCache>
            </c:numRef>
          </c:val>
          <c:extLst>
            <c:ext xmlns:c16="http://schemas.microsoft.com/office/drawing/2014/chart" uri="{C3380CC4-5D6E-409C-BE32-E72D297353CC}">
              <c16:uniqueId val="{00000000-8344-4DD4-BB84-738A244BC138}"/>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Sheet1!$B$2</c:f>
              <c:numCache>
                <c:formatCode>General</c:formatCode>
                <c:ptCount val="1"/>
                <c:pt idx="0">
                  <c:v>48</c:v>
                </c:pt>
              </c:numCache>
            </c:numRef>
          </c:val>
          <c:extLst>
            <c:ext xmlns:c16="http://schemas.microsoft.com/office/drawing/2014/chart" uri="{C3380CC4-5D6E-409C-BE32-E72D297353CC}">
              <c16:uniqueId val="{00000000-F521-41BA-A5D5-DAA221004A2A}"/>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Sheet1!$C$2</c:f>
              <c:numCache>
                <c:formatCode>General</c:formatCode>
                <c:ptCount val="1"/>
                <c:pt idx="0">
                  <c:v>29</c:v>
                </c:pt>
              </c:numCache>
            </c:numRef>
          </c:val>
          <c:extLst>
            <c:ext xmlns:c16="http://schemas.microsoft.com/office/drawing/2014/chart" uri="{C3380CC4-5D6E-409C-BE32-E72D297353CC}">
              <c16:uniqueId val="{00000001-F521-41BA-A5D5-DAA221004A2A}"/>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Sheet1!$D$2</c:f>
              <c:numCache>
                <c:formatCode>General</c:formatCode>
                <c:ptCount val="1"/>
                <c:pt idx="0">
                  <c:v>12</c:v>
                </c:pt>
              </c:numCache>
            </c:numRef>
          </c:val>
          <c:extLst>
            <c:ext xmlns:c16="http://schemas.microsoft.com/office/drawing/2014/chart" uri="{C3380CC4-5D6E-409C-BE32-E72D297353CC}">
              <c16:uniqueId val="{00000002-F521-41BA-A5D5-DAA221004A2A}"/>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Sheet1!$E$2</c:f>
              <c:numCache>
                <c:formatCode>General</c:formatCode>
                <c:ptCount val="1"/>
                <c:pt idx="0">
                  <c:v>4</c:v>
                </c:pt>
              </c:numCache>
            </c:numRef>
          </c:val>
          <c:extLst>
            <c:ext xmlns:c16="http://schemas.microsoft.com/office/drawing/2014/chart" uri="{C3380CC4-5D6E-409C-BE32-E72D297353CC}">
              <c16:uniqueId val="{00000003-F521-41BA-A5D5-DAA221004A2A}"/>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Sheet1!$F$2</c:f>
              <c:numCache>
                <c:formatCode>General</c:formatCode>
                <c:ptCount val="1"/>
                <c:pt idx="0">
                  <c:v>1</c:v>
                </c:pt>
              </c:numCache>
            </c:numRef>
          </c:val>
          <c:extLst>
            <c:ext xmlns:c16="http://schemas.microsoft.com/office/drawing/2014/chart" uri="{C3380CC4-5D6E-409C-BE32-E72D297353CC}">
              <c16:uniqueId val="{00000004-F521-41BA-A5D5-DAA221004A2A}"/>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Asian New Zealander - 2020</c:v>
                </c:pt>
              </c:strCache>
            </c:strRef>
          </c:cat>
          <c:val>
            <c:numRef>
              <c:f>Sheet1!$G$2</c:f>
              <c:numCache>
                <c:formatCode>General</c:formatCode>
                <c:ptCount val="1"/>
                <c:pt idx="0">
                  <c:v>5</c:v>
                </c:pt>
              </c:numCache>
            </c:numRef>
          </c:val>
          <c:extLst>
            <c:ext xmlns:c16="http://schemas.microsoft.com/office/drawing/2014/chart" uri="{C3380CC4-5D6E-409C-BE32-E72D297353CC}">
              <c16:uniqueId val="{00000005-F521-41BA-A5D5-DAA221004A2A}"/>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1"/>
        <c:axPos val="l"/>
        <c:numFmt formatCode="General" sourceLinked="1"/>
        <c:majorTickMark val="out"/>
        <c:minorTickMark val="none"/>
        <c:tickLblPos val="nextTo"/>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46-4636-AAA4-BF2AD039F58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46-4636-AAA4-BF2AD039F58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46-4636-AAA4-BF2AD039F585}"/>
              </c:ext>
            </c:extLst>
          </c:dPt>
          <c:cat>
            <c:strRef>
              <c:f>Sheet1!$A$2:$A$3</c:f>
              <c:strCache>
                <c:ptCount val="2"/>
                <c:pt idx="0">
                  <c:v>Engaged</c:v>
                </c:pt>
                <c:pt idx="1">
                  <c:v>Did not engage</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06-5446-4636-AAA4-BF2AD039F58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6.4254671112212947E-2"/>
          <c:w val="0.48458254538042556"/>
          <c:h val="0.85863972355313156"/>
        </c:manualLayout>
      </c:layout>
      <c:barChart>
        <c:barDir val="bar"/>
        <c:grouping val="clustered"/>
        <c:varyColors val="0"/>
        <c:ser>
          <c:idx val="0"/>
          <c:order val="0"/>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Pacific visual arts and craft</c:v>
                </c:pt>
                <c:pt idx="1">
                  <c:v>Pacific music</c:v>
                </c:pt>
                <c:pt idx="2">
                  <c:v>Pacific dance</c:v>
                </c:pt>
                <c:pt idx="3">
                  <c:v>Pasifika arts and cultural events</c:v>
                </c:pt>
                <c:pt idx="4">
                  <c:v>Digital Pacific arts</c:v>
                </c:pt>
                <c:pt idx="5">
                  <c:v>Pacific literature</c:v>
                </c:pt>
                <c:pt idx="6">
                  <c:v>Pacific theatre</c:v>
                </c:pt>
              </c:strCache>
            </c:strRef>
          </c:cat>
          <c:val>
            <c:numRef>
              <c:f>Sheet1!$B$1:$B$7</c:f>
              <c:numCache>
                <c:formatCode>General</c:formatCode>
                <c:ptCount val="7"/>
                <c:pt idx="0">
                  <c:v>6</c:v>
                </c:pt>
                <c:pt idx="1">
                  <c:v>6</c:v>
                </c:pt>
                <c:pt idx="2">
                  <c:v>5</c:v>
                </c:pt>
                <c:pt idx="3">
                  <c:v>5</c:v>
                </c:pt>
                <c:pt idx="4">
                  <c:v>4</c:v>
                </c:pt>
                <c:pt idx="5">
                  <c:v>2</c:v>
                </c:pt>
                <c:pt idx="6">
                  <c:v>2</c:v>
                </c:pt>
              </c:numCache>
            </c:numRef>
          </c:val>
          <c:extLst>
            <c:ext xmlns:c16="http://schemas.microsoft.com/office/drawing/2014/chart" uri="{C3380CC4-5D6E-409C-BE32-E72D297353CC}">
              <c16:uniqueId val="{00000000-4232-4B92-B27F-5E4335835B0C}"/>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97675900374177"/>
          <c:y val="0.13089191123836794"/>
          <c:w val="0.78963887969239444"/>
          <c:h val="0.61501035529787573"/>
        </c:manualLayout>
      </c:layout>
      <c:barChart>
        <c:barDir val="bar"/>
        <c:grouping val="percentStacked"/>
        <c:varyColors val="0"/>
        <c:ser>
          <c:idx val="0"/>
          <c:order val="0"/>
          <c:tx>
            <c:strRef>
              <c:f>Sheet1!$B$1</c:f>
              <c:strCache>
                <c:ptCount val="1"/>
                <c:pt idx="0">
                  <c:v>More positive</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98E6-45E5-AED1-0A0F19336107}"/>
              </c:ext>
            </c:extLst>
          </c:dPt>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Wellington city</c:v>
                </c:pt>
              </c:strCache>
            </c:strRef>
          </c:cat>
          <c:val>
            <c:numRef>
              <c:f>Sheet1!$B$2</c:f>
              <c:numCache>
                <c:formatCode>General</c:formatCode>
                <c:ptCount val="1"/>
                <c:pt idx="0">
                  <c:v>25</c:v>
                </c:pt>
              </c:numCache>
            </c:numRef>
          </c:val>
          <c:extLst>
            <c:ext xmlns:c16="http://schemas.microsoft.com/office/drawing/2014/chart" uri="{C3380CC4-5D6E-409C-BE32-E72D297353CC}">
              <c16:uniqueId val="{00000000-D363-4A6B-B7DA-8834CB62CCD5}"/>
            </c:ext>
          </c:extLst>
        </c:ser>
        <c:ser>
          <c:idx val="1"/>
          <c:order val="1"/>
          <c:tx>
            <c:strRef>
              <c:f>Sheet1!$C$1</c:f>
              <c:strCache>
                <c:ptCount val="1"/>
                <c:pt idx="0">
                  <c:v>No change</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Wellington city</c:v>
                </c:pt>
              </c:strCache>
            </c:strRef>
          </c:cat>
          <c:val>
            <c:numRef>
              <c:f>Sheet1!$C$2</c:f>
              <c:numCache>
                <c:formatCode>General</c:formatCode>
                <c:ptCount val="1"/>
                <c:pt idx="0">
                  <c:v>66</c:v>
                </c:pt>
              </c:numCache>
            </c:numRef>
          </c:val>
          <c:extLst>
            <c:ext xmlns:c16="http://schemas.microsoft.com/office/drawing/2014/chart" uri="{C3380CC4-5D6E-409C-BE32-E72D297353CC}">
              <c16:uniqueId val="{00000001-D363-4A6B-B7DA-8834CB62CCD5}"/>
            </c:ext>
          </c:extLst>
        </c:ser>
        <c:ser>
          <c:idx val="2"/>
          <c:order val="2"/>
          <c:tx>
            <c:strRef>
              <c:f>Sheet1!$D$1</c:f>
              <c:strCache>
                <c:ptCount val="1"/>
                <c:pt idx="0">
                  <c:v>More negative</c:v>
                </c:pt>
              </c:strCache>
            </c:strRef>
          </c:tx>
          <c:spPr>
            <a:solidFill>
              <a:srgbClr val="CD005F"/>
            </a:solidFill>
            <a:ln>
              <a:noFill/>
            </a:ln>
            <a:effectLst/>
          </c:spPr>
          <c:invertIfNegative val="0"/>
          <c:dLbls>
            <c:dLbl>
              <c:idx val="0"/>
              <c:layout>
                <c:manualLayout>
                  <c:x val="-3.051260699233629E-3"/>
                  <c:y val="-2.559167954002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E6-45E5-AED1-0A0F1933610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Wellington city</c:v>
                </c:pt>
              </c:strCache>
            </c:strRef>
          </c:cat>
          <c:val>
            <c:numRef>
              <c:f>Sheet1!$D$2</c:f>
              <c:numCache>
                <c:formatCode>General</c:formatCode>
                <c:ptCount val="1"/>
                <c:pt idx="0">
                  <c:v>3</c:v>
                </c:pt>
              </c:numCache>
            </c:numRef>
          </c:val>
          <c:extLst>
            <c:ext xmlns:c16="http://schemas.microsoft.com/office/drawing/2014/chart" uri="{C3380CC4-5D6E-409C-BE32-E72D297353CC}">
              <c16:uniqueId val="{00000002-D363-4A6B-B7DA-8834CB62CCD5}"/>
            </c:ext>
          </c:extLst>
        </c:ser>
        <c:ser>
          <c:idx val="3"/>
          <c:order val="3"/>
          <c:tx>
            <c:strRef>
              <c:f>Sheet1!$E$1</c:f>
              <c:strCache>
                <c:ptCount val="1"/>
                <c:pt idx="0">
                  <c:v>Don't know</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Wellington city</c:v>
                </c:pt>
              </c:strCache>
            </c:strRef>
          </c:cat>
          <c:val>
            <c:numRef>
              <c:f>Sheet1!$E$2</c:f>
              <c:numCache>
                <c:formatCode>General</c:formatCode>
                <c:ptCount val="1"/>
                <c:pt idx="0">
                  <c:v>6</c:v>
                </c:pt>
              </c:numCache>
            </c:numRef>
          </c:val>
          <c:extLst>
            <c:ext xmlns:c16="http://schemas.microsoft.com/office/drawing/2014/chart" uri="{C3380CC4-5D6E-409C-BE32-E72D297353CC}">
              <c16:uniqueId val="{00000003-5640-4129-BE21-F7CDDDC39253}"/>
            </c:ext>
          </c:extLst>
        </c:ser>
        <c:dLbls>
          <c:showLegendKey val="0"/>
          <c:showVal val="0"/>
          <c:showCatName val="0"/>
          <c:showSerName val="0"/>
          <c:showPercent val="0"/>
          <c:showBubbleSize val="0"/>
        </c:dLbls>
        <c:gapWidth val="100"/>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layout>
        <c:manualLayout>
          <c:xMode val="edge"/>
          <c:yMode val="edge"/>
          <c:x val="0.15166519549451327"/>
          <c:y val="0.74719276000274348"/>
          <c:w val="0.84833480450548671"/>
          <c:h val="0.178114871293431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32</c:v>
                </c:pt>
                <c:pt idx="1">
                  <c:v>31</c:v>
                </c:pt>
              </c:numCache>
            </c:numRef>
          </c:val>
          <c:extLst>
            <c:ext xmlns:c16="http://schemas.microsoft.com/office/drawing/2014/chart" uri="{C3380CC4-5D6E-409C-BE32-E72D297353CC}">
              <c16:uniqueId val="{00000000-8675-4AA3-9B2D-B725DECA6966}"/>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29</c:v>
                </c:pt>
                <c:pt idx="1">
                  <c:v>37</c:v>
                </c:pt>
              </c:numCache>
            </c:numRef>
          </c:val>
          <c:extLst>
            <c:ext xmlns:c16="http://schemas.microsoft.com/office/drawing/2014/chart" uri="{C3380CC4-5D6E-409C-BE32-E72D297353CC}">
              <c16:uniqueId val="{00000001-8675-4AA3-9B2D-B725DECA6966}"/>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13</c:v>
                </c:pt>
                <c:pt idx="1">
                  <c:v>14</c:v>
                </c:pt>
              </c:numCache>
            </c:numRef>
          </c:val>
          <c:extLst>
            <c:ext xmlns:c16="http://schemas.microsoft.com/office/drawing/2014/chart" uri="{C3380CC4-5D6E-409C-BE32-E72D297353CC}">
              <c16:uniqueId val="{00000002-8675-4AA3-9B2D-B725DECA6966}"/>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11</c:v>
                </c:pt>
                <c:pt idx="1">
                  <c:v>4</c:v>
                </c:pt>
              </c:numCache>
            </c:numRef>
          </c:val>
          <c:extLst>
            <c:ext xmlns:c16="http://schemas.microsoft.com/office/drawing/2014/chart" uri="{C3380CC4-5D6E-409C-BE32-E72D297353CC}">
              <c16:uniqueId val="{00000003-8675-4AA3-9B2D-B725DECA6966}"/>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12</c:v>
                </c:pt>
                <c:pt idx="1">
                  <c:v>10</c:v>
                </c:pt>
              </c:numCache>
            </c:numRef>
          </c:val>
          <c:extLst>
            <c:ext xmlns:c16="http://schemas.microsoft.com/office/drawing/2014/chart" uri="{C3380CC4-5D6E-409C-BE32-E72D297353CC}">
              <c16:uniqueId val="{00000004-8675-4AA3-9B2D-B725DECA6966}"/>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2</c:v>
                </c:pt>
                <c:pt idx="1">
                  <c:v>3</c:v>
                </c:pt>
              </c:numCache>
            </c:numRef>
          </c:val>
          <c:extLst>
            <c:ext xmlns:c16="http://schemas.microsoft.com/office/drawing/2014/chart" uri="{C3380CC4-5D6E-409C-BE32-E72D297353CC}">
              <c16:uniqueId val="{00000005-8675-4AA3-9B2D-B725DECA6966}"/>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1"/>
        <c:axPos val="l"/>
        <c:numFmt formatCode="General" sourceLinked="1"/>
        <c:majorTickMark val="out"/>
        <c:minorTickMark val="none"/>
        <c:tickLblPos val="nextTo"/>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E50-49FF-8534-A11669ED8067}"/>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E50-49FF-8534-A11669ED8067}"/>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E50-49FF-8534-A11669ED8067}"/>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1E50-49FF-8534-A11669ED8067}"/>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752-44B7-B380-E4CF8CBEAF38}"/>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752-44B7-B380-E4CF8CBEAF38}"/>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752-44B7-B380-E4CF8CBEAF38}"/>
              </c:ext>
            </c:extLst>
          </c:dPt>
          <c:cat>
            <c:strRef>
              <c:f>Sheet1!$A$2:$A$3</c:f>
              <c:strCache>
                <c:ptCount val="2"/>
                <c:pt idx="0">
                  <c:v>Engaged</c:v>
                </c:pt>
                <c:pt idx="1">
                  <c:v>Did not engage</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6-E752-44B7-B380-E4CF8CBEAF38}"/>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18036218036218"/>
          <c:y val="0.23314958159903681"/>
          <c:w val="0.5639190705857372"/>
          <c:h val="0.68024408479361409"/>
        </c:manualLayout>
      </c:layout>
      <c:barChart>
        <c:barDir val="bar"/>
        <c:grouping val="clustered"/>
        <c:varyColors val="0"/>
        <c:ser>
          <c:idx val="0"/>
          <c:order val="0"/>
          <c:tx>
            <c:strRef>
              <c:f>Sheet1!$B$1</c:f>
              <c:strCache>
                <c:ptCount val="1"/>
                <c:pt idx="0">
                  <c:v>Asian New Zealander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Ballet or dance</c:v>
                </c:pt>
                <c:pt idx="1">
                  <c:v>Theatre</c:v>
                </c:pt>
                <c:pt idx="2">
                  <c:v>Singing or music-making</c:v>
                </c:pt>
              </c:strCache>
            </c:strRef>
          </c:cat>
          <c:val>
            <c:numRef>
              <c:f>Sheet1!$B$2:$B$4</c:f>
              <c:numCache>
                <c:formatCode>General</c:formatCode>
                <c:ptCount val="3"/>
                <c:pt idx="0">
                  <c:v>4</c:v>
                </c:pt>
                <c:pt idx="1">
                  <c:v>7</c:v>
                </c:pt>
                <c:pt idx="2">
                  <c:v>13</c:v>
                </c:pt>
              </c:numCache>
            </c:numRef>
          </c:val>
          <c:extLst>
            <c:ext xmlns:c16="http://schemas.microsoft.com/office/drawing/2014/chart" uri="{C3380CC4-5D6E-409C-BE32-E72D297353CC}">
              <c16:uniqueId val="{00000000-BA67-433B-AB13-4CC94877ED22}"/>
            </c:ext>
          </c:extLst>
        </c:ser>
        <c:ser>
          <c:idx val="1"/>
          <c:order val="1"/>
          <c:tx>
            <c:strRef>
              <c:f>Sheet1!$C$1</c:f>
              <c:strCache>
                <c:ptCount val="1"/>
                <c:pt idx="0">
                  <c:v>Asian New Zealander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Ballet or dance</c:v>
                </c:pt>
                <c:pt idx="1">
                  <c:v>Theatre</c:v>
                </c:pt>
                <c:pt idx="2">
                  <c:v>Singing or music-making</c:v>
                </c:pt>
              </c:strCache>
            </c:strRef>
          </c:cat>
          <c:val>
            <c:numRef>
              <c:f>Sheet1!$C$2:$C$4</c:f>
              <c:numCache>
                <c:formatCode>General</c:formatCode>
                <c:ptCount val="3"/>
                <c:pt idx="0">
                  <c:v>8</c:v>
                </c:pt>
                <c:pt idx="1">
                  <c:v>6</c:v>
                </c:pt>
                <c:pt idx="2">
                  <c:v>12</c:v>
                </c:pt>
              </c:numCache>
            </c:numRef>
          </c:val>
          <c:extLst>
            <c:ext xmlns:c16="http://schemas.microsoft.com/office/drawing/2014/chart" uri="{C3380CC4-5D6E-409C-BE32-E72D297353CC}">
              <c16:uniqueId val="{00000001-BA67-433B-AB13-4CC94877ED22}"/>
            </c:ext>
          </c:extLst>
        </c:ser>
        <c:dLbls>
          <c:showLegendKey val="0"/>
          <c:showVal val="0"/>
          <c:showCatName val="0"/>
          <c:showSerName val="0"/>
          <c:showPercent val="0"/>
          <c:showBubbleSize val="0"/>
        </c:dLbls>
        <c:gapWidth val="185"/>
        <c:overlap val="-17"/>
        <c:axId val="776839632"/>
        <c:axId val="776839304"/>
      </c:barChart>
      <c:catAx>
        <c:axId val="776839632"/>
        <c:scaling>
          <c:orientation val="minMax"/>
        </c:scaling>
        <c:delete val="1"/>
        <c:axPos val="l"/>
        <c:numFmt formatCode="General" sourceLinked="1"/>
        <c:majorTickMark val="none"/>
        <c:minorTickMark val="none"/>
        <c:tickLblPos val="nextTo"/>
        <c:crossAx val="776839304"/>
        <c:crosses val="autoZero"/>
        <c:auto val="1"/>
        <c:lblAlgn val="ctr"/>
        <c:lblOffset val="100"/>
        <c:noMultiLvlLbl val="0"/>
      </c:catAx>
      <c:valAx>
        <c:axId val="776839304"/>
        <c:scaling>
          <c:orientation val="minMax"/>
          <c:max val="20"/>
          <c:min val="0"/>
        </c:scaling>
        <c:delete val="1"/>
        <c:axPos val="b"/>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Asian New Zealanders - 2020</c:v>
                </c:pt>
              </c:strCache>
            </c:strRef>
          </c:tx>
          <c:spPr>
            <a:solidFill>
              <a:srgbClr val="3AA889"/>
            </a:solidFill>
            <a:ln>
              <a:noFill/>
            </a:ln>
            <a:effectLst/>
          </c:spPr>
          <c:invertIfNegative val="0"/>
          <c:cat>
            <c:strRef>
              <c:f>Sheet1!$A$2</c:f>
              <c:strCache>
                <c:ptCount val="1"/>
                <c:pt idx="0">
                  <c:v>Category 1</c:v>
                </c:pt>
              </c:strCache>
            </c:strRef>
          </c:cat>
          <c:val>
            <c:numRef>
              <c:f>Sheet1!$B$2</c:f>
              <c:numCache>
                <c:formatCode>General</c:formatCode>
                <c:ptCount val="1"/>
              </c:numCache>
            </c:numRef>
          </c:val>
          <c:extLst>
            <c:ext xmlns:c16="http://schemas.microsoft.com/office/drawing/2014/chart" uri="{C3380CC4-5D6E-409C-BE32-E72D297353CC}">
              <c16:uniqueId val="{00000000-4946-4275-B3F9-987E7A7F317C}"/>
            </c:ext>
          </c:extLst>
        </c:ser>
        <c:ser>
          <c:idx val="1"/>
          <c:order val="1"/>
          <c:tx>
            <c:strRef>
              <c:f>Sheet1!$C$1</c:f>
              <c:strCache>
                <c:ptCount val="1"/>
                <c:pt idx="0">
                  <c:v>Asian New Zealanders - 2017</c:v>
                </c:pt>
              </c:strCache>
            </c:strRef>
          </c:tx>
          <c:spPr>
            <a:solidFill>
              <a:srgbClr val="7F7F7F"/>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1-4946-4275-B3F9-987E7A7F317C}"/>
            </c:ext>
          </c:extLst>
        </c:ser>
        <c:dLbls>
          <c:showLegendKey val="0"/>
          <c:showVal val="0"/>
          <c:showCatName val="0"/>
          <c:showSerName val="0"/>
          <c:showPercent val="0"/>
          <c:showBubbleSize val="0"/>
        </c:dLbls>
        <c:gapWidth val="219"/>
        <c:overlap val="-27"/>
        <c:axId val="890464160"/>
        <c:axId val="890466456"/>
      </c:barChart>
      <c:catAx>
        <c:axId val="890464160"/>
        <c:scaling>
          <c:orientation val="minMax"/>
        </c:scaling>
        <c:delete val="1"/>
        <c:axPos val="b"/>
        <c:numFmt formatCode="General" sourceLinked="1"/>
        <c:majorTickMark val="none"/>
        <c:minorTickMark val="none"/>
        <c:tickLblPos val="nextTo"/>
        <c:crossAx val="890466456"/>
        <c:crosses val="autoZero"/>
        <c:auto val="1"/>
        <c:lblAlgn val="ctr"/>
        <c:lblOffset val="100"/>
        <c:noMultiLvlLbl val="0"/>
      </c:catAx>
      <c:valAx>
        <c:axId val="890466456"/>
        <c:scaling>
          <c:orientation val="minMax"/>
        </c:scaling>
        <c:delete val="1"/>
        <c:axPos val="l"/>
        <c:numFmt formatCode="General" sourceLinked="1"/>
        <c:majorTickMark val="none"/>
        <c:minorTickMark val="none"/>
        <c:tickLblPos val="nextTo"/>
        <c:crossAx val="89046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Sheet1!$B$2:$B$3</c:f>
              <c:numCache>
                <c:formatCode>General</c:formatCode>
                <c:ptCount val="2"/>
                <c:pt idx="0">
                  <c:v>17</c:v>
                </c:pt>
                <c:pt idx="1">
                  <c:v>22</c:v>
                </c:pt>
              </c:numCache>
            </c:numRef>
          </c:val>
          <c:extLst>
            <c:ext xmlns:c16="http://schemas.microsoft.com/office/drawing/2014/chart" uri="{C3380CC4-5D6E-409C-BE32-E72D297353CC}">
              <c16:uniqueId val="{00000000-028C-4782-B187-1E1F7750E241}"/>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Sheet1!$C$2:$C$3</c:f>
              <c:numCache>
                <c:formatCode>General</c:formatCode>
                <c:ptCount val="2"/>
                <c:pt idx="0">
                  <c:v>35</c:v>
                </c:pt>
                <c:pt idx="1">
                  <c:v>38</c:v>
                </c:pt>
              </c:numCache>
            </c:numRef>
          </c:val>
          <c:extLst>
            <c:ext xmlns:c16="http://schemas.microsoft.com/office/drawing/2014/chart" uri="{C3380CC4-5D6E-409C-BE32-E72D297353CC}">
              <c16:uniqueId val="{00000001-028C-4782-B187-1E1F7750E241}"/>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Sheet1!$D$2:$D$3</c:f>
              <c:numCache>
                <c:formatCode>General</c:formatCode>
                <c:ptCount val="2"/>
                <c:pt idx="0">
                  <c:v>21</c:v>
                </c:pt>
                <c:pt idx="1">
                  <c:v>19</c:v>
                </c:pt>
              </c:numCache>
            </c:numRef>
          </c:val>
          <c:extLst>
            <c:ext xmlns:c16="http://schemas.microsoft.com/office/drawing/2014/chart" uri="{C3380CC4-5D6E-409C-BE32-E72D297353CC}">
              <c16:uniqueId val="{00000002-028C-4782-B187-1E1F7750E241}"/>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Sheet1!$E$2:$E$3</c:f>
              <c:numCache>
                <c:formatCode>General</c:formatCode>
                <c:ptCount val="2"/>
                <c:pt idx="0">
                  <c:v>5</c:v>
                </c:pt>
                <c:pt idx="1">
                  <c:v>7</c:v>
                </c:pt>
              </c:numCache>
            </c:numRef>
          </c:val>
          <c:extLst>
            <c:ext xmlns:c16="http://schemas.microsoft.com/office/drawing/2014/chart" uri="{C3380CC4-5D6E-409C-BE32-E72D297353CC}">
              <c16:uniqueId val="{00000003-028C-4782-B187-1E1F7750E241}"/>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Sheet1!$F$2:$F$3</c:f>
              <c:numCache>
                <c:formatCode>General</c:formatCode>
                <c:ptCount val="2"/>
                <c:pt idx="0">
                  <c:v>15</c:v>
                </c:pt>
                <c:pt idx="1">
                  <c:v>12</c:v>
                </c:pt>
              </c:numCache>
            </c:numRef>
          </c:val>
          <c:extLst>
            <c:ext xmlns:c16="http://schemas.microsoft.com/office/drawing/2014/chart" uri="{C3380CC4-5D6E-409C-BE32-E72D297353CC}">
              <c16:uniqueId val="{00000004-028C-4782-B187-1E1F7750E241}"/>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Asian New Zealander - 2017</c:v>
                </c:pt>
                <c:pt idx="1">
                  <c:v>Asian New Zealander - 2020</c:v>
                </c:pt>
              </c:strCache>
            </c:strRef>
          </c:cat>
          <c:val>
            <c:numRef>
              <c:f>Sheet1!$G$2:$G$3</c:f>
              <c:numCache>
                <c:formatCode>General</c:formatCode>
                <c:ptCount val="2"/>
                <c:pt idx="0">
                  <c:v>6</c:v>
                </c:pt>
                <c:pt idx="1">
                  <c:v>2</c:v>
                </c:pt>
              </c:numCache>
            </c:numRef>
          </c:val>
          <c:extLst>
            <c:ext xmlns:c16="http://schemas.microsoft.com/office/drawing/2014/chart" uri="{C3380CC4-5D6E-409C-BE32-E72D297353CC}">
              <c16:uniqueId val="{00000005-028C-4782-B187-1E1F7750E241}"/>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1"/>
        <c:axPos val="l"/>
        <c:numFmt formatCode="General" sourceLinked="1"/>
        <c:majorTickMark val="out"/>
        <c:minorTickMark val="none"/>
        <c:tickLblPos val="nextTo"/>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7D66-4F44-96E2-D2C6E03FDD57}"/>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7D66-4F44-96E2-D2C6E03FDD57}"/>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7D66-4F44-96E2-D2C6E03FDD57}"/>
              </c:ext>
            </c:extLst>
          </c:dPt>
          <c:cat>
            <c:strRef>
              <c:f>Sheet1!$A$2:$A$3</c:f>
              <c:strCache>
                <c:ptCount val="2"/>
                <c:pt idx="0">
                  <c:v>Engaged</c:v>
                </c:pt>
                <c:pt idx="1">
                  <c:v>Did not engage</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6-7D66-4F44-96E2-D2C6E03FDD57}"/>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824-44C7-8CFF-8FD8B3E60BE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824-44C7-8CFF-8FD8B3E60BE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824-44C7-8CFF-8FD8B3E60BED}"/>
              </c:ext>
            </c:extLst>
          </c:dPt>
          <c:cat>
            <c:strRef>
              <c:f>Sheet1!$A$2:$A$3</c:f>
              <c:strCache>
                <c:ptCount val="2"/>
                <c:pt idx="0">
                  <c:v>Engaged</c:v>
                </c:pt>
                <c:pt idx="1">
                  <c:v>Did not engage</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6-6824-44C7-8CFF-8FD8B3E60BE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5618303438484E-2"/>
          <c:y val="4.6229788787513604E-2"/>
          <c:w val="0.95207016213115214"/>
          <c:h val="0.76675149851570434"/>
        </c:manualLayout>
      </c:layout>
      <c:barChart>
        <c:barDir val="col"/>
        <c:grouping val="clustered"/>
        <c:varyColors val="0"/>
        <c:ser>
          <c:idx val="0"/>
          <c:order val="0"/>
          <c:tx>
            <c:strRef>
              <c:f>Sheet1!$B$1</c:f>
              <c:strCache>
                <c:ptCount val="1"/>
                <c:pt idx="0">
                  <c:v>Asian New Zealander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Research or review the arts or artists</c:v>
                </c:pt>
                <c:pt idx="1">
                  <c:v>Follow or interact with an artist or arts organisation</c:v>
                </c:pt>
                <c:pt idx="2">
                  <c:v>Discuss the arts with other people</c:v>
                </c:pt>
                <c:pt idx="3">
                  <c:v>Share art others had created</c:v>
                </c:pt>
                <c:pt idx="4">
                  <c:v>Create art using digital technology</c:v>
                </c:pt>
                <c:pt idx="5">
                  <c:v>Share art I had created</c:v>
                </c:pt>
                <c:pt idx="6">
                  <c:v>Collaborate with others to create digital art</c:v>
                </c:pt>
                <c:pt idx="7">
                  <c:v>Actively engage with an online arts community</c:v>
                </c:pt>
                <c:pt idx="8">
                  <c:v>Sell an artwork online</c:v>
                </c:pt>
                <c:pt idx="9">
                  <c:v>Create art via augmented reality</c:v>
                </c:pt>
              </c:strCache>
            </c:strRef>
          </c:cat>
          <c:val>
            <c:numRef>
              <c:f>Sheet1!$B$2:$B$11</c:f>
              <c:numCache>
                <c:formatCode>General</c:formatCode>
                <c:ptCount val="10"/>
                <c:pt idx="0">
                  <c:v>13</c:v>
                </c:pt>
                <c:pt idx="1">
                  <c:v>14</c:v>
                </c:pt>
                <c:pt idx="2">
                  <c:v>14</c:v>
                </c:pt>
                <c:pt idx="3">
                  <c:v>12</c:v>
                </c:pt>
                <c:pt idx="4">
                  <c:v>17</c:v>
                </c:pt>
                <c:pt idx="5">
                  <c:v>10</c:v>
                </c:pt>
                <c:pt idx="6">
                  <c:v>8</c:v>
                </c:pt>
                <c:pt idx="7">
                  <c:v>4</c:v>
                </c:pt>
                <c:pt idx="8">
                  <c:v>5</c:v>
                </c:pt>
                <c:pt idx="9">
                  <c:v>3</c:v>
                </c:pt>
              </c:numCache>
            </c:numRef>
          </c:val>
          <c:extLst>
            <c:ext xmlns:c16="http://schemas.microsoft.com/office/drawing/2014/chart" uri="{C3380CC4-5D6E-409C-BE32-E72D297353CC}">
              <c16:uniqueId val="{00000001-4A04-4768-973E-B9237661D097}"/>
            </c:ext>
          </c:extLst>
        </c:ser>
        <c:ser>
          <c:idx val="1"/>
          <c:order val="1"/>
          <c:tx>
            <c:strRef>
              <c:f>Sheet1!$C$1</c:f>
              <c:strCache>
                <c:ptCount val="1"/>
                <c:pt idx="0">
                  <c:v>Asian New Zealander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Research or review the arts or artists</c:v>
                </c:pt>
                <c:pt idx="1">
                  <c:v>Follow or interact with an artist or arts organisation</c:v>
                </c:pt>
                <c:pt idx="2">
                  <c:v>Discuss the arts with other people</c:v>
                </c:pt>
                <c:pt idx="3">
                  <c:v>Share art others had created</c:v>
                </c:pt>
                <c:pt idx="4">
                  <c:v>Create art using digital technology</c:v>
                </c:pt>
                <c:pt idx="5">
                  <c:v>Share art I had created</c:v>
                </c:pt>
                <c:pt idx="6">
                  <c:v>Collaborate with others to create digital art</c:v>
                </c:pt>
                <c:pt idx="7">
                  <c:v>Actively engage with an online arts community</c:v>
                </c:pt>
                <c:pt idx="8">
                  <c:v>Sell an artwork online</c:v>
                </c:pt>
                <c:pt idx="9">
                  <c:v>Create art via augmented reality</c:v>
                </c:pt>
              </c:strCache>
            </c:strRef>
          </c:cat>
          <c:val>
            <c:numRef>
              <c:f>Sheet1!$C$2:$C$11</c:f>
              <c:numCache>
                <c:formatCode>General</c:formatCode>
                <c:ptCount val="10"/>
                <c:pt idx="0">
                  <c:v>16</c:v>
                </c:pt>
                <c:pt idx="1">
                  <c:v>16</c:v>
                </c:pt>
                <c:pt idx="2">
                  <c:v>13</c:v>
                </c:pt>
                <c:pt idx="3">
                  <c:v>11</c:v>
                </c:pt>
                <c:pt idx="4">
                  <c:v>9</c:v>
                </c:pt>
                <c:pt idx="5">
                  <c:v>8</c:v>
                </c:pt>
                <c:pt idx="6">
                  <c:v>6</c:v>
                </c:pt>
                <c:pt idx="7">
                  <c:v>5</c:v>
                </c:pt>
                <c:pt idx="8">
                  <c:v>3</c:v>
                </c:pt>
                <c:pt idx="9">
                  <c:v>2</c:v>
                </c:pt>
              </c:numCache>
            </c:numRef>
          </c:val>
          <c:extLst>
            <c:ext xmlns:c16="http://schemas.microsoft.com/office/drawing/2014/chart" uri="{C3380CC4-5D6E-409C-BE32-E72D297353CC}">
              <c16:uniqueId val="{00000000-4A04-4768-973E-B9237661D097}"/>
            </c:ext>
          </c:extLst>
        </c:ser>
        <c:dLbls>
          <c:showLegendKey val="0"/>
          <c:showVal val="0"/>
          <c:showCatName val="0"/>
          <c:showSerName val="0"/>
          <c:showPercent val="0"/>
          <c:showBubbleSize val="0"/>
        </c:dLbls>
        <c:gapWidth val="100"/>
        <c:overlap val="-14"/>
        <c:axId val="289963024"/>
        <c:axId val="289966384"/>
      </c:barChart>
      <c:catAx>
        <c:axId val="289963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l"/>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Asian New Zealanders - 2017</c:v>
                </c:pt>
              </c:strCache>
            </c:strRef>
          </c:tx>
          <c:spPr>
            <a:solidFill>
              <a:srgbClr val="3AA889"/>
            </a:solidFill>
            <a:ln>
              <a:noFill/>
            </a:ln>
            <a:effectLst/>
          </c:spPr>
          <c:invertIfNegative val="0"/>
          <c:cat>
            <c:strRef>
              <c:f>Sheet1!$A$2</c:f>
              <c:strCache>
                <c:ptCount val="1"/>
                <c:pt idx="0">
                  <c:v>Category 1</c:v>
                </c:pt>
              </c:strCache>
            </c:strRef>
          </c:cat>
          <c:val>
            <c:numRef>
              <c:f>Sheet1!$B$2</c:f>
              <c:numCache>
                <c:formatCode>General</c:formatCode>
                <c:ptCount val="1"/>
              </c:numCache>
            </c:numRef>
          </c:val>
          <c:extLst>
            <c:ext xmlns:c16="http://schemas.microsoft.com/office/drawing/2014/chart" uri="{C3380CC4-5D6E-409C-BE32-E72D297353CC}">
              <c16:uniqueId val="{00000000-FF64-4311-A038-0D052A0A978B}"/>
            </c:ext>
          </c:extLst>
        </c:ser>
        <c:ser>
          <c:idx val="1"/>
          <c:order val="1"/>
          <c:tx>
            <c:strRef>
              <c:f>Sheet1!$C$1</c:f>
              <c:strCache>
                <c:ptCount val="1"/>
                <c:pt idx="0">
                  <c:v>Asian New Zealanders - 2020</c:v>
                </c:pt>
              </c:strCache>
            </c:strRef>
          </c:tx>
          <c:spPr>
            <a:solidFill>
              <a:srgbClr val="7F7F7F"/>
            </a:solidFill>
            <a:ln>
              <a:noFill/>
            </a:ln>
            <a:effectLst/>
          </c:spPr>
          <c:invertIfNegative val="0"/>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1-FF64-4311-A038-0D052A0A978B}"/>
            </c:ext>
          </c:extLst>
        </c:ser>
        <c:dLbls>
          <c:showLegendKey val="0"/>
          <c:showVal val="0"/>
          <c:showCatName val="0"/>
          <c:showSerName val="0"/>
          <c:showPercent val="0"/>
          <c:showBubbleSize val="0"/>
        </c:dLbls>
        <c:gapWidth val="219"/>
        <c:overlap val="-27"/>
        <c:axId val="890464160"/>
        <c:axId val="890466456"/>
      </c:barChart>
      <c:catAx>
        <c:axId val="890464160"/>
        <c:scaling>
          <c:orientation val="minMax"/>
        </c:scaling>
        <c:delete val="1"/>
        <c:axPos val="b"/>
        <c:numFmt formatCode="General" sourceLinked="1"/>
        <c:majorTickMark val="none"/>
        <c:minorTickMark val="none"/>
        <c:tickLblPos val="nextTo"/>
        <c:crossAx val="890466456"/>
        <c:crosses val="autoZero"/>
        <c:auto val="1"/>
        <c:lblAlgn val="ctr"/>
        <c:lblOffset val="100"/>
        <c:noMultiLvlLbl val="0"/>
      </c:catAx>
      <c:valAx>
        <c:axId val="890466456"/>
        <c:scaling>
          <c:orientation val="minMax"/>
        </c:scaling>
        <c:delete val="1"/>
        <c:axPos val="l"/>
        <c:numFmt formatCode="General" sourceLinked="1"/>
        <c:majorTickMark val="none"/>
        <c:minorTickMark val="none"/>
        <c:tickLblPos val="nextTo"/>
        <c:crossAx val="89046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5785646979962"/>
          <c:y val="6.3285570213140359E-3"/>
          <c:w val="0.68454214353020026"/>
          <c:h val="0.68501559479793084"/>
        </c:manualLayout>
      </c:layout>
      <c:barChart>
        <c:barDir val="bar"/>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Sheet1!$B$2:$B$3</c:f>
              <c:numCache>
                <c:formatCode>General</c:formatCode>
                <c:ptCount val="2"/>
                <c:pt idx="0">
                  <c:v>68</c:v>
                </c:pt>
                <c:pt idx="1">
                  <c:v>36</c:v>
                </c:pt>
              </c:numCache>
            </c:numRef>
          </c:val>
          <c:extLst>
            <c:ext xmlns:c16="http://schemas.microsoft.com/office/drawing/2014/chart" uri="{C3380CC4-5D6E-409C-BE32-E72D297353CC}">
              <c16:uniqueId val="{00000000-4B8F-456F-8D0F-2CD82818B067}"/>
            </c:ext>
          </c:extLst>
        </c:ser>
        <c:ser>
          <c:idx val="1"/>
          <c:order val="1"/>
          <c:tx>
            <c:strRef>
              <c:f>Sheet1!$C$1</c:f>
              <c:strCache>
                <c:ptCount val="1"/>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Sheet1!$C$2:$C$3</c:f>
              <c:numCache>
                <c:formatCode>General</c:formatCode>
                <c:ptCount val="2"/>
              </c:numCache>
            </c:numRef>
          </c:val>
          <c:extLst>
            <c:ext xmlns:c16="http://schemas.microsoft.com/office/drawing/2014/chart" uri="{C3380CC4-5D6E-409C-BE32-E72D297353CC}">
              <c16:uniqueId val="{00000001-4B8F-456F-8D0F-2CD82818B067}"/>
            </c:ext>
          </c:extLst>
        </c:ser>
        <c:dLbls>
          <c:showLegendKey val="0"/>
          <c:showVal val="0"/>
          <c:showCatName val="0"/>
          <c:showSerName val="0"/>
          <c:showPercent val="0"/>
          <c:showBubbleSize val="0"/>
        </c:dLbls>
        <c:gapWidth val="39"/>
        <c:axId val="826857568"/>
        <c:axId val="826860520"/>
      </c:barChart>
      <c:catAx>
        <c:axId val="826857568"/>
        <c:scaling>
          <c:orientation val="minMax"/>
        </c:scaling>
        <c:delete val="1"/>
        <c:axPos val="l"/>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b"/>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More 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Zealanders</c:v>
                </c:pt>
              </c:strCache>
            </c:strRef>
          </c:cat>
          <c:val>
            <c:numRef>
              <c:f>Sheet1!$B$2:$B$3</c:f>
              <c:numCache>
                <c:formatCode>General</c:formatCode>
                <c:ptCount val="2"/>
                <c:pt idx="0">
                  <c:v>26</c:v>
                </c:pt>
                <c:pt idx="1">
                  <c:v>30</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Zealanders</c:v>
                </c:pt>
              </c:strCache>
            </c:strRef>
          </c:cat>
          <c:val>
            <c:numRef>
              <c:f>Sheet1!$C$2:$C$3</c:f>
              <c:numCache>
                <c:formatCode>General</c:formatCode>
                <c:ptCount val="2"/>
                <c:pt idx="0">
                  <c:v>57</c:v>
                </c:pt>
                <c:pt idx="1">
                  <c:v>50</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Less 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Zealanders</c:v>
                </c:pt>
              </c:strCache>
            </c:strRef>
          </c:cat>
          <c:val>
            <c:numRef>
              <c:f>Sheet1!$D$2:$D$3</c:f>
              <c:numCache>
                <c:formatCode>General</c:formatCode>
                <c:ptCount val="2"/>
                <c:pt idx="0">
                  <c:v>11</c:v>
                </c:pt>
                <c:pt idx="1">
                  <c:v>13</c:v>
                </c:pt>
              </c:numCache>
            </c:numRef>
          </c:val>
          <c:extLst>
            <c:ext xmlns:c16="http://schemas.microsoft.com/office/drawing/2014/chart" uri="{C3380CC4-5D6E-409C-BE32-E72D297353CC}">
              <c16:uniqueId val="{00000002-7A57-4AD8-8DE2-7A100DF377D7}"/>
            </c:ext>
          </c:extLst>
        </c:ser>
        <c:ser>
          <c:idx val="3"/>
          <c:order val="3"/>
          <c:tx>
            <c:strRef>
              <c:f>Sheet1!$E$1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Zealanders</c:v>
                </c:pt>
              </c:strCache>
            </c:strRef>
          </c:cat>
          <c:val>
            <c:numRef>
              <c:f>Sheet1!$E$2:$E$3</c:f>
              <c:numCache>
                <c:formatCode>General</c:formatCode>
                <c:ptCount val="2"/>
                <c:pt idx="0">
                  <c:v>6</c:v>
                </c:pt>
                <c:pt idx="1">
                  <c:v>8</c:v>
                </c:pt>
              </c:numCache>
            </c:numRef>
          </c:val>
          <c:extLst>
            <c:ext xmlns:c16="http://schemas.microsoft.com/office/drawing/2014/chart" uri="{C3380CC4-5D6E-409C-BE32-E72D297353CC}">
              <c16:uniqueId val="{00000003-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Zealanders</c:v>
                </c:pt>
              </c:strCache>
            </c:strRef>
          </c:cat>
          <c:val>
            <c:numRef>
              <c:f>Sheet1!$B$2:$B$3</c:f>
              <c:numCache>
                <c:formatCode>General</c:formatCode>
                <c:ptCount val="2"/>
                <c:pt idx="0">
                  <c:v>40</c:v>
                </c:pt>
                <c:pt idx="1">
                  <c:v>50</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Neutral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Zealanders</c:v>
                </c:pt>
              </c:strCache>
            </c:strRef>
          </c:cat>
          <c:val>
            <c:numRef>
              <c:f>Sheet1!$C$2:$C$3</c:f>
              <c:numCache>
                <c:formatCode>General</c:formatCode>
                <c:ptCount val="2"/>
                <c:pt idx="0">
                  <c:v>33</c:v>
                </c:pt>
                <c:pt idx="1">
                  <c:v>34</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Unimportant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Asian New Zealanders</c:v>
                </c:pt>
              </c:strCache>
            </c:strRef>
          </c:cat>
          <c:val>
            <c:numRef>
              <c:f>Sheet1!$D$2:$D$3</c:f>
              <c:numCache>
                <c:formatCode>General</c:formatCode>
                <c:ptCount val="2"/>
                <c:pt idx="0">
                  <c:v>24</c:v>
                </c:pt>
                <c:pt idx="1">
                  <c:v>11</c:v>
                </c:pt>
              </c:numCache>
            </c:numRef>
          </c:val>
          <c:extLst>
            <c:ext xmlns:c16="http://schemas.microsoft.com/office/drawing/2014/chart" uri="{C3380CC4-5D6E-409C-BE32-E72D297353CC}">
              <c16:uniqueId val="{00000002-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6227081163357474"/>
          <c:y val="0.84583736192479742"/>
          <c:w val="0.81985948369971651"/>
          <c:h val="0.114056551687113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63966918406586"/>
          <c:y val="4.6481489879265113E-2"/>
          <c:w val="0.51865513215157633"/>
          <c:h val="0.94080064186384083"/>
        </c:manualLayout>
      </c:layout>
      <c:barChart>
        <c:barDir val="bar"/>
        <c:grouping val="clustered"/>
        <c:varyColors val="0"/>
        <c:ser>
          <c:idx val="0"/>
          <c:order val="0"/>
          <c:tx>
            <c:strRef>
              <c:f>Sheet1!$B$1</c:f>
              <c:strCache>
                <c:ptCount val="1"/>
                <c:pt idx="0">
                  <c:v>Column1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Is enjoyable</c:v>
                </c:pt>
                <c:pt idx="1">
                  <c:v>Relaxing</c:v>
                </c:pt>
                <c:pt idx="2">
                  <c:v>Is an important part of life</c:v>
                </c:pt>
                <c:pt idx="3">
                  <c:v>Good for mental health and wellbeing</c:v>
                </c:pt>
                <c:pt idx="4">
                  <c:v>Allows people to express themselves</c:v>
                </c:pt>
                <c:pt idx="5">
                  <c:v>Cultural recognition and representation</c:v>
                </c:pt>
              </c:strCache>
            </c:strRef>
          </c:cat>
          <c:val>
            <c:numRef>
              <c:f>Sheet1!$B$2:$B$12</c:f>
              <c:numCache>
                <c:formatCode>General</c:formatCode>
                <c:ptCount val="11"/>
                <c:pt idx="0">
                  <c:v>11</c:v>
                </c:pt>
                <c:pt idx="1">
                  <c:v>10</c:v>
                </c:pt>
                <c:pt idx="2">
                  <c:v>7</c:v>
                </c:pt>
                <c:pt idx="3">
                  <c:v>7</c:v>
                </c:pt>
                <c:pt idx="4">
                  <c:v>5</c:v>
                </c:pt>
                <c:pt idx="5">
                  <c:v>5</c:v>
                </c:pt>
              </c:numCache>
            </c:numRef>
          </c:val>
          <c:extLst>
            <c:ext xmlns:c16="http://schemas.microsoft.com/office/drawing/2014/chart" uri="{C3380CC4-5D6E-409C-BE32-E72D297353CC}">
              <c16:uniqueId val="{00000000-F116-4E6C-88EA-A92CB5E09091}"/>
            </c:ext>
          </c:extLst>
        </c:ser>
        <c:dLbls>
          <c:showLegendKey val="0"/>
          <c:showVal val="0"/>
          <c:showCatName val="0"/>
          <c:showSerName val="0"/>
          <c:showPercent val="0"/>
          <c:showBubbleSize val="0"/>
        </c:dLbls>
        <c:gapWidth val="100"/>
        <c:axId val="289963024"/>
        <c:axId val="289966384"/>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2191757453329"/>
          <c:y val="4.6229788787513604E-2"/>
          <c:w val="0.51357808242546665"/>
          <c:h val="0.95377012484039236"/>
        </c:manualLayout>
      </c:layout>
      <c:barChart>
        <c:barDir val="bar"/>
        <c:grouping val="clustered"/>
        <c:varyColors val="0"/>
        <c:ser>
          <c:idx val="0"/>
          <c:order val="1"/>
          <c:tx>
            <c:strRef>
              <c:f>Sheet1!$B$1</c:f>
              <c:strCache>
                <c:ptCount val="1"/>
                <c:pt idx="0">
                  <c:v> Wellington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Helps us understand other cultures and define our own</c:v>
                </c:pt>
                <c:pt idx="1">
                  <c:v>Allows people to express themselves</c:v>
                </c:pt>
                <c:pt idx="2">
                  <c:v>Brings people together</c:v>
                </c:pt>
                <c:pt idx="3">
                  <c:v>Encourages acceptance of others differences</c:v>
                </c:pt>
                <c:pt idx="4">
                  <c:v>Gives a sense of belonging</c:v>
                </c:pt>
                <c:pt idx="5">
                  <c:v>Is thought provoking</c:v>
                </c:pt>
                <c:pt idx="6">
                  <c:v>Helps us understand another perspective</c:v>
                </c:pt>
              </c:strCache>
            </c:strRef>
          </c:cat>
          <c:val>
            <c:numRef>
              <c:f>Sheet1!$B$2:$B$9</c:f>
              <c:numCache>
                <c:formatCode>General</c:formatCode>
                <c:ptCount val="8"/>
                <c:pt idx="0">
                  <c:v>15</c:v>
                </c:pt>
                <c:pt idx="1">
                  <c:v>15</c:v>
                </c:pt>
                <c:pt idx="2">
                  <c:v>14</c:v>
                </c:pt>
                <c:pt idx="3">
                  <c:v>9</c:v>
                </c:pt>
                <c:pt idx="4">
                  <c:v>6</c:v>
                </c:pt>
                <c:pt idx="5">
                  <c:v>6</c:v>
                </c:pt>
                <c:pt idx="6">
                  <c:v>6</c:v>
                </c:pt>
              </c:numCache>
            </c:numRef>
          </c:val>
          <c:extLst>
            <c:ext xmlns:c16="http://schemas.microsoft.com/office/drawing/2014/chart" uri="{C3380CC4-5D6E-409C-BE32-E72D297353CC}">
              <c16:uniqueId val="{00000002-5B9A-4169-B52B-36868C5A7FF0}"/>
            </c:ext>
          </c:extLst>
        </c:ser>
        <c:dLbls>
          <c:showLegendKey val="0"/>
          <c:showVal val="0"/>
          <c:showCatName val="0"/>
          <c:showSerName val="0"/>
          <c:showPercent val="0"/>
          <c:showBubbleSize val="0"/>
        </c:dLbls>
        <c:gapWidth val="100"/>
        <c:axId val="289963024"/>
        <c:axId val="289966384"/>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 </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7"/>
                      <c:pt idx="0">
                        <c:v>Helps us understand other cultures and define our own</c:v>
                      </c:pt>
                      <c:pt idx="1">
                        <c:v>Allows people to express themselves</c:v>
                      </c:pt>
                      <c:pt idx="2">
                        <c:v>Brings people together</c:v>
                      </c:pt>
                      <c:pt idx="3">
                        <c:v>Encourages acceptance of others differences</c:v>
                      </c:pt>
                      <c:pt idx="4">
                        <c:v>Gives a sense of belonging</c:v>
                      </c:pt>
                      <c:pt idx="5">
                        <c:v>Is thought provoking</c:v>
                      </c:pt>
                      <c:pt idx="6">
                        <c:v>Helps us understand another perspective</c:v>
                      </c:pt>
                    </c:strCache>
                  </c:strRef>
                </c:cat>
                <c:val>
                  <c:numRef>
                    <c:extLst>
                      <c:ext uri="{02D57815-91ED-43cb-92C2-25804820EDAC}">
                        <c15:formulaRef>
                          <c15:sqref>Sheet1!$A$2:$A$9</c15:sqref>
                        </c15:formulaRef>
                      </c:ext>
                    </c:extLst>
                    <c:numCache>
                      <c:formatCode>@</c:formatCode>
                      <c:ptCount val="8"/>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5B9A-4169-B52B-36868C5A7FF0}"/>
                  </c:ext>
                </c:extLst>
              </c15:ser>
            </c15:filteredBarSeries>
          </c:ext>
        </c:extLst>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8733257344495"/>
          <c:y val="0.12877217477040484"/>
          <c:w val="0.66984492163105236"/>
          <c:h val="0.74636792266043406"/>
        </c:manualLayout>
      </c:layout>
      <c:barChart>
        <c:barDir val="bar"/>
        <c:grouping val="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Asian New Zealanders</c:v>
                </c:pt>
                <c:pt idx="3">
                  <c:v>New Zealand</c:v>
                </c:pt>
                <c:pt idx="4">
                  <c:v>Asian New Zealanders</c:v>
                </c:pt>
                <c:pt idx="6">
                  <c:v>New Zealand</c:v>
                </c:pt>
                <c:pt idx="7">
                  <c:v>Asian New Zealanders</c:v>
                </c:pt>
              </c:strCache>
            </c:strRef>
          </c:cat>
          <c:val>
            <c:numRef>
              <c:f>Sheet1!$B$2:$B$9</c:f>
              <c:numCache>
                <c:formatCode>General</c:formatCode>
                <c:ptCount val="8"/>
                <c:pt idx="0">
                  <c:v>4</c:v>
                </c:pt>
                <c:pt idx="1">
                  <c:v>4</c:v>
                </c:pt>
                <c:pt idx="3">
                  <c:v>8</c:v>
                </c:pt>
                <c:pt idx="4">
                  <c:v>8</c:v>
                </c:pt>
                <c:pt idx="6">
                  <c:v>10</c:v>
                </c:pt>
                <c:pt idx="7">
                  <c:v>10</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Asian New Zealanders</c:v>
                </c:pt>
                <c:pt idx="3">
                  <c:v>New Zealand</c:v>
                </c:pt>
                <c:pt idx="4">
                  <c:v>Asian New Zealanders</c:v>
                </c:pt>
                <c:pt idx="6">
                  <c:v>New Zealand</c:v>
                </c:pt>
                <c:pt idx="7">
                  <c:v>Asian New Zealanders</c:v>
                </c:pt>
              </c:strCache>
            </c:strRef>
          </c:cat>
          <c:val>
            <c:numRef>
              <c:f>Sheet1!$C$2:$C$9</c:f>
              <c:numCache>
                <c:formatCode>General</c:formatCode>
                <c:ptCount val="8"/>
                <c:pt idx="0">
                  <c:v>9</c:v>
                </c:pt>
                <c:pt idx="1">
                  <c:v>13</c:v>
                </c:pt>
                <c:pt idx="3">
                  <c:v>20</c:v>
                </c:pt>
                <c:pt idx="4">
                  <c:v>26</c:v>
                </c:pt>
                <c:pt idx="6">
                  <c:v>21</c:v>
                </c:pt>
                <c:pt idx="7">
                  <c:v>25</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Asian New Zealanders</c:v>
                </c:pt>
                <c:pt idx="3">
                  <c:v>New Zealand</c:v>
                </c:pt>
                <c:pt idx="4">
                  <c:v>Asian New Zealanders</c:v>
                </c:pt>
                <c:pt idx="6">
                  <c:v>New Zealand</c:v>
                </c:pt>
                <c:pt idx="7">
                  <c:v>Asian New Zealanders</c:v>
                </c:pt>
              </c:strCache>
            </c:strRef>
          </c:cat>
          <c:val>
            <c:numRef>
              <c:f>Sheet1!$D$2:$D$9</c:f>
              <c:numCache>
                <c:formatCode>General</c:formatCode>
                <c:ptCount val="8"/>
                <c:pt idx="0">
                  <c:v>13</c:v>
                </c:pt>
                <c:pt idx="1">
                  <c:v>17</c:v>
                </c:pt>
                <c:pt idx="3">
                  <c:v>28</c:v>
                </c:pt>
                <c:pt idx="4">
                  <c:v>35</c:v>
                </c:pt>
                <c:pt idx="6">
                  <c:v>31</c:v>
                </c:pt>
                <c:pt idx="7">
                  <c:v>36</c:v>
                </c:pt>
              </c:numCache>
            </c:numRef>
          </c:val>
          <c:extLst>
            <c:ext xmlns:c16="http://schemas.microsoft.com/office/drawing/2014/chart" uri="{C3380CC4-5D6E-409C-BE32-E72D297353CC}">
              <c16:uniqueId val="{00000000-94BF-4A5C-8BD2-1B8604CBB504}"/>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b"/>
        <c:numFmt formatCode="General" sourceLinked="1"/>
        <c:majorTickMark val="out"/>
        <c:minorTickMark val="none"/>
        <c:tickLblPos val="nextTo"/>
        <c:crossAx val="2899630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6847511365571"/>
          <c:y val="0.15208123546381155"/>
          <c:w val="0.78964525440975453"/>
          <c:h val="0.603154869833214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Asian New Zealanders</c:v>
                </c:pt>
                <c:pt idx="3">
                  <c:v>New Zealand</c:v>
                </c:pt>
                <c:pt idx="4">
                  <c:v>Asian New Zealanders</c:v>
                </c:pt>
              </c:strCache>
            </c:strRef>
          </c:cat>
          <c:val>
            <c:numRef>
              <c:f>Sheet1!$B$2:$B$6</c:f>
              <c:numCache>
                <c:formatCode>General</c:formatCode>
                <c:ptCount val="5"/>
                <c:pt idx="0">
                  <c:v>18</c:v>
                </c:pt>
                <c:pt idx="1">
                  <c:v>17</c:v>
                </c:pt>
                <c:pt idx="3">
                  <c:v>17</c:v>
                </c:pt>
                <c:pt idx="4">
                  <c:v>17</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Asian New Zealanders</c:v>
                </c:pt>
                <c:pt idx="3">
                  <c:v>New Zealand</c:v>
                </c:pt>
                <c:pt idx="4">
                  <c:v>Asian New Zealanders</c:v>
                </c:pt>
              </c:strCache>
            </c:strRef>
          </c:cat>
          <c:val>
            <c:numRef>
              <c:f>Sheet1!$C$2:$C$6</c:f>
              <c:numCache>
                <c:formatCode>General</c:formatCode>
                <c:ptCount val="5"/>
                <c:pt idx="0">
                  <c:v>31</c:v>
                </c:pt>
                <c:pt idx="1">
                  <c:v>33</c:v>
                </c:pt>
                <c:pt idx="3">
                  <c:v>35</c:v>
                </c:pt>
                <c:pt idx="4">
                  <c:v>41</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Asian New Zealanders</c:v>
                </c:pt>
                <c:pt idx="3">
                  <c:v>New Zealand</c:v>
                </c:pt>
                <c:pt idx="4">
                  <c:v>Asian New Zealanders</c:v>
                </c:pt>
              </c:strCache>
            </c:strRef>
          </c:cat>
          <c:val>
            <c:numRef>
              <c:f>Sheet1!$D$2:$D$6</c:f>
              <c:numCache>
                <c:formatCode>General</c:formatCode>
                <c:ptCount val="5"/>
                <c:pt idx="0">
                  <c:v>29</c:v>
                </c:pt>
                <c:pt idx="1">
                  <c:v>30</c:v>
                </c:pt>
                <c:pt idx="3">
                  <c:v>30</c:v>
                </c:pt>
                <c:pt idx="4">
                  <c:v>28</c:v>
                </c:pt>
              </c:numCache>
            </c:numRef>
          </c:val>
          <c:extLst>
            <c:ext xmlns:c16="http://schemas.microsoft.com/office/drawing/2014/chart" uri="{C3380CC4-5D6E-409C-BE32-E72D297353CC}">
              <c16:uniqueId val="{00000004-903B-495B-9318-71020144AA53}"/>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Asian New Zealanders</c:v>
                </c:pt>
                <c:pt idx="3">
                  <c:v>New Zealand</c:v>
                </c:pt>
                <c:pt idx="4">
                  <c:v>Asian New Zealanders</c:v>
                </c:pt>
              </c:strCache>
            </c:strRef>
          </c:cat>
          <c:val>
            <c:numRef>
              <c:f>Sheet1!$E$2:$E$6</c:f>
              <c:numCache>
                <c:formatCode>General</c:formatCode>
                <c:ptCount val="5"/>
                <c:pt idx="0">
                  <c:v>9</c:v>
                </c:pt>
                <c:pt idx="1">
                  <c:v>9</c:v>
                </c:pt>
                <c:pt idx="3">
                  <c:v>8</c:v>
                </c:pt>
                <c:pt idx="4">
                  <c:v>6</c:v>
                </c:pt>
              </c:numCache>
            </c:numRef>
          </c:val>
          <c:extLst>
            <c:ext xmlns:c16="http://schemas.microsoft.com/office/drawing/2014/chart" uri="{C3380CC4-5D6E-409C-BE32-E72D297353CC}">
              <c16:uniqueId val="{00000005-903B-495B-9318-71020144AA53}"/>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Asian New Zealanders</c:v>
                </c:pt>
                <c:pt idx="3">
                  <c:v>New Zealand</c:v>
                </c:pt>
                <c:pt idx="4">
                  <c:v>Asian New Zealanders</c:v>
                </c:pt>
              </c:strCache>
            </c:strRef>
          </c:cat>
          <c:val>
            <c:numRef>
              <c:f>Sheet1!$F$2:$F$6</c:f>
              <c:numCache>
                <c:formatCode>General</c:formatCode>
                <c:ptCount val="5"/>
                <c:pt idx="0">
                  <c:v>9</c:v>
                </c:pt>
                <c:pt idx="1">
                  <c:v>5</c:v>
                </c:pt>
                <c:pt idx="3">
                  <c:v>6</c:v>
                </c:pt>
                <c:pt idx="4">
                  <c:v>4</c:v>
                </c:pt>
              </c:numCache>
            </c:numRef>
          </c:val>
          <c:extLst>
            <c:ext xmlns:c16="http://schemas.microsoft.com/office/drawing/2014/chart" uri="{C3380CC4-5D6E-409C-BE32-E72D297353CC}">
              <c16:uniqueId val="{00000006-903B-495B-9318-71020144AA53}"/>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Asian New Zealanders</c:v>
                </c:pt>
                <c:pt idx="3">
                  <c:v>New Zealand</c:v>
                </c:pt>
                <c:pt idx="4">
                  <c:v>Asian New Zealanders</c:v>
                </c:pt>
              </c:strCache>
            </c:strRef>
          </c:cat>
          <c:val>
            <c:numRef>
              <c:f>Sheet1!$G$2:$G$6</c:f>
              <c:numCache>
                <c:formatCode>General</c:formatCode>
                <c:ptCount val="5"/>
                <c:pt idx="0">
                  <c:v>6</c:v>
                </c:pt>
                <c:pt idx="1">
                  <c:v>6</c:v>
                </c:pt>
                <c:pt idx="3">
                  <c:v>4</c:v>
                </c:pt>
                <c:pt idx="4">
                  <c:v>4</c:v>
                </c:pt>
              </c:numCache>
            </c:numRef>
          </c:val>
          <c:extLst>
            <c:ext xmlns:c16="http://schemas.microsoft.com/office/drawing/2014/chart" uri="{C3380CC4-5D6E-409C-BE32-E72D297353CC}">
              <c16:uniqueId val="{00000007-903B-495B-9318-71020144AA53}"/>
            </c:ext>
          </c:extLst>
        </c:ser>
        <c:dLbls>
          <c:showLegendKey val="0"/>
          <c:showVal val="0"/>
          <c:showCatName val="0"/>
          <c:showSerName val="0"/>
          <c:showPercent val="0"/>
          <c:showBubbleSize val="0"/>
        </c:dLbls>
        <c:gapWidth val="104"/>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2349328830651236"/>
          <c:w val="0.9979755525567624"/>
          <c:h val="0.1170750519335709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52625281795806E-2"/>
          <c:y val="6.3285570213140359E-3"/>
          <c:w val="0.90654737471820412"/>
          <c:h val="0.68501559479793084"/>
        </c:manualLayout>
      </c:layout>
      <c:barChart>
        <c:barDir val="col"/>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2020</c:v>
                </c:pt>
              </c:numCache>
            </c:numRef>
          </c:cat>
          <c:val>
            <c:numRef>
              <c:f>Sheet1!$B$2:$B$3</c:f>
              <c:numCache>
                <c:formatCode>General</c:formatCode>
                <c:ptCount val="2"/>
                <c:pt idx="0">
                  <c:v>48</c:v>
                </c:pt>
                <c:pt idx="1">
                  <c:v>60</c:v>
                </c:pt>
              </c:numCache>
            </c:numRef>
          </c:val>
          <c:extLst>
            <c:ext xmlns:c16="http://schemas.microsoft.com/office/drawing/2014/chart" uri="{C3380CC4-5D6E-409C-BE32-E72D297353CC}">
              <c16:uniqueId val="{00000000-0A21-4B7B-A4EC-DD091B7DC475}"/>
            </c:ext>
          </c:extLst>
        </c:ser>
        <c:dLbls>
          <c:showLegendKey val="0"/>
          <c:showVal val="0"/>
          <c:showCatName val="0"/>
          <c:showSerName val="0"/>
          <c:showPercent val="0"/>
          <c:showBubbleSize val="0"/>
        </c:dLbls>
        <c:gapWidth val="325"/>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301234" cy="340915"/>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sz="quarter" idx="1"/>
          </p:nvPr>
        </p:nvSpPr>
        <p:spPr>
          <a:xfrm>
            <a:off x="5623092" y="3"/>
            <a:ext cx="4301234" cy="340915"/>
          </a:xfrm>
          <a:prstGeom prst="rect">
            <a:avLst/>
          </a:prstGeom>
        </p:spPr>
        <p:txBody>
          <a:bodyPr vert="horz" lIns="91312" tIns="45656" rIns="91312" bIns="45656" rtlCol="0"/>
          <a:lstStyle>
            <a:lvl1pPr algn="r">
              <a:defRPr sz="1200"/>
            </a:lvl1pPr>
          </a:lstStyle>
          <a:p>
            <a:fld id="{514FDA92-E364-4EB5-BF31-65F9824042D3}" type="datetimeFigureOut">
              <a:rPr lang="en-NZ" smtClean="0"/>
              <a:t>29/04/2024</a:t>
            </a:fld>
            <a:endParaRPr lang="en-NZ"/>
          </a:p>
        </p:txBody>
      </p:sp>
      <p:sp>
        <p:nvSpPr>
          <p:cNvPr id="4" name="Footer Placeholder 3"/>
          <p:cNvSpPr>
            <a:spLocks noGrp="1"/>
          </p:cNvSpPr>
          <p:nvPr>
            <p:ph type="ftr" sz="quarter" idx="2"/>
          </p:nvPr>
        </p:nvSpPr>
        <p:spPr>
          <a:xfrm>
            <a:off x="4" y="6456762"/>
            <a:ext cx="4301234" cy="340915"/>
          </a:xfrm>
          <a:prstGeom prst="rect">
            <a:avLst/>
          </a:prstGeom>
        </p:spPr>
        <p:txBody>
          <a:bodyPr vert="horz" lIns="91312" tIns="45656" rIns="91312" bIns="45656" rtlCol="0" anchor="b"/>
          <a:lstStyle>
            <a:lvl1pPr algn="l">
              <a:defRPr sz="1200"/>
            </a:lvl1pPr>
          </a:lstStyle>
          <a:p>
            <a:endParaRPr lang="en-NZ"/>
          </a:p>
        </p:txBody>
      </p:sp>
      <p:sp>
        <p:nvSpPr>
          <p:cNvPr id="5" name="Slide Number Placeholder 4"/>
          <p:cNvSpPr>
            <a:spLocks noGrp="1"/>
          </p:cNvSpPr>
          <p:nvPr>
            <p:ph type="sldNum" sz="quarter" idx="3"/>
          </p:nvPr>
        </p:nvSpPr>
        <p:spPr>
          <a:xfrm>
            <a:off x="5623092" y="6456762"/>
            <a:ext cx="4301234" cy="340915"/>
          </a:xfrm>
          <a:prstGeom prst="rect">
            <a:avLst/>
          </a:prstGeom>
        </p:spPr>
        <p:txBody>
          <a:bodyPr vert="horz" lIns="91312" tIns="45656" rIns="91312" bIns="45656" rtlCol="0" anchor="b"/>
          <a:lstStyle>
            <a:lvl1pPr algn="r">
              <a:defRPr sz="1200"/>
            </a:lvl1pPr>
          </a:lstStyle>
          <a:p>
            <a:fld id="{AA8AD901-DE12-4314-B45D-88BD432458D3}" type="slidenum">
              <a:rPr lang="en-NZ" smtClean="0"/>
              <a:t>‹#›</a:t>
            </a:fld>
            <a:endParaRPr lang="en-NZ"/>
          </a:p>
        </p:txBody>
      </p:sp>
    </p:spTree>
    <p:extLst>
      <p:ext uri="{BB962C8B-B14F-4D97-AF65-F5344CB8AC3E}">
        <p14:creationId xmlns:p14="http://schemas.microsoft.com/office/powerpoint/2010/main" val="29455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4" cy="341064"/>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idx="1"/>
          </p:nvPr>
        </p:nvSpPr>
        <p:spPr>
          <a:xfrm>
            <a:off x="5622799" y="1"/>
            <a:ext cx="4301544" cy="341064"/>
          </a:xfrm>
          <a:prstGeom prst="rect">
            <a:avLst/>
          </a:prstGeom>
        </p:spPr>
        <p:txBody>
          <a:bodyPr vert="horz" lIns="91312" tIns="45656" rIns="91312" bIns="45656" rtlCol="0"/>
          <a:lstStyle>
            <a:lvl1pPr algn="r">
              <a:defRPr sz="1200"/>
            </a:lvl1pPr>
          </a:lstStyle>
          <a:p>
            <a:fld id="{B4371773-6D04-44E0-AE5C-E80682BA198D}" type="datetimeFigureOut">
              <a:rPr lang="en-NZ" smtClean="0"/>
              <a:t>29/04/2024</a:t>
            </a:fld>
            <a:endParaRPr lang="en-NZ"/>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312" tIns="45656" rIns="91312" bIns="45656" rtlCol="0" anchor="ctr"/>
          <a:lstStyle/>
          <a:p>
            <a:endParaRPr lang="en-NZ"/>
          </a:p>
        </p:txBody>
      </p:sp>
      <p:sp>
        <p:nvSpPr>
          <p:cNvPr id="5" name="Notes Placeholder 4"/>
          <p:cNvSpPr>
            <a:spLocks noGrp="1"/>
          </p:cNvSpPr>
          <p:nvPr>
            <p:ph type="body" sz="quarter" idx="3"/>
          </p:nvPr>
        </p:nvSpPr>
        <p:spPr>
          <a:xfrm>
            <a:off x="992665" y="3271383"/>
            <a:ext cx="7941310" cy="2676585"/>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56614"/>
            <a:ext cx="4301544" cy="341063"/>
          </a:xfrm>
          <a:prstGeom prst="rect">
            <a:avLst/>
          </a:prstGeom>
        </p:spPr>
        <p:txBody>
          <a:bodyPr vert="horz" lIns="91312" tIns="45656" rIns="91312" bIns="45656" rtlCol="0" anchor="b"/>
          <a:lstStyle>
            <a:lvl1pPr algn="l">
              <a:defRPr sz="1200"/>
            </a:lvl1pPr>
          </a:lstStyle>
          <a:p>
            <a:endParaRPr lang="en-NZ"/>
          </a:p>
        </p:txBody>
      </p:sp>
      <p:sp>
        <p:nvSpPr>
          <p:cNvPr id="7" name="Slide Number Placeholder 6"/>
          <p:cNvSpPr>
            <a:spLocks noGrp="1"/>
          </p:cNvSpPr>
          <p:nvPr>
            <p:ph type="sldNum" sz="quarter" idx="5"/>
          </p:nvPr>
        </p:nvSpPr>
        <p:spPr>
          <a:xfrm>
            <a:off x="5622799" y="6456614"/>
            <a:ext cx="4301544" cy="341063"/>
          </a:xfrm>
          <a:prstGeom prst="rect">
            <a:avLst/>
          </a:prstGeom>
        </p:spPr>
        <p:txBody>
          <a:bodyPr vert="horz" lIns="91312" tIns="45656" rIns="91312" bIns="45656" rtlCol="0" anchor="b"/>
          <a:lstStyle>
            <a:lvl1pPr algn="r">
              <a:defRPr sz="1200"/>
            </a:lvl1pPr>
          </a:lstStyle>
          <a:p>
            <a:fld id="{621AD369-4207-4D46-9159-FD978A14F65F}" type="slidenum">
              <a:rPr lang="en-NZ" smtClean="0"/>
              <a:t>‹#›</a:t>
            </a:fld>
            <a:endParaRPr lang="en-NZ"/>
          </a:p>
        </p:txBody>
      </p:sp>
    </p:spTree>
    <p:extLst>
      <p:ext uri="{BB962C8B-B14F-4D97-AF65-F5344CB8AC3E}">
        <p14:creationId xmlns:p14="http://schemas.microsoft.com/office/powerpoint/2010/main" val="193823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a:t>
            </a:fld>
            <a:endParaRPr lang="en-NZ" dirty="0"/>
          </a:p>
        </p:txBody>
      </p:sp>
    </p:spTree>
    <p:extLst>
      <p:ext uri="{BB962C8B-B14F-4D97-AF65-F5344CB8AC3E}">
        <p14:creationId xmlns:p14="http://schemas.microsoft.com/office/powerpoint/2010/main" val="1028549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33</a:t>
            </a:fld>
            <a:endParaRPr lang="en-NZ"/>
          </a:p>
        </p:txBody>
      </p:sp>
    </p:spTree>
    <p:extLst>
      <p:ext uri="{BB962C8B-B14F-4D97-AF65-F5344CB8AC3E}">
        <p14:creationId xmlns:p14="http://schemas.microsoft.com/office/powerpoint/2010/main" val="179168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35</a:t>
            </a:fld>
            <a:endParaRPr lang="en-NZ"/>
          </a:p>
        </p:txBody>
      </p:sp>
    </p:spTree>
    <p:extLst>
      <p:ext uri="{BB962C8B-B14F-4D97-AF65-F5344CB8AC3E}">
        <p14:creationId xmlns:p14="http://schemas.microsoft.com/office/powerpoint/2010/main" val="179568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43</a:t>
            </a:fld>
            <a:endParaRPr lang="en-NZ"/>
          </a:p>
        </p:txBody>
      </p:sp>
    </p:spTree>
    <p:extLst>
      <p:ext uri="{BB962C8B-B14F-4D97-AF65-F5344CB8AC3E}">
        <p14:creationId xmlns:p14="http://schemas.microsoft.com/office/powerpoint/2010/main" val="96656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44</a:t>
            </a:fld>
            <a:endParaRPr lang="en-NZ"/>
          </a:p>
        </p:txBody>
      </p:sp>
    </p:spTree>
    <p:extLst>
      <p:ext uri="{BB962C8B-B14F-4D97-AF65-F5344CB8AC3E}">
        <p14:creationId xmlns:p14="http://schemas.microsoft.com/office/powerpoint/2010/main" val="92884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6</a:t>
            </a:fld>
            <a:endParaRPr lang="en-NZ" dirty="0"/>
          </a:p>
        </p:txBody>
      </p:sp>
    </p:spTree>
    <p:extLst>
      <p:ext uri="{BB962C8B-B14F-4D97-AF65-F5344CB8AC3E}">
        <p14:creationId xmlns:p14="http://schemas.microsoft.com/office/powerpoint/2010/main" val="296515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8</a:t>
            </a:fld>
            <a:endParaRPr lang="en-NZ"/>
          </a:p>
        </p:txBody>
      </p:sp>
    </p:spTree>
    <p:extLst>
      <p:ext uri="{BB962C8B-B14F-4D97-AF65-F5344CB8AC3E}">
        <p14:creationId xmlns:p14="http://schemas.microsoft.com/office/powerpoint/2010/main" val="289025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10</a:t>
            </a:fld>
            <a:endParaRPr lang="en-NZ"/>
          </a:p>
        </p:txBody>
      </p:sp>
    </p:spTree>
    <p:extLst>
      <p:ext uri="{BB962C8B-B14F-4D97-AF65-F5344CB8AC3E}">
        <p14:creationId xmlns:p14="http://schemas.microsoft.com/office/powerpoint/2010/main" val="324721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15</a:t>
            </a:fld>
            <a:endParaRPr lang="en-NZ"/>
          </a:p>
        </p:txBody>
      </p:sp>
    </p:spTree>
    <p:extLst>
      <p:ext uri="{BB962C8B-B14F-4D97-AF65-F5344CB8AC3E}">
        <p14:creationId xmlns:p14="http://schemas.microsoft.com/office/powerpoint/2010/main" val="127664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16</a:t>
            </a:fld>
            <a:endParaRPr lang="en-NZ"/>
          </a:p>
        </p:txBody>
      </p:sp>
    </p:spTree>
    <p:extLst>
      <p:ext uri="{BB962C8B-B14F-4D97-AF65-F5344CB8AC3E}">
        <p14:creationId xmlns:p14="http://schemas.microsoft.com/office/powerpoint/2010/main" val="328026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27</a:t>
            </a:fld>
            <a:endParaRPr lang="en-NZ"/>
          </a:p>
        </p:txBody>
      </p:sp>
    </p:spTree>
    <p:extLst>
      <p:ext uri="{BB962C8B-B14F-4D97-AF65-F5344CB8AC3E}">
        <p14:creationId xmlns:p14="http://schemas.microsoft.com/office/powerpoint/2010/main" val="318816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29</a:t>
            </a:fld>
            <a:endParaRPr lang="en-NZ"/>
          </a:p>
        </p:txBody>
      </p:sp>
    </p:spTree>
    <p:extLst>
      <p:ext uri="{BB962C8B-B14F-4D97-AF65-F5344CB8AC3E}">
        <p14:creationId xmlns:p14="http://schemas.microsoft.com/office/powerpoint/2010/main" val="44170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30</a:t>
            </a:fld>
            <a:endParaRPr lang="en-NZ"/>
          </a:p>
        </p:txBody>
      </p:sp>
    </p:spTree>
    <p:extLst>
      <p:ext uri="{BB962C8B-B14F-4D97-AF65-F5344CB8AC3E}">
        <p14:creationId xmlns:p14="http://schemas.microsoft.com/office/powerpoint/2010/main" val="405533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colmarbrunton.co.nz/wp-content/uploads/2019/07/Colmar_Brunton_Terms__Conditions_2019.pdf"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D59457-B56A-4B72-9B13-CC8B9093651A}"/>
              </a:ext>
            </a:extLst>
          </p:cNvPr>
          <p:cNvGrpSpPr/>
          <p:nvPr userDrawn="1"/>
        </p:nvGrpSpPr>
        <p:grpSpPr>
          <a:xfrm>
            <a:off x="495606" y="1101915"/>
            <a:ext cx="560251" cy="4107448"/>
            <a:chOff x="-729345" y="929386"/>
            <a:chExt cx="560251" cy="4107448"/>
          </a:xfrm>
        </p:grpSpPr>
        <p:sp>
          <p:nvSpPr>
            <p:cNvPr id="7" name="Rectangle 6">
              <a:extLst>
                <a:ext uri="{FF2B5EF4-FFF2-40B4-BE49-F238E27FC236}">
                  <a16:creationId xmlns:a16="http://schemas.microsoft.com/office/drawing/2014/main" id="{BC25FE1C-5AFB-4756-A557-B9116421977A}"/>
                </a:ext>
              </a:extLst>
            </p:cNvPr>
            <p:cNvSpPr/>
            <p:nvPr/>
          </p:nvSpPr>
          <p:spPr>
            <a:xfrm>
              <a:off x="-729345" y="3037732"/>
              <a:ext cx="560251" cy="593537"/>
            </a:xfrm>
            <a:prstGeom prst="rect">
              <a:avLst/>
            </a:prstGeom>
            <a:solidFill>
              <a:srgbClr val="B39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ACB2A353-FBBB-4A41-814D-E4A5FF83E797}"/>
                </a:ext>
              </a:extLst>
            </p:cNvPr>
            <p:cNvSpPr/>
            <p:nvPr/>
          </p:nvSpPr>
          <p:spPr>
            <a:xfrm>
              <a:off x="-729345" y="3740514"/>
              <a:ext cx="560251" cy="593537"/>
            </a:xfrm>
            <a:prstGeom prst="rect">
              <a:avLst/>
            </a:prstGeom>
            <a:solidFill>
              <a:srgbClr val="F4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26C78E09-0948-4402-BF37-5FD5D6B6AD9A}"/>
                </a:ext>
              </a:extLst>
            </p:cNvPr>
            <p:cNvSpPr/>
            <p:nvPr/>
          </p:nvSpPr>
          <p:spPr>
            <a:xfrm>
              <a:off x="-729345" y="4443297"/>
              <a:ext cx="560251" cy="593537"/>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DEA6C3DD-F081-4804-A181-B19EE493FB04}"/>
                </a:ext>
              </a:extLst>
            </p:cNvPr>
            <p:cNvSpPr/>
            <p:nvPr/>
          </p:nvSpPr>
          <p:spPr>
            <a:xfrm>
              <a:off x="-729345" y="929386"/>
              <a:ext cx="560251" cy="593537"/>
            </a:xfrm>
            <a:prstGeom prst="rect">
              <a:avLst/>
            </a:prstGeom>
            <a:solidFill>
              <a:srgbClr val="FC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4AA77A3-C86D-4639-A945-65FD2460F98C}"/>
                </a:ext>
              </a:extLst>
            </p:cNvPr>
            <p:cNvSpPr/>
            <p:nvPr/>
          </p:nvSpPr>
          <p:spPr>
            <a:xfrm>
              <a:off x="-729345" y="2334950"/>
              <a:ext cx="560251" cy="593537"/>
            </a:xfrm>
            <a:prstGeom prst="rect">
              <a:avLst/>
            </a:prstGeom>
            <a:solidFill>
              <a:srgbClr val="7ED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C57EBD7-6FA5-450B-9258-0C0D2059F33F}"/>
                </a:ext>
              </a:extLst>
            </p:cNvPr>
            <p:cNvSpPr/>
            <p:nvPr/>
          </p:nvSpPr>
          <p:spPr>
            <a:xfrm>
              <a:off x="-729345" y="1632168"/>
              <a:ext cx="560251" cy="593537"/>
            </a:xfrm>
            <a:prstGeom prst="rect">
              <a:avLst/>
            </a:prstGeom>
            <a:solidFill>
              <a:srgbClr val="37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87789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group of people dancing&#10;&#10;Description automatically generated with medium confidence">
            <a:extLst>
              <a:ext uri="{FF2B5EF4-FFF2-40B4-BE49-F238E27FC236}">
                <a16:creationId xmlns:a16="http://schemas.microsoft.com/office/drawing/2014/main" id="{571D7794-5E35-429C-AF57-5FFA417EB3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996" b="3495"/>
          <a:stretch/>
        </p:blipFill>
        <p:spPr>
          <a:xfrm>
            <a:off x="-3803" y="0"/>
            <a:ext cx="12191999" cy="6109106"/>
          </a:xfrm>
          <a:prstGeom prst="rect">
            <a:avLst/>
          </a:prstGeom>
        </p:spPr>
      </p:pic>
      <p:sp>
        <p:nvSpPr>
          <p:cNvPr id="7" name="Rectangle 6">
            <a:extLst>
              <a:ext uri="{FF2B5EF4-FFF2-40B4-BE49-F238E27FC236}">
                <a16:creationId xmlns:a16="http://schemas.microsoft.com/office/drawing/2014/main" id="{9E6CEF47-06C1-49D2-B319-C68B700967C0}"/>
              </a:ext>
            </a:extLst>
          </p:cNvPr>
          <p:cNvSpPr/>
          <p:nvPr userDrawn="1"/>
        </p:nvSpPr>
        <p:spPr>
          <a:xfrm>
            <a:off x="3803" y="6920"/>
            <a:ext cx="12184393" cy="6095266"/>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5">
            <a:extLst>
              <a:ext uri="{FF2B5EF4-FFF2-40B4-BE49-F238E27FC236}">
                <a16:creationId xmlns:a16="http://schemas.microsoft.com/office/drawing/2014/main" id="{8CFF4852-3B15-4F35-BCDE-C1FFA6817A50}"/>
              </a:ext>
            </a:extLst>
          </p:cNvPr>
          <p:cNvSpPr>
            <a:spLocks/>
          </p:cNvSpPr>
          <p:nvPr userDrawn="1"/>
        </p:nvSpPr>
        <p:spPr bwMode="auto">
          <a:xfrm rot="16200000">
            <a:off x="6487436" y="563698"/>
            <a:ext cx="3732158" cy="7903394"/>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solidFill>
            <a:srgbClr val="FFFFFF">
              <a:alpha val="25098"/>
            </a:srgbClr>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latin typeface="Arial"/>
            </a:endParaRPr>
          </a:p>
        </p:txBody>
      </p:sp>
      <p:sp>
        <p:nvSpPr>
          <p:cNvPr id="9" name="Rectangle 8">
            <a:extLst>
              <a:ext uri="{FF2B5EF4-FFF2-40B4-BE49-F238E27FC236}">
                <a16:creationId xmlns:a16="http://schemas.microsoft.com/office/drawing/2014/main" id="{760F9B02-DB40-4C26-95E2-C2289EC3DC7F}"/>
              </a:ext>
            </a:extLst>
          </p:cNvPr>
          <p:cNvSpPr/>
          <p:nvPr userDrawn="1"/>
        </p:nvSpPr>
        <p:spPr>
          <a:xfrm>
            <a:off x="0" y="4833257"/>
            <a:ext cx="12192000" cy="1288869"/>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extLst>
              <a:ext uri="{FF2B5EF4-FFF2-40B4-BE49-F238E27FC236}">
                <a16:creationId xmlns:a16="http://schemas.microsoft.com/office/drawing/2014/main" id="{9F1577A9-36F4-44A6-9EAF-21C1EEEC4F3D}"/>
              </a:ext>
            </a:extLst>
          </p:cNvPr>
          <p:cNvPicPr>
            <a:picLocks noChangeAspect="1"/>
          </p:cNvPicPr>
          <p:nvPr userDrawn="1"/>
        </p:nvPicPr>
        <p:blipFill>
          <a:blip r:embed="rId3"/>
          <a:stretch>
            <a:fillRect/>
          </a:stretch>
        </p:blipFill>
        <p:spPr>
          <a:xfrm>
            <a:off x="4401818" y="2650399"/>
            <a:ext cx="7907197" cy="3731075"/>
          </a:xfrm>
          <a:prstGeom prst="rect">
            <a:avLst/>
          </a:prstGeom>
        </p:spPr>
      </p:pic>
      <p:pic>
        <p:nvPicPr>
          <p:cNvPr id="14" name="Picture 13">
            <a:extLst>
              <a:ext uri="{FF2B5EF4-FFF2-40B4-BE49-F238E27FC236}">
                <a16:creationId xmlns:a16="http://schemas.microsoft.com/office/drawing/2014/main" id="{77282614-3255-433F-93B1-A866968C6E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35291" y="39741"/>
            <a:ext cx="2925607" cy="873570"/>
          </a:xfrm>
          <a:prstGeom prst="rect">
            <a:avLst/>
          </a:prstGeom>
        </p:spPr>
      </p:pic>
      <p:pic>
        <p:nvPicPr>
          <p:cNvPr id="12" name="Picture 11">
            <a:extLst>
              <a:ext uri="{FF2B5EF4-FFF2-40B4-BE49-F238E27FC236}">
                <a16:creationId xmlns:a16="http://schemas.microsoft.com/office/drawing/2014/main" id="{25147A3A-33D0-46F1-AEE6-CB4BC32CEA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4509" y="6253010"/>
            <a:ext cx="1962850" cy="472538"/>
          </a:xfrm>
          <a:prstGeom prst="rect">
            <a:avLst/>
          </a:prstGeom>
        </p:spPr>
      </p:pic>
    </p:spTree>
    <p:extLst>
      <p:ext uri="{BB962C8B-B14F-4D97-AF65-F5344CB8AC3E}">
        <p14:creationId xmlns:p14="http://schemas.microsoft.com/office/powerpoint/2010/main" val="419231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F97260B-F959-4C5B-B0BA-DECDC94813CA}"/>
              </a:ext>
            </a:extLst>
          </p:cNvPr>
          <p:cNvGrpSpPr>
            <a:grpSpLocks noChangeAspect="1"/>
          </p:cNvGrpSpPr>
          <p:nvPr userDrawn="1"/>
        </p:nvGrpSpPr>
        <p:grpSpPr bwMode="auto">
          <a:xfrm>
            <a:off x="0" y="0"/>
            <a:ext cx="3236686" cy="6854159"/>
            <a:chOff x="2820" y="1"/>
            <a:chExt cx="2040" cy="4320"/>
          </a:xfrm>
          <a:solidFill>
            <a:schemeClr val="bg1">
              <a:alpha val="35000"/>
            </a:schemeClr>
          </a:solidFill>
        </p:grpSpPr>
        <p:sp>
          <p:nvSpPr>
            <p:cNvPr id="7" name="Freeform 5">
              <a:extLst>
                <a:ext uri="{FF2B5EF4-FFF2-40B4-BE49-F238E27FC236}">
                  <a16:creationId xmlns:a16="http://schemas.microsoft.com/office/drawing/2014/main" id="{550F07FB-6F93-4933-8465-888275E601EF}"/>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Line 6">
              <a:extLst>
                <a:ext uri="{FF2B5EF4-FFF2-40B4-BE49-F238E27FC236}">
                  <a16:creationId xmlns:a16="http://schemas.microsoft.com/office/drawing/2014/main" id="{D27CFC36-A7AE-46A5-9949-031F071E08E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Line 7">
              <a:extLst>
                <a:ext uri="{FF2B5EF4-FFF2-40B4-BE49-F238E27FC236}">
                  <a16:creationId xmlns:a16="http://schemas.microsoft.com/office/drawing/2014/main" id="{85C1658C-DDCC-4D1C-9AB8-41C4542FFFB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0" name="Group 4">
            <a:extLst>
              <a:ext uri="{FF2B5EF4-FFF2-40B4-BE49-F238E27FC236}">
                <a16:creationId xmlns:a16="http://schemas.microsoft.com/office/drawing/2014/main" id="{51CB819F-B97F-4B71-9265-F24B9E8FAD9A}"/>
              </a:ext>
            </a:extLst>
          </p:cNvPr>
          <p:cNvGrpSpPr>
            <a:grpSpLocks noChangeAspect="1"/>
          </p:cNvGrpSpPr>
          <p:nvPr userDrawn="1"/>
        </p:nvGrpSpPr>
        <p:grpSpPr bwMode="auto">
          <a:xfrm>
            <a:off x="0" y="-7251"/>
            <a:ext cx="3236686" cy="6854159"/>
            <a:chOff x="2820" y="1"/>
            <a:chExt cx="2040" cy="4320"/>
          </a:xfrm>
          <a:solidFill>
            <a:srgbClr val="D1A42B"/>
          </a:solidFill>
        </p:grpSpPr>
        <p:sp>
          <p:nvSpPr>
            <p:cNvPr id="11" name="Freeform 5">
              <a:extLst>
                <a:ext uri="{FF2B5EF4-FFF2-40B4-BE49-F238E27FC236}">
                  <a16:creationId xmlns:a16="http://schemas.microsoft.com/office/drawing/2014/main" id="{F4AB4589-C731-41A4-9A1C-747AECEA6978}"/>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Line 6">
              <a:extLst>
                <a:ext uri="{FF2B5EF4-FFF2-40B4-BE49-F238E27FC236}">
                  <a16:creationId xmlns:a16="http://schemas.microsoft.com/office/drawing/2014/main" id="{AA0908F4-ECDD-4082-BAD2-5A05AB2F10E2}"/>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Line 7">
              <a:extLst>
                <a:ext uri="{FF2B5EF4-FFF2-40B4-BE49-F238E27FC236}">
                  <a16:creationId xmlns:a16="http://schemas.microsoft.com/office/drawing/2014/main" id="{A551B9F2-D3E7-415D-A3B4-1718498387AB}"/>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4" name="Freeform 32">
            <a:extLst>
              <a:ext uri="{FF2B5EF4-FFF2-40B4-BE49-F238E27FC236}">
                <a16:creationId xmlns:a16="http://schemas.microsoft.com/office/drawing/2014/main" id="{5328DE51-5B8A-416E-BC24-8E7171F9FE35}"/>
              </a:ext>
            </a:extLst>
          </p:cNvPr>
          <p:cNvSpPr/>
          <p:nvPr userDrawn="1"/>
        </p:nvSpPr>
        <p:spPr>
          <a:xfrm>
            <a:off x="2270579" y="-10886"/>
            <a:ext cx="9921421" cy="6880032"/>
          </a:xfrm>
          <a:custGeom>
            <a:avLst/>
            <a:gdLst>
              <a:gd name="connsiteX0" fmla="*/ 0 w 9921421"/>
              <a:gd name="connsiteY0" fmla="*/ 6855660 h 6858000"/>
              <a:gd name="connsiteX1" fmla="*/ 82498 w 9921421"/>
              <a:gd name="connsiteY1" fmla="*/ 6858000 h 6858000"/>
              <a:gd name="connsiteX2" fmla="*/ 0 w 9921421"/>
              <a:gd name="connsiteY2" fmla="*/ 6858000 h 6858000"/>
              <a:gd name="connsiteX3" fmla="*/ 826890 w 9921421"/>
              <a:gd name="connsiteY3" fmla="*/ 0 h 6858000"/>
              <a:gd name="connsiteX4" fmla="*/ 9921421 w 9921421"/>
              <a:gd name="connsiteY4" fmla="*/ 0 h 6858000"/>
              <a:gd name="connsiteX5" fmla="*/ 9921421 w 9921421"/>
              <a:gd name="connsiteY5" fmla="*/ 6858000 h 6858000"/>
              <a:gd name="connsiteX6" fmla="*/ 82498 w 9921421"/>
              <a:gd name="connsiteY6" fmla="*/ 6858000 h 6858000"/>
              <a:gd name="connsiteX7" fmla="*/ 3183968 w 9921421"/>
              <a:gd name="connsiteY7" fmla="*/ 3378200 h 6858000"/>
              <a:gd name="connsiteX8" fmla="*/ 857604 w 9921421"/>
              <a:gd name="connsiteY8" fmla="*/ 7954 h 68580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857604 w 9921421"/>
              <a:gd name="connsiteY9" fmla="*/ 2065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493045 w 9921421"/>
              <a:gd name="connsiteY7" fmla="*/ 6805386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1"/>
              <a:gd name="connsiteX1" fmla="*/ 82498 w 9921421"/>
              <a:gd name="connsiteY1" fmla="*/ 6870700 h 6870701"/>
              <a:gd name="connsiteX2" fmla="*/ 0 w 9921421"/>
              <a:gd name="connsiteY2" fmla="*/ 6870700 h 6870701"/>
              <a:gd name="connsiteX3" fmla="*/ 0 w 9921421"/>
              <a:gd name="connsiteY3" fmla="*/ 6868360 h 6870701"/>
              <a:gd name="connsiteX4" fmla="*/ 1265040 w 9921421"/>
              <a:gd name="connsiteY4" fmla="*/ 0 h 6870701"/>
              <a:gd name="connsiteX5" fmla="*/ 9921421 w 9921421"/>
              <a:gd name="connsiteY5" fmla="*/ 12700 h 6870701"/>
              <a:gd name="connsiteX6" fmla="*/ 9921421 w 9921421"/>
              <a:gd name="connsiteY6" fmla="*/ 6870700 h 6870701"/>
              <a:gd name="connsiteX7" fmla="*/ 418400 w 9921421"/>
              <a:gd name="connsiteY7" fmla="*/ 6870701 h 6870701"/>
              <a:gd name="connsiteX8" fmla="*/ 3241118 w 9921421"/>
              <a:gd name="connsiteY8" fmla="*/ 3403600 h 6870701"/>
              <a:gd name="connsiteX9" fmla="*/ 1283054 w 9921421"/>
              <a:gd name="connsiteY9" fmla="*/ 14304 h 6870701"/>
              <a:gd name="connsiteX10" fmla="*/ 1265040 w 9921421"/>
              <a:gd name="connsiteY10" fmla="*/ 0 h 6870701"/>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1421" h="6880032">
                <a:moveTo>
                  <a:pt x="0" y="6868360"/>
                </a:moveTo>
                <a:lnTo>
                  <a:pt x="82498" y="6870700"/>
                </a:lnTo>
                <a:lnTo>
                  <a:pt x="0" y="6870700"/>
                </a:lnTo>
                <a:lnTo>
                  <a:pt x="0" y="6868360"/>
                </a:lnTo>
                <a:close/>
                <a:moveTo>
                  <a:pt x="1265040" y="0"/>
                </a:moveTo>
                <a:lnTo>
                  <a:pt x="9921421" y="12700"/>
                </a:lnTo>
                <a:lnTo>
                  <a:pt x="9921421" y="6870700"/>
                </a:lnTo>
                <a:lnTo>
                  <a:pt x="633004" y="6880032"/>
                </a:lnTo>
                <a:cubicBezTo>
                  <a:pt x="1972519" y="6758112"/>
                  <a:pt x="3241118" y="5325440"/>
                  <a:pt x="3241118" y="3403600"/>
                </a:cubicBezTo>
                <a:cubicBezTo>
                  <a:pt x="3241118" y="1782048"/>
                  <a:pt x="2347822" y="590996"/>
                  <a:pt x="1283054" y="14304"/>
                </a:cubicBezTo>
                <a:cubicBezTo>
                  <a:pt x="1272816" y="11653"/>
                  <a:pt x="1275278" y="2651"/>
                  <a:pt x="1265040" y="0"/>
                </a:cubicBezTo>
                <a:close/>
              </a:path>
            </a:pathLst>
          </a:cu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15" name="Rectangle 14">
            <a:extLst>
              <a:ext uri="{FF2B5EF4-FFF2-40B4-BE49-F238E27FC236}">
                <a16:creationId xmlns:a16="http://schemas.microsoft.com/office/drawing/2014/main" id="{A809154A-E8E7-473B-8878-E314E65FA502}"/>
              </a:ext>
            </a:extLst>
          </p:cNvPr>
          <p:cNvSpPr/>
          <p:nvPr userDrawn="1"/>
        </p:nvSpPr>
        <p:spPr>
          <a:xfrm>
            <a:off x="0" y="6159500"/>
            <a:ext cx="1219200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17" name="Title 1">
            <a:extLst>
              <a:ext uri="{FF2B5EF4-FFF2-40B4-BE49-F238E27FC236}">
                <a16:creationId xmlns:a16="http://schemas.microsoft.com/office/drawing/2014/main" id="{EAF7E32E-597B-412F-B461-F3EC620F7EAE}"/>
              </a:ext>
            </a:extLst>
          </p:cNvPr>
          <p:cNvSpPr>
            <a:spLocks noGrp="1"/>
          </p:cNvSpPr>
          <p:nvPr>
            <p:ph type="ctrTitle"/>
          </p:nvPr>
        </p:nvSpPr>
        <p:spPr>
          <a:xfrm>
            <a:off x="5932715" y="1373874"/>
            <a:ext cx="5994400" cy="2387600"/>
          </a:xfrm>
        </p:spPr>
        <p:txBody>
          <a:bodyPr anchor="b">
            <a:normAutofit/>
          </a:bodyPr>
          <a:lstStyle>
            <a:lvl1pPr algn="l">
              <a:defRPr sz="4400" cap="all" baseline="0">
                <a:solidFill>
                  <a:schemeClr val="bg1"/>
                </a:solidFill>
                <a:latin typeface="Arial Black" panose="020B0A04020102020204" pitchFamily="34" charset="0"/>
              </a:defRPr>
            </a:lvl1pPr>
          </a:lstStyle>
          <a:p>
            <a:r>
              <a:rPr lang="en-US" dirty="0"/>
              <a:t>Click to edit Master title style</a:t>
            </a:r>
            <a:endParaRPr lang="en-NZ" dirty="0"/>
          </a:p>
        </p:txBody>
      </p:sp>
      <p:sp>
        <p:nvSpPr>
          <p:cNvPr id="18" name="Subtitle 2">
            <a:extLst>
              <a:ext uri="{FF2B5EF4-FFF2-40B4-BE49-F238E27FC236}">
                <a16:creationId xmlns:a16="http://schemas.microsoft.com/office/drawing/2014/main" id="{862C18B5-E7BD-45B4-8EF1-44D2E3C2B56F}"/>
              </a:ext>
            </a:extLst>
          </p:cNvPr>
          <p:cNvSpPr>
            <a:spLocks noGrp="1"/>
          </p:cNvSpPr>
          <p:nvPr>
            <p:ph type="subTitle" idx="1"/>
          </p:nvPr>
        </p:nvSpPr>
        <p:spPr>
          <a:xfrm>
            <a:off x="5932715" y="3853549"/>
            <a:ext cx="5994400" cy="1655762"/>
          </a:xfrm>
        </p:spPr>
        <p:txBody>
          <a:bodyPr>
            <a:normAutofit/>
          </a:bodyPr>
          <a:lstStyle>
            <a:lvl1pPr marL="0" indent="0" algn="l">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descr="Text&#10;&#10;Description automatically generated">
            <a:extLst>
              <a:ext uri="{FF2B5EF4-FFF2-40B4-BE49-F238E27FC236}">
                <a16:creationId xmlns:a16="http://schemas.microsoft.com/office/drawing/2014/main" id="{D59A168D-D95B-4287-944C-F6235D579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1421" y="6220397"/>
            <a:ext cx="2067502" cy="617345"/>
          </a:xfrm>
          <a:prstGeom prst="rect">
            <a:avLst/>
          </a:prstGeom>
        </p:spPr>
      </p:pic>
      <p:pic>
        <p:nvPicPr>
          <p:cNvPr id="16" name="Picture 15">
            <a:extLst>
              <a:ext uri="{FF2B5EF4-FFF2-40B4-BE49-F238E27FC236}">
                <a16:creationId xmlns:a16="http://schemas.microsoft.com/office/drawing/2014/main" id="{1303602C-63FA-4063-A019-0EFED2323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145" y="6309133"/>
            <a:ext cx="1830469" cy="440668"/>
          </a:xfrm>
          <a:prstGeom prst="rect">
            <a:avLst/>
          </a:prstGeom>
        </p:spPr>
      </p:pic>
    </p:spTree>
    <p:extLst>
      <p:ext uri="{BB962C8B-B14F-4D97-AF65-F5344CB8AC3E}">
        <p14:creationId xmlns:p14="http://schemas.microsoft.com/office/powerpoint/2010/main" val="12703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16115"/>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132580" y="1173192"/>
            <a:ext cx="11943306" cy="5099700"/>
          </a:xfrm>
        </p:spPr>
        <p:txBody>
          <a:bodyPr>
            <a:normAutofit/>
          </a:bodyPr>
          <a:lstStyle>
            <a:lvl1pPr marL="0" indent="0">
              <a:lnSpc>
                <a:spcPct val="100000"/>
              </a:lnSpc>
              <a:buNone/>
              <a:defRPr sz="1200" baseline="0"/>
            </a:lvl1pPr>
            <a:lvl2pPr marL="457200" indent="0">
              <a:lnSpc>
                <a:spcPct val="100000"/>
              </a:lnSpc>
              <a:buNone/>
              <a:defRPr sz="1200" baseline="0"/>
            </a:lvl2pPr>
            <a:lvl3pPr marL="914400" indent="0">
              <a:lnSpc>
                <a:spcPct val="100000"/>
              </a:lnSpc>
              <a:buNone/>
              <a:defRPr sz="1200" baseline="0"/>
            </a:lvl3pPr>
            <a:lvl4pPr marL="1371600" indent="0">
              <a:lnSpc>
                <a:spcPct val="100000"/>
              </a:lnSpc>
              <a:buNone/>
              <a:defRPr sz="1200" baseline="0"/>
            </a:lvl4pPr>
            <a:lvl5pPr marL="1828800" indent="0">
              <a:lnSpc>
                <a:spcPct val="100000"/>
              </a:lnSpc>
              <a:buNone/>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sp>
        <p:nvSpPr>
          <p:cNvPr id="8" name="TextBox 7">
            <a:extLst>
              <a:ext uri="{FF2B5EF4-FFF2-40B4-BE49-F238E27FC236}">
                <a16:creationId xmlns:a16="http://schemas.microsoft.com/office/drawing/2014/main" id="{2D02DEE8-3698-46AD-8647-60466B18314F}"/>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6550BA1F-617A-40BE-B3AF-048EF864D0FB}"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87C59BBD-34EC-42F8-9762-3221FE83259D}"/>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21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6"/>
            <a:ext cx="7448882" cy="71481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6"/>
            <a:ext cx="586596" cy="714815"/>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187922"/>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8745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09493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7"/>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7"/>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041276"/>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1844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83446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2" name="Picture 21" descr="A group of people dancing&#10;&#10;Description automatically generated with medium confidence">
            <a:extLst>
              <a:ext uri="{FF2B5EF4-FFF2-40B4-BE49-F238E27FC236}">
                <a16:creationId xmlns:a16="http://schemas.microsoft.com/office/drawing/2014/main" id="{49BA411F-4D78-4CBB-B958-9DC65078C3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28" t="-94" b="245"/>
          <a:stretch/>
        </p:blipFill>
        <p:spPr>
          <a:xfrm>
            <a:off x="0" y="0"/>
            <a:ext cx="10744978" cy="6858000"/>
          </a:xfrm>
          <a:prstGeom prst="rect">
            <a:avLst/>
          </a:prstGeom>
        </p:spPr>
      </p:pic>
      <p:pic>
        <p:nvPicPr>
          <p:cNvPr id="23" name="Picture 22" descr="A group of people dancing&#10;&#10;Description automatically generated with medium confidence">
            <a:extLst>
              <a:ext uri="{FF2B5EF4-FFF2-40B4-BE49-F238E27FC236}">
                <a16:creationId xmlns:a16="http://schemas.microsoft.com/office/drawing/2014/main" id="{6374F264-55E6-4F14-A844-A105A5281F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845" t="-95" r="4758" b="86"/>
          <a:stretch/>
        </p:blipFill>
        <p:spPr>
          <a:xfrm>
            <a:off x="7785797" y="-17991"/>
            <a:ext cx="4406203" cy="6875992"/>
          </a:xfrm>
          <a:prstGeom prst="rect">
            <a:avLst/>
          </a:prstGeom>
        </p:spPr>
      </p:pic>
      <p:sp>
        <p:nvSpPr>
          <p:cNvPr id="20" name="Rectangle 19">
            <a:extLst>
              <a:ext uri="{FF2B5EF4-FFF2-40B4-BE49-F238E27FC236}">
                <a16:creationId xmlns:a16="http://schemas.microsoft.com/office/drawing/2014/main" id="{73ACEAF5-C92D-4DA6-882B-AC8B433FB5CC}"/>
              </a:ext>
            </a:extLst>
          </p:cNvPr>
          <p:cNvSpPr/>
          <p:nvPr userDrawn="1"/>
        </p:nvSpPr>
        <p:spPr>
          <a:xfrm>
            <a:off x="0" y="51436"/>
            <a:ext cx="12192000" cy="6806564"/>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Rectangle 8">
            <a:extLst>
              <a:ext uri="{FF2B5EF4-FFF2-40B4-BE49-F238E27FC236}">
                <a16:creationId xmlns:a16="http://schemas.microsoft.com/office/drawing/2014/main" id="{38FDA9A7-4F0B-46D4-B704-8118E5218E33}"/>
              </a:ext>
            </a:extLst>
          </p:cNvPr>
          <p:cNvSpPr/>
          <p:nvPr userDrawn="1"/>
        </p:nvSpPr>
        <p:spPr>
          <a:xfrm>
            <a:off x="2402113" y="0"/>
            <a:ext cx="7387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B41270B5-3B5D-4B72-A026-D422E3E9980C}"/>
              </a:ext>
            </a:extLst>
          </p:cNvPr>
          <p:cNvSpPr/>
          <p:nvPr userDrawn="1"/>
        </p:nvSpPr>
        <p:spPr>
          <a:xfrm>
            <a:off x="2402111" y="-1"/>
            <a:ext cx="7387771" cy="1382233"/>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a:p>
        </p:txBody>
      </p:sp>
      <p:sp>
        <p:nvSpPr>
          <p:cNvPr id="11" name="Rectangle 10">
            <a:extLst>
              <a:ext uri="{FF2B5EF4-FFF2-40B4-BE49-F238E27FC236}">
                <a16:creationId xmlns:a16="http://schemas.microsoft.com/office/drawing/2014/main" id="{AD02071A-DAB8-40C1-B923-074713A0575D}"/>
              </a:ext>
            </a:extLst>
          </p:cNvPr>
          <p:cNvSpPr/>
          <p:nvPr userDrawn="1"/>
        </p:nvSpPr>
        <p:spPr>
          <a:xfrm>
            <a:off x="2666996" y="1520180"/>
            <a:ext cx="6858000" cy="4670509"/>
          </a:xfrm>
          <a:prstGeom prst="rect">
            <a:avLst/>
          </a:prstGeom>
        </p:spPr>
        <p:txBody>
          <a:bodyPr wrap="square">
            <a:spAutoFit/>
          </a:bodyPr>
          <a:lstStyle/>
          <a:p>
            <a:r>
              <a:rPr lang="en-NZ" sz="850" b="1">
                <a:solidFill>
                  <a:schemeClr val="tx1">
                    <a:lumMod val="75000"/>
                    <a:lumOff val="25000"/>
                  </a:schemeClr>
                </a:solidFill>
                <a:latin typeface="Arial" panose="020B0604020202020204" pitchFamily="34" charset="0"/>
                <a:cs typeface="Arial" panose="020B0604020202020204" pitchFamily="34" charset="0"/>
              </a:rPr>
              <a:t>Colmar Brunton </a:t>
            </a:r>
            <a:r>
              <a:rPr lang="en-NZ" sz="850">
                <a:solidFill>
                  <a:schemeClr val="tx1">
                    <a:lumMod val="75000"/>
                    <a:lumOff val="25000"/>
                  </a:schemeClr>
                </a:solidFill>
                <a:latin typeface="Arial" panose="020B0604020202020204" pitchFamily="34" charset="0"/>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Confidentiality</a:t>
            </a:r>
          </a:p>
          <a:p>
            <a:r>
              <a:rPr lang="en-NZ" sz="850">
                <a:solidFill>
                  <a:schemeClr val="tx1">
                    <a:lumMod val="75000"/>
                    <a:lumOff val="25000"/>
                  </a:schemeClr>
                </a:solidFill>
                <a:latin typeface="Arial" panose="020B0604020202020204" pitchFamily="34" charset="0"/>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Research Information</a:t>
            </a:r>
          </a:p>
          <a:p>
            <a:r>
              <a:rPr lang="en-NZ" sz="850">
                <a:solidFill>
                  <a:schemeClr val="tx1">
                    <a:lumMod val="75000"/>
                    <a:lumOff val="25000"/>
                  </a:schemeClr>
                </a:solidFill>
                <a:latin typeface="Arial" panose="020B0604020202020204" pitchFamily="34" charset="0"/>
                <a:cs typeface="Arial" panose="020B0604020202020204" pitchFamily="34" charset="0"/>
              </a:rPr>
              <a:t>Article 25 of the Research Association NZ Code states: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Publication of a Research Project</a:t>
            </a:r>
          </a:p>
          <a:p>
            <a:r>
              <a:rPr lang="en-NZ" sz="850">
                <a:solidFill>
                  <a:schemeClr val="tx1">
                    <a:lumMod val="75000"/>
                    <a:lumOff val="25000"/>
                  </a:schemeClr>
                </a:solidFill>
                <a:latin typeface="Arial" panose="020B0604020202020204" pitchFamily="34" charset="0"/>
                <a:cs typeface="Arial" panose="020B0604020202020204" pitchFamily="34" charset="0"/>
              </a:rPr>
              <a:t>Article 31 of the Research Association NZ Code states:</a:t>
            </a:r>
          </a:p>
          <a:p>
            <a:r>
              <a:rPr lang="en-NZ" sz="850">
                <a:solidFill>
                  <a:schemeClr val="tx1">
                    <a:lumMod val="75000"/>
                    <a:lumOff val="25000"/>
                  </a:schemeClr>
                </a:solidFill>
                <a:latin typeface="Arial" panose="020B0604020202020204" pitchFamily="34" charset="0"/>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Publish the appropriate details of the project</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Electronic Copies</a:t>
            </a:r>
          </a:p>
          <a:p>
            <a:r>
              <a:rPr lang="en-NZ" sz="850">
                <a:solidFill>
                  <a:schemeClr val="tx1">
                    <a:lumMod val="75000"/>
                    <a:lumOff val="25000"/>
                  </a:schemeClr>
                </a:solidFill>
                <a:latin typeface="Arial" panose="020B0604020202020204" pitchFamily="34" charset="0"/>
                <a:cs typeface="Arial" panose="020B0604020202020204" pitchFamily="34" charset="0"/>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850" b="1">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Colmar Brunton ™ New Zealand is certified to International Standard ISO 20252 (2012).  This project will be/has been completed in compliance with this International Standard.</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This presentation is subject to the detailed terms and conditions of Colmar Brunton, a copy of which is available on request or </a:t>
            </a:r>
            <a:r>
              <a:rPr lang="en-NZ" sz="85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 here.</a:t>
            </a:r>
            <a:endParaRPr lang="en-NZ" sz="85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2" descr="Image result for research association">
            <a:extLst>
              <a:ext uri="{FF2B5EF4-FFF2-40B4-BE49-F238E27FC236}">
                <a16:creationId xmlns:a16="http://schemas.microsoft.com/office/drawing/2014/main" id="{BD64D477-4063-45A2-A154-2BDEE0656527}"/>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00208" y="6155697"/>
            <a:ext cx="1040493" cy="4786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E7A19DB-88E0-4A6C-83C6-B9D3041B7AB4}"/>
              </a:ext>
            </a:extLst>
          </p:cNvPr>
          <p:cNvGrpSpPr/>
          <p:nvPr userDrawn="1"/>
        </p:nvGrpSpPr>
        <p:grpSpPr>
          <a:xfrm>
            <a:off x="3178626" y="247836"/>
            <a:ext cx="5834740" cy="724408"/>
            <a:chOff x="3178631" y="360000"/>
            <a:chExt cx="5834740" cy="724408"/>
          </a:xfrm>
        </p:grpSpPr>
        <p:sp>
          <p:nvSpPr>
            <p:cNvPr id="14" name="Title 1">
              <a:extLst>
                <a:ext uri="{FF2B5EF4-FFF2-40B4-BE49-F238E27FC236}">
                  <a16:creationId xmlns:a16="http://schemas.microsoft.com/office/drawing/2014/main" id="{79092F5B-D24E-4919-9A1D-6398FDE3DA24}"/>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a:solidFill>
                    <a:schemeClr val="bg1"/>
                  </a:solidFill>
                  <a:latin typeface="Arial" panose="020B0604020202020204" pitchFamily="34" charset="0"/>
                  <a:cs typeface="Arial" panose="020B0604020202020204" pitchFamily="34" charset="0"/>
                </a:rPr>
                <a:t>IMPORTANT INFORMATION</a:t>
              </a:r>
            </a:p>
          </p:txBody>
        </p:sp>
        <p:sp>
          <p:nvSpPr>
            <p:cNvPr id="15" name="Rectangle 14">
              <a:extLst>
                <a:ext uri="{FF2B5EF4-FFF2-40B4-BE49-F238E27FC236}">
                  <a16:creationId xmlns:a16="http://schemas.microsoft.com/office/drawing/2014/main" id="{47E14319-5FBC-400E-84F2-122096696F88}"/>
                </a:ext>
              </a:extLst>
            </p:cNvPr>
            <p:cNvSpPr/>
            <p:nvPr userDrawn="1"/>
          </p:nvSpPr>
          <p:spPr>
            <a:xfrm>
              <a:off x="3541584" y="776631"/>
              <a:ext cx="5108834" cy="307777"/>
            </a:xfrm>
            <a:prstGeom prst="rect">
              <a:avLst/>
            </a:prstGeom>
          </p:spPr>
          <p:txBody>
            <a:bodyPr wrap="none">
              <a:spAutoFit/>
            </a:bodyPr>
            <a:lstStyle/>
            <a:p>
              <a:pPr algn="ctr"/>
              <a:r>
                <a:rPr lang="en-NZ" sz="1400" spc="300">
                  <a:solidFill>
                    <a:schemeClr val="bg1"/>
                  </a:solidFill>
                  <a:latin typeface="Arial" panose="020B0604020202020204" pitchFamily="34" charset="0"/>
                  <a:cs typeface="Arial" panose="020B0604020202020204" pitchFamily="34" charset="0"/>
                </a:rPr>
                <a:t>Research Association NZ Code of Practice</a:t>
              </a:r>
            </a:p>
          </p:txBody>
        </p:sp>
      </p:grpSp>
      <p:pic>
        <p:nvPicPr>
          <p:cNvPr id="21" name="Picture 20">
            <a:extLst>
              <a:ext uri="{FF2B5EF4-FFF2-40B4-BE49-F238E27FC236}">
                <a16:creationId xmlns:a16="http://schemas.microsoft.com/office/drawing/2014/main" id="{2B078D1F-EDAE-4F30-A1B6-35E2D1DF5D0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6996" y="6091899"/>
            <a:ext cx="2266511" cy="676767"/>
          </a:xfrm>
          <a:prstGeom prst="rect">
            <a:avLst/>
          </a:prstGeom>
        </p:spPr>
      </p:pic>
      <p:grpSp>
        <p:nvGrpSpPr>
          <p:cNvPr id="24" name="Group 23">
            <a:extLst>
              <a:ext uri="{FF2B5EF4-FFF2-40B4-BE49-F238E27FC236}">
                <a16:creationId xmlns:a16="http://schemas.microsoft.com/office/drawing/2014/main" id="{DF30B8E3-EDE7-4B3C-84B8-9B9EA886EFD6}"/>
              </a:ext>
            </a:extLst>
          </p:cNvPr>
          <p:cNvGrpSpPr/>
          <p:nvPr userDrawn="1"/>
        </p:nvGrpSpPr>
        <p:grpSpPr>
          <a:xfrm flipH="1">
            <a:off x="5629221" y="1088087"/>
            <a:ext cx="933557" cy="113022"/>
            <a:chOff x="8705850" y="1552574"/>
            <a:chExt cx="1311276" cy="158751"/>
          </a:xfrm>
        </p:grpSpPr>
        <p:sp>
          <p:nvSpPr>
            <p:cNvPr id="25" name="Oval 24">
              <a:extLst>
                <a:ext uri="{FF2B5EF4-FFF2-40B4-BE49-F238E27FC236}">
                  <a16:creationId xmlns:a16="http://schemas.microsoft.com/office/drawing/2014/main" id="{A41CAB38-A883-4DB1-AAE8-BC86DCA2934E}"/>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EDE0410A-9DCF-438E-B814-44932024B92B}"/>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92CBF9BA-DE1E-4402-A94B-F5484E40683B}"/>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56A12855-B83F-4BBA-B81F-A65EAEE3E440}"/>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1936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A8D5C9F-2077-44DA-BB13-0CEB8DA1A753}"/>
              </a:ext>
            </a:extLst>
          </p:cNvPr>
          <p:cNvSpPr/>
          <p:nvPr userDrawn="1"/>
        </p:nvSpPr>
        <p:spPr>
          <a:xfrm>
            <a:off x="0" y="3604437"/>
            <a:ext cx="12192000" cy="3253563"/>
          </a:xfrm>
          <a:prstGeom prst="rect">
            <a:avLst/>
          </a:prstGeom>
          <a:solidFill>
            <a:srgbClr val="4141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AF37A8D-BE0E-4BAF-9801-4FDA06E44881}"/>
              </a:ext>
            </a:extLst>
          </p:cNvPr>
          <p:cNvSpPr/>
          <p:nvPr userDrawn="1"/>
        </p:nvSpPr>
        <p:spPr>
          <a:xfrm flipV="1">
            <a:off x="0" y="3572391"/>
            <a:ext cx="12191999" cy="385998"/>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grpSp>
        <p:nvGrpSpPr>
          <p:cNvPr id="52" name="Group 4"/>
          <p:cNvGrpSpPr>
            <a:grpSpLocks noChangeAspect="1"/>
          </p:cNvGrpSpPr>
          <p:nvPr userDrawn="1"/>
        </p:nvGrpSpPr>
        <p:grpSpPr bwMode="auto">
          <a:xfrm rot="16200000">
            <a:off x="3248375" y="-1414774"/>
            <a:ext cx="5307062" cy="11238486"/>
            <a:chOff x="2820" y="1"/>
            <a:chExt cx="2040" cy="4320"/>
          </a:xfrm>
          <a:solidFill>
            <a:srgbClr val="FFFFFF">
              <a:alpha val="14902"/>
            </a:srgbClr>
          </a:solidFill>
        </p:grpSpPr>
        <p:sp>
          <p:nvSpPr>
            <p:cNvPr id="53" name="Freeform 5"/>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Line 6"/>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Line 7"/>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1" name="Rectangle 30">
            <a:extLst>
              <a:ext uri="{FF2B5EF4-FFF2-40B4-BE49-F238E27FC236}">
                <a16:creationId xmlns:a16="http://schemas.microsoft.com/office/drawing/2014/main" id="{9CBE4F7B-E252-4147-B430-4C67D84B99C2}"/>
              </a:ext>
            </a:extLst>
          </p:cNvPr>
          <p:cNvSpPr/>
          <p:nvPr userDrawn="1"/>
        </p:nvSpPr>
        <p:spPr>
          <a:xfrm>
            <a:off x="2060058" y="3617616"/>
            <a:ext cx="8067873" cy="307777"/>
          </a:xfrm>
          <a:prstGeom prst="rect">
            <a:avLst/>
          </a:prstGeom>
        </p:spPr>
        <p:txBody>
          <a:bodyPr wrap="square">
            <a:spAutoFit/>
          </a:bodyPr>
          <a:lstStyle/>
          <a:p>
            <a:pPr algn="ctr"/>
            <a:r>
              <a:rPr lang="en-US" sz="1400" spc="300" dirty="0">
                <a:solidFill>
                  <a:srgbClr val="414141"/>
                </a:solidFill>
                <a:latin typeface="Arial" panose="020B0604020202020204" pitchFamily="34" charset="0"/>
                <a:cs typeface="Arial" panose="020B0604020202020204" pitchFamily="34" charset="0"/>
              </a:rPr>
              <a:t>FOR FURTHER INFORMATION PLEASE CONTACT</a:t>
            </a:r>
            <a:endParaRPr lang="en-NZ" sz="700" spc="300" dirty="0">
              <a:solidFill>
                <a:srgbClr val="41414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0604EB7-4C60-498F-BE30-94F3A938AA32}"/>
              </a:ext>
            </a:extLst>
          </p:cNvPr>
          <p:cNvSpPr/>
          <p:nvPr userDrawn="1"/>
        </p:nvSpPr>
        <p:spPr>
          <a:xfrm>
            <a:off x="3056350" y="5159406"/>
            <a:ext cx="6075288" cy="1169551"/>
          </a:xfrm>
          <a:prstGeom prst="rect">
            <a:avLst/>
          </a:prstGeom>
        </p:spPr>
        <p:txBody>
          <a:bodyPr wrap="square">
            <a:spAutoFit/>
          </a:bodyPr>
          <a:lstStyle/>
          <a:p>
            <a:pPr algn="ctr"/>
            <a:r>
              <a:rPr lang="en-NZ" sz="1400" dirty="0">
                <a:solidFill>
                  <a:prstClr val="white"/>
                </a:solidFill>
                <a:latin typeface="Arial" panose="020B0604020202020204" pitchFamily="34" charset="0"/>
                <a:cs typeface="Arial" panose="020B0604020202020204" pitchFamily="34" charset="0"/>
              </a:rPr>
              <a:t>Colmar Brunton, a Kantar Company</a:t>
            </a:r>
          </a:p>
          <a:p>
            <a:pPr algn="ctr"/>
            <a:r>
              <a:rPr lang="en-NZ" sz="1400" dirty="0">
                <a:solidFill>
                  <a:prstClr val="white"/>
                </a:solidFill>
                <a:latin typeface="Arial" panose="020B0604020202020204" pitchFamily="34" charset="0"/>
                <a:cs typeface="Arial" panose="020B0604020202020204" pitchFamily="34" charset="0"/>
              </a:rPr>
              <a:t>Level 9, 101 Lambton Quay</a:t>
            </a:r>
          </a:p>
          <a:p>
            <a:pPr algn="ctr"/>
            <a:r>
              <a:rPr lang="en-NZ" sz="1400" dirty="0">
                <a:solidFill>
                  <a:prstClr val="white"/>
                </a:solidFill>
                <a:latin typeface="Arial" panose="020B0604020202020204" pitchFamily="34" charset="0"/>
                <a:cs typeface="Arial" panose="020B0604020202020204" pitchFamily="34" charset="0"/>
              </a:rPr>
              <a:t>Wellington 6011</a:t>
            </a:r>
          </a:p>
          <a:p>
            <a:pPr algn="ctr"/>
            <a:r>
              <a:rPr lang="en-NZ" sz="1400" dirty="0">
                <a:solidFill>
                  <a:prstClr val="white"/>
                </a:solidFill>
                <a:latin typeface="Arial" panose="020B0604020202020204" pitchFamily="34" charset="0"/>
                <a:cs typeface="Arial" panose="020B0604020202020204" pitchFamily="34" charset="0"/>
              </a:rPr>
              <a:t>Phone (04) 913 3000 </a:t>
            </a:r>
          </a:p>
          <a:p>
            <a:pPr algn="ctr"/>
            <a:r>
              <a:rPr lang="en-NZ" sz="1400" dirty="0">
                <a:solidFill>
                  <a:prstClr val="white"/>
                </a:solidFill>
                <a:latin typeface="Arial" panose="020B0604020202020204" pitchFamily="34" charset="0"/>
                <a:cs typeface="Arial" panose="020B0604020202020204" pitchFamily="34" charset="0"/>
              </a:rPr>
              <a:t>www.colmarbrunton.co.nz</a:t>
            </a:r>
            <a:endParaRPr lang="en-NZ" sz="2400" b="1" dirty="0">
              <a:solidFill>
                <a:prstClr val="white"/>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6B7E379-166D-45C9-9FB2-BEE15F5ECA20}"/>
              </a:ext>
            </a:extLst>
          </p:cNvPr>
          <p:cNvGrpSpPr/>
          <p:nvPr userDrawn="1"/>
        </p:nvGrpSpPr>
        <p:grpSpPr>
          <a:xfrm flipH="1">
            <a:off x="5438356" y="4853921"/>
            <a:ext cx="1311276" cy="158751"/>
            <a:chOff x="8705850" y="1552574"/>
            <a:chExt cx="1311276" cy="158751"/>
          </a:xfrm>
        </p:grpSpPr>
        <p:sp>
          <p:nvSpPr>
            <p:cNvPr id="27" name="Oval 26">
              <a:extLst>
                <a:ext uri="{FF2B5EF4-FFF2-40B4-BE49-F238E27FC236}">
                  <a16:creationId xmlns:a16="http://schemas.microsoft.com/office/drawing/2014/main" id="{66CAA50A-7D27-4240-A694-D11C7343EA69}"/>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9FB0E425-B5D7-42DF-AA07-25FECDB280F2}"/>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5305BE79-508F-4FFD-9E3F-B1C0D7049DD2}"/>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43E43A3C-5D62-44DB-B090-93178337FA03}"/>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57A2304D-7246-47D4-9883-3865D79B107D}"/>
              </a:ext>
            </a:extLst>
          </p:cNvPr>
          <p:cNvGrpSpPr/>
          <p:nvPr userDrawn="1"/>
        </p:nvGrpSpPr>
        <p:grpSpPr>
          <a:xfrm>
            <a:off x="-4012" y="0"/>
            <a:ext cx="12183650" cy="3565801"/>
            <a:chOff x="-4012" y="0"/>
            <a:chExt cx="12183650" cy="3565801"/>
          </a:xfrm>
        </p:grpSpPr>
        <p:pic>
          <p:nvPicPr>
            <p:cNvPr id="2050" name="Picture 2" descr="Creative New Zealand increases arts sector investment by $27 million and  confirms 80 arts organisations for its investment programmes - CBOP">
              <a:extLst>
                <a:ext uri="{FF2B5EF4-FFF2-40B4-BE49-F238E27FC236}">
                  <a16:creationId xmlns:a16="http://schemas.microsoft.com/office/drawing/2014/main" id="{E6EC04D4-CBEF-469D-B384-35D13B8053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a:off x="-4012" y="0"/>
              <a:ext cx="6096000" cy="3565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reative New Zealand increases arts sector investment by $27 million and  confirms 80 arts organisations for its investment programmes - CBOP">
              <a:extLst>
                <a:ext uri="{FF2B5EF4-FFF2-40B4-BE49-F238E27FC236}">
                  <a16:creationId xmlns:a16="http://schemas.microsoft.com/office/drawing/2014/main" id="{B52EE886-F09B-47D8-A0D3-30461DEBE2F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flipH="1">
              <a:off x="6083638" y="0"/>
              <a:ext cx="6096000" cy="3565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E43AE5D8-AB48-4193-979C-CDAD4962EF71}"/>
              </a:ext>
            </a:extLst>
          </p:cNvPr>
          <p:cNvSpPr/>
          <p:nvPr userDrawn="1"/>
        </p:nvSpPr>
        <p:spPr>
          <a:xfrm>
            <a:off x="0" y="0"/>
            <a:ext cx="12179638" cy="3565801"/>
          </a:xfrm>
          <a:prstGeom prst="rect">
            <a:avLst/>
          </a:prstGeom>
          <a:solidFill>
            <a:srgbClr val="000000">
              <a:alpha val="10196"/>
            </a:srgb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53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2A7BD-5AEC-4827-A377-09BF63B5CD5A}" type="datetime1">
              <a:rPr lang="en-NZ" smtClean="0"/>
              <a:t>29/04/2024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847F3-8C0F-4603-8532-568198AC85F4}" type="slidenum">
              <a:rPr lang="en-NZ" smtClean="0"/>
              <a:t>‹#›</a:t>
            </a:fld>
            <a:endParaRPr lang="en-NZ"/>
          </a:p>
        </p:txBody>
      </p:sp>
    </p:spTree>
    <p:extLst>
      <p:ext uri="{BB962C8B-B14F-4D97-AF65-F5344CB8AC3E}">
        <p14:creationId xmlns:p14="http://schemas.microsoft.com/office/powerpoint/2010/main" val="4022564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81" r:id="rId4"/>
    <p:sldLayoutId id="2147483688" r:id="rId5"/>
    <p:sldLayoutId id="2147483689" r:id="rId6"/>
    <p:sldLayoutId id="2147483687"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image" Target="../media/image15.svg"/><Relationship Id="rId2" Type="http://schemas.openxmlformats.org/officeDocument/2006/relationships/chart" Target="../charts/chart3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38.xm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40.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15.svg"/><Relationship Id="rId2" Type="http://schemas.openxmlformats.org/officeDocument/2006/relationships/chart" Target="../charts/chart4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4.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7.xml"/><Relationship Id="rId7" Type="http://schemas.openxmlformats.org/officeDocument/2006/relationships/image" Target="../media/image15.svg"/><Relationship Id="rId2" Type="http://schemas.openxmlformats.org/officeDocument/2006/relationships/chart" Target="../charts/chart4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chart" Target="../charts/chart48.xml"/><Relationship Id="rId7" Type="http://schemas.openxmlformats.org/officeDocument/2006/relationships/chart" Target="../charts/chart5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69.xml"/><Relationship Id="rId4" Type="http://schemas.openxmlformats.org/officeDocument/2006/relationships/chart" Target="../charts/chart68.xml"/></Relationships>
</file>

<file path=ppt/slides/_rels/slide44.xml.rels><?xml version="1.0" encoding="UTF-8" standalone="yes"?>
<Relationships xmlns="http://schemas.openxmlformats.org/package/2006/relationships"><Relationship Id="rId3" Type="http://schemas.openxmlformats.org/officeDocument/2006/relationships/chart" Target="../charts/chart70.xml"/><Relationship Id="rId7" Type="http://schemas.openxmlformats.org/officeDocument/2006/relationships/chart" Target="../charts/chart7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73.xml"/><Relationship Id="rId5" Type="http://schemas.openxmlformats.org/officeDocument/2006/relationships/chart" Target="../charts/chart72.xml"/><Relationship Id="rId4" Type="http://schemas.openxmlformats.org/officeDocument/2006/relationships/chart" Target="../charts/chart71.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6.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6C821-383D-4463-9F17-038A5C5FAF73}"/>
              </a:ext>
            </a:extLst>
          </p:cNvPr>
          <p:cNvSpPr/>
          <p:nvPr/>
        </p:nvSpPr>
        <p:spPr>
          <a:xfrm>
            <a:off x="556053" y="6298758"/>
            <a:ext cx="9946484" cy="369332"/>
          </a:xfrm>
          <a:prstGeom prst="rect">
            <a:avLst/>
          </a:prstGeom>
        </p:spPr>
        <p:txBody>
          <a:bodyPr wrap="square">
            <a:spAutoFit/>
          </a:bodyPr>
          <a:lstStyle/>
          <a:p>
            <a:pPr lvl="0">
              <a:lnSpc>
                <a:spcPct val="90000"/>
              </a:lnSpc>
              <a:spcBef>
                <a:spcPts val="1000"/>
              </a:spcBef>
            </a:pPr>
            <a:r>
              <a:rPr lang="en-NZ" sz="2000" i="1" spc="300" dirty="0">
                <a:solidFill>
                  <a:srgbClr val="282D41"/>
                </a:solidFill>
                <a:latin typeface="Arial Narrow" panose="020B0606020202030204" pitchFamily="34" charset="0"/>
              </a:rPr>
              <a:t>Survey findings for Asian New Zealanders</a:t>
            </a:r>
          </a:p>
        </p:txBody>
      </p:sp>
      <p:sp>
        <p:nvSpPr>
          <p:cNvPr id="5" name="Title 1">
            <a:extLst>
              <a:ext uri="{FF2B5EF4-FFF2-40B4-BE49-F238E27FC236}">
                <a16:creationId xmlns:a16="http://schemas.microsoft.com/office/drawing/2014/main" id="{5ED256A9-4B34-4101-8E4E-2CFE2329D5F7}"/>
              </a:ext>
            </a:extLst>
          </p:cNvPr>
          <p:cNvSpPr txBox="1">
            <a:spLocks/>
          </p:cNvSpPr>
          <p:nvPr/>
        </p:nvSpPr>
        <p:spPr>
          <a:xfrm>
            <a:off x="556053" y="5094158"/>
            <a:ext cx="11350602" cy="729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i="1" dirty="0">
                <a:solidFill>
                  <a:schemeClr val="bg1"/>
                </a:solidFill>
                <a:latin typeface="Georgia" panose="02040502050405020303" pitchFamily="18" charset="0"/>
              </a:rPr>
              <a:t>New Zealanders and the arts: attitudes, attendance and participation</a:t>
            </a:r>
          </a:p>
          <a:p>
            <a:r>
              <a:rPr lang="en-NZ" sz="2400" b="1" i="1" dirty="0">
                <a:solidFill>
                  <a:schemeClr val="bg1"/>
                </a:solidFill>
                <a:latin typeface="Georgia" panose="02040502050405020303" pitchFamily="18" charset="0"/>
              </a:rPr>
              <a:t>Ko Aotearoa me ōna toi: waiaro, wairongo, waiuru</a:t>
            </a:r>
            <a:r>
              <a:rPr lang="en-NZ" sz="2400" b="1" dirty="0">
                <a:solidFill>
                  <a:schemeClr val="bg1"/>
                </a:solidFill>
                <a:latin typeface="Georgia" panose="02040502050405020303" pitchFamily="18" charset="0"/>
              </a:rPr>
              <a:t> </a:t>
            </a:r>
          </a:p>
          <a:p>
            <a:endParaRPr lang="en-NZ" sz="4000" b="1" i="1"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D99EA6F4-063E-49B3-9040-0E9D850BE95F}"/>
              </a:ext>
            </a:extLst>
          </p:cNvPr>
          <p:cNvSpPr txBox="1"/>
          <p:nvPr/>
        </p:nvSpPr>
        <p:spPr>
          <a:xfrm>
            <a:off x="6862916" y="4594252"/>
            <a:ext cx="5329083" cy="246221"/>
          </a:xfrm>
          <a:prstGeom prst="rect">
            <a:avLst/>
          </a:prstGeom>
          <a:solidFill>
            <a:schemeClr val="tx1">
              <a:alpha val="50000"/>
            </a:schemeClr>
          </a:solidFill>
        </p:spPr>
        <p:txBody>
          <a:bodyPr wrap="square" rtlCol="0">
            <a:spAutoFit/>
          </a:bodyPr>
          <a:lstStyle/>
          <a:p>
            <a:pPr algn="r"/>
            <a:r>
              <a:rPr lang="en-NZ" sz="1000" dirty="0">
                <a:solidFill>
                  <a:schemeClr val="bg1"/>
                </a:solidFill>
              </a:rPr>
              <a:t>Photo credit: Proudly Asian Theatre, PINAY, Fresh of the Page. Photography by John Rata. </a:t>
            </a:r>
          </a:p>
        </p:txBody>
      </p:sp>
    </p:spTree>
    <p:extLst>
      <p:ext uri="{BB962C8B-B14F-4D97-AF65-F5344CB8AC3E}">
        <p14:creationId xmlns:p14="http://schemas.microsoft.com/office/powerpoint/2010/main" val="40317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Frequency of attendance</a:t>
            </a:r>
          </a:p>
        </p:txBody>
      </p:sp>
      <p:sp>
        <p:nvSpPr>
          <p:cNvPr id="3" name="Content Placeholder 2"/>
          <p:cNvSpPr>
            <a:spLocks noGrp="1"/>
          </p:cNvSpPr>
          <p:nvPr>
            <p:ph idx="10"/>
          </p:nvPr>
        </p:nvSpPr>
        <p:spPr/>
        <p:txBody>
          <a:bodyPr/>
          <a:lstStyle/>
          <a:p>
            <a:r>
              <a:rPr lang="en-NZ" dirty="0"/>
              <a:t>Frequency of attendance shows the number of times respondents have attended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7" name="Chart 6"/>
          <p:cNvGraphicFramePr/>
          <p:nvPr>
            <p:extLst>
              <p:ext uri="{D42A27DB-BD31-4B8C-83A1-F6EECF244321}">
                <p14:modId xmlns:p14="http://schemas.microsoft.com/office/powerpoint/2010/main" val="701079892"/>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Table 25">
            <a:extLst>
              <a:ext uri="{FF2B5EF4-FFF2-40B4-BE49-F238E27FC236}">
                <a16:creationId xmlns:a16="http://schemas.microsoft.com/office/drawing/2014/main" id="{DFB36313-98DC-4991-899D-E6F365B7919D}"/>
              </a:ext>
            </a:extLst>
          </p:cNvPr>
          <p:cNvGraphicFramePr>
            <a:graphicFrameLocks noGrp="1"/>
          </p:cNvGraphicFramePr>
          <p:nvPr>
            <p:extLst>
              <p:ext uri="{D42A27DB-BD31-4B8C-83A1-F6EECF244321}">
                <p14:modId xmlns:p14="http://schemas.microsoft.com/office/powerpoint/2010/main" val="4220041530"/>
              </p:ext>
            </p:extLst>
          </p:nvPr>
        </p:nvGraphicFramePr>
        <p:xfrm>
          <a:off x="77057" y="2342606"/>
          <a:ext cx="1379603" cy="2960913"/>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010399">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975257">
                <a:tc>
                  <a:txBody>
                    <a:bodyPr/>
                    <a:lstStyle/>
                    <a:p>
                      <a:pPr algn="r" fontAlgn="b"/>
                      <a:r>
                        <a:rPr lang="en-NZ" sz="1050" u="none" strike="noStrike" dirty="0">
                          <a:effectLst/>
                        </a:rPr>
                        <a:t>Asian New Zealanders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r h="975257">
                <a:tc>
                  <a:txBody>
                    <a:bodyPr/>
                    <a:lstStyle/>
                    <a:p>
                      <a:pPr algn="r" fontAlgn="b"/>
                      <a:r>
                        <a:rPr lang="en-NZ" sz="1050" u="none" strike="noStrike" dirty="0">
                          <a:effectLst/>
                        </a:rPr>
                        <a:t>Asian New Zealanders - 2017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58878"/>
                  </a:ext>
                </a:extLst>
              </a:tr>
            </a:tbl>
          </a:graphicData>
        </a:graphic>
      </p:graphicFrame>
      <p:sp>
        <p:nvSpPr>
          <p:cNvPr id="27" name="Oval 26">
            <a:extLst>
              <a:ext uri="{FF2B5EF4-FFF2-40B4-BE49-F238E27FC236}">
                <a16:creationId xmlns:a16="http://schemas.microsoft.com/office/drawing/2014/main" id="{5EF99223-C908-41ED-AD4D-8CBAD2643E29}"/>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9" name="TextBox 18">
            <a:extLst>
              <a:ext uri="{FF2B5EF4-FFF2-40B4-BE49-F238E27FC236}">
                <a16:creationId xmlns:a16="http://schemas.microsoft.com/office/drawing/2014/main" id="{2B177B50-D3E1-4C1D-A3B5-43C4DAAFF71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(n=6263)</a:t>
            </a:r>
          </a:p>
        </p:txBody>
      </p:sp>
      <p:grpSp>
        <p:nvGrpSpPr>
          <p:cNvPr id="28" name="Group 27">
            <a:extLst>
              <a:ext uri="{FF2B5EF4-FFF2-40B4-BE49-F238E27FC236}">
                <a16:creationId xmlns:a16="http://schemas.microsoft.com/office/drawing/2014/main" id="{177B758A-B98E-4BB9-9D5B-89C0C85B3E0A}"/>
              </a:ext>
            </a:extLst>
          </p:cNvPr>
          <p:cNvGrpSpPr/>
          <p:nvPr/>
        </p:nvGrpSpPr>
        <p:grpSpPr>
          <a:xfrm>
            <a:off x="5136705" y="6407321"/>
            <a:ext cx="2241162" cy="215444"/>
            <a:chOff x="163092" y="5772628"/>
            <a:chExt cx="2241162" cy="215444"/>
          </a:xfrm>
        </p:grpSpPr>
        <p:sp>
          <p:nvSpPr>
            <p:cNvPr id="29" name="TextBox 28">
              <a:extLst>
                <a:ext uri="{FF2B5EF4-FFF2-40B4-BE49-F238E27FC236}">
                  <a16:creationId xmlns:a16="http://schemas.microsoft.com/office/drawing/2014/main" id="{53EB49AA-8DFC-4E67-9269-03F2C47A699A}"/>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0" name="Isosceles Triangle 29">
              <a:extLst>
                <a:ext uri="{FF2B5EF4-FFF2-40B4-BE49-F238E27FC236}">
                  <a16:creationId xmlns:a16="http://schemas.microsoft.com/office/drawing/2014/main" id="{ACF24ECE-16BF-4A39-B28D-38B13C74423A}"/>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Isosceles Triangle 30">
              <a:extLst>
                <a:ext uri="{FF2B5EF4-FFF2-40B4-BE49-F238E27FC236}">
                  <a16:creationId xmlns:a16="http://schemas.microsoft.com/office/drawing/2014/main" id="{B57EA555-5304-4B5C-9BBC-23D2B7502B6D}"/>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2" name="Group 31">
            <a:extLst>
              <a:ext uri="{FF2B5EF4-FFF2-40B4-BE49-F238E27FC236}">
                <a16:creationId xmlns:a16="http://schemas.microsoft.com/office/drawing/2014/main" id="{EC3144B3-A2DE-42F1-98A8-11BF5D69DAF0}"/>
              </a:ext>
            </a:extLst>
          </p:cNvPr>
          <p:cNvGrpSpPr/>
          <p:nvPr/>
        </p:nvGrpSpPr>
        <p:grpSpPr>
          <a:xfrm>
            <a:off x="5136705" y="6615308"/>
            <a:ext cx="2891981" cy="215444"/>
            <a:chOff x="163092" y="5772628"/>
            <a:chExt cx="2891981" cy="215444"/>
          </a:xfrm>
        </p:grpSpPr>
        <p:sp>
          <p:nvSpPr>
            <p:cNvPr id="33" name="TextBox 32">
              <a:extLst>
                <a:ext uri="{FF2B5EF4-FFF2-40B4-BE49-F238E27FC236}">
                  <a16:creationId xmlns:a16="http://schemas.microsoft.com/office/drawing/2014/main" id="{A9FD26B4-67B7-4F50-82E6-65833E03FA4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4" name="Isosceles Triangle 33">
              <a:extLst>
                <a:ext uri="{FF2B5EF4-FFF2-40B4-BE49-F238E27FC236}">
                  <a16:creationId xmlns:a16="http://schemas.microsoft.com/office/drawing/2014/main" id="{6F1E89B4-0595-46F1-AF12-F8D834BC1763}"/>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1F2AD499-E1B9-4624-9A0A-A37C48815FE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7" name="Isosceles Triangle 16">
            <a:extLst>
              <a:ext uri="{FF2B5EF4-FFF2-40B4-BE49-F238E27FC236}">
                <a16:creationId xmlns:a16="http://schemas.microsoft.com/office/drawing/2014/main" id="{693BD26F-082D-405C-A735-F0B1769271F4}"/>
              </a:ext>
            </a:extLst>
          </p:cNvPr>
          <p:cNvSpPr>
            <a:spLocks noChangeAspect="1"/>
          </p:cNvSpPr>
          <p:nvPr/>
        </p:nvSpPr>
        <p:spPr>
          <a:xfrm rot="10800000">
            <a:off x="7127233" y="3755791"/>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Isosceles Triangle 17">
            <a:extLst>
              <a:ext uri="{FF2B5EF4-FFF2-40B4-BE49-F238E27FC236}">
                <a16:creationId xmlns:a16="http://schemas.microsoft.com/office/drawing/2014/main" id="{D6360E69-DF91-46AB-9365-85EA1E4BEE04}"/>
              </a:ext>
            </a:extLst>
          </p:cNvPr>
          <p:cNvSpPr>
            <a:spLocks noChangeAspect="1"/>
          </p:cNvSpPr>
          <p:nvPr/>
        </p:nvSpPr>
        <p:spPr>
          <a:xfrm>
            <a:off x="4235450" y="3755791"/>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DDA8449B-BAD8-4C40-969C-40101150B88D}"/>
              </a:ext>
            </a:extLst>
          </p:cNvPr>
          <p:cNvSpPr/>
          <p:nvPr/>
        </p:nvSpPr>
        <p:spPr>
          <a:xfrm>
            <a:off x="8187071" y="1945470"/>
            <a:ext cx="3852774" cy="2015936"/>
          </a:xfrm>
          <a:prstGeom prst="rect">
            <a:avLst/>
          </a:prstGeom>
        </p:spPr>
        <p:txBody>
          <a:bodyPr wrap="square">
            <a:spAutoFit/>
          </a:bodyPr>
          <a:lstStyle/>
          <a:p>
            <a:pPr>
              <a:spcAft>
                <a:spcPts val="600"/>
              </a:spcAft>
            </a:pPr>
            <a:r>
              <a:rPr lang="en-NZ" sz="1000" dirty="0"/>
              <a:t>We have identified four groups in terms of the frequency with which they attend any art form. </a:t>
            </a:r>
          </a:p>
          <a:p>
            <a:r>
              <a:rPr lang="en-NZ" sz="1000" dirty="0"/>
              <a:t>While overall attendance among Asian New Zealanders is in line with the national average, Asian New Zealanders are attending less </a:t>
            </a:r>
            <a:r>
              <a:rPr lang="en-NZ" sz="1000" u="sng" dirty="0"/>
              <a:t>frequently</a:t>
            </a:r>
            <a:r>
              <a:rPr lang="en-NZ" sz="1000" dirty="0"/>
              <a:t>. The proportion of residents attending more than 10 times is lower than the national average (21% vs. 24%). While the proportion attending fewer than four times a year is higher (24% vs. 20%).</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with the lived experience of disability are more likely than average to be high attendees (43% vs. 21%).</a:t>
            </a:r>
          </a:p>
        </p:txBody>
      </p:sp>
    </p:spTree>
    <p:extLst>
      <p:ext uri="{BB962C8B-B14F-4D97-AF65-F5344CB8AC3E}">
        <p14:creationId xmlns:p14="http://schemas.microsoft.com/office/powerpoint/2010/main" val="17405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participation</a:t>
            </a:r>
          </a:p>
        </p:txBody>
      </p:sp>
      <p:sp>
        <p:nvSpPr>
          <p:cNvPr id="7" name="Text Placeholder 6">
            <a:extLst>
              <a:ext uri="{FF2B5EF4-FFF2-40B4-BE49-F238E27FC236}">
                <a16:creationId xmlns:a16="http://schemas.microsoft.com/office/drawing/2014/main" id="{B409B0A5-1445-47A5-8266-466205C23B23}"/>
              </a:ext>
            </a:extLst>
          </p:cNvPr>
          <p:cNvSpPr>
            <a:spLocks noGrp="1"/>
          </p:cNvSpPr>
          <p:nvPr>
            <p:ph type="body" sz="quarter" idx="10"/>
          </p:nvPr>
        </p:nvSpPr>
        <p:spPr>
          <a:xfrm>
            <a:off x="758825" y="1182693"/>
            <a:ext cx="6907250" cy="419100"/>
          </a:xfrm>
        </p:spPr>
        <p:txBody>
          <a:bodyPr/>
          <a:lstStyle/>
          <a:p>
            <a:r>
              <a:rPr lang="en-NZ" dirty="0"/>
              <a:t>Overall participation is based on all those who have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solidFill>
                <a:srgbClr val="7ED2BB"/>
              </a:solidFill>
            </a:endParaRPr>
          </a:p>
        </p:txBody>
      </p:sp>
      <p:sp>
        <p:nvSpPr>
          <p:cNvPr id="28" name="TextBox 27">
            <a:extLst>
              <a:ext uri="{FF2B5EF4-FFF2-40B4-BE49-F238E27FC236}">
                <a16:creationId xmlns:a16="http://schemas.microsoft.com/office/drawing/2014/main" id="{B7C4CAA9-F28B-4B37-A05C-AA7E7640A25B}"/>
              </a:ext>
            </a:extLst>
          </p:cNvPr>
          <p:cNvSpPr txBox="1"/>
          <p:nvPr/>
        </p:nvSpPr>
        <p:spPr>
          <a:xfrm>
            <a:off x="1327684" y="2303033"/>
            <a:ext cx="2853666"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Asian New Zealanders</a:t>
            </a:r>
          </a:p>
        </p:txBody>
      </p:sp>
      <p:graphicFrame>
        <p:nvGraphicFramePr>
          <p:cNvPr id="33" name="Chart 32">
            <a:extLst>
              <a:ext uri="{FF2B5EF4-FFF2-40B4-BE49-F238E27FC236}">
                <a16:creationId xmlns:a16="http://schemas.microsoft.com/office/drawing/2014/main" id="{CE0CA203-83BD-47CB-97A6-FA2434ED1B2D}"/>
              </a:ext>
            </a:extLst>
          </p:cNvPr>
          <p:cNvGraphicFramePr/>
          <p:nvPr>
            <p:extLst>
              <p:ext uri="{D42A27DB-BD31-4B8C-83A1-F6EECF244321}">
                <p14:modId xmlns:p14="http://schemas.microsoft.com/office/powerpoint/2010/main" val="385932885"/>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0E2D1736-305A-42E8-B34A-B5C7EF9CFFF3}"/>
              </a:ext>
            </a:extLst>
          </p:cNvPr>
          <p:cNvSpPr txBox="1"/>
          <p:nvPr/>
        </p:nvSpPr>
        <p:spPr>
          <a:xfrm>
            <a:off x="5790765"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36" name="Rectangle 35">
            <a:extLst>
              <a:ext uri="{FF2B5EF4-FFF2-40B4-BE49-F238E27FC236}">
                <a16:creationId xmlns:a16="http://schemas.microsoft.com/office/drawing/2014/main" id="{B75DA9B6-EDF5-46F8-8D91-14610C3BB526}"/>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975EE88-D68F-44E6-B734-F9CEA6ACEC27}"/>
              </a:ext>
            </a:extLst>
          </p:cNvPr>
          <p:cNvGraphicFramePr/>
          <p:nvPr>
            <p:extLst>
              <p:ext uri="{D42A27DB-BD31-4B8C-83A1-F6EECF244321}">
                <p14:modId xmlns:p14="http://schemas.microsoft.com/office/powerpoint/2010/main" val="2484553135"/>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6AD1C52F-6ED7-42D9-A7B0-9EAACB1BA315}"/>
              </a:ext>
            </a:extLst>
          </p:cNvPr>
          <p:cNvGraphicFramePr/>
          <p:nvPr>
            <p:extLst>
              <p:ext uri="{D42A27DB-BD31-4B8C-83A1-F6EECF244321}">
                <p14:modId xmlns:p14="http://schemas.microsoft.com/office/powerpoint/2010/main" val="2309730450"/>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60F75CDB-C68D-4617-8302-0FC76CE42A5E}"/>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985B21D-7EBC-49E8-BC77-2BF59EB9FBC9}"/>
              </a:ext>
            </a:extLst>
          </p:cNvPr>
          <p:cNvSpPr/>
          <p:nvPr/>
        </p:nvSpPr>
        <p:spPr>
          <a:xfrm>
            <a:off x="1024193"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49%</a:t>
            </a:r>
            <a:endParaRPr lang="en-NZ" sz="2800" dirty="0">
              <a:solidFill>
                <a:srgbClr val="414141"/>
              </a:solidFill>
              <a:latin typeface="Arial Black" panose="020B0A04020102020204" pitchFamily="34" charset="0"/>
            </a:endParaRPr>
          </a:p>
        </p:txBody>
      </p:sp>
      <p:sp>
        <p:nvSpPr>
          <p:cNvPr id="42" name="TextBox 41">
            <a:extLst>
              <a:ext uri="{FF2B5EF4-FFF2-40B4-BE49-F238E27FC236}">
                <a16:creationId xmlns:a16="http://schemas.microsoft.com/office/drawing/2014/main" id="{9CEF4B4C-12AA-4EB0-AC84-02019128368B}"/>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44" name="Straight Connector 43">
            <a:extLst>
              <a:ext uri="{FF2B5EF4-FFF2-40B4-BE49-F238E27FC236}">
                <a16:creationId xmlns:a16="http://schemas.microsoft.com/office/drawing/2014/main" id="{C0AA6320-E5F4-46AB-896E-EE8FF2FE4B97}"/>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9F4A616-02D4-433D-91D7-E6B3AA87A918}"/>
              </a:ext>
            </a:extLst>
          </p:cNvPr>
          <p:cNvSpPr/>
          <p:nvPr/>
        </p:nvSpPr>
        <p:spPr>
          <a:xfrm>
            <a:off x="3308635"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53%</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3FBDF61E-8954-4185-B492-2E3A5F6DD48C}"/>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ACFA9BEF-B890-4F2A-8D23-792AE2B146D1}"/>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F6B432B-C695-4676-871A-E7687D47A10C}"/>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52%</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8FBD9649-5C57-41FA-ACCA-76A5789C3354}"/>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5B95A1BE-E13E-4D83-A4E3-FF3B28B2718A}"/>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A42FA94-A32E-4452-A067-3EB09B4CD0B3}"/>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(n=6263)</a:t>
            </a:r>
          </a:p>
        </p:txBody>
      </p:sp>
      <p:grpSp>
        <p:nvGrpSpPr>
          <p:cNvPr id="43" name="Group 42">
            <a:extLst>
              <a:ext uri="{FF2B5EF4-FFF2-40B4-BE49-F238E27FC236}">
                <a16:creationId xmlns:a16="http://schemas.microsoft.com/office/drawing/2014/main" id="{01075DCF-B017-414E-8D51-0AC4D7212C02}"/>
              </a:ext>
            </a:extLst>
          </p:cNvPr>
          <p:cNvGrpSpPr/>
          <p:nvPr/>
        </p:nvGrpSpPr>
        <p:grpSpPr>
          <a:xfrm>
            <a:off x="5136705" y="6407321"/>
            <a:ext cx="2241162" cy="215444"/>
            <a:chOff x="163092" y="5772628"/>
            <a:chExt cx="2241162" cy="215444"/>
          </a:xfrm>
        </p:grpSpPr>
        <p:sp>
          <p:nvSpPr>
            <p:cNvPr id="56" name="TextBox 55">
              <a:extLst>
                <a:ext uri="{FF2B5EF4-FFF2-40B4-BE49-F238E27FC236}">
                  <a16:creationId xmlns:a16="http://schemas.microsoft.com/office/drawing/2014/main" id="{E91DC33D-EE87-4A4E-AEB3-F36F9F02BFD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57" name="Isosceles Triangle 56">
              <a:extLst>
                <a:ext uri="{FF2B5EF4-FFF2-40B4-BE49-F238E27FC236}">
                  <a16:creationId xmlns:a16="http://schemas.microsoft.com/office/drawing/2014/main" id="{5A694578-018D-46A1-A48F-687DD2728A1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Isosceles Triangle 57">
              <a:extLst>
                <a:ext uri="{FF2B5EF4-FFF2-40B4-BE49-F238E27FC236}">
                  <a16:creationId xmlns:a16="http://schemas.microsoft.com/office/drawing/2014/main" id="{DADFCDB0-8D70-40E5-9441-F47854D18F46}"/>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9" name="Group 58">
            <a:extLst>
              <a:ext uri="{FF2B5EF4-FFF2-40B4-BE49-F238E27FC236}">
                <a16:creationId xmlns:a16="http://schemas.microsoft.com/office/drawing/2014/main" id="{99D1B2C0-3836-4F4E-86FD-54960CD7179B}"/>
              </a:ext>
            </a:extLst>
          </p:cNvPr>
          <p:cNvGrpSpPr/>
          <p:nvPr/>
        </p:nvGrpSpPr>
        <p:grpSpPr>
          <a:xfrm>
            <a:off x="5136705" y="6615308"/>
            <a:ext cx="2891981" cy="215444"/>
            <a:chOff x="163092" y="5772628"/>
            <a:chExt cx="2891981" cy="215444"/>
          </a:xfrm>
        </p:grpSpPr>
        <p:sp>
          <p:nvSpPr>
            <p:cNvPr id="60" name="TextBox 59">
              <a:extLst>
                <a:ext uri="{FF2B5EF4-FFF2-40B4-BE49-F238E27FC236}">
                  <a16:creationId xmlns:a16="http://schemas.microsoft.com/office/drawing/2014/main" id="{F167372C-77E4-4083-BA7E-71EE9C0F736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1" name="Isosceles Triangle 60">
              <a:extLst>
                <a:ext uri="{FF2B5EF4-FFF2-40B4-BE49-F238E27FC236}">
                  <a16:creationId xmlns:a16="http://schemas.microsoft.com/office/drawing/2014/main" id="{3B97A50E-0AD6-4688-8036-31ABEE47F5D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Isosceles Triangle 61">
              <a:extLst>
                <a:ext uri="{FF2B5EF4-FFF2-40B4-BE49-F238E27FC236}">
                  <a16:creationId xmlns:a16="http://schemas.microsoft.com/office/drawing/2014/main" id="{951B843A-3F81-45EF-BE9E-ADD8F124C1F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Rectangle 29">
            <a:extLst>
              <a:ext uri="{FF2B5EF4-FFF2-40B4-BE49-F238E27FC236}">
                <a16:creationId xmlns:a16="http://schemas.microsoft.com/office/drawing/2014/main" id="{FFD89875-0C7D-46D5-9787-654DD6FF01A9}"/>
              </a:ext>
            </a:extLst>
          </p:cNvPr>
          <p:cNvSpPr/>
          <p:nvPr/>
        </p:nvSpPr>
        <p:spPr>
          <a:xfrm>
            <a:off x="8177978" y="1945470"/>
            <a:ext cx="3820134" cy="2246769"/>
          </a:xfrm>
          <a:prstGeom prst="rect">
            <a:avLst/>
          </a:prstGeom>
        </p:spPr>
        <p:txBody>
          <a:bodyPr wrap="square">
            <a:spAutoFit/>
          </a:bodyPr>
          <a:lstStyle/>
          <a:p>
            <a:pPr lvl="0">
              <a:spcBef>
                <a:spcPts val="600"/>
              </a:spcBef>
            </a:pPr>
            <a:r>
              <a:rPr lang="en-NZ" sz="1000" dirty="0">
                <a:solidFill>
                  <a:schemeClr val="tx1">
                    <a:lumMod val="85000"/>
                    <a:lumOff val="15000"/>
                  </a:schemeClr>
                </a:solidFill>
              </a:rPr>
              <a:t>Participation for Asian New Zealanders is slightly higher than it was in 2017, however this increase is not significant. Participation is also broadly in line with the national average (52%).</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Asian New Zealanders:</a:t>
            </a:r>
          </a:p>
          <a:p>
            <a:pPr>
              <a:spcBef>
                <a:spcPts val="600"/>
              </a:spcBef>
            </a:pPr>
            <a:r>
              <a:rPr lang="en-NZ" sz="1000" dirty="0">
                <a:solidFill>
                  <a:schemeClr val="tx1">
                    <a:lumMod val="85000"/>
                    <a:lumOff val="15000"/>
                  </a:schemeClr>
                </a:solidFill>
              </a:rPr>
              <a:t>The following groups of Asian New Zealanders are more likely than average (53%) to have participated in the arts:</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People with the lived experience of disability (72%)</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Young people aged 15 to 29 (63%)</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Women (57%).</a:t>
            </a:r>
            <a:endParaRPr lang="en-NZ" sz="1000" b="1" dirty="0">
              <a:solidFill>
                <a:schemeClr val="tx1">
                  <a:lumMod val="85000"/>
                  <a:lumOff val="15000"/>
                </a:schemeClr>
              </a:solidFill>
            </a:endParaRP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336469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Frequency of participation</a:t>
            </a:r>
          </a:p>
        </p:txBody>
      </p:sp>
      <p:sp>
        <p:nvSpPr>
          <p:cNvPr id="13" name="Text Placeholder 12">
            <a:extLst>
              <a:ext uri="{FF2B5EF4-FFF2-40B4-BE49-F238E27FC236}">
                <a16:creationId xmlns:a16="http://schemas.microsoft.com/office/drawing/2014/main" id="{CCACD40D-35C7-4262-9A2B-9C422CE8509E}"/>
              </a:ext>
            </a:extLst>
          </p:cNvPr>
          <p:cNvSpPr>
            <a:spLocks noGrp="1"/>
          </p:cNvSpPr>
          <p:nvPr>
            <p:ph type="body" sz="quarter" idx="10"/>
          </p:nvPr>
        </p:nvSpPr>
        <p:spPr/>
        <p:txBody>
          <a:bodyPr/>
          <a:lstStyle/>
          <a:p>
            <a:r>
              <a:rPr lang="en-NZ" dirty="0"/>
              <a:t>Frequency of participation shows the number of times respondents have participated in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19" name="Chart 18">
            <a:extLst>
              <a:ext uri="{FF2B5EF4-FFF2-40B4-BE49-F238E27FC236}">
                <a16:creationId xmlns:a16="http://schemas.microsoft.com/office/drawing/2014/main" id="{D98F3860-0D76-4FC7-B285-18C449A1FA82}"/>
              </a:ext>
            </a:extLst>
          </p:cNvPr>
          <p:cNvGraphicFramePr/>
          <p:nvPr>
            <p:extLst>
              <p:ext uri="{D42A27DB-BD31-4B8C-83A1-F6EECF244321}">
                <p14:modId xmlns:p14="http://schemas.microsoft.com/office/powerpoint/2010/main" val="2824297907"/>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2"/>
          </a:graphicData>
        </a:graphic>
      </p:graphicFrame>
      <p:sp>
        <p:nvSpPr>
          <p:cNvPr id="28" name="Oval 27">
            <a:extLst>
              <a:ext uri="{FF2B5EF4-FFF2-40B4-BE49-F238E27FC236}">
                <a16:creationId xmlns:a16="http://schemas.microsoft.com/office/drawing/2014/main" id="{66E627BE-2761-409A-8907-9185E04F5FAA}"/>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E230BB80-3D43-4949-BFC8-6F5BBCEC1106}"/>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(n=6263)</a:t>
            </a:r>
          </a:p>
        </p:txBody>
      </p:sp>
      <p:grpSp>
        <p:nvGrpSpPr>
          <p:cNvPr id="30" name="Group 29">
            <a:extLst>
              <a:ext uri="{FF2B5EF4-FFF2-40B4-BE49-F238E27FC236}">
                <a16:creationId xmlns:a16="http://schemas.microsoft.com/office/drawing/2014/main" id="{45DC4D4A-CAE8-4BFD-BF37-D5993127C871}"/>
              </a:ext>
            </a:extLst>
          </p:cNvPr>
          <p:cNvGrpSpPr/>
          <p:nvPr/>
        </p:nvGrpSpPr>
        <p:grpSpPr>
          <a:xfrm>
            <a:off x="5136705" y="6407321"/>
            <a:ext cx="2241162" cy="215444"/>
            <a:chOff x="163092" y="5772628"/>
            <a:chExt cx="2241162" cy="215444"/>
          </a:xfrm>
        </p:grpSpPr>
        <p:sp>
          <p:nvSpPr>
            <p:cNvPr id="31" name="TextBox 30">
              <a:extLst>
                <a:ext uri="{FF2B5EF4-FFF2-40B4-BE49-F238E27FC236}">
                  <a16:creationId xmlns:a16="http://schemas.microsoft.com/office/drawing/2014/main" id="{FD6CEBCC-48F3-4664-B807-033D324ED7F9}"/>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9C46AE81-449D-45F6-B782-BE9904B722E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36FF4C35-6098-4163-9517-9CC88F147D99}"/>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4" name="Group 33">
            <a:extLst>
              <a:ext uri="{FF2B5EF4-FFF2-40B4-BE49-F238E27FC236}">
                <a16:creationId xmlns:a16="http://schemas.microsoft.com/office/drawing/2014/main" id="{097E3D41-44E0-4EDD-9610-BEBCC2438EFA}"/>
              </a:ext>
            </a:extLst>
          </p:cNvPr>
          <p:cNvGrpSpPr/>
          <p:nvPr/>
        </p:nvGrpSpPr>
        <p:grpSpPr>
          <a:xfrm>
            <a:off x="5136705" y="6615308"/>
            <a:ext cx="2891981" cy="215444"/>
            <a:chOff x="163092" y="5772628"/>
            <a:chExt cx="2891981" cy="215444"/>
          </a:xfrm>
        </p:grpSpPr>
        <p:sp>
          <p:nvSpPr>
            <p:cNvPr id="35" name="TextBox 34">
              <a:extLst>
                <a:ext uri="{FF2B5EF4-FFF2-40B4-BE49-F238E27FC236}">
                  <a16:creationId xmlns:a16="http://schemas.microsoft.com/office/drawing/2014/main" id="{1A3DBF3C-3332-4458-90BE-2B6A74671E2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6" name="Isosceles Triangle 35">
              <a:extLst>
                <a:ext uri="{FF2B5EF4-FFF2-40B4-BE49-F238E27FC236}">
                  <a16:creationId xmlns:a16="http://schemas.microsoft.com/office/drawing/2014/main" id="{9AC5DAE3-787E-4782-B5C5-DCE9444AEA6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AA4D0762-00DD-4EB9-93CE-3F6FBFB5F56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aphicFrame>
        <p:nvGraphicFramePr>
          <p:cNvPr id="38" name="Table 37">
            <a:extLst>
              <a:ext uri="{FF2B5EF4-FFF2-40B4-BE49-F238E27FC236}">
                <a16:creationId xmlns:a16="http://schemas.microsoft.com/office/drawing/2014/main" id="{75026109-CBAA-433A-9743-932AD99F7E8B}"/>
              </a:ext>
            </a:extLst>
          </p:cNvPr>
          <p:cNvGraphicFramePr>
            <a:graphicFrameLocks noGrp="1"/>
          </p:cNvGraphicFramePr>
          <p:nvPr>
            <p:extLst>
              <p:ext uri="{D42A27DB-BD31-4B8C-83A1-F6EECF244321}">
                <p14:modId xmlns:p14="http://schemas.microsoft.com/office/powerpoint/2010/main" val="3980727322"/>
              </p:ext>
            </p:extLst>
          </p:nvPr>
        </p:nvGraphicFramePr>
        <p:xfrm>
          <a:off x="77057" y="2342606"/>
          <a:ext cx="1379603" cy="2960913"/>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010399">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975257">
                <a:tc>
                  <a:txBody>
                    <a:bodyPr/>
                    <a:lstStyle/>
                    <a:p>
                      <a:pPr algn="r" fontAlgn="b"/>
                      <a:r>
                        <a:rPr lang="en-NZ" sz="1050" u="none" strike="noStrike" dirty="0">
                          <a:effectLst/>
                        </a:rPr>
                        <a:t>Asian New Zealanders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r h="975257">
                <a:tc>
                  <a:txBody>
                    <a:bodyPr/>
                    <a:lstStyle/>
                    <a:p>
                      <a:pPr algn="r" fontAlgn="b"/>
                      <a:r>
                        <a:rPr lang="en-NZ" sz="1050" u="none" strike="noStrike" dirty="0">
                          <a:effectLst/>
                        </a:rPr>
                        <a:t>Asian New Zealanders - 2017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58878"/>
                  </a:ext>
                </a:extLst>
              </a:tr>
            </a:tbl>
          </a:graphicData>
        </a:graphic>
      </p:graphicFrame>
      <p:sp>
        <p:nvSpPr>
          <p:cNvPr id="2" name="SigDiff">
            <a:extLst>
              <a:ext uri="{FF2B5EF4-FFF2-40B4-BE49-F238E27FC236}">
                <a16:creationId xmlns:a16="http://schemas.microsoft.com/office/drawing/2014/main" id="{519CB665-829E-4AF9-B5EB-793A6D3F3CA7}"/>
              </a:ext>
            </a:extLst>
          </p:cNvPr>
          <p:cNvSpPr/>
          <p:nvPr/>
        </p:nvSpPr>
        <p:spPr>
          <a:xfrm>
            <a:off x="5804788" y="3725610"/>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D26D3A79-9441-4FB9-9AFA-9029C38883FF}"/>
              </a:ext>
            </a:extLst>
          </p:cNvPr>
          <p:cNvSpPr>
            <a:spLocks noChangeAspect="1"/>
          </p:cNvSpPr>
          <p:nvPr/>
        </p:nvSpPr>
        <p:spPr>
          <a:xfrm>
            <a:off x="6044390" y="3744549"/>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Isosceles Triangle 19">
            <a:extLst>
              <a:ext uri="{FF2B5EF4-FFF2-40B4-BE49-F238E27FC236}">
                <a16:creationId xmlns:a16="http://schemas.microsoft.com/office/drawing/2014/main" id="{566D8C89-3D95-489E-8919-69915BF09E2A}"/>
              </a:ext>
            </a:extLst>
          </p:cNvPr>
          <p:cNvSpPr>
            <a:spLocks noChangeAspect="1"/>
          </p:cNvSpPr>
          <p:nvPr/>
        </p:nvSpPr>
        <p:spPr>
          <a:xfrm rot="10800000">
            <a:off x="7377867" y="3743468"/>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Rectangle 21">
            <a:extLst>
              <a:ext uri="{FF2B5EF4-FFF2-40B4-BE49-F238E27FC236}">
                <a16:creationId xmlns:a16="http://schemas.microsoft.com/office/drawing/2014/main" id="{35CB4860-FE77-46F6-AC2A-08FC63EA1DB5}"/>
              </a:ext>
            </a:extLst>
          </p:cNvPr>
          <p:cNvSpPr/>
          <p:nvPr/>
        </p:nvSpPr>
        <p:spPr>
          <a:xfrm>
            <a:off x="8193505" y="1945470"/>
            <a:ext cx="3846339" cy="1323439"/>
          </a:xfrm>
          <a:prstGeom prst="rect">
            <a:avLst/>
          </a:prstGeom>
        </p:spPr>
        <p:txBody>
          <a:bodyPr wrap="square">
            <a:spAutoFit/>
          </a:bodyPr>
          <a:lstStyle/>
          <a:p>
            <a:r>
              <a:rPr lang="en-NZ" sz="1000" dirty="0"/>
              <a:t>Thirteen percent of Asian New Zealanders participate in the arts on a regular basis (more than 12 times a year). This is consistent with 2017, but significantly lower than the national average. </a:t>
            </a:r>
          </a:p>
          <a:p>
            <a:pPr lvl="0">
              <a:spcBef>
                <a:spcPts val="600"/>
              </a:spcBef>
            </a:pPr>
            <a:r>
              <a:rPr lang="en-NZ" sz="1000" b="1" dirty="0">
                <a:solidFill>
                  <a:schemeClr val="tx1">
                    <a:lumMod val="85000"/>
                    <a:lumOff val="15000"/>
                  </a:schemeClr>
                </a:solidFill>
              </a:rPr>
              <a:t>Sub-group differences among Asian New Zealanders:</a:t>
            </a:r>
          </a:p>
          <a:p>
            <a:pPr>
              <a:spcBef>
                <a:spcPts val="600"/>
              </a:spcBef>
            </a:pPr>
            <a:r>
              <a:rPr lang="en-NZ" sz="1000" dirty="0">
                <a:solidFill>
                  <a:schemeClr val="tx1">
                    <a:lumMod val="85000"/>
                    <a:lumOff val="15000"/>
                  </a:schemeClr>
                </a:solidFill>
              </a:rPr>
              <a:t>Asian New Zealanders with the lived experience of disability (25%) and those aged 15 to 29 (19%) are more likely than average (13%) to be regular participants.</a:t>
            </a:r>
          </a:p>
        </p:txBody>
      </p:sp>
    </p:spTree>
    <p:extLst>
      <p:ext uri="{BB962C8B-B14F-4D97-AF65-F5344CB8AC3E}">
        <p14:creationId xmlns:p14="http://schemas.microsoft.com/office/powerpoint/2010/main" val="193976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chor="ctr">
            <a:normAutofit/>
          </a:bodyPr>
          <a:lstStyle/>
          <a:p>
            <a:r>
              <a:rPr lang="en-NZ" sz="4000" dirty="0">
                <a:latin typeface="Georgia" panose="02040502050405020303" pitchFamily="18" charset="0"/>
              </a:rPr>
              <a:t>Arts attitudes AMONG ASIAN NEW ZEALANDERS</a:t>
            </a:r>
          </a:p>
        </p:txBody>
      </p:sp>
    </p:spTree>
    <p:extLst>
      <p:ext uri="{BB962C8B-B14F-4D97-AF65-F5344CB8AC3E}">
        <p14:creationId xmlns:p14="http://schemas.microsoft.com/office/powerpoint/2010/main" val="376491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Change in overall perception of the arts</a:t>
            </a:r>
          </a:p>
        </p:txBody>
      </p:sp>
      <p:sp>
        <p:nvSpPr>
          <p:cNvPr id="6" name="Text Placeholder 5">
            <a:extLst>
              <a:ext uri="{FF2B5EF4-FFF2-40B4-BE49-F238E27FC236}">
                <a16:creationId xmlns:a16="http://schemas.microsoft.com/office/drawing/2014/main" id="{E8873293-B168-404F-9235-542ACF31873E}"/>
              </a:ext>
            </a:extLst>
          </p:cNvPr>
          <p:cNvSpPr>
            <a:spLocks noGrp="1"/>
          </p:cNvSpPr>
          <p:nvPr>
            <p:ph type="body" sz="quarter" idx="10"/>
          </p:nvPr>
        </p:nvSpPr>
        <p:spPr>
          <a:xfrm>
            <a:off x="758825" y="1318082"/>
            <a:ext cx="6953250" cy="419100"/>
          </a:xfrm>
        </p:spPr>
        <p:txBody>
          <a:bodyPr/>
          <a:lstStyle/>
          <a:p>
            <a:r>
              <a:rPr lang="en-NZ" sz="1200" dirty="0"/>
              <a:t>Has your view of the arts changed in the last 12 months?</a:t>
            </a:r>
          </a:p>
        </p:txBody>
      </p:sp>
      <p:sp>
        <p:nvSpPr>
          <p:cNvPr id="22" name="TextBox 21">
            <a:extLst>
              <a:ext uri="{FF2B5EF4-FFF2-40B4-BE49-F238E27FC236}">
                <a16:creationId xmlns:a16="http://schemas.microsoft.com/office/drawing/2014/main" id="{AF05CF51-9A38-4383-AD8F-94A91136BB30}"/>
              </a:ext>
            </a:extLst>
          </p:cNvPr>
          <p:cNvSpPr txBox="1"/>
          <p:nvPr/>
        </p:nvSpPr>
        <p:spPr>
          <a:xfrm>
            <a:off x="726791" y="2303033"/>
            <a:ext cx="2853666" cy="307777"/>
          </a:xfrm>
          <a:prstGeom prst="rect">
            <a:avLst/>
          </a:prstGeom>
          <a:noFill/>
        </p:spPr>
        <p:txBody>
          <a:bodyPr wrap="none" rtlCol="0">
            <a:spAutoFit/>
          </a:bodyPr>
          <a:lstStyle/>
          <a:p>
            <a:pPr algn="ctr"/>
            <a:r>
              <a:rPr lang="lv-LV" sz="1400" b="1" spc="300" dirty="0">
                <a:solidFill>
                  <a:schemeClr val="tx1">
                    <a:lumMod val="65000"/>
                    <a:lumOff val="35000"/>
                  </a:schemeClr>
                </a:solidFill>
                <a:latin typeface="+mj-lt"/>
              </a:rPr>
              <a:t>Asian New Zealanders</a:t>
            </a:r>
            <a:endParaRPr lang="en-US" sz="1400" b="1" spc="300" dirty="0">
              <a:solidFill>
                <a:schemeClr val="tx1">
                  <a:lumMod val="65000"/>
                  <a:lumOff val="35000"/>
                </a:schemeClr>
              </a:solidFill>
              <a:latin typeface="+mj-lt"/>
            </a:endParaRPr>
          </a:p>
        </p:txBody>
      </p:sp>
      <p:sp>
        <p:nvSpPr>
          <p:cNvPr id="24" name="TextBox 23">
            <a:extLst>
              <a:ext uri="{FF2B5EF4-FFF2-40B4-BE49-F238E27FC236}">
                <a16:creationId xmlns:a16="http://schemas.microsoft.com/office/drawing/2014/main" id="{4C4E8969-89F0-428C-B9ED-CD41829C04FE}"/>
              </a:ext>
            </a:extLst>
          </p:cNvPr>
          <p:cNvSpPr txBox="1"/>
          <p:nvPr/>
        </p:nvSpPr>
        <p:spPr>
          <a:xfrm>
            <a:off x="5215998"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28" name="Rectangle 27">
            <a:extLst>
              <a:ext uri="{FF2B5EF4-FFF2-40B4-BE49-F238E27FC236}">
                <a16:creationId xmlns:a16="http://schemas.microsoft.com/office/drawing/2014/main" id="{95A81FA6-A189-4BDF-891C-249B3A673F9B}"/>
              </a:ext>
            </a:extLst>
          </p:cNvPr>
          <p:cNvSpPr/>
          <p:nvPr/>
        </p:nvSpPr>
        <p:spPr>
          <a:xfrm>
            <a:off x="235371"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765F1E5E-56A3-4691-8394-9D31000D7B00}"/>
              </a:ext>
            </a:extLst>
          </p:cNvPr>
          <p:cNvGraphicFramePr/>
          <p:nvPr>
            <p:extLst>
              <p:ext uri="{D42A27DB-BD31-4B8C-83A1-F6EECF244321}">
                <p14:modId xmlns:p14="http://schemas.microsoft.com/office/powerpoint/2010/main" val="437632947"/>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A327D932-BE4F-4037-965C-FE6EE298A76B}"/>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sp>
        <p:nvSpPr>
          <p:cNvPr id="31" name="Rectangle 30">
            <a:extLst>
              <a:ext uri="{FF2B5EF4-FFF2-40B4-BE49-F238E27FC236}">
                <a16:creationId xmlns:a16="http://schemas.microsoft.com/office/drawing/2014/main" id="{7A4614B8-BEA3-4545-91F3-E818947B232D}"/>
              </a:ext>
            </a:extLst>
          </p:cNvPr>
          <p:cNvSpPr/>
          <p:nvPr/>
        </p:nvSpPr>
        <p:spPr>
          <a:xfrm>
            <a:off x="4130625"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Chart 35">
            <a:extLst>
              <a:ext uri="{FF2B5EF4-FFF2-40B4-BE49-F238E27FC236}">
                <a16:creationId xmlns:a16="http://schemas.microsoft.com/office/drawing/2014/main" id="{CE4429C3-BDA3-47C7-AF44-8CBF1F8ECB81}"/>
              </a:ext>
            </a:extLst>
          </p:cNvPr>
          <p:cNvGraphicFramePr/>
          <p:nvPr>
            <p:extLst>
              <p:ext uri="{D42A27DB-BD31-4B8C-83A1-F6EECF244321}">
                <p14:modId xmlns:p14="http://schemas.microsoft.com/office/powerpoint/2010/main" val="1592805858"/>
              </p:ext>
            </p:extLst>
          </p:nvPr>
        </p:nvGraphicFramePr>
        <p:xfrm>
          <a:off x="235372" y="5702213"/>
          <a:ext cx="7609006" cy="49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A8CA7C02-4866-4F11-9E78-43014B3F9300}"/>
              </a:ext>
            </a:extLst>
          </p:cNvPr>
          <p:cNvGrpSpPr/>
          <p:nvPr/>
        </p:nvGrpSpPr>
        <p:grpSpPr>
          <a:xfrm>
            <a:off x="4270285" y="2937963"/>
            <a:ext cx="3371260" cy="2566683"/>
            <a:chOff x="369307" y="2804485"/>
            <a:chExt cx="3371260" cy="2566683"/>
          </a:xfrm>
        </p:grpSpPr>
        <p:graphicFrame>
          <p:nvGraphicFramePr>
            <p:cNvPr id="39" name="Chart 38">
              <a:extLst>
                <a:ext uri="{FF2B5EF4-FFF2-40B4-BE49-F238E27FC236}">
                  <a16:creationId xmlns:a16="http://schemas.microsoft.com/office/drawing/2014/main" id="{3192FB5D-9893-45AE-A5BE-5E25D7E29EBD}"/>
                </a:ext>
              </a:extLst>
            </p:cNvPr>
            <p:cNvGraphicFramePr/>
            <p:nvPr>
              <p:extLst>
                <p:ext uri="{D42A27DB-BD31-4B8C-83A1-F6EECF244321}">
                  <p14:modId xmlns:p14="http://schemas.microsoft.com/office/powerpoint/2010/main" val="3893647129"/>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A97D161E-7AD8-447D-9392-AF49BC37D7F3}"/>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grpSp>
      <p:grpSp>
        <p:nvGrpSpPr>
          <p:cNvPr id="18" name="Group 17">
            <a:extLst>
              <a:ext uri="{FF2B5EF4-FFF2-40B4-BE49-F238E27FC236}">
                <a16:creationId xmlns:a16="http://schemas.microsoft.com/office/drawing/2014/main" id="{8DC1351E-A583-491C-87FA-B761E68D606C}"/>
              </a:ext>
            </a:extLst>
          </p:cNvPr>
          <p:cNvGrpSpPr/>
          <p:nvPr/>
        </p:nvGrpSpPr>
        <p:grpSpPr>
          <a:xfrm>
            <a:off x="5215998" y="6516043"/>
            <a:ext cx="2891981" cy="215444"/>
            <a:chOff x="163092" y="5772628"/>
            <a:chExt cx="2891981" cy="215444"/>
          </a:xfrm>
        </p:grpSpPr>
        <p:sp>
          <p:nvSpPr>
            <p:cNvPr id="19" name="TextBox 18">
              <a:extLst>
                <a:ext uri="{FF2B5EF4-FFF2-40B4-BE49-F238E27FC236}">
                  <a16:creationId xmlns:a16="http://schemas.microsoft.com/office/drawing/2014/main" id="{84436D66-D4E9-4C44-8259-5DE36ACBC6B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0" name="Isosceles Triangle 19">
              <a:extLst>
                <a:ext uri="{FF2B5EF4-FFF2-40B4-BE49-F238E27FC236}">
                  <a16:creationId xmlns:a16="http://schemas.microsoft.com/office/drawing/2014/main" id="{93834D67-C30A-40BC-BD43-D5C9DEA8B52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B831E743-7753-4CC2-8D30-8282C4026F64}"/>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TextBox 26">
            <a:extLst>
              <a:ext uri="{FF2B5EF4-FFF2-40B4-BE49-F238E27FC236}">
                <a16:creationId xmlns:a16="http://schemas.microsoft.com/office/drawing/2014/main" id="{DE962137-E571-44AC-9CFF-DDF7B68C242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sp>
        <p:nvSpPr>
          <p:cNvPr id="21" name="Isosceles Triangle 20">
            <a:extLst>
              <a:ext uri="{FF2B5EF4-FFF2-40B4-BE49-F238E27FC236}">
                <a16:creationId xmlns:a16="http://schemas.microsoft.com/office/drawing/2014/main" id="{5DAB0695-EFFF-46E5-BD25-2385C61EE858}"/>
              </a:ext>
            </a:extLst>
          </p:cNvPr>
          <p:cNvSpPr>
            <a:spLocks noChangeAspect="1"/>
          </p:cNvSpPr>
          <p:nvPr/>
        </p:nvSpPr>
        <p:spPr>
          <a:xfrm>
            <a:off x="2933206" y="3322842"/>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Isosceles Triangle 29">
            <a:extLst>
              <a:ext uri="{FF2B5EF4-FFF2-40B4-BE49-F238E27FC236}">
                <a16:creationId xmlns:a16="http://schemas.microsoft.com/office/drawing/2014/main" id="{11E9D88A-FB13-4DB1-922E-63507C6585FD}"/>
              </a:ext>
            </a:extLst>
          </p:cNvPr>
          <p:cNvSpPr>
            <a:spLocks noChangeAspect="1"/>
          </p:cNvSpPr>
          <p:nvPr/>
        </p:nvSpPr>
        <p:spPr>
          <a:xfrm rot="10800000">
            <a:off x="1460243" y="5114239"/>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ectangle 31">
            <a:extLst>
              <a:ext uri="{FF2B5EF4-FFF2-40B4-BE49-F238E27FC236}">
                <a16:creationId xmlns:a16="http://schemas.microsoft.com/office/drawing/2014/main" id="{530342E1-441C-41C9-AFF7-1132DC064C94}"/>
              </a:ext>
            </a:extLst>
          </p:cNvPr>
          <p:cNvSpPr/>
          <p:nvPr/>
        </p:nvSpPr>
        <p:spPr>
          <a:xfrm>
            <a:off x="8250286" y="1945470"/>
            <a:ext cx="3706344" cy="3862596"/>
          </a:xfrm>
          <a:prstGeom prst="rect">
            <a:avLst/>
          </a:prstGeom>
        </p:spPr>
        <p:txBody>
          <a:bodyPr wrap="square">
            <a:spAutoFit/>
          </a:bodyPr>
          <a:lstStyle/>
          <a:p>
            <a:pPr>
              <a:spcBef>
                <a:spcPts val="600"/>
              </a:spcBef>
            </a:pPr>
            <a:r>
              <a:rPr lang="en-NZ" sz="1000" dirty="0"/>
              <a:t>Overall, Asian New Zealanders are more positive about the arts than they were in 2017, with positive shifts in many of the attitudes included in this section. Indeed, it appears that COVID-19 and subsequent lockdowns has sparked a renewed appreciation for the arts. This trend is also evident at a national level.  </a:t>
            </a:r>
          </a:p>
          <a:p>
            <a:pPr>
              <a:spcBef>
                <a:spcPts val="600"/>
              </a:spcBef>
            </a:pPr>
            <a:r>
              <a:rPr lang="en-NZ" sz="1000" dirty="0"/>
              <a:t>This overall finding is supported by the chart opposite which illustrates how Asian New Zealander's perceptions of the arts has changed over the last 12 months. While most haven’t changed their view of the arts, a quarter are more positive and only 3% are more negative. </a:t>
            </a:r>
          </a:p>
          <a:p>
            <a:pPr>
              <a:spcBef>
                <a:spcPts val="600"/>
              </a:spcBef>
            </a:pPr>
            <a:r>
              <a:rPr lang="en-NZ" sz="1000" dirty="0"/>
              <a:t>Compared to the national average, a higher proportion of Asian New Zealanders feel more positive about the arts now than they did 12 months ago (25% vs. 17%)</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The following groups of Asian New Zealanders are more likely than average (25%) to say they feel more positive about the arts: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with the lived experience of disability (44%)</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aged under 40 (30%)</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Men (29%).</a:t>
            </a:r>
          </a:p>
        </p:txBody>
      </p:sp>
    </p:spTree>
    <p:extLst>
      <p:ext uri="{BB962C8B-B14F-4D97-AF65-F5344CB8AC3E}">
        <p14:creationId xmlns:p14="http://schemas.microsoft.com/office/powerpoint/2010/main" val="72538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Culture and identity</a:t>
            </a:r>
          </a:p>
        </p:txBody>
      </p:sp>
      <p:sp>
        <p:nvSpPr>
          <p:cNvPr id="6" name="Text Placeholder 5">
            <a:extLst>
              <a:ext uri="{FF2B5EF4-FFF2-40B4-BE49-F238E27FC236}">
                <a16:creationId xmlns:a16="http://schemas.microsoft.com/office/drawing/2014/main" id="{258C64D8-C4E7-4EFB-AA1B-8844A79D3025}"/>
              </a:ext>
            </a:extLst>
          </p:cNvPr>
          <p:cNvSpPr>
            <a:spLocks noGrp="1"/>
          </p:cNvSpPr>
          <p:nvPr>
            <p:ph type="body" sz="quarter" idx="10"/>
          </p:nvPr>
        </p:nvSpPr>
        <p:spPr>
          <a:xfrm>
            <a:off x="758825" y="132679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855860695"/>
              </p:ext>
            </p:extLst>
          </p:nvPr>
        </p:nvGraphicFramePr>
        <p:xfrm>
          <a:off x="1304925" y="1291566"/>
          <a:ext cx="5724525" cy="529581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B2F440E-5447-43CD-916A-5919C239E2A5}"/>
              </a:ext>
            </a:extLst>
          </p:cNvPr>
          <p:cNvSpPr txBox="1"/>
          <p:nvPr/>
        </p:nvSpPr>
        <p:spPr>
          <a:xfrm>
            <a:off x="193406" y="3605632"/>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define who we are as New Zealanders</a:t>
            </a:r>
          </a:p>
        </p:txBody>
      </p:sp>
      <p:sp>
        <p:nvSpPr>
          <p:cNvPr id="35" name="TextBox 34">
            <a:extLst>
              <a:ext uri="{FF2B5EF4-FFF2-40B4-BE49-F238E27FC236}">
                <a16:creationId xmlns:a16="http://schemas.microsoft.com/office/drawing/2014/main" id="{0385D470-CE24-4A93-A4FB-1B5FC86C2E1C}"/>
              </a:ext>
            </a:extLst>
          </p:cNvPr>
          <p:cNvSpPr txBox="1"/>
          <p:nvPr/>
        </p:nvSpPr>
        <p:spPr>
          <a:xfrm>
            <a:off x="193406" y="4288417"/>
            <a:ext cx="1494934"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an important way of connecting with my culture</a:t>
            </a:r>
          </a:p>
        </p:txBody>
      </p:sp>
      <p:sp>
        <p:nvSpPr>
          <p:cNvPr id="36" name="TextBox 35">
            <a:extLst>
              <a:ext uri="{FF2B5EF4-FFF2-40B4-BE49-F238E27FC236}">
                <a16:creationId xmlns:a16="http://schemas.microsoft.com/office/drawing/2014/main" id="{52CB11A4-4DC6-462A-9C86-5B7856DA8A23}"/>
              </a:ext>
            </a:extLst>
          </p:cNvPr>
          <p:cNvSpPr txBox="1"/>
          <p:nvPr/>
        </p:nvSpPr>
        <p:spPr>
          <a:xfrm>
            <a:off x="193407" y="215674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reflect NZ’s cultural diversity</a:t>
            </a:r>
          </a:p>
        </p:txBody>
      </p:sp>
      <p:sp>
        <p:nvSpPr>
          <p:cNvPr id="37" name="TextBox 36">
            <a:extLst>
              <a:ext uri="{FF2B5EF4-FFF2-40B4-BE49-F238E27FC236}">
                <a16:creationId xmlns:a16="http://schemas.microsoft.com/office/drawing/2014/main" id="{0D4AE1AC-6F79-4457-8F38-6C39B8F17D95}"/>
              </a:ext>
            </a:extLst>
          </p:cNvPr>
          <p:cNvSpPr txBox="1"/>
          <p:nvPr/>
        </p:nvSpPr>
        <p:spPr>
          <a:xfrm>
            <a:off x="193406" y="288981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learn about different cultures through the arts</a:t>
            </a:r>
          </a:p>
        </p:txBody>
      </p:sp>
      <p:sp>
        <p:nvSpPr>
          <p:cNvPr id="41" name="TextBox 40">
            <a:extLst>
              <a:ext uri="{FF2B5EF4-FFF2-40B4-BE49-F238E27FC236}">
                <a16:creationId xmlns:a16="http://schemas.microsoft.com/office/drawing/2014/main" id="{58D1E99E-35D3-4BDF-B82D-AF488687B42D}"/>
              </a:ext>
            </a:extLst>
          </p:cNvPr>
          <p:cNvSpPr txBox="1"/>
          <p:nvPr/>
        </p:nvSpPr>
        <p:spPr>
          <a:xfrm>
            <a:off x="193406" y="5109566"/>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Taking part in the arts supports my identity</a:t>
            </a:r>
          </a:p>
        </p:txBody>
      </p:sp>
      <p:grpSp>
        <p:nvGrpSpPr>
          <p:cNvPr id="53" name="Group 52">
            <a:extLst>
              <a:ext uri="{FF2B5EF4-FFF2-40B4-BE49-F238E27FC236}">
                <a16:creationId xmlns:a16="http://schemas.microsoft.com/office/drawing/2014/main" id="{A7827AA3-D307-400C-B46E-777DFD3E00EE}"/>
              </a:ext>
            </a:extLst>
          </p:cNvPr>
          <p:cNvGrpSpPr/>
          <p:nvPr/>
        </p:nvGrpSpPr>
        <p:grpSpPr>
          <a:xfrm>
            <a:off x="221877" y="2816306"/>
            <a:ext cx="7711205" cy="218813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F794CE7-51AB-4792-9FB4-3DD6ECC72A64}"/>
              </a:ext>
            </a:extLst>
          </p:cNvPr>
          <p:cNvSpPr txBox="1"/>
          <p:nvPr/>
        </p:nvSpPr>
        <p:spPr>
          <a:xfrm>
            <a:off x="6873418" y="1778526"/>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44" name="TextBox 43">
            <a:extLst>
              <a:ext uri="{FF2B5EF4-FFF2-40B4-BE49-F238E27FC236}">
                <a16:creationId xmlns:a16="http://schemas.microsoft.com/office/drawing/2014/main" id="{B2BC1F6A-F5E5-4AE5-9AA8-9B521DDF604F}"/>
              </a:ext>
            </a:extLst>
          </p:cNvPr>
          <p:cNvSpPr txBox="1"/>
          <p:nvPr/>
        </p:nvSpPr>
        <p:spPr>
          <a:xfrm>
            <a:off x="7345874" y="1778526"/>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45" name="TextBox 44">
            <a:extLst>
              <a:ext uri="{FF2B5EF4-FFF2-40B4-BE49-F238E27FC236}">
                <a16:creationId xmlns:a16="http://schemas.microsoft.com/office/drawing/2014/main" id="{17190A54-A3AB-48A5-8C57-BFC38742E769}"/>
              </a:ext>
            </a:extLst>
          </p:cNvPr>
          <p:cNvSpPr txBox="1"/>
          <p:nvPr/>
        </p:nvSpPr>
        <p:spPr>
          <a:xfrm>
            <a:off x="2266459" y="4721566"/>
            <a:ext cx="2526384" cy="261610"/>
          </a:xfrm>
          <a:prstGeom prst="rect">
            <a:avLst/>
          </a:prstGeom>
          <a:noFill/>
        </p:spPr>
        <p:txBody>
          <a:bodyPr wrap="square" rtlCol="0">
            <a:spAutoFit/>
          </a:bodyPr>
          <a:lstStyle/>
          <a:p>
            <a:r>
              <a:rPr lang="en-NZ" sz="1100" spc="150" dirty="0">
                <a:solidFill>
                  <a:schemeClr val="tx1">
                    <a:lumMod val="65000"/>
                    <a:lumOff val="35000"/>
                  </a:schemeClr>
                </a:solidFill>
                <a:latin typeface="Arial" panose="020B0604020202020204" pitchFamily="34" charset="0"/>
                <a:cs typeface="Arial" panose="020B0604020202020204" pitchFamily="34" charset="0"/>
              </a:rPr>
              <a:t>Not asked in 2017</a:t>
            </a:r>
          </a:p>
        </p:txBody>
      </p:sp>
      <p:sp>
        <p:nvSpPr>
          <p:cNvPr id="46" name="TextBox 45">
            <a:extLst>
              <a:ext uri="{FF2B5EF4-FFF2-40B4-BE49-F238E27FC236}">
                <a16:creationId xmlns:a16="http://schemas.microsoft.com/office/drawing/2014/main" id="{A90EBDA9-ED15-4010-921B-952067E448C0}"/>
              </a:ext>
            </a:extLst>
          </p:cNvPr>
          <p:cNvSpPr txBox="1"/>
          <p:nvPr/>
        </p:nvSpPr>
        <p:spPr>
          <a:xfrm>
            <a:off x="2266459" y="5463882"/>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946840550"/>
              </p:ext>
            </p:extLst>
          </p:nvPr>
        </p:nvGraphicFramePr>
        <p:xfrm>
          <a:off x="6983631" y="2055017"/>
          <a:ext cx="949452" cy="37609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6099">
                <a:tc>
                  <a:txBody>
                    <a:bodyPr/>
                    <a:lstStyle/>
                    <a:p>
                      <a:pPr algn="ctr"/>
                      <a:r>
                        <a:rPr lang="lv-LV" sz="1200" b="0">
                          <a:solidFill>
                            <a:schemeClr val="tx1"/>
                          </a:solidFill>
                          <a:latin typeface="Arial" panose="020B0604020202020204" pitchFamily="34" charset="0"/>
                          <a:cs typeface="Arial" panose="020B0604020202020204" pitchFamily="34" charset="0"/>
                        </a:rPr>
                        <a:t>78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74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50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609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49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609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55" name="Oval 54">
            <a:extLst>
              <a:ext uri="{FF2B5EF4-FFF2-40B4-BE49-F238E27FC236}">
                <a16:creationId xmlns:a16="http://schemas.microsoft.com/office/drawing/2014/main" id="{1853C504-4BBC-4A44-A53B-4AF1652D579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2744A18F-4641-441C-AEC2-C6579F6BD5D2}"/>
              </a:ext>
            </a:extLst>
          </p:cNvPr>
          <p:cNvSpPr txBox="1"/>
          <p:nvPr/>
        </p:nvSpPr>
        <p:spPr>
          <a:xfrm>
            <a:off x="77056" y="6386679"/>
            <a:ext cx="3474235"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75AEFE79-475C-4988-9868-9BDE65F780FD}"/>
              </a:ext>
            </a:extLst>
          </p:cNvPr>
          <p:cNvGrpSpPr/>
          <p:nvPr/>
        </p:nvGrpSpPr>
        <p:grpSpPr>
          <a:xfrm>
            <a:off x="5136705" y="6407321"/>
            <a:ext cx="2241162" cy="215444"/>
            <a:chOff x="163092" y="5772628"/>
            <a:chExt cx="2241162" cy="215444"/>
          </a:xfrm>
        </p:grpSpPr>
        <p:sp>
          <p:nvSpPr>
            <p:cNvPr id="30" name="TextBox 29">
              <a:extLst>
                <a:ext uri="{FF2B5EF4-FFF2-40B4-BE49-F238E27FC236}">
                  <a16:creationId xmlns:a16="http://schemas.microsoft.com/office/drawing/2014/main" id="{72FF533C-4CDA-478E-A3EC-A01E30A6F62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A20EA738-9E68-4E4A-B779-9FE2ABFA33A5}"/>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247C077E-28D8-4AED-AF36-B83087140097}"/>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6" name="Group 55">
            <a:extLst>
              <a:ext uri="{FF2B5EF4-FFF2-40B4-BE49-F238E27FC236}">
                <a16:creationId xmlns:a16="http://schemas.microsoft.com/office/drawing/2014/main" id="{BC97011B-58AB-47D5-A959-D16883F34138}"/>
              </a:ext>
            </a:extLst>
          </p:cNvPr>
          <p:cNvGrpSpPr/>
          <p:nvPr/>
        </p:nvGrpSpPr>
        <p:grpSpPr>
          <a:xfrm>
            <a:off x="5136705" y="6615308"/>
            <a:ext cx="2891981" cy="215444"/>
            <a:chOff x="163092" y="5772628"/>
            <a:chExt cx="2891981" cy="215444"/>
          </a:xfrm>
        </p:grpSpPr>
        <p:sp>
          <p:nvSpPr>
            <p:cNvPr id="57" name="TextBox 56">
              <a:extLst>
                <a:ext uri="{FF2B5EF4-FFF2-40B4-BE49-F238E27FC236}">
                  <a16:creationId xmlns:a16="http://schemas.microsoft.com/office/drawing/2014/main" id="{0B4DC7E8-3704-4653-AAE6-039E9E36027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8" name="Isosceles Triangle 57">
              <a:extLst>
                <a:ext uri="{FF2B5EF4-FFF2-40B4-BE49-F238E27FC236}">
                  <a16:creationId xmlns:a16="http://schemas.microsoft.com/office/drawing/2014/main" id="{9F8D5AD3-3CC7-4059-AD83-A95AFA30499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F315CDF6-8547-4A08-A978-32754870635D}"/>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A8C9A268-7563-4DAB-BDBC-5A431C139FE7}"/>
              </a:ext>
            </a:extLst>
          </p:cNvPr>
          <p:cNvSpPr/>
          <p:nvPr/>
        </p:nvSpPr>
        <p:spPr>
          <a:xfrm>
            <a:off x="7339675" y="2116067"/>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898F28CE-700B-44CF-BCEF-B16DF876B668}"/>
              </a:ext>
            </a:extLst>
          </p:cNvPr>
          <p:cNvSpPr/>
          <p:nvPr/>
        </p:nvSpPr>
        <p:spPr>
          <a:xfrm>
            <a:off x="7339675" y="2868265"/>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igDiff">
            <a:extLst>
              <a:ext uri="{FF2B5EF4-FFF2-40B4-BE49-F238E27FC236}">
                <a16:creationId xmlns:a16="http://schemas.microsoft.com/office/drawing/2014/main" id="{CE48EB9F-7B5A-4C5F-9B03-7584F5147B18}"/>
              </a:ext>
            </a:extLst>
          </p:cNvPr>
          <p:cNvSpPr/>
          <p:nvPr/>
        </p:nvSpPr>
        <p:spPr>
          <a:xfrm>
            <a:off x="7339675" y="3620462"/>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SigDiff">
            <a:extLst>
              <a:ext uri="{FF2B5EF4-FFF2-40B4-BE49-F238E27FC236}">
                <a16:creationId xmlns:a16="http://schemas.microsoft.com/office/drawing/2014/main" id="{E79649CD-05B2-4792-9F7B-81328BA61C57}"/>
              </a:ext>
            </a:extLst>
          </p:cNvPr>
          <p:cNvSpPr/>
          <p:nvPr/>
        </p:nvSpPr>
        <p:spPr>
          <a:xfrm>
            <a:off x="7347697" y="375361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SigDiff">
            <a:extLst>
              <a:ext uri="{FF2B5EF4-FFF2-40B4-BE49-F238E27FC236}">
                <a16:creationId xmlns:a16="http://schemas.microsoft.com/office/drawing/2014/main" id="{6FE44E08-AF6E-44F1-B2BD-F90F96A4DF9B}"/>
              </a:ext>
            </a:extLst>
          </p:cNvPr>
          <p:cNvSpPr/>
          <p:nvPr/>
        </p:nvSpPr>
        <p:spPr>
          <a:xfrm>
            <a:off x="7355717" y="300123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SigDiff">
            <a:extLst>
              <a:ext uri="{FF2B5EF4-FFF2-40B4-BE49-F238E27FC236}">
                <a16:creationId xmlns:a16="http://schemas.microsoft.com/office/drawing/2014/main" id="{7EBD6E56-515F-4288-9624-B66AF25B5819}"/>
              </a:ext>
            </a:extLst>
          </p:cNvPr>
          <p:cNvSpPr/>
          <p:nvPr/>
        </p:nvSpPr>
        <p:spPr>
          <a:xfrm>
            <a:off x="7354113" y="2258484"/>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SigDiff">
            <a:extLst>
              <a:ext uri="{FF2B5EF4-FFF2-40B4-BE49-F238E27FC236}">
                <a16:creationId xmlns:a16="http://schemas.microsoft.com/office/drawing/2014/main" id="{6FDB2589-D048-4467-9B8B-2E89F9B0139A}"/>
              </a:ext>
            </a:extLst>
          </p:cNvPr>
          <p:cNvSpPr/>
          <p:nvPr/>
        </p:nvSpPr>
        <p:spPr>
          <a:xfrm>
            <a:off x="7352508" y="443219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SigDiff">
            <a:extLst>
              <a:ext uri="{FF2B5EF4-FFF2-40B4-BE49-F238E27FC236}">
                <a16:creationId xmlns:a16="http://schemas.microsoft.com/office/drawing/2014/main" id="{75185952-8109-4E68-900A-DCD755C44C2B}"/>
              </a:ext>
            </a:extLst>
          </p:cNvPr>
          <p:cNvSpPr/>
          <p:nvPr/>
        </p:nvSpPr>
        <p:spPr>
          <a:xfrm>
            <a:off x="7360529" y="5190984"/>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B917C996-5FBC-4A5C-AC9D-BF7D5E0A223E}"/>
              </a:ext>
            </a:extLst>
          </p:cNvPr>
          <p:cNvSpPr/>
          <p:nvPr/>
        </p:nvSpPr>
        <p:spPr>
          <a:xfrm>
            <a:off x="8178890" y="1796613"/>
            <a:ext cx="3818422" cy="2939266"/>
          </a:xfrm>
          <a:prstGeom prst="rect">
            <a:avLst/>
          </a:prstGeom>
        </p:spPr>
        <p:txBody>
          <a:bodyPr wrap="square">
            <a:spAutoFit/>
          </a:bodyPr>
          <a:lstStyle/>
          <a:p>
            <a:pPr lvl="0">
              <a:spcBef>
                <a:spcPts val="600"/>
              </a:spcBef>
            </a:pPr>
            <a:r>
              <a:rPr lang="en-NZ" sz="1000" dirty="0">
                <a:solidFill>
                  <a:schemeClr val="tx1">
                    <a:lumMod val="85000"/>
                    <a:lumOff val="15000"/>
                  </a:schemeClr>
                </a:solidFill>
              </a:rPr>
              <a:t>The arts contribute to Asian New Zealander’s sense of self, nationhood, and understanding of others to a greater degree than average. </a:t>
            </a:r>
          </a:p>
          <a:p>
            <a:pPr lvl="0">
              <a:spcBef>
                <a:spcPts val="600"/>
              </a:spcBef>
            </a:pPr>
            <a:r>
              <a:rPr lang="en-NZ" sz="1000" dirty="0">
                <a:solidFill>
                  <a:schemeClr val="tx1">
                    <a:lumMod val="85000"/>
                    <a:lumOff val="15000"/>
                  </a:schemeClr>
                </a:solidFill>
              </a:rPr>
              <a:t>Nearly eight in ten (78%) agree the arts should reflect New Zealand’s cultural diversity, 74% say they learn about other cultures and 68% say they help define who we are as New Zealanders. Agreement with these statements</a:t>
            </a:r>
            <a:r>
              <a:rPr lang="en-NZ" sz="1000" dirty="0"/>
              <a:t> is </a:t>
            </a:r>
            <a:r>
              <a:rPr lang="en-NZ" sz="1000" dirty="0">
                <a:solidFill>
                  <a:schemeClr val="tx1">
                    <a:lumMod val="85000"/>
                    <a:lumOff val="15000"/>
                  </a:schemeClr>
                </a:solidFill>
              </a:rPr>
              <a:t>higher than in 2017. </a:t>
            </a:r>
          </a:p>
          <a:p>
            <a:pPr lvl="0">
              <a:spcBef>
                <a:spcPts val="600"/>
              </a:spcBef>
            </a:pPr>
            <a:r>
              <a:rPr lang="en-NZ" sz="1000" dirty="0">
                <a:solidFill>
                  <a:schemeClr val="tx1">
                    <a:lumMod val="85000"/>
                    <a:lumOff val="15000"/>
                  </a:schemeClr>
                </a:solidFill>
              </a:rPr>
              <a:t>Two thirds of Asian New Zealanders agree the arts are an important way of connecting with their culture, and 49% say the arts help to support their identity. </a:t>
            </a:r>
          </a:p>
          <a:p>
            <a:pPr lvl="0">
              <a:spcBef>
                <a:spcPts val="600"/>
              </a:spcBef>
            </a:pPr>
            <a:r>
              <a:rPr lang="en-NZ" sz="1000" dirty="0">
                <a:solidFill>
                  <a:schemeClr val="tx1">
                    <a:lumMod val="85000"/>
                    <a:lumOff val="15000"/>
                  </a:schemeClr>
                </a:solidFill>
              </a:rPr>
              <a:t>Agreement with all statements is higher than the national average.</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spcAft>
                <a:spcPts val="600"/>
              </a:spcAft>
            </a:pPr>
            <a:r>
              <a:rPr lang="en-NZ" sz="1000" dirty="0">
                <a:solidFill>
                  <a:schemeClr val="tx1">
                    <a:lumMod val="85000"/>
                    <a:lumOff val="15000"/>
                  </a:schemeClr>
                </a:solidFill>
              </a:rPr>
              <a:t>Asian women are more likely than average to agree that they learn about different cultures through the arts (79% vs. 74%).</a:t>
            </a:r>
          </a:p>
        </p:txBody>
      </p:sp>
    </p:spTree>
    <p:extLst>
      <p:ext uri="{BB962C8B-B14F-4D97-AF65-F5344CB8AC3E}">
        <p14:creationId xmlns:p14="http://schemas.microsoft.com/office/powerpoint/2010/main" val="23883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Individual’s relationship with the arts</a:t>
            </a:r>
          </a:p>
        </p:txBody>
      </p:sp>
      <p:sp>
        <p:nvSpPr>
          <p:cNvPr id="6" name="Text Placeholder 5">
            <a:extLst>
              <a:ext uri="{FF2B5EF4-FFF2-40B4-BE49-F238E27FC236}">
                <a16:creationId xmlns:a16="http://schemas.microsoft.com/office/drawing/2014/main" id="{985E4F6F-F1C1-4105-A2EC-016C959655A9}"/>
              </a:ext>
            </a:extLst>
          </p:cNvPr>
          <p:cNvSpPr>
            <a:spLocks noGrp="1"/>
          </p:cNvSpPr>
          <p:nvPr>
            <p:ph type="body" sz="quarter" idx="10"/>
          </p:nvPr>
        </p:nvSpPr>
        <p:spPr>
          <a:xfrm>
            <a:off x="758825" y="1320617"/>
            <a:ext cx="6953250" cy="419100"/>
          </a:xfrm>
        </p:spPr>
        <p:txBody>
          <a:bodyPr/>
          <a:lstStyle/>
          <a:p>
            <a:r>
              <a:rPr lang="en-NZ" sz="1200" dirty="0"/>
              <a:t>How much do you agree or disagree?</a:t>
            </a:r>
          </a:p>
        </p:txBody>
      </p:sp>
      <p:sp>
        <p:nvSpPr>
          <p:cNvPr id="57" name="TextBox 56">
            <a:extLst>
              <a:ext uri="{FF2B5EF4-FFF2-40B4-BE49-F238E27FC236}">
                <a16:creationId xmlns:a16="http://schemas.microsoft.com/office/drawing/2014/main" id="{F68F802D-AA68-40AC-8E9E-C281F600B6C9}"/>
              </a:ext>
            </a:extLst>
          </p:cNvPr>
          <p:cNvSpPr txBox="1"/>
          <p:nvPr/>
        </p:nvSpPr>
        <p:spPr>
          <a:xfrm>
            <a:off x="6873418" y="1790229"/>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58" name="TextBox 57">
            <a:extLst>
              <a:ext uri="{FF2B5EF4-FFF2-40B4-BE49-F238E27FC236}">
                <a16:creationId xmlns:a16="http://schemas.microsoft.com/office/drawing/2014/main" id="{B8912CB4-4548-4086-803B-EB37E69703E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graphicFrame>
        <p:nvGraphicFramePr>
          <p:cNvPr id="68" name="Chart 67">
            <a:extLst>
              <a:ext uri="{FF2B5EF4-FFF2-40B4-BE49-F238E27FC236}">
                <a16:creationId xmlns:a16="http://schemas.microsoft.com/office/drawing/2014/main" id="{65613C8D-FB40-44AE-BC09-BA69238CAA58}"/>
              </a:ext>
            </a:extLst>
          </p:cNvPr>
          <p:cNvGraphicFramePr/>
          <p:nvPr>
            <p:extLst>
              <p:ext uri="{D42A27DB-BD31-4B8C-83A1-F6EECF244321}">
                <p14:modId xmlns:p14="http://schemas.microsoft.com/office/powerpoint/2010/main" val="4291895579"/>
              </p:ext>
            </p:extLst>
          </p:nvPr>
        </p:nvGraphicFramePr>
        <p:xfrm>
          <a:off x="1247354" y="1499891"/>
          <a:ext cx="5724525" cy="497428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863E36D-58E9-4C53-BEFD-571C67B511B6}"/>
              </a:ext>
            </a:extLst>
          </p:cNvPr>
          <p:cNvSpPr txBox="1"/>
          <p:nvPr/>
        </p:nvSpPr>
        <p:spPr>
          <a:xfrm>
            <a:off x="173373" y="3507286"/>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part of my everyday life</a:t>
            </a:r>
          </a:p>
        </p:txBody>
      </p:sp>
      <p:sp>
        <p:nvSpPr>
          <p:cNvPr id="70" name="TextBox 69">
            <a:extLst>
              <a:ext uri="{FF2B5EF4-FFF2-40B4-BE49-F238E27FC236}">
                <a16:creationId xmlns:a16="http://schemas.microsoft.com/office/drawing/2014/main" id="{CB4D639A-E4E5-42F4-B5A6-1D3702C90469}"/>
              </a:ext>
            </a:extLst>
          </p:cNvPr>
          <p:cNvSpPr txBox="1"/>
          <p:nvPr/>
        </p:nvSpPr>
        <p:spPr>
          <a:xfrm>
            <a:off x="173373" y="408198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only for certain types of people</a:t>
            </a:r>
          </a:p>
        </p:txBody>
      </p:sp>
      <p:sp>
        <p:nvSpPr>
          <p:cNvPr id="71" name="TextBox 70">
            <a:extLst>
              <a:ext uri="{FF2B5EF4-FFF2-40B4-BE49-F238E27FC236}">
                <a16:creationId xmlns:a16="http://schemas.microsoft.com/office/drawing/2014/main" id="{0460D424-044E-4689-A243-B58D51861CB0}"/>
              </a:ext>
            </a:extLst>
          </p:cNvPr>
          <p:cNvSpPr txBox="1"/>
          <p:nvPr/>
        </p:nvSpPr>
        <p:spPr>
          <a:xfrm>
            <a:off x="173373" y="218155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Some arts events interest me but I still don’t go much</a:t>
            </a:r>
          </a:p>
        </p:txBody>
      </p:sp>
      <p:sp>
        <p:nvSpPr>
          <p:cNvPr id="72" name="TextBox 71">
            <a:extLst>
              <a:ext uri="{FF2B5EF4-FFF2-40B4-BE49-F238E27FC236}">
                <a16:creationId xmlns:a16="http://schemas.microsoft.com/office/drawing/2014/main" id="{91FC9171-FD85-4B0F-8874-E1740A269B45}"/>
              </a:ext>
            </a:extLst>
          </p:cNvPr>
          <p:cNvSpPr txBox="1"/>
          <p:nvPr/>
        </p:nvSpPr>
        <p:spPr>
          <a:xfrm>
            <a:off x="173373" y="2878812"/>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for people like me</a:t>
            </a:r>
          </a:p>
        </p:txBody>
      </p:sp>
      <p:sp>
        <p:nvSpPr>
          <p:cNvPr id="73" name="TextBox 72">
            <a:extLst>
              <a:ext uri="{FF2B5EF4-FFF2-40B4-BE49-F238E27FC236}">
                <a16:creationId xmlns:a16="http://schemas.microsoft.com/office/drawing/2014/main" id="{1302A648-0F7F-4485-8E74-4A4FB32799F7}"/>
              </a:ext>
            </a:extLst>
          </p:cNvPr>
          <p:cNvSpPr txBox="1"/>
          <p:nvPr/>
        </p:nvSpPr>
        <p:spPr>
          <a:xfrm>
            <a:off x="173373" y="4777441"/>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I don’t find the arts all that interesting</a:t>
            </a:r>
          </a:p>
        </p:txBody>
      </p:sp>
      <p:grpSp>
        <p:nvGrpSpPr>
          <p:cNvPr id="74" name="Group 73">
            <a:extLst>
              <a:ext uri="{FF2B5EF4-FFF2-40B4-BE49-F238E27FC236}">
                <a16:creationId xmlns:a16="http://schemas.microsoft.com/office/drawing/2014/main" id="{F7449027-5C6C-4593-AA2A-3A7971826A96}"/>
              </a:ext>
            </a:extLst>
          </p:cNvPr>
          <p:cNvGrpSpPr/>
          <p:nvPr/>
        </p:nvGrpSpPr>
        <p:grpSpPr>
          <a:xfrm>
            <a:off x="164306" y="2768278"/>
            <a:ext cx="7711205" cy="2558745"/>
            <a:chOff x="221877" y="2432353"/>
            <a:chExt cx="6712323" cy="2600132"/>
          </a:xfrm>
        </p:grpSpPr>
        <p:cxnSp>
          <p:nvCxnSpPr>
            <p:cNvPr id="75" name="Straight Connector 74">
              <a:extLst>
                <a:ext uri="{FF2B5EF4-FFF2-40B4-BE49-F238E27FC236}">
                  <a16:creationId xmlns:a16="http://schemas.microsoft.com/office/drawing/2014/main" id="{60104764-B4AC-418F-879B-5F54F722EB09}"/>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A4E114-ABBD-4345-A779-A86667132B5D}"/>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A58D73-6D3A-4E5B-B7B2-CDC900AF1D3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6D039C9-B887-46F2-9611-3FB9D3CD3216}"/>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549577-DA65-4953-8E8D-67AFA77715B9}"/>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31FC4E51-385F-4D17-9539-A55597F32369}"/>
              </a:ext>
            </a:extLst>
          </p:cNvPr>
          <p:cNvSpPr txBox="1"/>
          <p:nvPr/>
        </p:nvSpPr>
        <p:spPr>
          <a:xfrm>
            <a:off x="173373" y="5412674"/>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 waste of time</a:t>
            </a:r>
          </a:p>
        </p:txBody>
      </p:sp>
      <p:sp>
        <p:nvSpPr>
          <p:cNvPr id="81" name="TextBox 80">
            <a:extLst>
              <a:ext uri="{FF2B5EF4-FFF2-40B4-BE49-F238E27FC236}">
                <a16:creationId xmlns:a16="http://schemas.microsoft.com/office/drawing/2014/main" id="{8DD73387-E898-440C-8ECF-1B6F158C5A74}"/>
              </a:ext>
            </a:extLst>
          </p:cNvPr>
          <p:cNvSpPr txBox="1"/>
          <p:nvPr/>
        </p:nvSpPr>
        <p:spPr>
          <a:xfrm>
            <a:off x="2208888" y="5670022"/>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graphicFrame>
        <p:nvGraphicFramePr>
          <p:cNvPr id="82" name="Table 47">
            <a:extLst>
              <a:ext uri="{FF2B5EF4-FFF2-40B4-BE49-F238E27FC236}">
                <a16:creationId xmlns:a16="http://schemas.microsoft.com/office/drawing/2014/main" id="{8C005F78-2C83-48A6-BDA7-70EF57199019}"/>
              </a:ext>
            </a:extLst>
          </p:cNvPr>
          <p:cNvGraphicFramePr>
            <a:graphicFrameLocks noGrp="1"/>
          </p:cNvGraphicFramePr>
          <p:nvPr>
            <p:extLst>
              <p:ext uri="{D42A27DB-BD31-4B8C-83A1-F6EECF244321}">
                <p14:modId xmlns:p14="http://schemas.microsoft.com/office/powerpoint/2010/main" val="1408856074"/>
              </p:ext>
            </p:extLst>
          </p:nvPr>
        </p:nvGraphicFramePr>
        <p:xfrm>
          <a:off x="6926060" y="2144412"/>
          <a:ext cx="949452" cy="384038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20032">
                <a:tc>
                  <a:txBody>
                    <a:bodyPr/>
                    <a:lstStyle/>
                    <a:p>
                      <a:pPr algn="ctr"/>
                      <a:r>
                        <a:rPr lang="lv-LV" sz="1200" b="0">
                          <a:solidFill>
                            <a:schemeClr val="tx1"/>
                          </a:solidFill>
                          <a:latin typeface="Arial" panose="020B0604020202020204" pitchFamily="34" charset="0"/>
                          <a:cs typeface="Arial" panose="020B0604020202020204" pitchFamily="34" charset="0"/>
                        </a:rPr>
                        <a:t>69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r h="320032">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2633077"/>
                  </a:ext>
                </a:extLst>
              </a:tr>
            </a:tbl>
          </a:graphicData>
        </a:graphic>
      </p:graphicFrame>
      <p:sp>
        <p:nvSpPr>
          <p:cNvPr id="83" name="Oval 82">
            <a:extLst>
              <a:ext uri="{FF2B5EF4-FFF2-40B4-BE49-F238E27FC236}">
                <a16:creationId xmlns:a16="http://schemas.microsoft.com/office/drawing/2014/main" id="{28077BA8-D89B-4691-9496-B92866D8DF8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1" name="TextBox 30">
            <a:extLst>
              <a:ext uri="{FF2B5EF4-FFF2-40B4-BE49-F238E27FC236}">
                <a16:creationId xmlns:a16="http://schemas.microsoft.com/office/drawing/2014/main" id="{9FE4F9B5-3549-4F9A-8D5B-553935F3B4B5}"/>
              </a:ext>
            </a:extLst>
          </p:cNvPr>
          <p:cNvSpPr txBox="1"/>
          <p:nvPr/>
        </p:nvSpPr>
        <p:spPr>
          <a:xfrm>
            <a:off x="77056" y="6386679"/>
            <a:ext cx="3421055"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DC61BEA-3280-4578-8CC0-B3B01A33EAC5}"/>
              </a:ext>
            </a:extLst>
          </p:cNvPr>
          <p:cNvGrpSpPr/>
          <p:nvPr/>
        </p:nvGrpSpPr>
        <p:grpSpPr>
          <a:xfrm>
            <a:off x="5136705" y="6407321"/>
            <a:ext cx="2241162" cy="215444"/>
            <a:chOff x="163092" y="5772628"/>
            <a:chExt cx="2241162" cy="215444"/>
          </a:xfrm>
        </p:grpSpPr>
        <p:sp>
          <p:nvSpPr>
            <p:cNvPr id="33" name="TextBox 32">
              <a:extLst>
                <a:ext uri="{FF2B5EF4-FFF2-40B4-BE49-F238E27FC236}">
                  <a16:creationId xmlns:a16="http://schemas.microsoft.com/office/drawing/2014/main" id="{F23FF1C7-A784-407D-BB7E-46919C9E5D1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4" name="Isosceles Triangle 33">
              <a:extLst>
                <a:ext uri="{FF2B5EF4-FFF2-40B4-BE49-F238E27FC236}">
                  <a16:creationId xmlns:a16="http://schemas.microsoft.com/office/drawing/2014/main" id="{58E4241C-A7CE-4F10-BD34-66087DC6176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EE252CB7-CFA7-45B0-822B-FF0FB6FDF59A}"/>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6" name="Group 35">
            <a:extLst>
              <a:ext uri="{FF2B5EF4-FFF2-40B4-BE49-F238E27FC236}">
                <a16:creationId xmlns:a16="http://schemas.microsoft.com/office/drawing/2014/main" id="{5F87381B-BA35-46A4-B832-6F9DC232CEBF}"/>
              </a:ext>
            </a:extLst>
          </p:cNvPr>
          <p:cNvGrpSpPr/>
          <p:nvPr/>
        </p:nvGrpSpPr>
        <p:grpSpPr>
          <a:xfrm>
            <a:off x="5136705" y="6615308"/>
            <a:ext cx="2891981" cy="215444"/>
            <a:chOff x="163092" y="5772628"/>
            <a:chExt cx="2891981" cy="215444"/>
          </a:xfrm>
        </p:grpSpPr>
        <p:sp>
          <p:nvSpPr>
            <p:cNvPr id="37" name="TextBox 36">
              <a:extLst>
                <a:ext uri="{FF2B5EF4-FFF2-40B4-BE49-F238E27FC236}">
                  <a16:creationId xmlns:a16="http://schemas.microsoft.com/office/drawing/2014/main" id="{BEF03814-1B61-40EF-9394-21F000910755}"/>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8" name="Isosceles Triangle 37">
              <a:extLst>
                <a:ext uri="{FF2B5EF4-FFF2-40B4-BE49-F238E27FC236}">
                  <a16:creationId xmlns:a16="http://schemas.microsoft.com/office/drawing/2014/main" id="{8A8781FE-8E61-4A7B-8C4B-B7B9BB5C33E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64CCF32A-185D-4A03-AA20-A8780DF4041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F94510BC-81F0-454D-BC1F-0F64B00A939F}"/>
              </a:ext>
            </a:extLst>
          </p:cNvPr>
          <p:cNvSpPr/>
          <p:nvPr/>
        </p:nvSpPr>
        <p:spPr>
          <a:xfrm>
            <a:off x="7282104" y="2177428"/>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112EAE22-952F-4029-A987-925398F61504}"/>
              </a:ext>
            </a:extLst>
          </p:cNvPr>
          <p:cNvSpPr/>
          <p:nvPr/>
        </p:nvSpPr>
        <p:spPr>
          <a:xfrm>
            <a:off x="7282104" y="2817492"/>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igDiff">
            <a:extLst>
              <a:ext uri="{FF2B5EF4-FFF2-40B4-BE49-F238E27FC236}">
                <a16:creationId xmlns:a16="http://schemas.microsoft.com/office/drawing/2014/main" id="{F0CC8CE5-672D-4005-891E-D70AB53C0339}"/>
              </a:ext>
            </a:extLst>
          </p:cNvPr>
          <p:cNvSpPr/>
          <p:nvPr/>
        </p:nvSpPr>
        <p:spPr>
          <a:xfrm>
            <a:off x="7282104" y="3457556"/>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SigDiff">
            <a:extLst>
              <a:ext uri="{FF2B5EF4-FFF2-40B4-BE49-F238E27FC236}">
                <a16:creationId xmlns:a16="http://schemas.microsoft.com/office/drawing/2014/main" id="{4640AE44-FE50-4588-9325-FFC12A3C5B19}"/>
              </a:ext>
            </a:extLst>
          </p:cNvPr>
          <p:cNvSpPr/>
          <p:nvPr/>
        </p:nvSpPr>
        <p:spPr>
          <a:xfrm rot="10800000">
            <a:off x="7282104" y="4097620"/>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SigDiff">
            <a:extLst>
              <a:ext uri="{FF2B5EF4-FFF2-40B4-BE49-F238E27FC236}">
                <a16:creationId xmlns:a16="http://schemas.microsoft.com/office/drawing/2014/main" id="{55507A6D-C86E-4F01-93E1-0F6AC03B8D08}"/>
              </a:ext>
            </a:extLst>
          </p:cNvPr>
          <p:cNvSpPr/>
          <p:nvPr/>
        </p:nvSpPr>
        <p:spPr>
          <a:xfrm>
            <a:off x="7294758" y="542359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SigDiff">
            <a:extLst>
              <a:ext uri="{FF2B5EF4-FFF2-40B4-BE49-F238E27FC236}">
                <a16:creationId xmlns:a16="http://schemas.microsoft.com/office/drawing/2014/main" id="{CD0474A3-1065-40E3-92C9-B3B9B8C7160E}"/>
              </a:ext>
            </a:extLst>
          </p:cNvPr>
          <p:cNvSpPr/>
          <p:nvPr/>
        </p:nvSpPr>
        <p:spPr>
          <a:xfrm>
            <a:off x="7283529" y="422845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SigDiff">
            <a:extLst>
              <a:ext uri="{FF2B5EF4-FFF2-40B4-BE49-F238E27FC236}">
                <a16:creationId xmlns:a16="http://schemas.microsoft.com/office/drawing/2014/main" id="{3162E7A9-EB1D-41EC-9FDF-D8F4EF893CE3}"/>
              </a:ext>
            </a:extLst>
          </p:cNvPr>
          <p:cNvSpPr/>
          <p:nvPr/>
        </p:nvSpPr>
        <p:spPr>
          <a:xfrm>
            <a:off x="7291549" y="359158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DA3EDAF8-9D9C-468F-B01C-A5D50A9450DB}"/>
              </a:ext>
            </a:extLst>
          </p:cNvPr>
          <p:cNvSpPr/>
          <p:nvPr/>
        </p:nvSpPr>
        <p:spPr>
          <a:xfrm>
            <a:off x="8081328" y="1645447"/>
            <a:ext cx="4033615" cy="4939814"/>
          </a:xfrm>
          <a:prstGeom prst="rect">
            <a:avLst/>
          </a:prstGeom>
        </p:spPr>
        <p:txBody>
          <a:bodyPr wrap="square">
            <a:spAutoFit/>
          </a:bodyPr>
          <a:lstStyle/>
          <a:p>
            <a:pPr lvl="0">
              <a:spcBef>
                <a:spcPts val="600"/>
              </a:spcBef>
            </a:pPr>
            <a:r>
              <a:rPr lang="en-NZ" sz="1000" dirty="0">
                <a:solidFill>
                  <a:schemeClr val="tx1">
                    <a:lumMod val="85000"/>
                    <a:lumOff val="15000"/>
                  </a:schemeClr>
                </a:solidFill>
              </a:rPr>
              <a:t>Asian New Zealanders have strengthened their personal connection to the arts since 2017. Nearly half agree the arts is for people like them (up from 41% in 2017). Further, 44% say the arts are part of their everyday life (up from 38% in 2017). Indeed, Asian New Zealanders are more likely than average to agree with the latter statement.</a:t>
            </a:r>
          </a:p>
          <a:p>
            <a:pPr lvl="0">
              <a:spcBef>
                <a:spcPts val="600"/>
              </a:spcBef>
            </a:pPr>
            <a:r>
              <a:rPr lang="en-NZ" sz="1000" dirty="0">
                <a:solidFill>
                  <a:schemeClr val="tx1">
                    <a:lumMod val="85000"/>
                    <a:lumOff val="15000"/>
                  </a:schemeClr>
                </a:solidFill>
              </a:rPr>
              <a:t>Only a minority say the arts aren’t that interesting (23%) or are a waste of time (12%). However, agreement with the second statement is higher than the national average. </a:t>
            </a:r>
          </a:p>
          <a:p>
            <a:pPr lvl="0">
              <a:spcBef>
                <a:spcPts val="600"/>
              </a:spcBef>
            </a:pPr>
            <a:r>
              <a:rPr lang="en-NZ" sz="1000" dirty="0">
                <a:solidFill>
                  <a:schemeClr val="tx1">
                    <a:lumMod val="85000"/>
                    <a:lumOff val="15000"/>
                  </a:schemeClr>
                </a:solidFill>
              </a:rPr>
              <a:t>Thirty-six percent of Asian New Zealanders think the arts are only for certain types of people. This </a:t>
            </a:r>
            <a:r>
              <a:rPr lang="en-NZ" sz="1000" dirty="0"/>
              <a:t>is lower than in 2017 but higher </a:t>
            </a:r>
            <a:r>
              <a:rPr lang="en-NZ" sz="1000" dirty="0">
                <a:solidFill>
                  <a:schemeClr val="tx1">
                    <a:lumMod val="85000"/>
                    <a:lumOff val="15000"/>
                  </a:schemeClr>
                </a:solidFill>
              </a:rPr>
              <a:t>than the national average. This suggests that more could be done to make the arts feel more inclusive for Asian New Zealanders in particular.</a:t>
            </a:r>
          </a:p>
          <a:p>
            <a:pPr lvl="0">
              <a:spcBef>
                <a:spcPts val="600"/>
              </a:spcBef>
            </a:pPr>
            <a:r>
              <a:rPr lang="en-NZ" sz="1000" dirty="0">
                <a:solidFill>
                  <a:schemeClr val="tx1">
                    <a:lumMod val="85000"/>
                    <a:lumOff val="15000"/>
                  </a:schemeClr>
                </a:solidFill>
              </a:rPr>
              <a:t>There remains an opportunity to improve attendance at arts events. Sixty-nine percent of Asian New Zealanders are interested in some arts events but still don’t attend often. This is </a:t>
            </a:r>
            <a:r>
              <a:rPr lang="en-NZ" sz="1000" dirty="0"/>
              <a:t>significantly higher </a:t>
            </a:r>
            <a:r>
              <a:rPr lang="en-NZ" sz="1000" dirty="0">
                <a:solidFill>
                  <a:schemeClr val="tx1">
                    <a:lumMod val="85000"/>
                    <a:lumOff val="15000"/>
                  </a:schemeClr>
                </a:solidFill>
              </a:rPr>
              <a:t>than in 2017, potentially reflecting a lack of opportunity due to COVID-19.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men and those with the lived experience of disability are more likely than average to agree with the following statements:</a:t>
            </a:r>
          </a:p>
          <a:p>
            <a:pPr marL="171450" lvl="0" indent="-171450">
              <a:buFont typeface="Arial" panose="020B0604020202020204" pitchFamily="34" charset="0"/>
              <a:buChar char="•"/>
            </a:pPr>
            <a:r>
              <a:rPr lang="en-NZ" sz="1000" dirty="0">
                <a:solidFill>
                  <a:schemeClr val="tx1">
                    <a:lumMod val="85000"/>
                    <a:lumOff val="15000"/>
                  </a:schemeClr>
                </a:solidFill>
              </a:rPr>
              <a:t>The arts are only for certain types of people</a:t>
            </a:r>
          </a:p>
          <a:p>
            <a:pPr marL="171450" lvl="0" indent="-171450">
              <a:buFont typeface="Arial" panose="020B0604020202020204" pitchFamily="34" charset="0"/>
              <a:buChar char="•"/>
            </a:pPr>
            <a:r>
              <a:rPr lang="en-NZ" sz="1000" dirty="0">
                <a:solidFill>
                  <a:schemeClr val="tx1">
                    <a:lumMod val="85000"/>
                    <a:lumOff val="15000"/>
                  </a:schemeClr>
                </a:solidFill>
              </a:rPr>
              <a:t>I don’t find the arts all that interesting</a:t>
            </a:r>
          </a:p>
          <a:p>
            <a:pPr marL="171450" lvl="0" indent="-171450">
              <a:buFont typeface="Arial" panose="020B0604020202020204" pitchFamily="34" charset="0"/>
              <a:buChar char="•"/>
            </a:pPr>
            <a:r>
              <a:rPr lang="en-NZ" sz="1000" dirty="0">
                <a:solidFill>
                  <a:schemeClr val="tx1">
                    <a:lumMod val="85000"/>
                    <a:lumOff val="15000"/>
                  </a:schemeClr>
                </a:solidFill>
              </a:rPr>
              <a:t>The arts are a waste of time.</a:t>
            </a:r>
          </a:p>
          <a:p>
            <a:pPr lvl="0">
              <a:spcBef>
                <a:spcPts val="600"/>
              </a:spcBef>
            </a:pPr>
            <a:r>
              <a:rPr lang="en-NZ" sz="1000" dirty="0">
                <a:solidFill>
                  <a:schemeClr val="tx1">
                    <a:lumMod val="85000"/>
                    <a:lumOff val="15000"/>
                  </a:schemeClr>
                </a:solidFill>
              </a:rPr>
              <a:t>More negative attitudes towards the arts among men may be due to what Asian society expects of men. Namely, focusing on family responsibilities and career development.</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347622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How the arts benefit New Zealand</a:t>
            </a:r>
          </a:p>
        </p:txBody>
      </p:sp>
      <p:sp>
        <p:nvSpPr>
          <p:cNvPr id="6" name="Text Placeholder 5">
            <a:extLst>
              <a:ext uri="{FF2B5EF4-FFF2-40B4-BE49-F238E27FC236}">
                <a16:creationId xmlns:a16="http://schemas.microsoft.com/office/drawing/2014/main" id="{D0E494E5-9921-4189-8424-DC43E912386D}"/>
              </a:ext>
            </a:extLst>
          </p:cNvPr>
          <p:cNvSpPr>
            <a:spLocks noGrp="1"/>
          </p:cNvSpPr>
          <p:nvPr>
            <p:ph type="body" sz="quarter" idx="10"/>
          </p:nvPr>
        </p:nvSpPr>
        <p:spPr>
          <a:xfrm>
            <a:off x="758825" y="1291958"/>
            <a:ext cx="6953250" cy="419100"/>
          </a:xfrm>
        </p:spPr>
        <p:txBody>
          <a:bodyPr/>
          <a:lstStyle/>
          <a:p>
            <a:r>
              <a:rPr lang="en-NZ" sz="1200" dirty="0"/>
              <a:t>How much do you agree or disagree?</a:t>
            </a:r>
          </a:p>
          <a:p>
            <a:endParaRPr lang="en-NZ" dirty="0"/>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412313857"/>
              </p:ext>
            </p:extLst>
          </p:nvPr>
        </p:nvGraphicFramePr>
        <p:xfrm>
          <a:off x="1304925" y="1403508"/>
          <a:ext cx="5724525" cy="4940142"/>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D0B557DF-3C42-4718-8BA9-46122641F2E8}"/>
              </a:ext>
            </a:extLst>
          </p:cNvPr>
          <p:cNvSpPr txBox="1"/>
          <p:nvPr/>
        </p:nvSpPr>
        <p:spPr>
          <a:xfrm>
            <a:off x="212819" y="2843453"/>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contribute positively to our economy</a:t>
            </a:r>
          </a:p>
        </p:txBody>
      </p:sp>
      <p:sp>
        <p:nvSpPr>
          <p:cNvPr id="31" name="TextBox 30">
            <a:extLst>
              <a:ext uri="{FF2B5EF4-FFF2-40B4-BE49-F238E27FC236}">
                <a16:creationId xmlns:a16="http://schemas.microsoft.com/office/drawing/2014/main" id="{7EAA13D2-A81F-474C-85C9-553D0CEDF3F6}"/>
              </a:ext>
            </a:extLst>
          </p:cNvPr>
          <p:cNvSpPr txBox="1"/>
          <p:nvPr/>
        </p:nvSpPr>
        <p:spPr>
          <a:xfrm>
            <a:off x="212819" y="4414507"/>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improve New Zealand society</a:t>
            </a:r>
          </a:p>
        </p:txBody>
      </p:sp>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9884"/>
            <a:ext cx="7699301" cy="118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2994113265"/>
              </p:ext>
            </p:extLst>
          </p:nvPr>
        </p:nvGraphicFramePr>
        <p:xfrm>
          <a:off x="6971726" y="2229166"/>
          <a:ext cx="949452" cy="322532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806331">
                <a:tc>
                  <a:txBody>
                    <a:bodyPr/>
                    <a:lstStyle/>
                    <a:p>
                      <a:pPr algn="ctr"/>
                      <a:r>
                        <a:rPr lang="lv-LV" sz="1200" b="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56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56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5" name="Oval 24">
            <a:extLst>
              <a:ext uri="{FF2B5EF4-FFF2-40B4-BE49-F238E27FC236}">
                <a16:creationId xmlns:a16="http://schemas.microsoft.com/office/drawing/2014/main" id="{726D8BC1-9C5C-4026-87F6-C1380981655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6" name="TextBox 25">
            <a:extLst>
              <a:ext uri="{FF2B5EF4-FFF2-40B4-BE49-F238E27FC236}">
                <a16:creationId xmlns:a16="http://schemas.microsoft.com/office/drawing/2014/main" id="{32D277A9-FFEB-4233-BA5F-814AC0DE4840}"/>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36" name="TextBox 35">
            <a:extLst>
              <a:ext uri="{FF2B5EF4-FFF2-40B4-BE49-F238E27FC236}">
                <a16:creationId xmlns:a16="http://schemas.microsoft.com/office/drawing/2014/main" id="{9B4CCD04-98FA-43E5-832C-24CBC8BEC3C2}"/>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0" name="TextBox 19">
            <a:extLst>
              <a:ext uri="{FF2B5EF4-FFF2-40B4-BE49-F238E27FC236}">
                <a16:creationId xmlns:a16="http://schemas.microsoft.com/office/drawing/2014/main" id="{5C7103B7-5D09-45D1-A546-F1F56436EB20}"/>
              </a:ext>
            </a:extLst>
          </p:cNvPr>
          <p:cNvSpPr txBox="1"/>
          <p:nvPr/>
        </p:nvSpPr>
        <p:spPr>
          <a:xfrm>
            <a:off x="77056" y="6386679"/>
            <a:ext cx="3431687"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9B258F0-07A1-4836-94CD-A6CB7A4A7AF8}"/>
              </a:ext>
            </a:extLst>
          </p:cNvPr>
          <p:cNvGrpSpPr/>
          <p:nvPr/>
        </p:nvGrpSpPr>
        <p:grpSpPr>
          <a:xfrm>
            <a:off x="5136705" y="6407321"/>
            <a:ext cx="2241162" cy="215444"/>
            <a:chOff x="163092" y="5772628"/>
            <a:chExt cx="2241162" cy="215444"/>
          </a:xfrm>
        </p:grpSpPr>
        <p:sp>
          <p:nvSpPr>
            <p:cNvPr id="22" name="TextBox 21">
              <a:extLst>
                <a:ext uri="{FF2B5EF4-FFF2-40B4-BE49-F238E27FC236}">
                  <a16:creationId xmlns:a16="http://schemas.microsoft.com/office/drawing/2014/main" id="{8377C930-7025-4920-90FA-C72E34A7A1D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3" name="Isosceles Triangle 22">
              <a:extLst>
                <a:ext uri="{FF2B5EF4-FFF2-40B4-BE49-F238E27FC236}">
                  <a16:creationId xmlns:a16="http://schemas.microsoft.com/office/drawing/2014/main" id="{F5C514B2-5F9C-42DC-8756-715BFA81787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Isosceles Triangle 23">
              <a:extLst>
                <a:ext uri="{FF2B5EF4-FFF2-40B4-BE49-F238E27FC236}">
                  <a16:creationId xmlns:a16="http://schemas.microsoft.com/office/drawing/2014/main" id="{6F5FB57F-A63D-4C5B-A78D-AFF414B42B5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7" name="Group 26">
            <a:extLst>
              <a:ext uri="{FF2B5EF4-FFF2-40B4-BE49-F238E27FC236}">
                <a16:creationId xmlns:a16="http://schemas.microsoft.com/office/drawing/2014/main" id="{7C5E12BF-AFEA-45FB-8E04-5AB577B50C45}"/>
              </a:ext>
            </a:extLst>
          </p:cNvPr>
          <p:cNvGrpSpPr/>
          <p:nvPr/>
        </p:nvGrpSpPr>
        <p:grpSpPr>
          <a:xfrm>
            <a:off x="5136705" y="6615308"/>
            <a:ext cx="2891981" cy="215444"/>
            <a:chOff x="163092" y="5772628"/>
            <a:chExt cx="2891981" cy="215444"/>
          </a:xfrm>
        </p:grpSpPr>
        <p:sp>
          <p:nvSpPr>
            <p:cNvPr id="29" name="TextBox 28">
              <a:extLst>
                <a:ext uri="{FF2B5EF4-FFF2-40B4-BE49-F238E27FC236}">
                  <a16:creationId xmlns:a16="http://schemas.microsoft.com/office/drawing/2014/main" id="{21142FF5-E561-462A-B493-7AB0ECCE4D7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3" name="Isosceles Triangle 32">
              <a:extLst>
                <a:ext uri="{FF2B5EF4-FFF2-40B4-BE49-F238E27FC236}">
                  <a16:creationId xmlns:a16="http://schemas.microsoft.com/office/drawing/2014/main" id="{4CA6718B-6CA7-4C9E-A950-89A0A9AF6D02}"/>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D2A9C82D-3A7A-4B5C-8E1C-27F6AAFFF5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B7AC29D9-4878-4F7A-AD7D-761591F61A0C}"/>
              </a:ext>
            </a:extLst>
          </p:cNvPr>
          <p:cNvSpPr/>
          <p:nvPr/>
        </p:nvSpPr>
        <p:spPr>
          <a:xfrm>
            <a:off x="7327770" y="2505332"/>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3E198103-C33A-4292-A540-4CC271B3E12E}"/>
              </a:ext>
            </a:extLst>
          </p:cNvPr>
          <p:cNvSpPr/>
          <p:nvPr/>
        </p:nvSpPr>
        <p:spPr>
          <a:xfrm>
            <a:off x="7327770" y="4117994"/>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SigDiff">
            <a:extLst>
              <a:ext uri="{FF2B5EF4-FFF2-40B4-BE49-F238E27FC236}">
                <a16:creationId xmlns:a16="http://schemas.microsoft.com/office/drawing/2014/main" id="{9F511855-505A-46E8-9F6D-57495B4C7614}"/>
              </a:ext>
            </a:extLst>
          </p:cNvPr>
          <p:cNvSpPr/>
          <p:nvPr/>
        </p:nvSpPr>
        <p:spPr>
          <a:xfrm>
            <a:off x="7331656" y="426695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61360D24-57C8-44BD-AF8B-F8FC53F8AF30}"/>
              </a:ext>
            </a:extLst>
          </p:cNvPr>
          <p:cNvSpPr/>
          <p:nvPr/>
        </p:nvSpPr>
        <p:spPr>
          <a:xfrm>
            <a:off x="8237602" y="1945470"/>
            <a:ext cx="3741579" cy="1708160"/>
          </a:xfrm>
          <a:prstGeom prst="rect">
            <a:avLst/>
          </a:prstGeom>
        </p:spPr>
        <p:txBody>
          <a:bodyPr wrap="square">
            <a:spAutoFit/>
          </a:bodyPr>
          <a:lstStyle/>
          <a:p>
            <a:pPr lvl="0">
              <a:spcBef>
                <a:spcPts val="600"/>
              </a:spcBef>
            </a:pPr>
            <a:r>
              <a:rPr lang="en-NZ" sz="1000" dirty="0">
                <a:solidFill>
                  <a:schemeClr val="tx1">
                    <a:lumMod val="85000"/>
                    <a:lumOff val="15000"/>
                  </a:schemeClr>
                </a:solidFill>
              </a:rPr>
              <a:t>Asian New Zealanders increasingly recognise the social and economic benefits of the arts.</a:t>
            </a:r>
          </a:p>
          <a:p>
            <a:pPr lvl="0">
              <a:spcBef>
                <a:spcPts val="600"/>
              </a:spcBef>
            </a:pPr>
            <a:r>
              <a:rPr lang="en-NZ" sz="1000" dirty="0">
                <a:solidFill>
                  <a:schemeClr val="tx1">
                    <a:lumMod val="85000"/>
                    <a:lumOff val="15000"/>
                  </a:schemeClr>
                </a:solidFill>
              </a:rPr>
              <a:t>Sixty-five percent agree that the arts contribute to our economy, and 68% agree the arts help improve New Zealand society. Agreement the arts improve society is higher than the national average.</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 that the arts help improve New Zealand society (71% vs. 68%).</a:t>
            </a:r>
          </a:p>
        </p:txBody>
      </p:sp>
    </p:spTree>
    <p:extLst>
      <p:ext uri="{BB962C8B-B14F-4D97-AF65-F5344CB8AC3E}">
        <p14:creationId xmlns:p14="http://schemas.microsoft.com/office/powerpoint/2010/main" val="214696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Funding support for the arts</a:t>
            </a:r>
          </a:p>
        </p:txBody>
      </p:sp>
      <p:sp>
        <p:nvSpPr>
          <p:cNvPr id="6" name="Text Placeholder 5">
            <a:extLst>
              <a:ext uri="{FF2B5EF4-FFF2-40B4-BE49-F238E27FC236}">
                <a16:creationId xmlns:a16="http://schemas.microsoft.com/office/drawing/2014/main" id="{7C74C152-90E8-41E6-91AB-462ADDA96A1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3487805570"/>
              </p:ext>
            </p:extLst>
          </p:nvPr>
        </p:nvGraphicFramePr>
        <p:xfrm>
          <a:off x="1329393" y="1880067"/>
          <a:ext cx="5724525" cy="4425792"/>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8703"/>
            <a:ext cx="7699301" cy="1184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3231267287"/>
              </p:ext>
            </p:extLst>
          </p:nvPr>
        </p:nvGraphicFramePr>
        <p:xfrm>
          <a:off x="6971726" y="2195716"/>
          <a:ext cx="949452" cy="326454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816137">
                <a:tc>
                  <a:txBody>
                    <a:bodyPr/>
                    <a:lstStyle/>
                    <a:p>
                      <a:pPr algn="ctr"/>
                      <a:r>
                        <a:rPr lang="lv-LV" sz="1200" b="0">
                          <a:solidFill>
                            <a:schemeClr val="tx1"/>
                          </a:solidFill>
                          <a:latin typeface="Arial" panose="020B0604020202020204" pitchFamily="34" charset="0"/>
                          <a:cs typeface="Arial" panose="020B0604020202020204" pitchFamily="34" charset="0"/>
                        </a:rPr>
                        <a:t>60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48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57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43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46577" y="4368797"/>
            <a:ext cx="149935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My local council should give money to support the arts</a:t>
            </a:r>
          </a:p>
        </p:txBody>
      </p:sp>
      <p:sp>
        <p:nvSpPr>
          <p:cNvPr id="23" name="TextBox 22">
            <a:extLst>
              <a:ext uri="{FF2B5EF4-FFF2-40B4-BE49-F238E27FC236}">
                <a16:creationId xmlns:a16="http://schemas.microsoft.com/office/drawing/2014/main" id="{A16D4D04-BE51-4946-B931-FB44418E8595}"/>
              </a:ext>
            </a:extLst>
          </p:cNvPr>
          <p:cNvSpPr txBox="1"/>
          <p:nvPr/>
        </p:nvSpPr>
        <p:spPr>
          <a:xfrm>
            <a:off x="304556" y="2740857"/>
            <a:ext cx="153250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receive public funding</a:t>
            </a:r>
          </a:p>
        </p:txBody>
      </p:sp>
      <p:sp>
        <p:nvSpPr>
          <p:cNvPr id="38" name="Oval 37">
            <a:extLst>
              <a:ext uri="{FF2B5EF4-FFF2-40B4-BE49-F238E27FC236}">
                <a16:creationId xmlns:a16="http://schemas.microsoft.com/office/drawing/2014/main" id="{B7E9B770-AB76-4DCE-B271-EBC6CBAF138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9" name="TextBox 38">
            <a:extLst>
              <a:ext uri="{FF2B5EF4-FFF2-40B4-BE49-F238E27FC236}">
                <a16:creationId xmlns:a16="http://schemas.microsoft.com/office/drawing/2014/main" id="{980AA5BF-53E6-4366-B6B8-40DF03E82928}"/>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40" name="TextBox 39">
            <a:extLst>
              <a:ext uri="{FF2B5EF4-FFF2-40B4-BE49-F238E27FC236}">
                <a16:creationId xmlns:a16="http://schemas.microsoft.com/office/drawing/2014/main" id="{4DAA4DFD-8C15-4D61-B000-E453AFCA6B41}"/>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0" name="TextBox 19">
            <a:extLst>
              <a:ext uri="{FF2B5EF4-FFF2-40B4-BE49-F238E27FC236}">
                <a16:creationId xmlns:a16="http://schemas.microsoft.com/office/drawing/2014/main" id="{E2164061-62FE-4845-800E-7A1947585F7D}"/>
              </a:ext>
            </a:extLst>
          </p:cNvPr>
          <p:cNvSpPr txBox="1"/>
          <p:nvPr/>
        </p:nvSpPr>
        <p:spPr>
          <a:xfrm>
            <a:off x="77056" y="6386679"/>
            <a:ext cx="3289149"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67E0C896-8AD5-4265-9CEC-54C2D42541E9}"/>
              </a:ext>
            </a:extLst>
          </p:cNvPr>
          <p:cNvGrpSpPr/>
          <p:nvPr/>
        </p:nvGrpSpPr>
        <p:grpSpPr>
          <a:xfrm>
            <a:off x="5136705" y="6407321"/>
            <a:ext cx="2241162" cy="215444"/>
            <a:chOff x="163092" y="5772628"/>
            <a:chExt cx="2241162" cy="215444"/>
          </a:xfrm>
        </p:grpSpPr>
        <p:sp>
          <p:nvSpPr>
            <p:cNvPr id="24" name="TextBox 23">
              <a:extLst>
                <a:ext uri="{FF2B5EF4-FFF2-40B4-BE49-F238E27FC236}">
                  <a16:creationId xmlns:a16="http://schemas.microsoft.com/office/drawing/2014/main" id="{73E56BD4-E019-414A-BE49-A6CF3E349005}"/>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EAFCE909-90FD-46AE-8703-8D05E2DC2C5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Isosceles Triangle 28">
              <a:extLst>
                <a:ext uri="{FF2B5EF4-FFF2-40B4-BE49-F238E27FC236}">
                  <a16:creationId xmlns:a16="http://schemas.microsoft.com/office/drawing/2014/main" id="{5CF37028-1DA5-4374-BCC1-4CE16E3EDC6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3" name="Group 32">
            <a:extLst>
              <a:ext uri="{FF2B5EF4-FFF2-40B4-BE49-F238E27FC236}">
                <a16:creationId xmlns:a16="http://schemas.microsoft.com/office/drawing/2014/main" id="{B3313467-C209-4168-BDD3-5E64BB8D3605}"/>
              </a:ext>
            </a:extLst>
          </p:cNvPr>
          <p:cNvGrpSpPr/>
          <p:nvPr/>
        </p:nvGrpSpPr>
        <p:grpSpPr>
          <a:xfrm>
            <a:off x="5136705" y="6615308"/>
            <a:ext cx="2891981" cy="215444"/>
            <a:chOff x="163092" y="5772628"/>
            <a:chExt cx="2891981" cy="215444"/>
          </a:xfrm>
        </p:grpSpPr>
        <p:sp>
          <p:nvSpPr>
            <p:cNvPr id="34" name="TextBox 33">
              <a:extLst>
                <a:ext uri="{FF2B5EF4-FFF2-40B4-BE49-F238E27FC236}">
                  <a16:creationId xmlns:a16="http://schemas.microsoft.com/office/drawing/2014/main" id="{97D40215-E829-477E-9034-C6A81026E20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7" name="Isosceles Triangle 36">
              <a:extLst>
                <a:ext uri="{FF2B5EF4-FFF2-40B4-BE49-F238E27FC236}">
                  <a16:creationId xmlns:a16="http://schemas.microsoft.com/office/drawing/2014/main" id="{99549ACC-BCAB-4A87-BE35-5780A5EAFFE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Isosceles Triangle 41">
              <a:extLst>
                <a:ext uri="{FF2B5EF4-FFF2-40B4-BE49-F238E27FC236}">
                  <a16:creationId xmlns:a16="http://schemas.microsoft.com/office/drawing/2014/main" id="{CDFBC492-5C83-4F0D-860E-2B7EF5EB3E7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6D62607D-8B50-4E78-906C-FAE1D9AFB580}"/>
              </a:ext>
            </a:extLst>
          </p:cNvPr>
          <p:cNvSpPr/>
          <p:nvPr/>
        </p:nvSpPr>
        <p:spPr>
          <a:xfrm>
            <a:off x="7327770" y="2476784"/>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520B0E69-2BA8-4E1A-847A-C94C1921210B}"/>
              </a:ext>
            </a:extLst>
          </p:cNvPr>
          <p:cNvSpPr/>
          <p:nvPr/>
        </p:nvSpPr>
        <p:spPr>
          <a:xfrm>
            <a:off x="7327770" y="4109058"/>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SigDiff">
            <a:extLst>
              <a:ext uri="{FF2B5EF4-FFF2-40B4-BE49-F238E27FC236}">
                <a16:creationId xmlns:a16="http://schemas.microsoft.com/office/drawing/2014/main" id="{CD2286CE-A3C9-45CA-804E-53A364F96DF2}"/>
              </a:ext>
            </a:extLst>
          </p:cNvPr>
          <p:cNvSpPr/>
          <p:nvPr/>
        </p:nvSpPr>
        <p:spPr>
          <a:xfrm>
            <a:off x="7331655" y="425733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1B5AF8E-CC16-4876-9468-17816C4A19D4}"/>
              </a:ext>
            </a:extLst>
          </p:cNvPr>
          <p:cNvSpPr/>
          <p:nvPr/>
        </p:nvSpPr>
        <p:spPr>
          <a:xfrm>
            <a:off x="8213134" y="1837144"/>
            <a:ext cx="3788819" cy="2477601"/>
          </a:xfrm>
          <a:prstGeom prst="rect">
            <a:avLst/>
          </a:prstGeom>
        </p:spPr>
        <p:txBody>
          <a:bodyPr wrap="square">
            <a:spAutoFit/>
          </a:bodyPr>
          <a:lstStyle/>
          <a:p>
            <a:pPr lvl="0">
              <a:spcBef>
                <a:spcPts val="600"/>
              </a:spcBef>
            </a:pPr>
            <a:r>
              <a:rPr lang="en-NZ" sz="1000" dirty="0">
                <a:solidFill>
                  <a:schemeClr val="tx1">
                    <a:lumMod val="85000"/>
                    <a:lumOff val="15000"/>
                  </a:schemeClr>
                </a:solidFill>
              </a:rPr>
              <a:t>Support for the public funding of arts has increased among Asian New Zealanders (was 48%, now 60%), and is now in line with the national average. This reflects the earlier finding that Asian New Zealanders are increasingly recognising the benefits of the arts to New Zealand.  </a:t>
            </a:r>
          </a:p>
          <a:p>
            <a:pPr lvl="0">
              <a:spcBef>
                <a:spcPts val="600"/>
              </a:spcBef>
            </a:pPr>
            <a:r>
              <a:rPr lang="en-NZ" sz="1000" dirty="0">
                <a:solidFill>
                  <a:schemeClr val="tx1">
                    <a:lumMod val="85000"/>
                    <a:lumOff val="15000"/>
                  </a:schemeClr>
                </a:solidFill>
              </a:rPr>
              <a:t>There is also greater support for council funding. Fifty-seven percent agree with their local council should give money to support the arts, compared to 43% in 2017. Agreement with this statement is </a:t>
            </a:r>
            <a:r>
              <a:rPr lang="en-NZ" sz="1000" dirty="0"/>
              <a:t>now significantly higher </a:t>
            </a:r>
            <a:r>
              <a:rPr lang="en-NZ" sz="1000" dirty="0">
                <a:solidFill>
                  <a:schemeClr val="tx1">
                    <a:lumMod val="85000"/>
                    <a:lumOff val="15000"/>
                  </a:schemeClr>
                </a:solidFill>
              </a:rPr>
              <a:t>than the national average.</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 the arts should receive public funding (64% vs. 60%), while people aged 50 to 59 are more likely to agree the local council should give money to support the arts (67% vs. 57%). </a:t>
            </a:r>
          </a:p>
        </p:txBody>
      </p:sp>
    </p:spTree>
    <p:extLst>
      <p:ext uri="{BB962C8B-B14F-4D97-AF65-F5344CB8AC3E}">
        <p14:creationId xmlns:p14="http://schemas.microsoft.com/office/powerpoint/2010/main" val="86157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New Zealand arts on the international stage</a:t>
            </a:r>
          </a:p>
        </p:txBody>
      </p:sp>
      <p:sp>
        <p:nvSpPr>
          <p:cNvPr id="7" name="Text Placeholder 6">
            <a:extLst>
              <a:ext uri="{FF2B5EF4-FFF2-40B4-BE49-F238E27FC236}">
                <a16:creationId xmlns:a16="http://schemas.microsoft.com/office/drawing/2014/main" id="{51192F69-C6F6-4393-99D1-BB235E21B605}"/>
              </a:ext>
            </a:extLst>
          </p:cNvPr>
          <p:cNvSpPr>
            <a:spLocks noGrp="1"/>
          </p:cNvSpPr>
          <p:nvPr>
            <p:ph type="body" sz="quarter" idx="10"/>
          </p:nvPr>
        </p:nvSpPr>
        <p:spPr>
          <a:xfrm>
            <a:off x="758825" y="1309372"/>
            <a:ext cx="6953250" cy="419100"/>
          </a:xfrm>
        </p:spPr>
        <p:txBody>
          <a:bodyPr/>
          <a:lstStyle/>
          <a:p>
            <a:r>
              <a:rPr lang="en-NZ" dirty="0"/>
              <a:t>How much do you agree or disagree?</a:t>
            </a:r>
          </a:p>
        </p:txBody>
      </p:sp>
      <p:graphicFrame>
        <p:nvGraphicFramePr>
          <p:cNvPr id="25" name="Chart 24">
            <a:extLst>
              <a:ext uri="{FF2B5EF4-FFF2-40B4-BE49-F238E27FC236}">
                <a16:creationId xmlns:a16="http://schemas.microsoft.com/office/drawing/2014/main" id="{4B4D2785-F762-452C-8FE1-40C5B9E122E0}"/>
              </a:ext>
            </a:extLst>
          </p:cNvPr>
          <p:cNvGraphicFramePr/>
          <p:nvPr>
            <p:extLst>
              <p:ext uri="{D42A27DB-BD31-4B8C-83A1-F6EECF244321}">
                <p14:modId xmlns:p14="http://schemas.microsoft.com/office/powerpoint/2010/main" val="3202329226"/>
              </p:ext>
            </p:extLst>
          </p:nvPr>
        </p:nvGraphicFramePr>
        <p:xfrm>
          <a:off x="1304925" y="1403507"/>
          <a:ext cx="5724525" cy="510774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6D76A0C-E0E3-4CBD-9AAA-7376103126CB}"/>
              </a:ext>
            </a:extLst>
          </p:cNvPr>
          <p:cNvSpPr txBox="1"/>
          <p:nvPr/>
        </p:nvSpPr>
        <p:spPr>
          <a:xfrm>
            <a:off x="175987" y="2392471"/>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feel proud when New Zealand artists succeed overseas</a:t>
            </a:r>
          </a:p>
        </p:txBody>
      </p:sp>
      <p:sp>
        <p:nvSpPr>
          <p:cNvPr id="31" name="TextBox 30">
            <a:extLst>
              <a:ext uri="{FF2B5EF4-FFF2-40B4-BE49-F238E27FC236}">
                <a16:creationId xmlns:a16="http://schemas.microsoft.com/office/drawing/2014/main" id="{B970005A-0081-4938-9B81-45B8EBD89948}"/>
              </a:ext>
            </a:extLst>
          </p:cNvPr>
          <p:cNvSpPr txBox="1"/>
          <p:nvPr/>
        </p:nvSpPr>
        <p:spPr>
          <a:xfrm>
            <a:off x="175987" y="3484711"/>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Overall, New Zealand arts are of high quality</a:t>
            </a:r>
          </a:p>
        </p:txBody>
      </p:sp>
      <p:sp>
        <p:nvSpPr>
          <p:cNvPr id="37" name="TextBox 36">
            <a:extLst>
              <a:ext uri="{FF2B5EF4-FFF2-40B4-BE49-F238E27FC236}">
                <a16:creationId xmlns:a16="http://schemas.microsoft.com/office/drawing/2014/main" id="{6C0884C5-B222-4459-A8E7-569375F75F54}"/>
              </a:ext>
            </a:extLst>
          </p:cNvPr>
          <p:cNvSpPr txBox="1"/>
          <p:nvPr/>
        </p:nvSpPr>
        <p:spPr>
          <a:xfrm>
            <a:off x="175987" y="4645815"/>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in New Zealand are world class</a:t>
            </a:r>
          </a:p>
        </p:txBody>
      </p:sp>
      <p:grpSp>
        <p:nvGrpSpPr>
          <p:cNvPr id="2" name="Group 1">
            <a:extLst>
              <a:ext uri="{FF2B5EF4-FFF2-40B4-BE49-F238E27FC236}">
                <a16:creationId xmlns:a16="http://schemas.microsoft.com/office/drawing/2014/main" id="{0139CE60-1CE0-4EBB-9DDE-7ABB2343FB27}"/>
              </a:ext>
            </a:extLst>
          </p:cNvPr>
          <p:cNvGrpSpPr/>
          <p:nvPr/>
        </p:nvGrpSpPr>
        <p:grpSpPr>
          <a:xfrm>
            <a:off x="221876" y="3201761"/>
            <a:ext cx="7725195" cy="1139856"/>
            <a:chOff x="221877" y="3201761"/>
            <a:chExt cx="6702798" cy="1139856"/>
          </a:xfrm>
        </p:grpSpPr>
        <p:cxnSp>
          <p:nvCxnSpPr>
            <p:cNvPr id="36" name="Straight Connector 35">
              <a:extLst>
                <a:ext uri="{FF2B5EF4-FFF2-40B4-BE49-F238E27FC236}">
                  <a16:creationId xmlns:a16="http://schemas.microsoft.com/office/drawing/2014/main" id="{91AF710E-0001-401C-9871-326FFAB5A557}"/>
                </a:ext>
              </a:extLst>
            </p:cNvPr>
            <p:cNvCxnSpPr>
              <a:cxnSpLocks/>
            </p:cNvCxnSpPr>
            <p:nvPr/>
          </p:nvCxnSpPr>
          <p:spPr>
            <a:xfrm>
              <a:off x="221877" y="32017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718BA-DE12-40CD-83A5-0F0411EC96E3}"/>
                </a:ext>
              </a:extLst>
            </p:cNvPr>
            <p:cNvCxnSpPr>
              <a:cxnSpLocks/>
            </p:cNvCxnSpPr>
            <p:nvPr/>
          </p:nvCxnSpPr>
          <p:spPr>
            <a:xfrm>
              <a:off x="231402" y="4341617"/>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1" name="Table 47">
            <a:extLst>
              <a:ext uri="{FF2B5EF4-FFF2-40B4-BE49-F238E27FC236}">
                <a16:creationId xmlns:a16="http://schemas.microsoft.com/office/drawing/2014/main" id="{2C1869A4-E1AA-44C3-9971-26C42EC93041}"/>
              </a:ext>
            </a:extLst>
          </p:cNvPr>
          <p:cNvGraphicFramePr>
            <a:graphicFrameLocks noGrp="1"/>
          </p:cNvGraphicFramePr>
          <p:nvPr>
            <p:extLst>
              <p:ext uri="{D42A27DB-BD31-4B8C-83A1-F6EECF244321}">
                <p14:modId xmlns:p14="http://schemas.microsoft.com/office/powerpoint/2010/main" val="3748327100"/>
              </p:ext>
            </p:extLst>
          </p:nvPr>
        </p:nvGraphicFramePr>
        <p:xfrm>
          <a:off x="6971726" y="2079323"/>
          <a:ext cx="949452" cy="337516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562528">
                <a:tc>
                  <a:txBody>
                    <a:bodyPr/>
                    <a:lstStyle/>
                    <a:p>
                      <a:pPr algn="ctr"/>
                      <a:r>
                        <a:rPr lang="lv-LV" sz="1200" b="0">
                          <a:solidFill>
                            <a:schemeClr val="tx1"/>
                          </a:solidFill>
                          <a:latin typeface="Arial" panose="020B0604020202020204" pitchFamily="34" charset="0"/>
                          <a:cs typeface="Arial" panose="020B0604020202020204" pitchFamily="34" charset="0"/>
                        </a:rPr>
                        <a:t>79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50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50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40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748353"/>
                  </a:ext>
                </a:extLst>
              </a:tr>
            </a:tbl>
          </a:graphicData>
        </a:graphic>
      </p:graphicFrame>
      <p:sp>
        <p:nvSpPr>
          <p:cNvPr id="35" name="Oval 34">
            <a:extLst>
              <a:ext uri="{FF2B5EF4-FFF2-40B4-BE49-F238E27FC236}">
                <a16:creationId xmlns:a16="http://schemas.microsoft.com/office/drawing/2014/main" id="{BB5D6BE1-B98C-4609-8D70-02BFDB5387E4}"/>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2" name="TextBox 41">
            <a:extLst>
              <a:ext uri="{FF2B5EF4-FFF2-40B4-BE49-F238E27FC236}">
                <a16:creationId xmlns:a16="http://schemas.microsoft.com/office/drawing/2014/main" id="{00CB12FC-14CF-4900-BC01-AC7AA1544AB7}"/>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43" name="TextBox 42">
            <a:extLst>
              <a:ext uri="{FF2B5EF4-FFF2-40B4-BE49-F238E27FC236}">
                <a16:creationId xmlns:a16="http://schemas.microsoft.com/office/drawing/2014/main" id="{A2FB3E9E-CDCA-4594-AD43-2C8E10AA1AAA}"/>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3" name="TextBox 22">
            <a:extLst>
              <a:ext uri="{FF2B5EF4-FFF2-40B4-BE49-F238E27FC236}">
                <a16:creationId xmlns:a16="http://schemas.microsoft.com/office/drawing/2014/main" id="{AB1EFE1C-36C2-4553-B449-731FC8ADE554}"/>
              </a:ext>
            </a:extLst>
          </p:cNvPr>
          <p:cNvSpPr txBox="1"/>
          <p:nvPr/>
        </p:nvSpPr>
        <p:spPr>
          <a:xfrm>
            <a:off x="77056" y="6386679"/>
            <a:ext cx="3289149"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58573F78-74BA-402A-B5A8-33ADCEAD2944}"/>
              </a:ext>
            </a:extLst>
          </p:cNvPr>
          <p:cNvGrpSpPr/>
          <p:nvPr/>
        </p:nvGrpSpPr>
        <p:grpSpPr>
          <a:xfrm>
            <a:off x="5136705" y="6407321"/>
            <a:ext cx="2241162" cy="215444"/>
            <a:chOff x="163092" y="5772628"/>
            <a:chExt cx="2241162" cy="215444"/>
          </a:xfrm>
        </p:grpSpPr>
        <p:sp>
          <p:nvSpPr>
            <p:cNvPr id="26" name="TextBox 25">
              <a:extLst>
                <a:ext uri="{FF2B5EF4-FFF2-40B4-BE49-F238E27FC236}">
                  <a16:creationId xmlns:a16="http://schemas.microsoft.com/office/drawing/2014/main" id="{32B0C51F-631A-420A-B0E6-F8E8B6DF98A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79A86C5F-38C6-4134-96AC-C6F39B3B9D74}"/>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4B474E8D-33B3-42C6-8802-6997D97D574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0" name="Group 39">
            <a:extLst>
              <a:ext uri="{FF2B5EF4-FFF2-40B4-BE49-F238E27FC236}">
                <a16:creationId xmlns:a16="http://schemas.microsoft.com/office/drawing/2014/main" id="{CD6D6B74-4541-4329-9B6F-46F4AFB7054F}"/>
              </a:ext>
            </a:extLst>
          </p:cNvPr>
          <p:cNvGrpSpPr/>
          <p:nvPr/>
        </p:nvGrpSpPr>
        <p:grpSpPr>
          <a:xfrm>
            <a:off x="5136705" y="6615308"/>
            <a:ext cx="2891981" cy="215444"/>
            <a:chOff x="163092" y="5772628"/>
            <a:chExt cx="2891981" cy="215444"/>
          </a:xfrm>
        </p:grpSpPr>
        <p:sp>
          <p:nvSpPr>
            <p:cNvPr id="45" name="TextBox 44">
              <a:extLst>
                <a:ext uri="{FF2B5EF4-FFF2-40B4-BE49-F238E27FC236}">
                  <a16:creationId xmlns:a16="http://schemas.microsoft.com/office/drawing/2014/main" id="{30C6B798-3082-4E51-BB0A-AC1F1D2E092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6" name="Isosceles Triangle 45">
              <a:extLst>
                <a:ext uri="{FF2B5EF4-FFF2-40B4-BE49-F238E27FC236}">
                  <a16:creationId xmlns:a16="http://schemas.microsoft.com/office/drawing/2014/main" id="{304522D2-98EE-4429-BB8B-09BB2F5B0DC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Isosceles Triangle 46">
              <a:extLst>
                <a:ext uri="{FF2B5EF4-FFF2-40B4-BE49-F238E27FC236}">
                  <a16:creationId xmlns:a16="http://schemas.microsoft.com/office/drawing/2014/main" id="{77AB75E6-03F2-460A-9A96-D364AEBC086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SigDiff">
            <a:extLst>
              <a:ext uri="{FF2B5EF4-FFF2-40B4-BE49-F238E27FC236}">
                <a16:creationId xmlns:a16="http://schemas.microsoft.com/office/drawing/2014/main" id="{DD2ADBAC-D734-4329-8EA1-978A60105CEE}"/>
              </a:ext>
            </a:extLst>
          </p:cNvPr>
          <p:cNvSpPr/>
          <p:nvPr/>
        </p:nvSpPr>
        <p:spPr>
          <a:xfrm>
            <a:off x="7327770" y="2233587"/>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igDiff">
            <a:extLst>
              <a:ext uri="{FF2B5EF4-FFF2-40B4-BE49-F238E27FC236}">
                <a16:creationId xmlns:a16="http://schemas.microsoft.com/office/drawing/2014/main" id="{48170C1C-51BB-46B0-850F-25BF95A9E706}"/>
              </a:ext>
            </a:extLst>
          </p:cNvPr>
          <p:cNvSpPr/>
          <p:nvPr/>
        </p:nvSpPr>
        <p:spPr>
          <a:xfrm>
            <a:off x="7327770" y="3358643"/>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SigDiff">
            <a:extLst>
              <a:ext uri="{FF2B5EF4-FFF2-40B4-BE49-F238E27FC236}">
                <a16:creationId xmlns:a16="http://schemas.microsoft.com/office/drawing/2014/main" id="{7161A7AE-6081-463F-B19C-9C4E26662471}"/>
              </a:ext>
            </a:extLst>
          </p:cNvPr>
          <p:cNvSpPr/>
          <p:nvPr/>
        </p:nvSpPr>
        <p:spPr>
          <a:xfrm>
            <a:off x="7327770" y="4483699"/>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SigDiff">
            <a:extLst>
              <a:ext uri="{FF2B5EF4-FFF2-40B4-BE49-F238E27FC236}">
                <a16:creationId xmlns:a16="http://schemas.microsoft.com/office/drawing/2014/main" id="{A8891A2E-C12C-404B-82FA-B97EB16279B0}"/>
              </a:ext>
            </a:extLst>
          </p:cNvPr>
          <p:cNvSpPr/>
          <p:nvPr/>
        </p:nvSpPr>
        <p:spPr>
          <a:xfrm flipV="1">
            <a:off x="7322029" y="348730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SigDiff">
            <a:extLst>
              <a:ext uri="{FF2B5EF4-FFF2-40B4-BE49-F238E27FC236}">
                <a16:creationId xmlns:a16="http://schemas.microsoft.com/office/drawing/2014/main" id="{8C213AD2-5DB3-44D2-AA0B-8C291C2F0CEB}"/>
              </a:ext>
            </a:extLst>
          </p:cNvPr>
          <p:cNvSpPr/>
          <p:nvPr/>
        </p:nvSpPr>
        <p:spPr>
          <a:xfrm flipV="1">
            <a:off x="7330050" y="461186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F07DBB0-73D4-4940-AAE6-C9E2D1D67BCA}"/>
              </a:ext>
            </a:extLst>
          </p:cNvPr>
          <p:cNvSpPr/>
          <p:nvPr/>
        </p:nvSpPr>
        <p:spPr>
          <a:xfrm>
            <a:off x="8252517" y="1812092"/>
            <a:ext cx="3778411" cy="2708434"/>
          </a:xfrm>
          <a:prstGeom prst="rect">
            <a:avLst/>
          </a:prstGeom>
        </p:spPr>
        <p:txBody>
          <a:bodyPr wrap="square">
            <a:spAutoFit/>
          </a:bodyPr>
          <a:lstStyle/>
          <a:p>
            <a:pPr>
              <a:spcBef>
                <a:spcPts val="600"/>
              </a:spcBef>
            </a:pPr>
            <a:r>
              <a:rPr lang="en-NZ" sz="1000" dirty="0"/>
              <a:t>Asian New Zealanders are more positive than ever about the quality of the arts in New Zealand, and are more likely to agree the arts in New Zealand are world class. However, agreement with these two statements still lags behind the national average.</a:t>
            </a:r>
          </a:p>
          <a:p>
            <a:pPr lvl="0">
              <a:spcBef>
                <a:spcPts val="600"/>
              </a:spcBef>
            </a:pPr>
            <a:r>
              <a:rPr lang="en-NZ" sz="1000" dirty="0">
                <a:solidFill>
                  <a:schemeClr val="tx1">
                    <a:lumMod val="85000"/>
                    <a:lumOff val="15000"/>
                  </a:schemeClr>
                </a:solidFill>
              </a:rPr>
              <a:t>Seventy-nine percent of Asian New Zealanders feel proud when New Zealand artists succeed overseas. Again, agreement with this statement has increased since 2017. It is now in line with the national average.</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New Zealand arts are of high quality (65% vs. 60%)</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I feel proud when New Zealand artists succeed overseas (83% vs 79%).</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27903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Introduction</a:t>
            </a:r>
          </a:p>
        </p:txBody>
      </p:sp>
    </p:spTree>
    <p:extLst>
      <p:ext uri="{BB962C8B-B14F-4D97-AF65-F5344CB8AC3E}">
        <p14:creationId xmlns:p14="http://schemas.microsoft.com/office/powerpoint/2010/main" val="7701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Education and development</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3268675390"/>
              </p:ext>
            </p:extLst>
          </p:nvPr>
        </p:nvGraphicFramePr>
        <p:xfrm>
          <a:off x="1331050" y="1481871"/>
          <a:ext cx="5724525" cy="5006133"/>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flipV="1">
            <a:off x="277872" y="3777029"/>
            <a:ext cx="7699301"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4015364250"/>
              </p:ext>
            </p:extLst>
          </p:nvPr>
        </p:nvGraphicFramePr>
        <p:xfrm>
          <a:off x="7029991" y="2328321"/>
          <a:ext cx="949452" cy="304780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1952">
                <a:tc>
                  <a:txBody>
                    <a:bodyPr/>
                    <a:lstStyle/>
                    <a:p>
                      <a:pPr algn="ctr"/>
                      <a:r>
                        <a:rPr lang="lv-LV" sz="1200" b="0">
                          <a:solidFill>
                            <a:schemeClr val="tx1"/>
                          </a:solidFill>
                          <a:latin typeface="Arial" panose="020B0604020202020204" pitchFamily="34" charset="0"/>
                          <a:cs typeface="Arial" panose="020B0604020202020204" pitchFamily="34" charset="0"/>
                        </a:rPr>
                        <a:t>79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1952">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761952">
                <a:tc>
                  <a:txBody>
                    <a:bodyPr/>
                    <a:lstStyle/>
                    <a:p>
                      <a:pPr algn="ctr"/>
                      <a:r>
                        <a:rPr lang="lv-LV" sz="1200" b="0">
                          <a:solidFill>
                            <a:schemeClr val="tx1"/>
                          </a:solidFill>
                          <a:latin typeface="Arial" panose="020B0604020202020204" pitchFamily="34" charset="0"/>
                          <a:cs typeface="Arial" panose="020B0604020202020204" pitchFamily="34" charset="0"/>
                        </a:rPr>
                        <a:t>70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761952">
                <a:tc>
                  <a:txBody>
                    <a:bodyPr/>
                    <a:lstStyle/>
                    <a:p>
                      <a:pPr algn="ctr"/>
                      <a:r>
                        <a:rPr lang="lv-LV" sz="1200" b="0">
                          <a:solidFill>
                            <a:schemeClr val="tx1"/>
                          </a:solidFill>
                          <a:latin typeface="Arial" panose="020B0604020202020204" pitchFamily="34" charset="0"/>
                          <a:cs typeface="Arial" panose="020B0604020202020204" pitchFamily="34" charset="0"/>
                        </a:rPr>
                        <a:t>63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35137" y="4365065"/>
            <a:ext cx="1499357"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be part of the education of every New Zealander</a:t>
            </a:r>
          </a:p>
        </p:txBody>
      </p:sp>
      <p:sp>
        <p:nvSpPr>
          <p:cNvPr id="23" name="TextBox 22">
            <a:extLst>
              <a:ext uri="{FF2B5EF4-FFF2-40B4-BE49-F238E27FC236}">
                <a16:creationId xmlns:a16="http://schemas.microsoft.com/office/drawing/2014/main" id="{A16D4D04-BE51-4946-B931-FB44418E8595}"/>
              </a:ext>
            </a:extLst>
          </p:cNvPr>
          <p:cNvSpPr txBox="1"/>
          <p:nvPr/>
        </p:nvSpPr>
        <p:spPr>
          <a:xfrm>
            <a:off x="277872" y="2667705"/>
            <a:ext cx="1372253"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to develop and foster creativity</a:t>
            </a:r>
          </a:p>
        </p:txBody>
      </p:sp>
      <p:sp>
        <p:nvSpPr>
          <p:cNvPr id="37" name="TextBox 36">
            <a:extLst>
              <a:ext uri="{FF2B5EF4-FFF2-40B4-BE49-F238E27FC236}">
                <a16:creationId xmlns:a16="http://schemas.microsoft.com/office/drawing/2014/main" id="{F8F46714-91B1-45FE-9F0F-37AB64D04385}"/>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38" name="TextBox 37">
            <a:extLst>
              <a:ext uri="{FF2B5EF4-FFF2-40B4-BE49-F238E27FC236}">
                <a16:creationId xmlns:a16="http://schemas.microsoft.com/office/drawing/2014/main" id="{CE9ED8AA-0305-4426-95E0-C66C74765639}"/>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39" name="Oval 38">
            <a:extLst>
              <a:ext uri="{FF2B5EF4-FFF2-40B4-BE49-F238E27FC236}">
                <a16:creationId xmlns:a16="http://schemas.microsoft.com/office/drawing/2014/main" id="{A6962BAA-835D-4188-859A-5C1D6DE769FF}"/>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1" name="Text Placeholder 5">
            <a:extLst>
              <a:ext uri="{FF2B5EF4-FFF2-40B4-BE49-F238E27FC236}">
                <a16:creationId xmlns:a16="http://schemas.microsoft.com/office/drawing/2014/main" id="{15CBFFC9-8202-43BF-A2AC-64ADD3B6ACF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sp>
        <p:nvSpPr>
          <p:cNvPr id="2" name="TextBox 1">
            <a:extLst>
              <a:ext uri="{FF2B5EF4-FFF2-40B4-BE49-F238E27FC236}">
                <a16:creationId xmlns:a16="http://schemas.microsoft.com/office/drawing/2014/main" id="{F20A6A76-0CEF-47A1-88D7-D6FB971FB7F4}"/>
              </a:ext>
            </a:extLst>
          </p:cNvPr>
          <p:cNvSpPr txBox="1"/>
          <p:nvPr/>
        </p:nvSpPr>
        <p:spPr>
          <a:xfrm>
            <a:off x="2330619" y="3320962"/>
            <a:ext cx="3593805" cy="261610"/>
          </a:xfrm>
          <a:prstGeom prst="rect">
            <a:avLst/>
          </a:prstGeom>
          <a:noFill/>
        </p:spPr>
        <p:txBody>
          <a:bodyPr wrap="square" rtlCol="0">
            <a:spAutoFit/>
          </a:bodyPr>
          <a:lstStyle/>
          <a:p>
            <a:r>
              <a:rPr lang="en-NZ" sz="1100" spc="150" dirty="0">
                <a:solidFill>
                  <a:schemeClr val="tx1">
                    <a:lumMod val="65000"/>
                    <a:lumOff val="35000"/>
                  </a:schemeClr>
                </a:solidFill>
                <a:latin typeface="Arial" panose="020B0604020202020204" pitchFamily="34" charset="0"/>
                <a:cs typeface="Arial" panose="020B0604020202020204" pitchFamily="34" charset="0"/>
              </a:rPr>
              <a:t>Not asked in 2017</a:t>
            </a:r>
          </a:p>
        </p:txBody>
      </p:sp>
      <p:sp>
        <p:nvSpPr>
          <p:cNvPr id="20" name="TextBox 19">
            <a:extLst>
              <a:ext uri="{FF2B5EF4-FFF2-40B4-BE49-F238E27FC236}">
                <a16:creationId xmlns:a16="http://schemas.microsoft.com/office/drawing/2014/main" id="{A0EF6809-8884-40A9-B3F7-9CB5DABD9AFC}"/>
              </a:ext>
            </a:extLst>
          </p:cNvPr>
          <p:cNvSpPr txBox="1"/>
          <p:nvPr/>
        </p:nvSpPr>
        <p:spPr>
          <a:xfrm>
            <a:off x="77057" y="6386679"/>
            <a:ext cx="3448110"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F45C713B-59C8-4767-88C3-7C5D156DFCAC}"/>
              </a:ext>
            </a:extLst>
          </p:cNvPr>
          <p:cNvGrpSpPr/>
          <p:nvPr/>
        </p:nvGrpSpPr>
        <p:grpSpPr>
          <a:xfrm>
            <a:off x="5136705" y="6407321"/>
            <a:ext cx="2241162" cy="215444"/>
            <a:chOff x="163092" y="5772628"/>
            <a:chExt cx="2241162" cy="215444"/>
          </a:xfrm>
        </p:grpSpPr>
        <p:sp>
          <p:nvSpPr>
            <p:cNvPr id="24" name="TextBox 23">
              <a:extLst>
                <a:ext uri="{FF2B5EF4-FFF2-40B4-BE49-F238E27FC236}">
                  <a16:creationId xmlns:a16="http://schemas.microsoft.com/office/drawing/2014/main" id="{602FF7A1-B7E7-4D61-9A1C-6E2019B8D31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53A46C74-C7BF-4925-B59D-24BE794A895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Isosceles Triangle 28">
              <a:extLst>
                <a:ext uri="{FF2B5EF4-FFF2-40B4-BE49-F238E27FC236}">
                  <a16:creationId xmlns:a16="http://schemas.microsoft.com/office/drawing/2014/main" id="{5AA9C45B-B01C-4985-8813-C7B1DCC6D075}"/>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3" name="Group 32">
            <a:extLst>
              <a:ext uri="{FF2B5EF4-FFF2-40B4-BE49-F238E27FC236}">
                <a16:creationId xmlns:a16="http://schemas.microsoft.com/office/drawing/2014/main" id="{C4FC6B88-FA51-449C-A27C-3C43B1226B35}"/>
              </a:ext>
            </a:extLst>
          </p:cNvPr>
          <p:cNvGrpSpPr/>
          <p:nvPr/>
        </p:nvGrpSpPr>
        <p:grpSpPr>
          <a:xfrm>
            <a:off x="5136705" y="6615308"/>
            <a:ext cx="2891981" cy="215444"/>
            <a:chOff x="163092" y="5772628"/>
            <a:chExt cx="2891981" cy="215444"/>
          </a:xfrm>
        </p:grpSpPr>
        <p:sp>
          <p:nvSpPr>
            <p:cNvPr id="34" name="TextBox 33">
              <a:extLst>
                <a:ext uri="{FF2B5EF4-FFF2-40B4-BE49-F238E27FC236}">
                  <a16:creationId xmlns:a16="http://schemas.microsoft.com/office/drawing/2014/main" id="{E3A3054C-FB61-4ABF-BD0F-BAF13B7418E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2" name="Isosceles Triangle 41">
              <a:extLst>
                <a:ext uri="{FF2B5EF4-FFF2-40B4-BE49-F238E27FC236}">
                  <a16:creationId xmlns:a16="http://schemas.microsoft.com/office/drawing/2014/main" id="{ED2A7A57-C4F3-4F83-9DF0-1B2AE3B0E128}"/>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Isosceles Triangle 42">
              <a:extLst>
                <a:ext uri="{FF2B5EF4-FFF2-40B4-BE49-F238E27FC236}">
                  <a16:creationId xmlns:a16="http://schemas.microsoft.com/office/drawing/2014/main" id="{8A130381-AC17-4AAC-8C0B-840B2908D81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SigDiff">
            <a:extLst>
              <a:ext uri="{FF2B5EF4-FFF2-40B4-BE49-F238E27FC236}">
                <a16:creationId xmlns:a16="http://schemas.microsoft.com/office/drawing/2014/main" id="{3D62D1D6-F66F-48CF-AADD-5E34B11F1BFB}"/>
              </a:ext>
            </a:extLst>
          </p:cNvPr>
          <p:cNvSpPr/>
          <p:nvPr/>
        </p:nvSpPr>
        <p:spPr>
          <a:xfrm>
            <a:off x="7386035" y="4106201"/>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SigDiff">
            <a:extLst>
              <a:ext uri="{FF2B5EF4-FFF2-40B4-BE49-F238E27FC236}">
                <a16:creationId xmlns:a16="http://schemas.microsoft.com/office/drawing/2014/main" id="{0AE12CC5-264F-4BF3-B194-759E7679B620}"/>
              </a:ext>
            </a:extLst>
          </p:cNvPr>
          <p:cNvSpPr/>
          <p:nvPr/>
        </p:nvSpPr>
        <p:spPr>
          <a:xfrm>
            <a:off x="7389407" y="424770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87E9D3F-B46C-42F7-98AD-73D6F173F234}"/>
              </a:ext>
            </a:extLst>
          </p:cNvPr>
          <p:cNvSpPr/>
          <p:nvPr/>
        </p:nvSpPr>
        <p:spPr>
          <a:xfrm>
            <a:off x="8267472" y="1856904"/>
            <a:ext cx="3772372" cy="1554272"/>
          </a:xfrm>
          <a:prstGeom prst="rect">
            <a:avLst/>
          </a:prstGeom>
        </p:spPr>
        <p:txBody>
          <a:bodyPr wrap="square">
            <a:spAutoFit/>
          </a:bodyPr>
          <a:lstStyle/>
          <a:p>
            <a:pPr>
              <a:spcBef>
                <a:spcPts val="600"/>
              </a:spcBef>
            </a:pPr>
            <a:r>
              <a:rPr lang="en-NZ" sz="1000" dirty="0"/>
              <a:t>Most Asian New Zealanders recognise the value of the arts in fostering creativity, and this translates into broad support for the arts being part of the education of all New Zealanders. </a:t>
            </a:r>
          </a:p>
          <a:p>
            <a:pPr>
              <a:spcBef>
                <a:spcPts val="600"/>
              </a:spcBef>
            </a:pPr>
            <a:r>
              <a:rPr lang="en-NZ" sz="1000" dirty="0"/>
              <a:t>Support for the role of the arts in education has grown since 2017, and is significantly higher than the national average.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 that the arts helps to develop and foster creativity (83% vs. 79%).</a:t>
            </a: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374065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Role of the arts in creating communities</a:t>
            </a:r>
          </a:p>
        </p:txBody>
      </p:sp>
      <p:sp>
        <p:nvSpPr>
          <p:cNvPr id="6" name="Text Placeholder 5">
            <a:extLst>
              <a:ext uri="{FF2B5EF4-FFF2-40B4-BE49-F238E27FC236}">
                <a16:creationId xmlns:a16="http://schemas.microsoft.com/office/drawing/2014/main" id="{8F74EE39-F59E-4159-876B-C2DCF424ED4F}"/>
              </a:ext>
            </a:extLst>
          </p:cNvPr>
          <p:cNvSpPr>
            <a:spLocks noGrp="1"/>
          </p:cNvSpPr>
          <p:nvPr>
            <p:ph type="body" sz="quarter" idx="10"/>
          </p:nvPr>
        </p:nvSpPr>
        <p:spPr>
          <a:xfrm>
            <a:off x="709566" y="132677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4022704169"/>
              </p:ext>
            </p:extLst>
          </p:nvPr>
        </p:nvGraphicFramePr>
        <p:xfrm>
          <a:off x="1304925" y="1483156"/>
          <a:ext cx="5724525" cy="4865389"/>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944549"/>
            <a:ext cx="7711205" cy="229061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353192292"/>
              </p:ext>
            </p:extLst>
          </p:nvPr>
        </p:nvGraphicFramePr>
        <p:xfrm>
          <a:off x="6983631" y="2182809"/>
          <a:ext cx="949452" cy="383798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7596">
                <a:tc>
                  <a:txBody>
                    <a:bodyPr/>
                    <a:lstStyle/>
                    <a:p>
                      <a:pPr algn="ctr"/>
                      <a:r>
                        <a:rPr lang="lv-LV" sz="1200" b="0">
                          <a:solidFill>
                            <a:schemeClr val="tx1"/>
                          </a:solidFill>
                          <a:latin typeface="Arial" panose="020B0604020202020204" pitchFamily="34" charset="0"/>
                          <a:cs typeface="Arial" panose="020B0604020202020204" pitchFamily="34" charset="0"/>
                        </a:rPr>
                        <a:t>71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71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bl>
          </a:graphicData>
        </a:graphic>
      </p:graphicFrame>
      <p:sp>
        <p:nvSpPr>
          <p:cNvPr id="48" name="TextBox 47">
            <a:extLst>
              <a:ext uri="{FF2B5EF4-FFF2-40B4-BE49-F238E27FC236}">
                <a16:creationId xmlns:a16="http://schemas.microsoft.com/office/drawing/2014/main" id="{287B901C-FC9A-4674-90CE-1C26A1D44E01}"/>
              </a:ext>
            </a:extLst>
          </p:cNvPr>
          <p:cNvSpPr txBox="1"/>
          <p:nvPr/>
        </p:nvSpPr>
        <p:spPr>
          <a:xfrm>
            <a:off x="123736" y="3815091"/>
            <a:ext cx="1624027" cy="553998"/>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the future of where I live</a:t>
            </a:r>
          </a:p>
        </p:txBody>
      </p:sp>
      <p:sp>
        <p:nvSpPr>
          <p:cNvPr id="49" name="TextBox 48">
            <a:extLst>
              <a:ext uri="{FF2B5EF4-FFF2-40B4-BE49-F238E27FC236}">
                <a16:creationId xmlns:a16="http://schemas.microsoft.com/office/drawing/2014/main" id="{BF1AA6E4-E084-45F1-A650-1C6C54BE49FC}"/>
              </a:ext>
            </a:extLst>
          </p:cNvPr>
          <p:cNvSpPr txBox="1"/>
          <p:nvPr/>
        </p:nvSpPr>
        <p:spPr>
          <a:xfrm>
            <a:off x="123736" y="4496663"/>
            <a:ext cx="1624027" cy="707886"/>
          </a:xfrm>
          <a:prstGeom prst="rect">
            <a:avLst/>
          </a:prstGeom>
          <a:noFill/>
        </p:spPr>
        <p:txBody>
          <a:bodyPr wrap="square" rtlCol="0">
            <a:spAutoFit/>
          </a:bodyPr>
          <a:lstStyle/>
          <a:p>
            <a:r>
              <a:rPr lang="en-NZ" sz="1000" b="1" dirty="0">
                <a:solidFill>
                  <a:schemeClr val="tx1">
                    <a:lumMod val="65000"/>
                    <a:lumOff val="35000"/>
                  </a:schemeClr>
                </a:solidFill>
                <a:latin typeface="+mj-lt"/>
              </a:rPr>
              <a:t>The arts make an important contribution to community resilience &amp; wellbeing</a:t>
            </a:r>
          </a:p>
        </p:txBody>
      </p:sp>
      <p:sp>
        <p:nvSpPr>
          <p:cNvPr id="50" name="TextBox 49">
            <a:extLst>
              <a:ext uri="{FF2B5EF4-FFF2-40B4-BE49-F238E27FC236}">
                <a16:creationId xmlns:a16="http://schemas.microsoft.com/office/drawing/2014/main" id="{67888040-1259-467E-BF17-90F254FE94F7}"/>
              </a:ext>
            </a:extLst>
          </p:cNvPr>
          <p:cNvSpPr txBox="1"/>
          <p:nvPr/>
        </p:nvSpPr>
        <p:spPr>
          <a:xfrm>
            <a:off x="123736" y="2232244"/>
            <a:ext cx="1692766"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It’s important where I live is recognised as a place that supports excellence in the arts</a:t>
            </a:r>
          </a:p>
        </p:txBody>
      </p:sp>
      <p:sp>
        <p:nvSpPr>
          <p:cNvPr id="51" name="TextBox 50">
            <a:extLst>
              <a:ext uri="{FF2B5EF4-FFF2-40B4-BE49-F238E27FC236}">
                <a16:creationId xmlns:a16="http://schemas.microsoft.com/office/drawing/2014/main" id="{02258B5C-6BB9-472C-AFB6-0C79C5A29A76}"/>
              </a:ext>
            </a:extLst>
          </p:cNvPr>
          <p:cNvSpPr txBox="1"/>
          <p:nvPr/>
        </p:nvSpPr>
        <p:spPr>
          <a:xfrm>
            <a:off x="123736" y="3053436"/>
            <a:ext cx="1692766"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Major arts facilities are important to create a vibrant place to live</a:t>
            </a:r>
          </a:p>
        </p:txBody>
      </p:sp>
      <p:sp>
        <p:nvSpPr>
          <p:cNvPr id="52" name="TextBox 51">
            <a:extLst>
              <a:ext uri="{FF2B5EF4-FFF2-40B4-BE49-F238E27FC236}">
                <a16:creationId xmlns:a16="http://schemas.microsoft.com/office/drawing/2014/main" id="{0433DE46-4200-4EC4-9CBE-223594CBF2CB}"/>
              </a:ext>
            </a:extLst>
          </p:cNvPr>
          <p:cNvSpPr txBox="1"/>
          <p:nvPr/>
        </p:nvSpPr>
        <p:spPr>
          <a:xfrm>
            <a:off x="123736" y="5324458"/>
            <a:ext cx="150423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My community would be poorer without the arts</a:t>
            </a:r>
          </a:p>
        </p:txBody>
      </p:sp>
      <p:sp>
        <p:nvSpPr>
          <p:cNvPr id="35" name="TextBox 34">
            <a:extLst>
              <a:ext uri="{FF2B5EF4-FFF2-40B4-BE49-F238E27FC236}">
                <a16:creationId xmlns:a16="http://schemas.microsoft.com/office/drawing/2014/main" id="{5284D62D-B2BC-4D96-B802-7892A4E84D68}"/>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36" name="TextBox 35">
            <a:extLst>
              <a:ext uri="{FF2B5EF4-FFF2-40B4-BE49-F238E27FC236}">
                <a16:creationId xmlns:a16="http://schemas.microsoft.com/office/drawing/2014/main" id="{12A3DC8F-C21C-40BB-A562-2DD3CDBD2B9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37" name="Oval 36">
            <a:extLst>
              <a:ext uri="{FF2B5EF4-FFF2-40B4-BE49-F238E27FC236}">
                <a16:creationId xmlns:a16="http://schemas.microsoft.com/office/drawing/2014/main" id="{7952F260-6FD6-416E-8E62-8B1E8B77160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2" name="TextBox 21">
            <a:extLst>
              <a:ext uri="{FF2B5EF4-FFF2-40B4-BE49-F238E27FC236}">
                <a16:creationId xmlns:a16="http://schemas.microsoft.com/office/drawing/2014/main" id="{23D45214-4734-4A86-BCC8-79D06D4EC275}"/>
              </a:ext>
            </a:extLst>
          </p:cNvPr>
          <p:cNvSpPr txBox="1"/>
          <p:nvPr/>
        </p:nvSpPr>
        <p:spPr>
          <a:xfrm>
            <a:off x="123735" y="6463539"/>
            <a:ext cx="4267511"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grpSp>
        <p:nvGrpSpPr>
          <p:cNvPr id="27" name="Group 26">
            <a:extLst>
              <a:ext uri="{FF2B5EF4-FFF2-40B4-BE49-F238E27FC236}">
                <a16:creationId xmlns:a16="http://schemas.microsoft.com/office/drawing/2014/main" id="{C5F79B2A-D9E7-41B5-8765-762520B62E94}"/>
              </a:ext>
            </a:extLst>
          </p:cNvPr>
          <p:cNvGrpSpPr/>
          <p:nvPr/>
        </p:nvGrpSpPr>
        <p:grpSpPr>
          <a:xfrm>
            <a:off x="5136705" y="6519613"/>
            <a:ext cx="2891981" cy="215444"/>
            <a:chOff x="163092" y="5772628"/>
            <a:chExt cx="2891981" cy="215444"/>
          </a:xfrm>
        </p:grpSpPr>
        <p:sp>
          <p:nvSpPr>
            <p:cNvPr id="28" name="TextBox 27">
              <a:extLst>
                <a:ext uri="{FF2B5EF4-FFF2-40B4-BE49-F238E27FC236}">
                  <a16:creationId xmlns:a16="http://schemas.microsoft.com/office/drawing/2014/main" id="{C1C08DDD-7CF5-42D8-B55B-7D4B77AD76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0" name="Isosceles Triangle 29">
              <a:extLst>
                <a:ext uri="{FF2B5EF4-FFF2-40B4-BE49-F238E27FC236}">
                  <a16:creationId xmlns:a16="http://schemas.microsoft.com/office/drawing/2014/main" id="{74FC29BB-8E3E-4FAB-8CC2-02277828ED8D}"/>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Isosceles Triangle 31">
              <a:extLst>
                <a:ext uri="{FF2B5EF4-FFF2-40B4-BE49-F238E27FC236}">
                  <a16:creationId xmlns:a16="http://schemas.microsoft.com/office/drawing/2014/main" id="{BB10DFEE-1B0F-499D-9F85-9A558CB5D86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SigDiff">
            <a:extLst>
              <a:ext uri="{FF2B5EF4-FFF2-40B4-BE49-F238E27FC236}">
                <a16:creationId xmlns:a16="http://schemas.microsoft.com/office/drawing/2014/main" id="{79434DAF-31E1-4975-AD92-5CDA8387A51C}"/>
              </a:ext>
            </a:extLst>
          </p:cNvPr>
          <p:cNvSpPr/>
          <p:nvPr/>
        </p:nvSpPr>
        <p:spPr>
          <a:xfrm flipV="1">
            <a:off x="7330035" y="558649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SigDiff">
            <a:extLst>
              <a:ext uri="{FF2B5EF4-FFF2-40B4-BE49-F238E27FC236}">
                <a16:creationId xmlns:a16="http://schemas.microsoft.com/office/drawing/2014/main" id="{16D994CE-34C0-4A58-AE93-F187D2CB72B9}"/>
              </a:ext>
            </a:extLst>
          </p:cNvPr>
          <p:cNvSpPr/>
          <p:nvPr/>
        </p:nvSpPr>
        <p:spPr>
          <a:xfrm>
            <a:off x="7338055" y="4824490"/>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SigDiff">
            <a:extLst>
              <a:ext uri="{FF2B5EF4-FFF2-40B4-BE49-F238E27FC236}">
                <a16:creationId xmlns:a16="http://schemas.microsoft.com/office/drawing/2014/main" id="{9D9374D1-1B1A-44EC-A958-B24D8A259624}"/>
              </a:ext>
            </a:extLst>
          </p:cNvPr>
          <p:cNvSpPr/>
          <p:nvPr/>
        </p:nvSpPr>
        <p:spPr>
          <a:xfrm>
            <a:off x="7346075" y="406248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SigDiff">
            <a:extLst>
              <a:ext uri="{FF2B5EF4-FFF2-40B4-BE49-F238E27FC236}">
                <a16:creationId xmlns:a16="http://schemas.microsoft.com/office/drawing/2014/main" id="{3009DAC4-D1EB-468F-8F58-BF8EEC712605}"/>
              </a:ext>
            </a:extLst>
          </p:cNvPr>
          <p:cNvSpPr/>
          <p:nvPr/>
        </p:nvSpPr>
        <p:spPr>
          <a:xfrm>
            <a:off x="7344470" y="329086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SigDiff">
            <a:extLst>
              <a:ext uri="{FF2B5EF4-FFF2-40B4-BE49-F238E27FC236}">
                <a16:creationId xmlns:a16="http://schemas.microsoft.com/office/drawing/2014/main" id="{447B95AB-E160-4A2A-8E87-EE55F0FDB28B}"/>
              </a:ext>
            </a:extLst>
          </p:cNvPr>
          <p:cNvSpPr/>
          <p:nvPr/>
        </p:nvSpPr>
        <p:spPr>
          <a:xfrm>
            <a:off x="7342865" y="252886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687C196-4B68-40E1-B5BD-A5895DB09BA1}"/>
              </a:ext>
            </a:extLst>
          </p:cNvPr>
          <p:cNvSpPr/>
          <p:nvPr/>
        </p:nvSpPr>
        <p:spPr>
          <a:xfrm>
            <a:off x="8210639" y="1745870"/>
            <a:ext cx="3829205" cy="3170099"/>
          </a:xfrm>
          <a:prstGeom prst="rect">
            <a:avLst/>
          </a:prstGeom>
        </p:spPr>
        <p:txBody>
          <a:bodyPr wrap="square">
            <a:spAutoFit/>
          </a:bodyPr>
          <a:lstStyle/>
          <a:p>
            <a:pPr lvl="0">
              <a:spcBef>
                <a:spcPts val="600"/>
              </a:spcBef>
            </a:pPr>
            <a:r>
              <a:rPr lang="en-NZ" sz="1000" dirty="0">
                <a:solidFill>
                  <a:schemeClr val="tx1">
                    <a:lumMod val="85000"/>
                    <a:lumOff val="15000"/>
                  </a:schemeClr>
                </a:solidFill>
              </a:rPr>
              <a:t>A series of new attitudes were added into 2020 about the role of the arts in creating communities.</a:t>
            </a:r>
          </a:p>
          <a:p>
            <a:pPr lvl="0">
              <a:spcBef>
                <a:spcPts val="600"/>
              </a:spcBef>
            </a:pPr>
            <a:r>
              <a:rPr lang="en-NZ" sz="1000" dirty="0">
                <a:solidFill>
                  <a:schemeClr val="tx1">
                    <a:lumMod val="85000"/>
                    <a:lumOff val="15000"/>
                  </a:schemeClr>
                </a:solidFill>
              </a:rPr>
              <a:t>Compared to the national average, Asian New Zealanders are more likely to agree with all statements except for ‘my community would be poorer without the arts’. It may be that there are other aspects of their community life which they view as more important.</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to agree with all statements, with the exception of ‘my community would be poorer without the arts’. </a:t>
            </a:r>
          </a:p>
          <a:p>
            <a:pPr lvl="0">
              <a:spcBef>
                <a:spcPts val="600"/>
              </a:spcBef>
            </a:pPr>
            <a:r>
              <a:rPr lang="en-NZ" sz="1000" dirty="0">
                <a:solidFill>
                  <a:schemeClr val="tx1">
                    <a:lumMod val="85000"/>
                    <a:lumOff val="15000"/>
                  </a:schemeClr>
                </a:solidFill>
              </a:rPr>
              <a:t>Asian New Zealanders with the lived experience of disability are less likely than average to agree that:</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Arts and culture have a role to play in the future of where they live (63% </a:t>
            </a:r>
            <a:r>
              <a:rPr lang="en-NZ" sz="1000" dirty="0"/>
              <a:t>vs. 71%)</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Major arts facilities are important to create a vibrant place to live (60% </a:t>
            </a:r>
            <a:r>
              <a:rPr lang="en-NZ" sz="1000" dirty="0"/>
              <a:t>vs. 69%).</a:t>
            </a:r>
          </a:p>
        </p:txBody>
      </p:sp>
    </p:spTree>
    <p:extLst>
      <p:ext uri="{BB962C8B-B14F-4D97-AF65-F5344CB8AC3E}">
        <p14:creationId xmlns:p14="http://schemas.microsoft.com/office/powerpoint/2010/main" val="399789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Accessibility and inclusiveness</a:t>
            </a:r>
          </a:p>
        </p:txBody>
      </p:sp>
      <p:sp>
        <p:nvSpPr>
          <p:cNvPr id="6" name="Text Placeholder 5">
            <a:extLst>
              <a:ext uri="{FF2B5EF4-FFF2-40B4-BE49-F238E27FC236}">
                <a16:creationId xmlns:a16="http://schemas.microsoft.com/office/drawing/2014/main" id="{D7B2E76A-3E85-4A4D-AC0E-43C31D3A76B4}"/>
              </a:ext>
            </a:extLst>
          </p:cNvPr>
          <p:cNvSpPr>
            <a:spLocks noGrp="1"/>
          </p:cNvSpPr>
          <p:nvPr>
            <p:ph type="body" sz="quarter" idx="10"/>
          </p:nvPr>
        </p:nvSpPr>
        <p:spPr>
          <a:xfrm>
            <a:off x="758825" y="1326789"/>
            <a:ext cx="6953250" cy="41910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28FC698A-3FD5-4679-9753-ED6A8148C9B4}"/>
              </a:ext>
            </a:extLst>
          </p:cNvPr>
          <p:cNvGraphicFramePr/>
          <p:nvPr>
            <p:extLst>
              <p:ext uri="{D42A27DB-BD31-4B8C-83A1-F6EECF244321}">
                <p14:modId xmlns:p14="http://schemas.microsoft.com/office/powerpoint/2010/main" val="3209023814"/>
              </p:ext>
            </p:extLst>
          </p:nvPr>
        </p:nvGraphicFramePr>
        <p:xfrm>
          <a:off x="1304925" y="1515315"/>
          <a:ext cx="5724525" cy="511798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a:extLst>
              <a:ext uri="{FF2B5EF4-FFF2-40B4-BE49-F238E27FC236}">
                <a16:creationId xmlns:a16="http://schemas.microsoft.com/office/drawing/2014/main" id="{C0F3E41B-F6E7-49AC-8E98-BF2EF9198A77}"/>
              </a:ext>
            </a:extLst>
          </p:cNvPr>
          <p:cNvGrpSpPr/>
          <p:nvPr/>
        </p:nvGrpSpPr>
        <p:grpSpPr>
          <a:xfrm>
            <a:off x="221877" y="2745869"/>
            <a:ext cx="7711205" cy="2600132"/>
            <a:chOff x="221877" y="2432353"/>
            <a:chExt cx="6712323" cy="2600132"/>
          </a:xfrm>
        </p:grpSpPr>
        <p:cxnSp>
          <p:nvCxnSpPr>
            <p:cNvPr id="34" name="Straight Connector 33">
              <a:extLst>
                <a:ext uri="{FF2B5EF4-FFF2-40B4-BE49-F238E27FC236}">
                  <a16:creationId xmlns:a16="http://schemas.microsoft.com/office/drawing/2014/main" id="{66100300-A652-462D-933E-1F4A18B2A01E}"/>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20B019-B324-4589-AFE9-37270A8BA805}"/>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F29B8D-598E-4F65-ADFF-9C96DD0A490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304725-8EA8-403F-A265-A22BD01D6237}"/>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7DE24F-9046-4856-A256-C728CC1BFB65}"/>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5" name="Table 47">
            <a:extLst>
              <a:ext uri="{FF2B5EF4-FFF2-40B4-BE49-F238E27FC236}">
                <a16:creationId xmlns:a16="http://schemas.microsoft.com/office/drawing/2014/main" id="{A953B08C-7468-43E8-928C-3E8894969026}"/>
              </a:ext>
            </a:extLst>
          </p:cNvPr>
          <p:cNvGraphicFramePr>
            <a:graphicFrameLocks noGrp="1"/>
          </p:cNvGraphicFramePr>
          <p:nvPr>
            <p:extLst>
              <p:ext uri="{D42A27DB-BD31-4B8C-83A1-F6EECF244321}">
                <p14:modId xmlns:p14="http://schemas.microsoft.com/office/powerpoint/2010/main" val="3818707258"/>
              </p:ext>
            </p:extLst>
          </p:nvPr>
        </p:nvGraphicFramePr>
        <p:xfrm>
          <a:off x="6983631" y="2106671"/>
          <a:ext cx="949452" cy="391190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651984">
                <a:tc>
                  <a:txBody>
                    <a:bodyPr/>
                    <a:lstStyle/>
                    <a:p>
                      <a:pPr algn="ctr"/>
                      <a:r>
                        <a:rPr lang="lv-LV" sz="1200" b="0">
                          <a:solidFill>
                            <a:schemeClr val="tx1"/>
                          </a:solidFill>
                          <a:latin typeface="Arial" panose="020B0604020202020204" pitchFamily="34" charset="0"/>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56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bl>
          </a:graphicData>
        </a:graphic>
      </p:graphicFrame>
      <p:sp>
        <p:nvSpPr>
          <p:cNvPr id="46" name="TextBox 45">
            <a:extLst>
              <a:ext uri="{FF2B5EF4-FFF2-40B4-BE49-F238E27FC236}">
                <a16:creationId xmlns:a16="http://schemas.microsoft.com/office/drawing/2014/main" id="{EA391C86-DD34-49EE-92EC-A67C8B1F2F17}"/>
              </a:ext>
            </a:extLst>
          </p:cNvPr>
          <p:cNvSpPr txBox="1"/>
          <p:nvPr/>
        </p:nvSpPr>
        <p:spPr>
          <a:xfrm>
            <a:off x="123736" y="3396226"/>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My community has a broad range of arts &amp; artistic activities I can experience</a:t>
            </a:r>
          </a:p>
        </p:txBody>
      </p:sp>
      <p:sp>
        <p:nvSpPr>
          <p:cNvPr id="47" name="TextBox 46">
            <a:extLst>
              <a:ext uri="{FF2B5EF4-FFF2-40B4-BE49-F238E27FC236}">
                <a16:creationId xmlns:a16="http://schemas.microsoft.com/office/drawing/2014/main" id="{F0A1FF76-5B97-46E7-A0C8-502AD0B32D53}"/>
              </a:ext>
            </a:extLst>
          </p:cNvPr>
          <p:cNvSpPr txBox="1"/>
          <p:nvPr/>
        </p:nvSpPr>
        <p:spPr>
          <a:xfrm>
            <a:off x="123736" y="4119223"/>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can afford to participate in creative activities in my community</a:t>
            </a:r>
          </a:p>
        </p:txBody>
      </p:sp>
      <p:sp>
        <p:nvSpPr>
          <p:cNvPr id="48" name="TextBox 47">
            <a:extLst>
              <a:ext uri="{FF2B5EF4-FFF2-40B4-BE49-F238E27FC236}">
                <a16:creationId xmlns:a16="http://schemas.microsoft.com/office/drawing/2014/main" id="{FFE4E117-30DD-43A4-AB35-0E2BF9186C78}"/>
              </a:ext>
            </a:extLst>
          </p:cNvPr>
          <p:cNvSpPr txBox="1"/>
          <p:nvPr/>
        </p:nvSpPr>
        <p:spPr>
          <a:xfrm>
            <a:off x="123736" y="2828589"/>
            <a:ext cx="1598738"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The arts in my area reflect the diversity of its communities</a:t>
            </a:r>
          </a:p>
        </p:txBody>
      </p:sp>
      <p:sp>
        <p:nvSpPr>
          <p:cNvPr id="49" name="TextBox 48">
            <a:extLst>
              <a:ext uri="{FF2B5EF4-FFF2-40B4-BE49-F238E27FC236}">
                <a16:creationId xmlns:a16="http://schemas.microsoft.com/office/drawing/2014/main" id="{58AC6201-E78D-45EF-BA02-CD5BB5BE972C}"/>
              </a:ext>
            </a:extLst>
          </p:cNvPr>
          <p:cNvSpPr txBox="1"/>
          <p:nvPr/>
        </p:nvSpPr>
        <p:spPr>
          <a:xfrm>
            <a:off x="123736" y="2235125"/>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am easily able to access the arts in my community</a:t>
            </a:r>
          </a:p>
        </p:txBody>
      </p:sp>
      <p:sp>
        <p:nvSpPr>
          <p:cNvPr id="50" name="TextBox 49">
            <a:extLst>
              <a:ext uri="{FF2B5EF4-FFF2-40B4-BE49-F238E27FC236}">
                <a16:creationId xmlns:a16="http://schemas.microsoft.com/office/drawing/2014/main" id="{73F8BD64-83AC-49F0-9E55-D17C41E6FB46}"/>
              </a:ext>
            </a:extLst>
          </p:cNvPr>
          <p:cNvSpPr txBox="1"/>
          <p:nvPr/>
        </p:nvSpPr>
        <p:spPr>
          <a:xfrm>
            <a:off x="123736" y="4708708"/>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Young people have many opportunities to access affordable arts experiences in my area</a:t>
            </a:r>
          </a:p>
        </p:txBody>
      </p:sp>
      <p:sp>
        <p:nvSpPr>
          <p:cNvPr id="51" name="TextBox 50">
            <a:extLst>
              <a:ext uri="{FF2B5EF4-FFF2-40B4-BE49-F238E27FC236}">
                <a16:creationId xmlns:a16="http://schemas.microsoft.com/office/drawing/2014/main" id="{1F582E02-FD34-4381-990C-3B6B4659FA4F}"/>
              </a:ext>
            </a:extLst>
          </p:cNvPr>
          <p:cNvSpPr txBox="1"/>
          <p:nvPr/>
        </p:nvSpPr>
        <p:spPr>
          <a:xfrm>
            <a:off x="123736" y="5336144"/>
            <a:ext cx="1711620" cy="618631"/>
          </a:xfrm>
          <a:prstGeom prst="rect">
            <a:avLst/>
          </a:prstGeom>
          <a:noFill/>
        </p:spPr>
        <p:txBody>
          <a:bodyPr wrap="square" rtlCol="0">
            <a:spAutoFit/>
          </a:bodyPr>
          <a:lstStyle/>
          <a:p>
            <a:pPr>
              <a:lnSpc>
                <a:spcPct val="90000"/>
              </a:lnSpc>
            </a:pPr>
            <a:r>
              <a:rPr lang="en-NZ" sz="950" b="1" dirty="0">
                <a:solidFill>
                  <a:schemeClr val="tx1">
                    <a:lumMod val="65000"/>
                    <a:lumOff val="35000"/>
                  </a:schemeClr>
                </a:solidFill>
                <a:latin typeface="+mj-lt"/>
              </a:rPr>
              <a:t>The availability of good arts activities &amp; events is an important reason why I like living where I do</a:t>
            </a:r>
          </a:p>
        </p:txBody>
      </p:sp>
      <p:sp>
        <p:nvSpPr>
          <p:cNvPr id="64" name="TextBox 63">
            <a:extLst>
              <a:ext uri="{FF2B5EF4-FFF2-40B4-BE49-F238E27FC236}">
                <a16:creationId xmlns:a16="http://schemas.microsoft.com/office/drawing/2014/main" id="{66185F6E-5308-4BAE-B312-D43C760B8B91}"/>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65" name="TextBox 64">
            <a:extLst>
              <a:ext uri="{FF2B5EF4-FFF2-40B4-BE49-F238E27FC236}">
                <a16:creationId xmlns:a16="http://schemas.microsoft.com/office/drawing/2014/main" id="{E955D2E7-0ED0-4910-9E8C-8568BD7F8CD4}"/>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66" name="Oval 65">
            <a:extLst>
              <a:ext uri="{FF2B5EF4-FFF2-40B4-BE49-F238E27FC236}">
                <a16:creationId xmlns:a16="http://schemas.microsoft.com/office/drawing/2014/main" id="{6B2AA1C4-650E-4C20-8C68-D302D7145DDB}"/>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4" name="TextBox 23">
            <a:extLst>
              <a:ext uri="{FF2B5EF4-FFF2-40B4-BE49-F238E27FC236}">
                <a16:creationId xmlns:a16="http://schemas.microsoft.com/office/drawing/2014/main" id="{74AC860A-DE48-4FC2-8E30-E09EAAE9219A}"/>
              </a:ext>
            </a:extLst>
          </p:cNvPr>
          <p:cNvSpPr txBox="1"/>
          <p:nvPr/>
        </p:nvSpPr>
        <p:spPr>
          <a:xfrm>
            <a:off x="123736" y="6454014"/>
            <a:ext cx="4131222"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grpSp>
        <p:nvGrpSpPr>
          <p:cNvPr id="25" name="Group 24">
            <a:extLst>
              <a:ext uri="{FF2B5EF4-FFF2-40B4-BE49-F238E27FC236}">
                <a16:creationId xmlns:a16="http://schemas.microsoft.com/office/drawing/2014/main" id="{DC16374B-9415-4334-BBED-60EF51BD777E}"/>
              </a:ext>
            </a:extLst>
          </p:cNvPr>
          <p:cNvGrpSpPr/>
          <p:nvPr/>
        </p:nvGrpSpPr>
        <p:grpSpPr>
          <a:xfrm>
            <a:off x="5136705" y="6519613"/>
            <a:ext cx="2891981" cy="215444"/>
            <a:chOff x="163092" y="5772628"/>
            <a:chExt cx="2891981" cy="215444"/>
          </a:xfrm>
        </p:grpSpPr>
        <p:sp>
          <p:nvSpPr>
            <p:cNvPr id="26" name="TextBox 25">
              <a:extLst>
                <a:ext uri="{FF2B5EF4-FFF2-40B4-BE49-F238E27FC236}">
                  <a16:creationId xmlns:a16="http://schemas.microsoft.com/office/drawing/2014/main" id="{E6E3DCEA-6999-44CD-85E3-17EB6140989C}"/>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AEF2EF52-C8F4-40F2-A69A-6555BD524F4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60AA9E14-FBAF-4959-9005-A19651F75CC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SigDiff">
            <a:extLst>
              <a:ext uri="{FF2B5EF4-FFF2-40B4-BE49-F238E27FC236}">
                <a16:creationId xmlns:a16="http://schemas.microsoft.com/office/drawing/2014/main" id="{33D3A8CF-2C42-4B53-9481-4E1F121A12DF}"/>
              </a:ext>
            </a:extLst>
          </p:cNvPr>
          <p:cNvSpPr/>
          <p:nvPr/>
        </p:nvSpPr>
        <p:spPr>
          <a:xfrm>
            <a:off x="7382970" y="564905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SigDiff">
            <a:extLst>
              <a:ext uri="{FF2B5EF4-FFF2-40B4-BE49-F238E27FC236}">
                <a16:creationId xmlns:a16="http://schemas.microsoft.com/office/drawing/2014/main" id="{0341D973-3241-424A-87E8-762BB0939151}"/>
              </a:ext>
            </a:extLst>
          </p:cNvPr>
          <p:cNvSpPr/>
          <p:nvPr/>
        </p:nvSpPr>
        <p:spPr>
          <a:xfrm>
            <a:off x="7390991" y="498330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SigDiff">
            <a:extLst>
              <a:ext uri="{FF2B5EF4-FFF2-40B4-BE49-F238E27FC236}">
                <a16:creationId xmlns:a16="http://schemas.microsoft.com/office/drawing/2014/main" id="{4C08EEEE-B52F-446C-BA2C-C9F4C10BEC2A}"/>
              </a:ext>
            </a:extLst>
          </p:cNvPr>
          <p:cNvSpPr/>
          <p:nvPr/>
        </p:nvSpPr>
        <p:spPr>
          <a:xfrm>
            <a:off x="7389388" y="302777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D8C4B7E-AA4B-4157-9026-56B8602EDDE8}"/>
              </a:ext>
            </a:extLst>
          </p:cNvPr>
          <p:cNvSpPr/>
          <p:nvPr/>
        </p:nvSpPr>
        <p:spPr>
          <a:xfrm>
            <a:off x="8210640" y="1945470"/>
            <a:ext cx="3759484" cy="3708708"/>
          </a:xfrm>
          <a:prstGeom prst="rect">
            <a:avLst/>
          </a:prstGeom>
        </p:spPr>
        <p:txBody>
          <a:bodyPr wrap="square">
            <a:spAutoFit/>
          </a:bodyPr>
          <a:lstStyle/>
          <a:p>
            <a:r>
              <a:rPr lang="en-NZ" sz="1000" dirty="0"/>
              <a:t>A series of new attitudes were added into 2020 about the extent to which the arts are accessible and inclusive.</a:t>
            </a:r>
          </a:p>
          <a:p>
            <a:endParaRPr lang="en-NZ" sz="1000" dirty="0"/>
          </a:p>
          <a:p>
            <a:r>
              <a:rPr lang="en-NZ" sz="1000" dirty="0"/>
              <a:t>Overall, Asian New Zealanders are positive about the extent to which are arts in their community are accessible and inclusive. Compared to the national average, they are more likely to agree with the following statements:</a:t>
            </a:r>
          </a:p>
          <a:p>
            <a:pPr marL="171450" indent="-171450">
              <a:buFont typeface="Arial" panose="020B0604020202020204" pitchFamily="34" charset="0"/>
              <a:buChar char="•"/>
            </a:pPr>
            <a:r>
              <a:rPr lang="en-NZ" sz="1000" dirty="0"/>
              <a:t>The arts in my area reflect the diversity of its communities</a:t>
            </a:r>
          </a:p>
          <a:p>
            <a:pPr marL="171450" indent="-171450">
              <a:buFont typeface="Arial" panose="020B0604020202020204" pitchFamily="34" charset="0"/>
              <a:buChar char="•"/>
            </a:pPr>
            <a:r>
              <a:rPr lang="en-NZ" sz="1000" dirty="0"/>
              <a:t>Young people have many opportunities to access affordable arts experiences in my area</a:t>
            </a:r>
          </a:p>
          <a:p>
            <a:pPr marL="171450" indent="-171450">
              <a:buFont typeface="Arial" panose="020B0604020202020204" pitchFamily="34" charset="0"/>
              <a:buChar char="•"/>
            </a:pPr>
            <a:r>
              <a:rPr lang="en-NZ" sz="1000" dirty="0"/>
              <a:t>The availability of good arts activities and events is an important reason why I like living where I do.</a:t>
            </a:r>
          </a:p>
          <a:p>
            <a:pPr marL="171450" indent="-171450">
              <a:buFont typeface="Arial" panose="020B0604020202020204" pitchFamily="34" charset="0"/>
              <a:buChar char="•"/>
            </a:pPr>
            <a:endParaRPr lang="en-NZ" sz="1000" dirty="0"/>
          </a:p>
          <a:p>
            <a:r>
              <a:rPr lang="en-NZ" sz="1000" dirty="0"/>
              <a:t>That said, affordability is an issue for some with 17% disagreeing that they can afford to participate in creative activities in their community, and a further 29% sitting on the fence.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 that the arts in their area reflect the diversity of its communities (60% vs. 56%).</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289217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chor="ctr">
            <a:noAutofit/>
          </a:bodyPr>
          <a:lstStyle/>
          <a:p>
            <a:r>
              <a:rPr lang="en-NZ" sz="4000" dirty="0">
                <a:latin typeface="Georgia" panose="02040502050405020303" pitchFamily="18" charset="0"/>
              </a:rPr>
              <a:t>Attitudes towards Ngā Toi Māori and Pacific arts AMONG ASIAN NEW ZEALANDERS</a:t>
            </a:r>
          </a:p>
        </p:txBody>
      </p:sp>
    </p:spTree>
    <p:extLst>
      <p:ext uri="{BB962C8B-B14F-4D97-AF65-F5344CB8AC3E}">
        <p14:creationId xmlns:p14="http://schemas.microsoft.com/office/powerpoint/2010/main" val="393677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a:t>
            </a:r>
            <a:r>
              <a:rPr lang="en-NZ">
                <a:solidFill>
                  <a:schemeClr val="tx1">
                    <a:lumMod val="65000"/>
                    <a:lumOff val="35000"/>
                  </a:schemeClr>
                </a:solidFill>
              </a:rPr>
              <a:t>towards Ngā Toi Māori (</a:t>
            </a:r>
            <a:r>
              <a:rPr lang="en-NZ" dirty="0">
                <a:solidFill>
                  <a:schemeClr val="tx1">
                    <a:lumMod val="65000"/>
                    <a:lumOff val="35000"/>
                  </a:schemeClr>
                </a:solidFill>
              </a:rPr>
              <a:t>Māori arts)</a:t>
            </a:r>
          </a:p>
        </p:txBody>
      </p:sp>
      <p:sp>
        <p:nvSpPr>
          <p:cNvPr id="2" name="Text Placeholder 1">
            <a:extLst>
              <a:ext uri="{FF2B5EF4-FFF2-40B4-BE49-F238E27FC236}">
                <a16:creationId xmlns:a16="http://schemas.microsoft.com/office/drawing/2014/main" id="{6CD750FB-86BA-4488-9112-20A3D368058F}"/>
              </a:ext>
            </a:extLst>
          </p:cNvPr>
          <p:cNvSpPr>
            <a:spLocks noGrp="1"/>
          </p:cNvSpPr>
          <p:nvPr>
            <p:ph type="body" sz="quarter" idx="10"/>
          </p:nvPr>
        </p:nvSpPr>
        <p:spPr>
          <a:xfrm>
            <a:off x="758825" y="1326793"/>
            <a:ext cx="6953250" cy="419100"/>
          </a:xfrm>
        </p:spPr>
        <p:txBody>
          <a:bodyPr/>
          <a:lstStyle/>
          <a:p>
            <a:r>
              <a:rPr lang="en-NZ" dirty="0"/>
              <a:t>How much do you agree or disagree with the following </a:t>
            </a:r>
            <a:r>
              <a:rPr lang="en-NZ"/>
              <a:t>about Ngā Toi Māori (</a:t>
            </a:r>
            <a:r>
              <a:rPr lang="en-NZ" dirty="0"/>
              <a:t>Māori arts)?</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1315622871"/>
              </p:ext>
            </p:extLst>
          </p:nvPr>
        </p:nvGraphicFramePr>
        <p:xfrm>
          <a:off x="1304925" y="1361235"/>
          <a:ext cx="5724525" cy="5295815"/>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868018"/>
            <a:ext cx="7711205" cy="2234594"/>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718796690"/>
              </p:ext>
            </p:extLst>
          </p:nvPr>
        </p:nvGraphicFramePr>
        <p:xfrm>
          <a:off x="6983631" y="2124686"/>
          <a:ext cx="949452" cy="37444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4449">
                <a:tc>
                  <a:txBody>
                    <a:bodyPr/>
                    <a:lstStyle/>
                    <a:p>
                      <a:pPr algn="ctr"/>
                      <a:r>
                        <a:rPr lang="lv-LV" sz="1200" b="0">
                          <a:solidFill>
                            <a:schemeClr val="tx1"/>
                          </a:solidFill>
                          <a:latin typeface="Arial" panose="020B0604020202020204" pitchFamily="34" charset="0"/>
                          <a:cs typeface="Arial" panose="020B0604020202020204" pitchFamily="34" charset="0"/>
                        </a:rPr>
                        <a:t>55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56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45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30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444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28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23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28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27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34" name="TextBox 33">
            <a:extLst>
              <a:ext uri="{FF2B5EF4-FFF2-40B4-BE49-F238E27FC236}">
                <a16:creationId xmlns:a16="http://schemas.microsoft.com/office/drawing/2014/main" id="{8D4A1A92-4315-48EB-869A-B02842FD9C4D}"/>
              </a:ext>
            </a:extLst>
          </p:cNvPr>
          <p:cNvSpPr txBox="1"/>
          <p:nvPr/>
        </p:nvSpPr>
        <p:spPr>
          <a:xfrm>
            <a:off x="165855" y="2956521"/>
            <a:ext cx="1512000" cy="553998"/>
          </a:xfrm>
          <a:prstGeom prst="rect">
            <a:avLst/>
          </a:prstGeom>
          <a:noFill/>
        </p:spPr>
        <p:txBody>
          <a:bodyPr wrap="square" rtlCol="0">
            <a:spAutoFit/>
          </a:bodyPr>
          <a:lstStyle/>
          <a:p>
            <a:r>
              <a:rPr lang="en-NZ" sz="1000" b="1" dirty="0">
                <a:solidFill>
                  <a:schemeClr val="tx1">
                    <a:lumMod val="65000"/>
                    <a:lumOff val="35000"/>
                  </a:schemeClr>
                </a:solidFill>
              </a:rPr>
              <a:t>I learn about Māori culture through Ngā Toi Māori</a:t>
            </a:r>
            <a:endParaRPr lang="en-NZ" sz="1000" b="1" dirty="0">
              <a:solidFill>
                <a:schemeClr val="tx1">
                  <a:lumMod val="65000"/>
                  <a:lumOff val="35000"/>
                </a:schemeClr>
              </a:solidFill>
              <a:latin typeface="+mj-lt"/>
            </a:endParaRPr>
          </a:p>
        </p:txBody>
      </p:sp>
      <p:sp>
        <p:nvSpPr>
          <p:cNvPr id="35" name="TextBox 34">
            <a:extLst>
              <a:ext uri="{FF2B5EF4-FFF2-40B4-BE49-F238E27FC236}">
                <a16:creationId xmlns:a16="http://schemas.microsoft.com/office/drawing/2014/main" id="{1779354B-802B-4EA7-B8DF-4ED2FB42465D}"/>
              </a:ext>
            </a:extLst>
          </p:cNvPr>
          <p:cNvSpPr txBox="1"/>
          <p:nvPr/>
        </p:nvSpPr>
        <p:spPr>
          <a:xfrm>
            <a:off x="165855" y="3694749"/>
            <a:ext cx="1417979" cy="553998"/>
          </a:xfrm>
          <a:prstGeom prst="rect">
            <a:avLst/>
          </a:prstGeom>
          <a:noFill/>
        </p:spPr>
        <p:txBody>
          <a:bodyPr wrap="square" rtlCol="0">
            <a:spAutoFit/>
          </a:bodyPr>
          <a:lstStyle/>
          <a:p>
            <a:r>
              <a:rPr lang="en-NZ" sz="1000" b="1">
                <a:solidFill>
                  <a:schemeClr val="tx1">
                    <a:lumMod val="65000"/>
                    <a:lumOff val="35000"/>
                  </a:schemeClr>
                </a:solidFill>
              </a:rPr>
              <a:t>Ngā Toi Māori motivates </a:t>
            </a:r>
            <a:r>
              <a:rPr lang="en-NZ" sz="1000" b="1" dirty="0">
                <a:solidFill>
                  <a:schemeClr val="tx1">
                    <a:lumMod val="65000"/>
                    <a:lumOff val="35000"/>
                  </a:schemeClr>
                </a:solidFill>
              </a:rPr>
              <a:t>me </a:t>
            </a:r>
            <a:r>
              <a:rPr lang="lv-LV" sz="1000" b="1" dirty="0">
                <a:solidFill>
                  <a:schemeClr val="tx1">
                    <a:lumMod val="65000"/>
                    <a:lumOff val="35000"/>
                  </a:schemeClr>
                </a:solidFill>
              </a:rPr>
              <a:t>to </a:t>
            </a:r>
            <a:r>
              <a:rPr lang="en-NZ" sz="1000" b="1" dirty="0">
                <a:solidFill>
                  <a:schemeClr val="tx1">
                    <a:lumMod val="65000"/>
                    <a:lumOff val="35000"/>
                  </a:schemeClr>
                </a:solidFill>
              </a:rPr>
              <a:t>learn te reo</a:t>
            </a:r>
          </a:p>
        </p:txBody>
      </p:sp>
      <p:sp>
        <p:nvSpPr>
          <p:cNvPr id="36" name="TextBox 35">
            <a:extLst>
              <a:ext uri="{FF2B5EF4-FFF2-40B4-BE49-F238E27FC236}">
                <a16:creationId xmlns:a16="http://schemas.microsoft.com/office/drawing/2014/main" id="{677C8E60-D8E7-49D3-AFC1-E79108758179}"/>
              </a:ext>
            </a:extLst>
          </p:cNvPr>
          <p:cNvSpPr txBox="1"/>
          <p:nvPr/>
        </p:nvSpPr>
        <p:spPr>
          <a:xfrm>
            <a:off x="165855" y="2224877"/>
            <a:ext cx="1512000" cy="553998"/>
          </a:xfrm>
          <a:prstGeom prst="rect">
            <a:avLst/>
          </a:prstGeom>
          <a:noFill/>
        </p:spPr>
        <p:txBody>
          <a:bodyPr wrap="square" rtlCol="0">
            <a:spAutoFit/>
          </a:bodyPr>
          <a:lstStyle/>
          <a:p>
            <a:r>
              <a:rPr lang="en-NZ" sz="1000" b="1">
                <a:solidFill>
                  <a:schemeClr val="tx1">
                    <a:lumMod val="65000"/>
                    <a:lumOff val="35000"/>
                  </a:schemeClr>
                </a:solidFill>
                <a:latin typeface="+mj-lt"/>
              </a:rPr>
              <a:t>Ngā Toi Māori help </a:t>
            </a:r>
            <a:r>
              <a:rPr lang="en-NZ" sz="1000" b="1" dirty="0">
                <a:solidFill>
                  <a:schemeClr val="tx1">
                    <a:lumMod val="65000"/>
                    <a:lumOff val="35000"/>
                  </a:schemeClr>
                </a:solidFill>
                <a:latin typeface="+mj-lt"/>
              </a:rPr>
              <a:t>define who we are as New Zealanders</a:t>
            </a:r>
          </a:p>
        </p:txBody>
      </p:sp>
      <p:sp>
        <p:nvSpPr>
          <p:cNvPr id="37" name="TextBox 36">
            <a:extLst>
              <a:ext uri="{FF2B5EF4-FFF2-40B4-BE49-F238E27FC236}">
                <a16:creationId xmlns:a16="http://schemas.microsoft.com/office/drawing/2014/main" id="{8E335259-B17C-4F73-8857-5100D336ED24}"/>
              </a:ext>
            </a:extLst>
          </p:cNvPr>
          <p:cNvSpPr txBox="1"/>
          <p:nvPr/>
        </p:nvSpPr>
        <p:spPr>
          <a:xfrm>
            <a:off x="165855" y="445441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to kōrero Māori</a:t>
            </a:r>
            <a:endParaRPr lang="en-NZ" sz="1000" b="1" dirty="0">
              <a:solidFill>
                <a:schemeClr val="tx1">
                  <a:lumMod val="65000"/>
                  <a:lumOff val="35000"/>
                </a:schemeClr>
              </a:solidFill>
              <a:latin typeface="+mj-lt"/>
            </a:endParaRPr>
          </a:p>
        </p:txBody>
      </p:sp>
      <p:sp>
        <p:nvSpPr>
          <p:cNvPr id="41" name="TextBox 40">
            <a:extLst>
              <a:ext uri="{FF2B5EF4-FFF2-40B4-BE49-F238E27FC236}">
                <a16:creationId xmlns:a16="http://schemas.microsoft.com/office/drawing/2014/main" id="{BC1EDFF5-3349-4ACE-A846-38CE1678AEC8}"/>
              </a:ext>
            </a:extLst>
          </p:cNvPr>
          <p:cNvSpPr txBox="1"/>
          <p:nvPr/>
        </p:nvSpPr>
        <p:spPr>
          <a:xfrm>
            <a:off x="165855" y="5222331"/>
            <a:ext cx="1512000" cy="553998"/>
          </a:xfrm>
          <a:prstGeom prst="rect">
            <a:avLst/>
          </a:prstGeom>
          <a:noFill/>
        </p:spPr>
        <p:txBody>
          <a:bodyPr wrap="square" rtlCol="0">
            <a:spAutoFit/>
          </a:bodyPr>
          <a:lstStyle/>
          <a:p>
            <a:r>
              <a:rPr lang="en-NZ" sz="1000" b="1">
                <a:solidFill>
                  <a:schemeClr val="tx1">
                    <a:lumMod val="65000"/>
                    <a:lumOff val="35000"/>
                  </a:schemeClr>
                </a:solidFill>
              </a:rPr>
              <a:t>Ngā Toi Māori improve </a:t>
            </a:r>
            <a:r>
              <a:rPr lang="en-NZ" sz="1000" b="1" dirty="0">
                <a:solidFill>
                  <a:schemeClr val="tx1">
                    <a:lumMod val="65000"/>
                    <a:lumOff val="35000"/>
                  </a:schemeClr>
                </a:solidFill>
              </a:rPr>
              <a:t>how I feel about life in general</a:t>
            </a:r>
          </a:p>
        </p:txBody>
      </p:sp>
      <p:sp>
        <p:nvSpPr>
          <p:cNvPr id="45" name="TextBox 44">
            <a:extLst>
              <a:ext uri="{FF2B5EF4-FFF2-40B4-BE49-F238E27FC236}">
                <a16:creationId xmlns:a16="http://schemas.microsoft.com/office/drawing/2014/main" id="{FCD90621-5C02-4B1B-BC83-C35A1BD0E138}"/>
              </a:ext>
            </a:extLst>
          </p:cNvPr>
          <p:cNvSpPr txBox="1"/>
          <p:nvPr/>
        </p:nvSpPr>
        <p:spPr>
          <a:xfrm>
            <a:off x="2266459" y="3991534"/>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sp>
        <p:nvSpPr>
          <p:cNvPr id="52" name="TextBox 51">
            <a:extLst>
              <a:ext uri="{FF2B5EF4-FFF2-40B4-BE49-F238E27FC236}">
                <a16:creationId xmlns:a16="http://schemas.microsoft.com/office/drawing/2014/main" id="{AF69BC66-CE47-4F9C-BA74-F090FBCD7A96}"/>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54" name="TextBox 53">
            <a:extLst>
              <a:ext uri="{FF2B5EF4-FFF2-40B4-BE49-F238E27FC236}">
                <a16:creationId xmlns:a16="http://schemas.microsoft.com/office/drawing/2014/main" id="{6DCBEEB0-47E6-46F7-9D55-9392FE4A44A0}"/>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55" name="Oval 54">
            <a:extLst>
              <a:ext uri="{FF2B5EF4-FFF2-40B4-BE49-F238E27FC236}">
                <a16:creationId xmlns:a16="http://schemas.microsoft.com/office/drawing/2014/main" id="{16D1431C-6460-4CF2-BA0B-188416633FDD}"/>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8" name="Group 27">
            <a:extLst>
              <a:ext uri="{FF2B5EF4-FFF2-40B4-BE49-F238E27FC236}">
                <a16:creationId xmlns:a16="http://schemas.microsoft.com/office/drawing/2014/main" id="{04874451-B2DE-4A70-9BCD-E11080EAD510}"/>
              </a:ext>
            </a:extLst>
          </p:cNvPr>
          <p:cNvGrpSpPr/>
          <p:nvPr/>
        </p:nvGrpSpPr>
        <p:grpSpPr>
          <a:xfrm>
            <a:off x="5136705" y="6407321"/>
            <a:ext cx="2241162" cy="215444"/>
            <a:chOff x="163092" y="5772628"/>
            <a:chExt cx="2241162" cy="215444"/>
          </a:xfrm>
        </p:grpSpPr>
        <p:sp>
          <p:nvSpPr>
            <p:cNvPr id="29" name="TextBox 28">
              <a:extLst>
                <a:ext uri="{FF2B5EF4-FFF2-40B4-BE49-F238E27FC236}">
                  <a16:creationId xmlns:a16="http://schemas.microsoft.com/office/drawing/2014/main" id="{03AA5FFB-9975-48CE-AD82-A4E72CEA568B}"/>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AB09697B-9C1B-40D1-B9CC-01570D5A4047}"/>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96503F50-0F81-4307-83B1-8C0DC73E3FA8}"/>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3" name="Group 42">
            <a:extLst>
              <a:ext uri="{FF2B5EF4-FFF2-40B4-BE49-F238E27FC236}">
                <a16:creationId xmlns:a16="http://schemas.microsoft.com/office/drawing/2014/main" id="{1E7A1FC1-3463-4353-BB34-1D62352245A6}"/>
              </a:ext>
            </a:extLst>
          </p:cNvPr>
          <p:cNvGrpSpPr/>
          <p:nvPr/>
        </p:nvGrpSpPr>
        <p:grpSpPr>
          <a:xfrm>
            <a:off x="5136705" y="6615308"/>
            <a:ext cx="2891981" cy="215444"/>
            <a:chOff x="163092" y="5772628"/>
            <a:chExt cx="2891981" cy="215444"/>
          </a:xfrm>
        </p:grpSpPr>
        <p:sp>
          <p:nvSpPr>
            <p:cNvPr id="44" name="TextBox 43">
              <a:extLst>
                <a:ext uri="{FF2B5EF4-FFF2-40B4-BE49-F238E27FC236}">
                  <a16:creationId xmlns:a16="http://schemas.microsoft.com/office/drawing/2014/main" id="{4201B4C1-2696-40EA-99F8-8BB091656D8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6" name="Isosceles Triangle 55">
              <a:extLst>
                <a:ext uri="{FF2B5EF4-FFF2-40B4-BE49-F238E27FC236}">
                  <a16:creationId xmlns:a16="http://schemas.microsoft.com/office/drawing/2014/main" id="{6ED3F968-5216-4023-9B63-06E9267CBC9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Isosceles Triangle 56">
              <a:extLst>
                <a:ext uri="{FF2B5EF4-FFF2-40B4-BE49-F238E27FC236}">
                  <a16:creationId xmlns:a16="http://schemas.microsoft.com/office/drawing/2014/main" id="{6384C1E8-C1B9-45DD-80E8-138D9CAAEA9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TextBox 63">
            <a:extLst>
              <a:ext uri="{FF2B5EF4-FFF2-40B4-BE49-F238E27FC236}">
                <a16:creationId xmlns:a16="http://schemas.microsoft.com/office/drawing/2014/main" id="{80857E71-E3DF-4D33-BD2F-350240D3ECF5}"/>
              </a:ext>
            </a:extLst>
          </p:cNvPr>
          <p:cNvSpPr txBox="1"/>
          <p:nvPr/>
        </p:nvSpPr>
        <p:spPr>
          <a:xfrm>
            <a:off x="77057" y="6462879"/>
            <a:ext cx="3419396"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igDiff">
            <a:extLst>
              <a:ext uri="{FF2B5EF4-FFF2-40B4-BE49-F238E27FC236}">
                <a16:creationId xmlns:a16="http://schemas.microsoft.com/office/drawing/2014/main" id="{EB5DE890-0332-4215-986A-B80C5C31C55A}"/>
              </a:ext>
            </a:extLst>
          </p:cNvPr>
          <p:cNvSpPr/>
          <p:nvPr/>
        </p:nvSpPr>
        <p:spPr>
          <a:xfrm>
            <a:off x="7339675" y="4431605"/>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17F8D7D-E3BC-41DC-A685-037435EA357E}"/>
              </a:ext>
            </a:extLst>
          </p:cNvPr>
          <p:cNvSpPr/>
          <p:nvPr/>
        </p:nvSpPr>
        <p:spPr>
          <a:xfrm>
            <a:off x="8232364" y="1801089"/>
            <a:ext cx="3726817" cy="2708434"/>
          </a:xfrm>
          <a:prstGeom prst="rect">
            <a:avLst/>
          </a:prstGeom>
        </p:spPr>
        <p:txBody>
          <a:bodyPr wrap="square">
            <a:spAutoFit/>
          </a:bodyPr>
          <a:lstStyle/>
          <a:p>
            <a:pPr>
              <a:spcBef>
                <a:spcPts val="600"/>
              </a:spcBef>
            </a:pPr>
            <a:r>
              <a:rPr lang="en-NZ" sz="1000" dirty="0">
                <a:solidFill>
                  <a:schemeClr val="tx1">
                    <a:lumMod val="85000"/>
                    <a:lumOff val="15000"/>
                  </a:schemeClr>
                </a:solidFill>
              </a:rPr>
              <a:t>Asian New Zealanders recognise multiple benefits from Ngā Toi Māori. Over half agree that Ngā Toi Māori help define who we are as New Zealanders, 44% agree they learn about Māori culture through Ngā Toi Māori and 28% say it improves how they feel about life. </a:t>
            </a:r>
          </a:p>
          <a:p>
            <a:pPr>
              <a:spcBef>
                <a:spcPts val="600"/>
              </a:spcBef>
            </a:pPr>
            <a:r>
              <a:rPr lang="en-NZ" sz="1000" dirty="0">
                <a:solidFill>
                  <a:schemeClr val="tx1">
                    <a:lumMod val="85000"/>
                    <a:lumOff val="15000"/>
                  </a:schemeClr>
                </a:solidFill>
              </a:rPr>
              <a:t>Ngā Toi Māori acts as a catalyst for learning or conversing in te reo. In addition the proportion who say it motivates them to kōrero Māori has increased from 23% to 28%.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 that Ngā Toi Māori helps to define who we are as New Zealanders (61% vs. 55%).</a:t>
            </a:r>
          </a:p>
          <a:p>
            <a:pPr lvl="0">
              <a:spcBef>
                <a:spcPts val="600"/>
              </a:spcBef>
            </a:pPr>
            <a:r>
              <a:rPr lang="en-NZ" sz="1000" dirty="0">
                <a:solidFill>
                  <a:schemeClr val="tx1">
                    <a:lumMod val="85000"/>
                    <a:lumOff val="15000"/>
                  </a:schemeClr>
                </a:solidFill>
              </a:rPr>
              <a:t>Those aged 15 to 29 are more likely than average to agree that Ngā Toi Māori helps them to learn about Māori culture (51%), and motivates them to k</a:t>
            </a:r>
            <a:r>
              <a:rPr lang="en-NZ" sz="1000" b="1" dirty="0">
                <a:solidFill>
                  <a:schemeClr val="tx1">
                    <a:lumMod val="65000"/>
                    <a:lumOff val="35000"/>
                  </a:schemeClr>
                </a:solidFill>
              </a:rPr>
              <a:t>ō</a:t>
            </a:r>
            <a:r>
              <a:rPr lang="en-NZ" sz="1000" dirty="0">
                <a:solidFill>
                  <a:schemeClr val="tx1">
                    <a:lumMod val="85000"/>
                    <a:lumOff val="15000"/>
                  </a:schemeClr>
                </a:solidFill>
              </a:rPr>
              <a:t>rero te reo (34%).</a:t>
            </a:r>
          </a:p>
        </p:txBody>
      </p:sp>
    </p:spTree>
    <p:extLst>
      <p:ext uri="{BB962C8B-B14F-4D97-AF65-F5344CB8AC3E}">
        <p14:creationId xmlns:p14="http://schemas.microsoft.com/office/powerpoint/2010/main" val="310321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Pacific arts</a:t>
            </a:r>
          </a:p>
        </p:txBody>
      </p:sp>
      <p:sp>
        <p:nvSpPr>
          <p:cNvPr id="2" name="Text Placeholder 1">
            <a:extLst>
              <a:ext uri="{FF2B5EF4-FFF2-40B4-BE49-F238E27FC236}">
                <a16:creationId xmlns:a16="http://schemas.microsoft.com/office/drawing/2014/main" id="{CA89E925-0976-41F1-8A36-825D7CC1F759}"/>
              </a:ext>
            </a:extLst>
          </p:cNvPr>
          <p:cNvSpPr>
            <a:spLocks noGrp="1"/>
          </p:cNvSpPr>
          <p:nvPr>
            <p:ph type="body" sz="quarter" idx="10"/>
          </p:nvPr>
        </p:nvSpPr>
        <p:spPr>
          <a:xfrm>
            <a:off x="758825" y="1318083"/>
            <a:ext cx="6953250" cy="419100"/>
          </a:xfrm>
        </p:spPr>
        <p:txBody>
          <a:bodyPr/>
          <a:lstStyle/>
          <a:p>
            <a:r>
              <a:rPr lang="en-NZ" dirty="0"/>
              <a:t>How much do you agree or disagree with the following about the Pacific arts? </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1786607097"/>
              </p:ext>
            </p:extLst>
          </p:nvPr>
        </p:nvGraphicFramePr>
        <p:xfrm>
          <a:off x="1304925" y="1352527"/>
          <a:ext cx="5724525" cy="5074401"/>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166536" y="2954836"/>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188703" y="386869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166536" y="471914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3911835861"/>
              </p:ext>
            </p:extLst>
          </p:nvPr>
        </p:nvGraphicFramePr>
        <p:xfrm>
          <a:off x="6940864" y="2028497"/>
          <a:ext cx="949452" cy="3600032"/>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900008">
                <a:tc>
                  <a:txBody>
                    <a:bodyPr/>
                    <a:lstStyle/>
                    <a:p>
                      <a:pPr algn="ctr"/>
                      <a:r>
                        <a:rPr lang="lv-LV" sz="1200" b="0">
                          <a:solidFill>
                            <a:schemeClr val="tx1"/>
                          </a:solidFill>
                          <a:latin typeface="Arial" panose="020B0604020202020204" pitchFamily="34" charset="0"/>
                          <a:cs typeface="Arial" panose="020B0604020202020204" pitchFamily="34" charset="0"/>
                        </a:rPr>
                        <a:t>47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27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21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30" name="TextBox 29">
            <a:extLst>
              <a:ext uri="{FF2B5EF4-FFF2-40B4-BE49-F238E27FC236}">
                <a16:creationId xmlns:a16="http://schemas.microsoft.com/office/drawing/2014/main" id="{19E4628D-2AC9-4A4F-A99B-7F4215CBDE30}"/>
              </a:ext>
            </a:extLst>
          </p:cNvPr>
          <p:cNvSpPr txBox="1"/>
          <p:nvPr/>
        </p:nvSpPr>
        <p:spPr>
          <a:xfrm>
            <a:off x="351424" y="3119099"/>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help define who we are as New Zealanders</a:t>
            </a:r>
          </a:p>
        </p:txBody>
      </p:sp>
      <p:sp>
        <p:nvSpPr>
          <p:cNvPr id="46" name="TextBox 45">
            <a:extLst>
              <a:ext uri="{FF2B5EF4-FFF2-40B4-BE49-F238E27FC236}">
                <a16:creationId xmlns:a16="http://schemas.microsoft.com/office/drawing/2014/main" id="{BFD67C4B-D00F-4162-8427-7A5272FDF2D4}"/>
              </a:ext>
            </a:extLst>
          </p:cNvPr>
          <p:cNvSpPr txBox="1"/>
          <p:nvPr/>
        </p:nvSpPr>
        <p:spPr>
          <a:xfrm>
            <a:off x="329875" y="4032957"/>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improve how I feel about life in general</a:t>
            </a:r>
          </a:p>
        </p:txBody>
      </p:sp>
      <p:sp>
        <p:nvSpPr>
          <p:cNvPr id="49" name="TextBox 48">
            <a:extLst>
              <a:ext uri="{FF2B5EF4-FFF2-40B4-BE49-F238E27FC236}">
                <a16:creationId xmlns:a16="http://schemas.microsoft.com/office/drawing/2014/main" id="{E80FD2B5-93D1-4CEE-8288-9800564CF67F}"/>
              </a:ext>
            </a:extLst>
          </p:cNvPr>
          <p:cNvSpPr txBox="1"/>
          <p:nvPr/>
        </p:nvSpPr>
        <p:spPr>
          <a:xfrm>
            <a:off x="360747" y="2297202"/>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 learn about Pacific culture through Pacific arts</a:t>
            </a:r>
          </a:p>
        </p:txBody>
      </p:sp>
      <p:sp>
        <p:nvSpPr>
          <p:cNvPr id="50" name="TextBox 49">
            <a:extLst>
              <a:ext uri="{FF2B5EF4-FFF2-40B4-BE49-F238E27FC236}">
                <a16:creationId xmlns:a16="http://schemas.microsoft.com/office/drawing/2014/main" id="{ED8AD5B2-5E1A-4538-884A-1EFA622A0F6F}"/>
              </a:ext>
            </a:extLst>
          </p:cNvPr>
          <p:cNvSpPr txBox="1"/>
          <p:nvPr/>
        </p:nvSpPr>
        <p:spPr>
          <a:xfrm>
            <a:off x="339192" y="4862201"/>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motivate me to speak a Pacific language</a:t>
            </a:r>
          </a:p>
        </p:txBody>
      </p:sp>
      <p:sp>
        <p:nvSpPr>
          <p:cNvPr id="41" name="TextBox 40">
            <a:extLst>
              <a:ext uri="{FF2B5EF4-FFF2-40B4-BE49-F238E27FC236}">
                <a16:creationId xmlns:a16="http://schemas.microsoft.com/office/drawing/2014/main" id="{CD4D7CBA-BBF0-4A8C-BF5D-47C507CB827B}"/>
              </a:ext>
            </a:extLst>
          </p:cNvPr>
          <p:cNvSpPr txBox="1"/>
          <p:nvPr/>
        </p:nvSpPr>
        <p:spPr>
          <a:xfrm>
            <a:off x="6873418" y="185690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Asian New Zealanders</a:t>
            </a:r>
          </a:p>
        </p:txBody>
      </p:sp>
      <p:sp>
        <p:nvSpPr>
          <p:cNvPr id="42" name="TextBox 41">
            <a:extLst>
              <a:ext uri="{FF2B5EF4-FFF2-40B4-BE49-F238E27FC236}">
                <a16:creationId xmlns:a16="http://schemas.microsoft.com/office/drawing/2014/main" id="{137DB04B-6676-4BF1-B5C9-B54D6AB3F18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45" name="Oval 44">
            <a:extLst>
              <a:ext uri="{FF2B5EF4-FFF2-40B4-BE49-F238E27FC236}">
                <a16:creationId xmlns:a16="http://schemas.microsoft.com/office/drawing/2014/main" id="{7C7890C6-D47D-4D7B-8B64-BBA1F68C918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0" name="TextBox 19">
            <a:extLst>
              <a:ext uri="{FF2B5EF4-FFF2-40B4-BE49-F238E27FC236}">
                <a16:creationId xmlns:a16="http://schemas.microsoft.com/office/drawing/2014/main" id="{DF3B61B3-C3C4-48BA-8069-FC6A7469A78F}"/>
              </a:ext>
            </a:extLst>
          </p:cNvPr>
          <p:cNvSpPr txBox="1"/>
          <p:nvPr/>
        </p:nvSpPr>
        <p:spPr>
          <a:xfrm>
            <a:off x="123735" y="6520689"/>
            <a:ext cx="4235613"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grpSp>
        <p:nvGrpSpPr>
          <p:cNvPr id="21" name="Group 20">
            <a:extLst>
              <a:ext uri="{FF2B5EF4-FFF2-40B4-BE49-F238E27FC236}">
                <a16:creationId xmlns:a16="http://schemas.microsoft.com/office/drawing/2014/main" id="{DF2E87B0-5A24-4538-BCB8-C5D2844ADDBD}"/>
              </a:ext>
            </a:extLst>
          </p:cNvPr>
          <p:cNvGrpSpPr/>
          <p:nvPr/>
        </p:nvGrpSpPr>
        <p:grpSpPr>
          <a:xfrm>
            <a:off x="5136705" y="6519613"/>
            <a:ext cx="2891981" cy="215444"/>
            <a:chOff x="163092" y="5772628"/>
            <a:chExt cx="2891981" cy="215444"/>
          </a:xfrm>
        </p:grpSpPr>
        <p:sp>
          <p:nvSpPr>
            <p:cNvPr id="22" name="TextBox 21">
              <a:extLst>
                <a:ext uri="{FF2B5EF4-FFF2-40B4-BE49-F238E27FC236}">
                  <a16:creationId xmlns:a16="http://schemas.microsoft.com/office/drawing/2014/main" id="{9820319D-6D4F-4582-BD78-5BD72B6052E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4" name="Isosceles Triangle 23">
              <a:extLst>
                <a:ext uri="{FF2B5EF4-FFF2-40B4-BE49-F238E27FC236}">
                  <a16:creationId xmlns:a16="http://schemas.microsoft.com/office/drawing/2014/main" id="{1C843A55-02B1-4065-8A9A-B43246FF58D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4342DFA2-5CAB-447E-ACB5-A573D9EA112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3" name="SigDiff">
            <a:extLst>
              <a:ext uri="{FF2B5EF4-FFF2-40B4-BE49-F238E27FC236}">
                <a16:creationId xmlns:a16="http://schemas.microsoft.com/office/drawing/2014/main" id="{90020874-7E47-4A48-8801-D56F8B64EA88}"/>
              </a:ext>
            </a:extLst>
          </p:cNvPr>
          <p:cNvSpPr/>
          <p:nvPr/>
        </p:nvSpPr>
        <p:spPr>
          <a:xfrm>
            <a:off x="7342864" y="512768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SigDiff">
            <a:extLst>
              <a:ext uri="{FF2B5EF4-FFF2-40B4-BE49-F238E27FC236}">
                <a16:creationId xmlns:a16="http://schemas.microsoft.com/office/drawing/2014/main" id="{B4FE7E8F-FAE3-41AF-A4FB-978CC299200A}"/>
              </a:ext>
            </a:extLst>
          </p:cNvPr>
          <p:cNvSpPr/>
          <p:nvPr/>
        </p:nvSpPr>
        <p:spPr>
          <a:xfrm>
            <a:off x="7341259" y="422130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6E86059-CB38-43BD-8E24-357E5BBF1EFD}"/>
              </a:ext>
            </a:extLst>
          </p:cNvPr>
          <p:cNvSpPr/>
          <p:nvPr/>
        </p:nvSpPr>
        <p:spPr>
          <a:xfrm>
            <a:off x="8206740" y="1945470"/>
            <a:ext cx="3818724" cy="3016210"/>
          </a:xfrm>
          <a:prstGeom prst="rect">
            <a:avLst/>
          </a:prstGeom>
        </p:spPr>
        <p:txBody>
          <a:bodyPr wrap="square">
            <a:spAutoFit/>
          </a:bodyPr>
          <a:lstStyle/>
          <a:p>
            <a:pPr lvl="0">
              <a:spcBef>
                <a:spcPts val="600"/>
              </a:spcBef>
            </a:pPr>
            <a:r>
              <a:rPr lang="en-NZ" sz="1000" dirty="0">
                <a:solidFill>
                  <a:schemeClr val="tx1">
                    <a:lumMod val="85000"/>
                    <a:lumOff val="15000"/>
                  </a:schemeClr>
                </a:solidFill>
              </a:rPr>
              <a:t>Asian New Zealanders also recognise multiple benefits from Pacific arts. </a:t>
            </a:r>
          </a:p>
          <a:p>
            <a:pPr lvl="0">
              <a:spcBef>
                <a:spcPts val="600"/>
              </a:spcBef>
            </a:pPr>
            <a:r>
              <a:rPr lang="en-NZ" sz="1000" dirty="0">
                <a:solidFill>
                  <a:schemeClr val="tx1">
                    <a:lumMod val="85000"/>
                    <a:lumOff val="15000"/>
                  </a:schemeClr>
                </a:solidFill>
              </a:rPr>
              <a:t>Nearly half (47%) agree that they learn about Pacific culture through Pacific arts and 44% agree that it helps define who we are as New Zealanders. </a:t>
            </a:r>
            <a:r>
              <a:rPr lang="en-NZ" sz="1000" dirty="0"/>
              <a:t>These figures are in </a:t>
            </a:r>
            <a:r>
              <a:rPr lang="en-NZ" sz="1000" dirty="0">
                <a:solidFill>
                  <a:schemeClr val="tx1">
                    <a:lumMod val="85000"/>
                    <a:lumOff val="15000"/>
                  </a:schemeClr>
                </a:solidFill>
              </a:rPr>
              <a:t>line with the national average.</a:t>
            </a:r>
          </a:p>
          <a:p>
            <a:pPr lvl="0">
              <a:spcBef>
                <a:spcPts val="600"/>
              </a:spcBef>
            </a:pPr>
            <a:r>
              <a:rPr lang="en-NZ" sz="1000" dirty="0">
                <a:solidFill>
                  <a:schemeClr val="tx1">
                    <a:lumMod val="85000"/>
                    <a:lumOff val="15000"/>
                  </a:schemeClr>
                </a:solidFill>
              </a:rPr>
              <a:t>More broadly, 27% say Pacific arts improves how they feel about life in general, and 21% say it encourages them to speak a Pacific language. Agreement with both of these statements is </a:t>
            </a:r>
            <a:r>
              <a:rPr lang="en-NZ" sz="1000" dirty="0"/>
              <a:t>significantly higher </a:t>
            </a:r>
            <a:r>
              <a:rPr lang="en-NZ" sz="1000" dirty="0">
                <a:solidFill>
                  <a:schemeClr val="tx1">
                    <a:lumMod val="85000"/>
                    <a:lumOff val="15000"/>
                  </a:schemeClr>
                </a:solidFill>
              </a:rPr>
              <a:t>than the national average.</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 that they learn about Pacific culture through Pacific arts (52% vs. 47%). In addition, Asian New Zealanders with the lived experience of disability are more likely than average to agree that the Pacific arts motivates them to speak a Pacific language (32%), and improves how they feel about life (39%).</a:t>
            </a:r>
          </a:p>
        </p:txBody>
      </p:sp>
    </p:spTree>
    <p:extLst>
      <p:ext uri="{BB962C8B-B14F-4D97-AF65-F5344CB8AC3E}">
        <p14:creationId xmlns:p14="http://schemas.microsoft.com/office/powerpoint/2010/main" val="30181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ASIAN NEW ZEALANDERS’ Attendance by artform</a:t>
            </a:r>
          </a:p>
        </p:txBody>
      </p:sp>
    </p:spTree>
    <p:extLst>
      <p:ext uri="{BB962C8B-B14F-4D97-AF65-F5344CB8AC3E}">
        <p14:creationId xmlns:p14="http://schemas.microsoft.com/office/powerpoint/2010/main" val="144250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Attendance by art form</a:t>
            </a:r>
          </a:p>
        </p:txBody>
      </p:sp>
      <p:sp>
        <p:nvSpPr>
          <p:cNvPr id="6" name="Text Placeholder 5">
            <a:extLst>
              <a:ext uri="{FF2B5EF4-FFF2-40B4-BE49-F238E27FC236}">
                <a16:creationId xmlns:a16="http://schemas.microsoft.com/office/drawing/2014/main" id="{AF57F287-16AE-4879-8901-FDDDA88CF1C4}"/>
              </a:ext>
            </a:extLst>
          </p:cNvPr>
          <p:cNvSpPr>
            <a:spLocks noGrp="1"/>
          </p:cNvSpPr>
          <p:nvPr>
            <p:ph type="body" sz="quarter" idx="10"/>
          </p:nvPr>
        </p:nvSpPr>
        <p:spPr>
          <a:xfrm>
            <a:off x="758825" y="1283891"/>
            <a:ext cx="6953250" cy="419100"/>
          </a:xfrm>
        </p:spPr>
        <p:txBody>
          <a:bodyPr/>
          <a:lstStyle/>
          <a:p>
            <a:r>
              <a:rPr lang="en-NZ" dirty="0"/>
              <a:t>Proportion who have attended different art forms in the last 12 months</a:t>
            </a:r>
          </a:p>
        </p:txBody>
      </p:sp>
      <p:graphicFrame>
        <p:nvGraphicFramePr>
          <p:cNvPr id="20" name="Chart 19">
            <a:extLst>
              <a:ext uri="{FF2B5EF4-FFF2-40B4-BE49-F238E27FC236}">
                <a16:creationId xmlns:a16="http://schemas.microsoft.com/office/drawing/2014/main" id="{097EF5E6-972A-41ED-95D5-27C04EF12411}"/>
              </a:ext>
            </a:extLst>
          </p:cNvPr>
          <p:cNvGraphicFramePr/>
          <p:nvPr>
            <p:extLst>
              <p:ext uri="{D42A27DB-BD31-4B8C-83A1-F6EECF244321}">
                <p14:modId xmlns:p14="http://schemas.microsoft.com/office/powerpoint/2010/main" val="2557340940"/>
              </p:ext>
            </p:extLst>
          </p:nvPr>
        </p:nvGraphicFramePr>
        <p:xfrm>
          <a:off x="1075958" y="1615671"/>
          <a:ext cx="6979796" cy="4522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Table 22">
            <a:extLst>
              <a:ext uri="{FF2B5EF4-FFF2-40B4-BE49-F238E27FC236}">
                <a16:creationId xmlns:a16="http://schemas.microsoft.com/office/drawing/2014/main" id="{8111DB02-680A-4896-A313-8EC806DFD2A8}"/>
              </a:ext>
            </a:extLst>
          </p:cNvPr>
          <p:cNvGraphicFramePr>
            <a:graphicFrameLocks noGrp="1"/>
          </p:cNvGraphicFramePr>
          <p:nvPr>
            <p:extLst>
              <p:ext uri="{D42A27DB-BD31-4B8C-83A1-F6EECF244321}">
                <p14:modId xmlns:p14="http://schemas.microsoft.com/office/powerpoint/2010/main" val="884084409"/>
              </p:ext>
            </p:extLst>
          </p:nvPr>
        </p:nvGraphicFramePr>
        <p:xfrm>
          <a:off x="230043" y="5357797"/>
          <a:ext cx="7483426" cy="370840"/>
        </p:xfrm>
        <a:graphic>
          <a:graphicData uri="http://schemas.openxmlformats.org/drawingml/2006/table">
            <a:tbl>
              <a:tblPr firstRow="1" bandRow="1">
                <a:tableStyleId>{5C22544A-7EE6-4342-B048-85BDC9FD1C3A}</a:tableStyleId>
              </a:tblPr>
              <a:tblGrid>
                <a:gridCol w="1186320">
                  <a:extLst>
                    <a:ext uri="{9D8B030D-6E8A-4147-A177-3AD203B41FA5}">
                      <a16:colId xmlns:a16="http://schemas.microsoft.com/office/drawing/2014/main" val="2850442898"/>
                    </a:ext>
                  </a:extLst>
                </a:gridCol>
                <a:gridCol w="370418">
                  <a:extLst>
                    <a:ext uri="{9D8B030D-6E8A-4147-A177-3AD203B41FA5}">
                      <a16:colId xmlns:a16="http://schemas.microsoft.com/office/drawing/2014/main" val="1206571357"/>
                    </a:ext>
                  </a:extLst>
                </a:gridCol>
                <a:gridCol w="370418">
                  <a:extLst>
                    <a:ext uri="{9D8B030D-6E8A-4147-A177-3AD203B41FA5}">
                      <a16:colId xmlns:a16="http://schemas.microsoft.com/office/drawing/2014/main" val="3296643545"/>
                    </a:ext>
                  </a:extLst>
                </a:gridCol>
                <a:gridCol w="370418">
                  <a:extLst>
                    <a:ext uri="{9D8B030D-6E8A-4147-A177-3AD203B41FA5}">
                      <a16:colId xmlns:a16="http://schemas.microsoft.com/office/drawing/2014/main" val="2559777008"/>
                    </a:ext>
                  </a:extLst>
                </a:gridCol>
                <a:gridCol w="370418">
                  <a:extLst>
                    <a:ext uri="{9D8B030D-6E8A-4147-A177-3AD203B41FA5}">
                      <a16:colId xmlns:a16="http://schemas.microsoft.com/office/drawing/2014/main" val="118805350"/>
                    </a:ext>
                  </a:extLst>
                </a:gridCol>
                <a:gridCol w="370418">
                  <a:extLst>
                    <a:ext uri="{9D8B030D-6E8A-4147-A177-3AD203B41FA5}">
                      <a16:colId xmlns:a16="http://schemas.microsoft.com/office/drawing/2014/main" val="2423527295"/>
                    </a:ext>
                  </a:extLst>
                </a:gridCol>
                <a:gridCol w="370418">
                  <a:extLst>
                    <a:ext uri="{9D8B030D-6E8A-4147-A177-3AD203B41FA5}">
                      <a16:colId xmlns:a16="http://schemas.microsoft.com/office/drawing/2014/main" val="2120204513"/>
                    </a:ext>
                  </a:extLst>
                </a:gridCol>
                <a:gridCol w="370418">
                  <a:extLst>
                    <a:ext uri="{9D8B030D-6E8A-4147-A177-3AD203B41FA5}">
                      <a16:colId xmlns:a16="http://schemas.microsoft.com/office/drawing/2014/main" val="2929471515"/>
                    </a:ext>
                  </a:extLst>
                </a:gridCol>
                <a:gridCol w="370418">
                  <a:extLst>
                    <a:ext uri="{9D8B030D-6E8A-4147-A177-3AD203B41FA5}">
                      <a16:colId xmlns:a16="http://schemas.microsoft.com/office/drawing/2014/main" val="2777325739"/>
                    </a:ext>
                  </a:extLst>
                </a:gridCol>
                <a:gridCol w="370418">
                  <a:extLst>
                    <a:ext uri="{9D8B030D-6E8A-4147-A177-3AD203B41FA5}">
                      <a16:colId xmlns:a16="http://schemas.microsoft.com/office/drawing/2014/main" val="1578983323"/>
                    </a:ext>
                  </a:extLst>
                </a:gridCol>
                <a:gridCol w="370418">
                  <a:extLst>
                    <a:ext uri="{9D8B030D-6E8A-4147-A177-3AD203B41FA5}">
                      <a16:colId xmlns:a16="http://schemas.microsoft.com/office/drawing/2014/main" val="3364797833"/>
                    </a:ext>
                  </a:extLst>
                </a:gridCol>
                <a:gridCol w="370418">
                  <a:extLst>
                    <a:ext uri="{9D8B030D-6E8A-4147-A177-3AD203B41FA5}">
                      <a16:colId xmlns:a16="http://schemas.microsoft.com/office/drawing/2014/main" val="2576610404"/>
                    </a:ext>
                  </a:extLst>
                </a:gridCol>
                <a:gridCol w="370418">
                  <a:extLst>
                    <a:ext uri="{9D8B030D-6E8A-4147-A177-3AD203B41FA5}">
                      <a16:colId xmlns:a16="http://schemas.microsoft.com/office/drawing/2014/main" val="3662835437"/>
                    </a:ext>
                  </a:extLst>
                </a:gridCol>
                <a:gridCol w="370418">
                  <a:extLst>
                    <a:ext uri="{9D8B030D-6E8A-4147-A177-3AD203B41FA5}">
                      <a16:colId xmlns:a16="http://schemas.microsoft.com/office/drawing/2014/main" val="57643138"/>
                    </a:ext>
                  </a:extLst>
                </a:gridCol>
                <a:gridCol w="370418">
                  <a:extLst>
                    <a:ext uri="{9D8B030D-6E8A-4147-A177-3AD203B41FA5}">
                      <a16:colId xmlns:a16="http://schemas.microsoft.com/office/drawing/2014/main" val="1332429101"/>
                    </a:ext>
                  </a:extLst>
                </a:gridCol>
                <a:gridCol w="370418">
                  <a:extLst>
                    <a:ext uri="{9D8B030D-6E8A-4147-A177-3AD203B41FA5}">
                      <a16:colId xmlns:a16="http://schemas.microsoft.com/office/drawing/2014/main" val="276604778"/>
                    </a:ext>
                  </a:extLst>
                </a:gridCol>
                <a:gridCol w="370418">
                  <a:extLst>
                    <a:ext uri="{9D8B030D-6E8A-4147-A177-3AD203B41FA5}">
                      <a16:colId xmlns:a16="http://schemas.microsoft.com/office/drawing/2014/main" val="1981497754"/>
                    </a:ext>
                  </a:extLst>
                </a:gridCol>
                <a:gridCol w="370418">
                  <a:extLst>
                    <a:ext uri="{9D8B030D-6E8A-4147-A177-3AD203B41FA5}">
                      <a16:colId xmlns:a16="http://schemas.microsoft.com/office/drawing/2014/main" val="1246917233"/>
                    </a:ext>
                  </a:extLst>
                </a:gridCol>
              </a:tblGrid>
              <a:tr h="370840">
                <a:tc>
                  <a:txBody>
                    <a:bodyPr/>
                    <a:lstStyle/>
                    <a:p>
                      <a:pPr algn="r"/>
                      <a:r>
                        <a:rPr lang="en-NZ" sz="1200" b="1"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51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792899"/>
                  </a:ext>
                </a:extLst>
              </a:tr>
            </a:tbl>
          </a:graphicData>
        </a:graphic>
      </p:graphicFrame>
      <p:sp>
        <p:nvSpPr>
          <p:cNvPr id="26" name="Oval 25">
            <a:extLst>
              <a:ext uri="{FF2B5EF4-FFF2-40B4-BE49-F238E27FC236}">
                <a16:creationId xmlns:a16="http://schemas.microsoft.com/office/drawing/2014/main" id="{768A40C4-C0D2-418F-BC06-602987CFB9C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7" name="Rectangle 26">
            <a:extLst>
              <a:ext uri="{FF2B5EF4-FFF2-40B4-BE49-F238E27FC236}">
                <a16:creationId xmlns:a16="http://schemas.microsoft.com/office/drawing/2014/main" id="{FD617895-8AC4-4F85-B0CA-55B495E8E171}"/>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BE13AE-B211-4763-BA90-AC257124262C}"/>
              </a:ext>
            </a:extLst>
          </p:cNvPr>
          <p:cNvSpPr/>
          <p:nvPr/>
        </p:nvSpPr>
        <p:spPr>
          <a:xfrm>
            <a:off x="77058" y="5345353"/>
            <a:ext cx="1125629" cy="276999"/>
          </a:xfrm>
          <a:prstGeom prst="rect">
            <a:avLst/>
          </a:prstGeom>
        </p:spPr>
        <p:txBody>
          <a:bodyPr wrap="none">
            <a:spAutoFit/>
          </a:bodyPr>
          <a:lstStyle/>
          <a:p>
            <a:r>
              <a:rPr lang="en-NZ" sz="1200" b="1" dirty="0">
                <a:solidFill>
                  <a:prstClr val="black"/>
                </a:solidFill>
              </a:rPr>
              <a:t>New Zealand</a:t>
            </a:r>
            <a:endParaRPr lang="en-NZ" dirty="0"/>
          </a:p>
        </p:txBody>
      </p:sp>
      <p:sp>
        <p:nvSpPr>
          <p:cNvPr id="29" name="Rectangle 28">
            <a:extLst>
              <a:ext uri="{FF2B5EF4-FFF2-40B4-BE49-F238E27FC236}">
                <a16:creationId xmlns:a16="http://schemas.microsoft.com/office/drawing/2014/main" id="{D82459DD-0247-4B81-B2A8-99A6D5C51AE9}"/>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69F2FC3-3D34-404B-B15C-EEF0E1CE4F08}"/>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10732F7-8A16-43AB-AA0F-05EB79F470C0}"/>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A1B31B6-0331-4D75-9CEE-2EB100D3AFB1}"/>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D9D2E48-7EDB-4B2D-B710-5186A2D24EE5}"/>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D824D08-607A-4C12-93C2-C1C07C1971D3}"/>
              </a:ext>
            </a:extLst>
          </p:cNvPr>
          <p:cNvSpPr txBox="1"/>
          <p:nvPr/>
        </p:nvSpPr>
        <p:spPr>
          <a:xfrm>
            <a:off x="77057" y="6462879"/>
            <a:ext cx="3419396"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524DEA63-C134-4A28-9F4A-D05DF2ADC4FB}"/>
              </a:ext>
            </a:extLst>
          </p:cNvPr>
          <p:cNvGrpSpPr/>
          <p:nvPr/>
        </p:nvGrpSpPr>
        <p:grpSpPr>
          <a:xfrm>
            <a:off x="5136705" y="6407321"/>
            <a:ext cx="2241162" cy="215444"/>
            <a:chOff x="163092" y="5772628"/>
            <a:chExt cx="2241162" cy="215444"/>
          </a:xfrm>
        </p:grpSpPr>
        <p:sp>
          <p:nvSpPr>
            <p:cNvPr id="35" name="TextBox 34">
              <a:extLst>
                <a:ext uri="{FF2B5EF4-FFF2-40B4-BE49-F238E27FC236}">
                  <a16:creationId xmlns:a16="http://schemas.microsoft.com/office/drawing/2014/main" id="{C192EAB2-E309-4806-8F21-7CB2407163B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6" name="Isosceles Triangle 35">
              <a:extLst>
                <a:ext uri="{FF2B5EF4-FFF2-40B4-BE49-F238E27FC236}">
                  <a16:creationId xmlns:a16="http://schemas.microsoft.com/office/drawing/2014/main" id="{3F28600F-DB4D-4C0B-AD72-0DD6DC227706}"/>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E6B410CB-1AD7-4C16-B0B4-F2F6795AAAD3}"/>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8" name="Group 37">
            <a:extLst>
              <a:ext uri="{FF2B5EF4-FFF2-40B4-BE49-F238E27FC236}">
                <a16:creationId xmlns:a16="http://schemas.microsoft.com/office/drawing/2014/main" id="{893C61A9-7226-4E2F-9E7C-F4FC5934D0D4}"/>
              </a:ext>
            </a:extLst>
          </p:cNvPr>
          <p:cNvGrpSpPr/>
          <p:nvPr/>
        </p:nvGrpSpPr>
        <p:grpSpPr>
          <a:xfrm>
            <a:off x="5136705" y="6615308"/>
            <a:ext cx="2891981" cy="215444"/>
            <a:chOff x="163092" y="5772628"/>
            <a:chExt cx="2891981" cy="215444"/>
          </a:xfrm>
        </p:grpSpPr>
        <p:sp>
          <p:nvSpPr>
            <p:cNvPr id="39" name="TextBox 38">
              <a:extLst>
                <a:ext uri="{FF2B5EF4-FFF2-40B4-BE49-F238E27FC236}">
                  <a16:creationId xmlns:a16="http://schemas.microsoft.com/office/drawing/2014/main" id="{05DE0FC4-D49D-43E1-9ED0-6C5A97323BA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0" name="Isosceles Triangle 39">
              <a:extLst>
                <a:ext uri="{FF2B5EF4-FFF2-40B4-BE49-F238E27FC236}">
                  <a16:creationId xmlns:a16="http://schemas.microsoft.com/office/drawing/2014/main" id="{AE4FFA11-B585-4219-8D80-B4DB9B94278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Isosceles Triangle 40">
              <a:extLst>
                <a:ext uri="{FF2B5EF4-FFF2-40B4-BE49-F238E27FC236}">
                  <a16:creationId xmlns:a16="http://schemas.microsoft.com/office/drawing/2014/main" id="{91D74E81-2E54-4427-B29F-98C9711688DA}"/>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38549E82-07F3-47F9-90CF-4D2E74B54680}"/>
              </a:ext>
            </a:extLst>
          </p:cNvPr>
          <p:cNvSpPr/>
          <p:nvPr/>
        </p:nvSpPr>
        <p:spPr>
          <a:xfrm>
            <a:off x="5201664" y="3660357"/>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Isosceles Triangle 42">
            <a:extLst>
              <a:ext uri="{FF2B5EF4-FFF2-40B4-BE49-F238E27FC236}">
                <a16:creationId xmlns:a16="http://schemas.microsoft.com/office/drawing/2014/main" id="{E1ADE4C3-7E14-45FF-AB76-B43940EF30A0}"/>
              </a:ext>
            </a:extLst>
          </p:cNvPr>
          <p:cNvSpPr>
            <a:spLocks noChangeAspect="1"/>
          </p:cNvSpPr>
          <p:nvPr/>
        </p:nvSpPr>
        <p:spPr>
          <a:xfrm>
            <a:off x="7445606" y="56148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Rectangle 43">
            <a:extLst>
              <a:ext uri="{FF2B5EF4-FFF2-40B4-BE49-F238E27FC236}">
                <a16:creationId xmlns:a16="http://schemas.microsoft.com/office/drawing/2014/main" id="{1F5ACA8A-2B49-4EA5-8136-54B4DCB18782}"/>
              </a:ext>
            </a:extLst>
          </p:cNvPr>
          <p:cNvSpPr/>
          <p:nvPr/>
        </p:nvSpPr>
        <p:spPr>
          <a:xfrm>
            <a:off x="8242539" y="1945470"/>
            <a:ext cx="3797306" cy="2246769"/>
          </a:xfrm>
          <a:prstGeom prst="rect">
            <a:avLst/>
          </a:prstGeom>
        </p:spPr>
        <p:txBody>
          <a:bodyPr wrap="square">
            <a:spAutoFit/>
          </a:bodyPr>
          <a:lstStyle/>
          <a:p>
            <a:pPr lvl="0">
              <a:spcBef>
                <a:spcPts val="600"/>
              </a:spcBef>
            </a:pPr>
            <a:r>
              <a:rPr lang="en-NZ" sz="1000" dirty="0">
                <a:solidFill>
                  <a:schemeClr val="tx1">
                    <a:lumMod val="85000"/>
                    <a:lumOff val="15000"/>
                  </a:schemeClr>
                </a:solidFill>
              </a:rPr>
              <a:t>The chart shows the proportion of Asian New Zealanders who have attended each art form at least once in the last 12 months. </a:t>
            </a:r>
          </a:p>
          <a:p>
            <a:pPr lvl="0">
              <a:spcBef>
                <a:spcPts val="600"/>
              </a:spcBef>
            </a:pPr>
            <a:r>
              <a:rPr lang="en-NZ" sz="1000" dirty="0">
                <a:solidFill>
                  <a:schemeClr val="tx1">
                    <a:lumMod val="85000"/>
                    <a:lumOff val="15000"/>
                  </a:schemeClr>
                </a:solidFill>
              </a:rPr>
              <a:t>The most popular art forms for attendance are the visual arts (48%) and performing arts (44%). </a:t>
            </a:r>
          </a:p>
          <a:p>
            <a:pPr lvl="0">
              <a:spcBef>
                <a:spcPts val="600"/>
              </a:spcBef>
            </a:pPr>
            <a:r>
              <a:rPr lang="en-NZ" sz="1000" dirty="0">
                <a:solidFill>
                  <a:schemeClr val="tx1">
                    <a:lumMod val="85000"/>
                    <a:lumOff val="15000"/>
                  </a:schemeClr>
                </a:solidFill>
              </a:rPr>
              <a:t>Attendance at </a:t>
            </a:r>
            <a:r>
              <a:rPr lang="en-NZ" sz="1000" dirty="0" err="1">
                <a:solidFill>
                  <a:schemeClr val="tx1">
                    <a:lumMod val="85000"/>
                    <a:lumOff val="15000"/>
                  </a:schemeClr>
                </a:solidFill>
              </a:rPr>
              <a:t>Ngā</a:t>
            </a:r>
            <a:r>
              <a:rPr lang="en-NZ" sz="1000" dirty="0">
                <a:solidFill>
                  <a:schemeClr val="tx1">
                    <a:lumMod val="85000"/>
                    <a:lumOff val="15000"/>
                  </a:schemeClr>
                </a:solidFill>
              </a:rPr>
              <a:t> Toi Māori has increased significantly from 19% in 2017 to 26% in 2020. Attendance for most other art forms has dropped off very slightly, however none of these differences are significant.</a:t>
            </a:r>
          </a:p>
          <a:p>
            <a:pPr lvl="0">
              <a:spcBef>
                <a:spcPts val="600"/>
              </a:spcBef>
            </a:pPr>
            <a:r>
              <a:rPr lang="en-NZ" sz="1000" dirty="0">
                <a:solidFill>
                  <a:schemeClr val="tx1">
                    <a:lumMod val="85000"/>
                    <a:lumOff val="15000"/>
                  </a:schemeClr>
                </a:solidFill>
              </a:rPr>
              <a:t>Attendance at the literary </a:t>
            </a:r>
            <a:r>
              <a:rPr lang="en-NZ" sz="1000" dirty="0"/>
              <a:t>arts is significantly higher </a:t>
            </a:r>
            <a:r>
              <a:rPr lang="en-NZ" sz="1000" dirty="0">
                <a:solidFill>
                  <a:schemeClr val="tx1">
                    <a:lumMod val="85000"/>
                    <a:lumOff val="15000"/>
                  </a:schemeClr>
                </a:solidFill>
              </a:rPr>
              <a:t>than the national average.</a:t>
            </a:r>
          </a:p>
          <a:p>
            <a:pPr lvl="0">
              <a:spcBef>
                <a:spcPts val="600"/>
              </a:spcBef>
            </a:pPr>
            <a:r>
              <a:rPr lang="en-NZ" sz="1000" dirty="0">
                <a:solidFill>
                  <a:schemeClr val="tx1">
                    <a:lumMod val="85000"/>
                    <a:lumOff val="15000"/>
                  </a:schemeClr>
                </a:solidFill>
              </a:rPr>
              <a:t>Further analysis of each art form (including sub-group differences) is presented in the following slides.</a:t>
            </a:r>
          </a:p>
        </p:txBody>
      </p:sp>
    </p:spTree>
    <p:extLst>
      <p:ext uri="{BB962C8B-B14F-4D97-AF65-F5344CB8AC3E}">
        <p14:creationId xmlns:p14="http://schemas.microsoft.com/office/powerpoint/2010/main" val="200317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Craft and object art attendance</a:t>
            </a:r>
          </a:p>
        </p:txBody>
      </p:sp>
      <p:sp>
        <p:nvSpPr>
          <p:cNvPr id="26" name="TextBox 25"/>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graphicFrame>
        <p:nvGraphicFramePr>
          <p:cNvPr id="22" name="Chart 21">
            <a:extLst>
              <a:ext uri="{FF2B5EF4-FFF2-40B4-BE49-F238E27FC236}">
                <a16:creationId xmlns:a16="http://schemas.microsoft.com/office/drawing/2014/main" id="{901EBA4B-F128-4587-92A9-AAEC422EECA3}"/>
              </a:ext>
            </a:extLst>
          </p:cNvPr>
          <p:cNvGraphicFramePr/>
          <p:nvPr>
            <p:extLst>
              <p:ext uri="{D42A27DB-BD31-4B8C-83A1-F6EECF244321}">
                <p14:modId xmlns:p14="http://schemas.microsoft.com/office/powerpoint/2010/main" val="277487774"/>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D4149C6-D788-4B1C-A734-D403A35D653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the craft and object arts 2017 (n=428); 2020 (n=511)</a:t>
            </a:r>
          </a:p>
        </p:txBody>
      </p:sp>
      <p:graphicFrame>
        <p:nvGraphicFramePr>
          <p:cNvPr id="32" name="Chart 31">
            <a:extLst>
              <a:ext uri="{FF2B5EF4-FFF2-40B4-BE49-F238E27FC236}">
                <a16:creationId xmlns:a16="http://schemas.microsoft.com/office/drawing/2014/main" id="{669B82CF-408D-449E-99D5-7AE3B41ACD34}"/>
              </a:ext>
            </a:extLst>
          </p:cNvPr>
          <p:cNvGraphicFramePr/>
          <p:nvPr>
            <p:extLst>
              <p:ext uri="{D42A27DB-BD31-4B8C-83A1-F6EECF244321}">
                <p14:modId xmlns:p14="http://schemas.microsoft.com/office/powerpoint/2010/main" val="3166488318"/>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35" name="Oval 34">
            <a:extLst>
              <a:ext uri="{FF2B5EF4-FFF2-40B4-BE49-F238E27FC236}">
                <a16:creationId xmlns:a16="http://schemas.microsoft.com/office/drawing/2014/main" id="{8505A0F3-AA3F-4B4D-9CAB-FA1DCFD7F529}"/>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Graphic 35" descr="User">
            <a:extLst>
              <a:ext uri="{FF2B5EF4-FFF2-40B4-BE49-F238E27FC236}">
                <a16:creationId xmlns:a16="http://schemas.microsoft.com/office/drawing/2014/main" id="{D0286043-75AB-4B86-BC7E-6CCFC5589B7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37" name="Oval 36">
            <a:extLst>
              <a:ext uri="{FF2B5EF4-FFF2-40B4-BE49-F238E27FC236}">
                <a16:creationId xmlns:a16="http://schemas.microsoft.com/office/drawing/2014/main" id="{D33FA622-D28C-4A80-AD7A-D6BC53E60A94}"/>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8" name="Graphic 37" descr="Internet">
            <a:extLst>
              <a:ext uri="{FF2B5EF4-FFF2-40B4-BE49-F238E27FC236}">
                <a16:creationId xmlns:a16="http://schemas.microsoft.com/office/drawing/2014/main" id="{B8F71040-2B98-441B-8FD4-3F4251DCD10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44" name="TextBox 43">
            <a:extLst>
              <a:ext uri="{FF2B5EF4-FFF2-40B4-BE49-F238E27FC236}">
                <a16:creationId xmlns:a16="http://schemas.microsoft.com/office/drawing/2014/main" id="{A907ACF0-1A36-4E31-9246-3A2C4E2DE03B}"/>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craft and object arts 2020 (n=511)</a:t>
            </a:r>
          </a:p>
        </p:txBody>
      </p:sp>
      <p:sp>
        <p:nvSpPr>
          <p:cNvPr id="40" name="Rectangle 39">
            <a:extLst>
              <a:ext uri="{FF2B5EF4-FFF2-40B4-BE49-F238E27FC236}">
                <a16:creationId xmlns:a16="http://schemas.microsoft.com/office/drawing/2014/main" id="{99DA0ADC-5417-4636-A990-15EA7081A6B9}"/>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1A745562-5DB7-404C-9A32-A94E2865020B}"/>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206AB63-0B57-42C4-BF06-4508EA73DF9D}"/>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11" name="Group 10">
            <a:extLst>
              <a:ext uri="{FF2B5EF4-FFF2-40B4-BE49-F238E27FC236}">
                <a16:creationId xmlns:a16="http://schemas.microsoft.com/office/drawing/2014/main" id="{1DDF5EF7-804E-4731-BCE2-A9A34BCC36A9}"/>
              </a:ext>
            </a:extLst>
          </p:cNvPr>
          <p:cNvGrpSpPr/>
          <p:nvPr/>
        </p:nvGrpSpPr>
        <p:grpSpPr>
          <a:xfrm>
            <a:off x="441623" y="1322093"/>
            <a:ext cx="3547043" cy="480358"/>
            <a:chOff x="441623" y="1312661"/>
            <a:chExt cx="3547043" cy="480358"/>
          </a:xfrm>
        </p:grpSpPr>
        <p:sp>
          <p:nvSpPr>
            <p:cNvPr id="45" name="Rectangle 44">
              <a:extLst>
                <a:ext uri="{FF2B5EF4-FFF2-40B4-BE49-F238E27FC236}">
                  <a16:creationId xmlns:a16="http://schemas.microsoft.com/office/drawing/2014/main" id="{DCFA4173-FCF3-4797-8176-630097F533ED}"/>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3A157E3-10D2-45C7-9717-B6FFA8E997F1}"/>
                </a:ext>
              </a:extLst>
            </p:cNvPr>
            <p:cNvGrpSpPr/>
            <p:nvPr/>
          </p:nvGrpSpPr>
          <p:grpSpPr>
            <a:xfrm>
              <a:off x="441623" y="1312661"/>
              <a:ext cx="431322" cy="480358"/>
              <a:chOff x="-420060" y="172"/>
              <a:chExt cx="431322" cy="480358"/>
            </a:xfrm>
          </p:grpSpPr>
          <p:sp>
            <p:nvSpPr>
              <p:cNvPr id="46" name="Rectangle 45">
                <a:extLst>
                  <a:ext uri="{FF2B5EF4-FFF2-40B4-BE49-F238E27FC236}">
                    <a16:creationId xmlns:a16="http://schemas.microsoft.com/office/drawing/2014/main" id="{A02C26BC-8492-4C4E-B001-C0DCD21EFB1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ABC6DEA-974F-46B8-9644-4C1F947B7A8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0" name="Text Placeholder 17">
              <a:extLst>
                <a:ext uri="{FF2B5EF4-FFF2-40B4-BE49-F238E27FC236}">
                  <a16:creationId xmlns:a16="http://schemas.microsoft.com/office/drawing/2014/main" id="{C32373C2-2CAE-4CD1-AA05-51AE27569604}"/>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craft and object artworks at an exhibition, festival, art gallery, museum, library, or online in the last 12 months?</a:t>
              </a:r>
            </a:p>
          </p:txBody>
        </p:sp>
      </p:grpSp>
      <p:sp>
        <p:nvSpPr>
          <p:cNvPr id="51" name="Rectangle 50">
            <a:extLst>
              <a:ext uri="{FF2B5EF4-FFF2-40B4-BE49-F238E27FC236}">
                <a16:creationId xmlns:a16="http://schemas.microsoft.com/office/drawing/2014/main" id="{1F92BF1B-DEEE-4AFC-A2F7-5FC891566B2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02D40DE-F848-4948-992F-AB8561C6A7E8}"/>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53" name="Rectangle 52">
            <a:extLst>
              <a:ext uri="{FF2B5EF4-FFF2-40B4-BE49-F238E27FC236}">
                <a16:creationId xmlns:a16="http://schemas.microsoft.com/office/drawing/2014/main" id="{23C78E0A-6750-457A-A6BC-A07E8997248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34ABD360-EEA8-4BA8-9120-F54EE0444000}"/>
              </a:ext>
            </a:extLst>
          </p:cNvPr>
          <p:cNvGrpSpPr/>
          <p:nvPr/>
        </p:nvGrpSpPr>
        <p:grpSpPr>
          <a:xfrm>
            <a:off x="4404507" y="1322093"/>
            <a:ext cx="3370675" cy="480358"/>
            <a:chOff x="441623" y="1312661"/>
            <a:chExt cx="3370675" cy="480358"/>
          </a:xfrm>
        </p:grpSpPr>
        <p:sp>
          <p:nvSpPr>
            <p:cNvPr id="55" name="Rectangle 54">
              <a:extLst>
                <a:ext uri="{FF2B5EF4-FFF2-40B4-BE49-F238E27FC236}">
                  <a16:creationId xmlns:a16="http://schemas.microsoft.com/office/drawing/2014/main" id="{41E51813-5B13-4477-BFAF-943595F6CEF3}"/>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7B4ADA53-0E8A-48FD-A4E4-6F61F16E5F8D}"/>
                </a:ext>
              </a:extLst>
            </p:cNvPr>
            <p:cNvGrpSpPr/>
            <p:nvPr/>
          </p:nvGrpSpPr>
          <p:grpSpPr>
            <a:xfrm>
              <a:off x="441623" y="1312661"/>
              <a:ext cx="431322" cy="480358"/>
              <a:chOff x="-420060" y="172"/>
              <a:chExt cx="431322" cy="480358"/>
            </a:xfrm>
          </p:grpSpPr>
          <p:sp>
            <p:nvSpPr>
              <p:cNvPr id="58" name="Rectangle 57">
                <a:extLst>
                  <a:ext uri="{FF2B5EF4-FFF2-40B4-BE49-F238E27FC236}">
                    <a16:creationId xmlns:a16="http://schemas.microsoft.com/office/drawing/2014/main" id="{F3733C4F-DFF5-4207-BCF4-780A29DB8B58}"/>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D1560931-5CFF-4B40-B59B-9DF4F636143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7" name="Text Placeholder 17">
              <a:extLst>
                <a:ext uri="{FF2B5EF4-FFF2-40B4-BE49-F238E27FC236}">
                  <a16:creationId xmlns:a16="http://schemas.microsoft.com/office/drawing/2014/main" id="{D8099329-A2B6-4866-A004-A463220288A6}"/>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61" name="Rectangle 60">
            <a:extLst>
              <a:ext uri="{FF2B5EF4-FFF2-40B4-BE49-F238E27FC236}">
                <a16:creationId xmlns:a16="http://schemas.microsoft.com/office/drawing/2014/main" id="{7F3088F6-1E92-4234-A957-8026F58CEE64}"/>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A8CCD5C-3F03-4900-BF1C-626FD3DA07F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36D227B9-8529-483D-8163-2916B8AA03D2}"/>
              </a:ext>
            </a:extLst>
          </p:cNvPr>
          <p:cNvGrpSpPr/>
          <p:nvPr/>
        </p:nvGrpSpPr>
        <p:grpSpPr>
          <a:xfrm>
            <a:off x="441623" y="3885690"/>
            <a:ext cx="431322" cy="480358"/>
            <a:chOff x="-420060" y="172"/>
            <a:chExt cx="431322" cy="480358"/>
          </a:xfrm>
        </p:grpSpPr>
        <p:sp>
          <p:nvSpPr>
            <p:cNvPr id="66" name="Rectangle 65">
              <a:extLst>
                <a:ext uri="{FF2B5EF4-FFF2-40B4-BE49-F238E27FC236}">
                  <a16:creationId xmlns:a16="http://schemas.microsoft.com/office/drawing/2014/main" id="{7F8E53AA-1514-427D-898D-11FD7A0DF75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6EC6E453-B431-4CF8-A0C7-9ABD2E03E50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5" name="Text Placeholder 17">
            <a:extLst>
              <a:ext uri="{FF2B5EF4-FFF2-40B4-BE49-F238E27FC236}">
                <a16:creationId xmlns:a16="http://schemas.microsoft.com/office/drawing/2014/main" id="{2E843B94-FE21-4A3C-89D4-E4C0302F8F2C}"/>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0" name="TextBox 69">
            <a:extLst>
              <a:ext uri="{FF2B5EF4-FFF2-40B4-BE49-F238E27FC236}">
                <a16:creationId xmlns:a16="http://schemas.microsoft.com/office/drawing/2014/main" id="{27413243-101B-47BE-BC56-38CBB5ADEEF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71" name="Group 70">
            <a:extLst>
              <a:ext uri="{FF2B5EF4-FFF2-40B4-BE49-F238E27FC236}">
                <a16:creationId xmlns:a16="http://schemas.microsoft.com/office/drawing/2014/main" id="{BA5A2EF4-5EF0-43FA-8F82-37DD8F9C6AF8}"/>
              </a:ext>
            </a:extLst>
          </p:cNvPr>
          <p:cNvGrpSpPr/>
          <p:nvPr/>
        </p:nvGrpSpPr>
        <p:grpSpPr>
          <a:xfrm>
            <a:off x="5149673" y="6517123"/>
            <a:ext cx="2241162" cy="215444"/>
            <a:chOff x="163092" y="5772628"/>
            <a:chExt cx="2241162" cy="215444"/>
          </a:xfrm>
        </p:grpSpPr>
        <p:sp>
          <p:nvSpPr>
            <p:cNvPr id="72" name="TextBox 71">
              <a:extLst>
                <a:ext uri="{FF2B5EF4-FFF2-40B4-BE49-F238E27FC236}">
                  <a16:creationId xmlns:a16="http://schemas.microsoft.com/office/drawing/2014/main" id="{C235BDE3-0D6E-45C8-8368-CEB38F14422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73" name="Isosceles Triangle 72">
              <a:extLst>
                <a:ext uri="{FF2B5EF4-FFF2-40B4-BE49-F238E27FC236}">
                  <a16:creationId xmlns:a16="http://schemas.microsoft.com/office/drawing/2014/main" id="{11097100-06EA-4438-AA54-A034395265CC}"/>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Isosceles Triangle 73">
              <a:extLst>
                <a:ext uri="{FF2B5EF4-FFF2-40B4-BE49-F238E27FC236}">
                  <a16:creationId xmlns:a16="http://schemas.microsoft.com/office/drawing/2014/main" id="{5F18FD3C-011E-4F8F-960C-0B6FB3A080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5" name="TextBox 74">
            <a:extLst>
              <a:ext uri="{FF2B5EF4-FFF2-40B4-BE49-F238E27FC236}">
                <a16:creationId xmlns:a16="http://schemas.microsoft.com/office/drawing/2014/main" id="{C1254626-D83E-4294-8E69-7EB0E5D89D33}"/>
              </a:ext>
            </a:extLst>
          </p:cNvPr>
          <p:cNvSpPr txBox="1"/>
          <p:nvPr/>
        </p:nvSpPr>
        <p:spPr>
          <a:xfrm>
            <a:off x="5992416" y="203672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76" name="TextBox 75">
            <a:extLst>
              <a:ext uri="{FF2B5EF4-FFF2-40B4-BE49-F238E27FC236}">
                <a16:creationId xmlns:a16="http://schemas.microsoft.com/office/drawing/2014/main" id="{BB62CECC-584C-4E28-BB09-38087A8EA933}"/>
              </a:ext>
            </a:extLst>
          </p:cNvPr>
          <p:cNvSpPr txBox="1"/>
          <p:nvPr/>
        </p:nvSpPr>
        <p:spPr>
          <a:xfrm>
            <a:off x="5408339" y="203910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77%</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7" name="TextBox 76">
            <a:extLst>
              <a:ext uri="{FF2B5EF4-FFF2-40B4-BE49-F238E27FC236}">
                <a16:creationId xmlns:a16="http://schemas.microsoft.com/office/drawing/2014/main" id="{FE02C881-3ACC-41F6-B676-9FEB45206186}"/>
              </a:ext>
            </a:extLst>
          </p:cNvPr>
          <p:cNvSpPr txBox="1"/>
          <p:nvPr/>
        </p:nvSpPr>
        <p:spPr>
          <a:xfrm>
            <a:off x="5972178" y="265609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8" name="TextBox 77">
            <a:extLst>
              <a:ext uri="{FF2B5EF4-FFF2-40B4-BE49-F238E27FC236}">
                <a16:creationId xmlns:a16="http://schemas.microsoft.com/office/drawing/2014/main" id="{3A1B9A0A-D808-45D5-BDC1-7124C2C5A8A2}"/>
              </a:ext>
            </a:extLst>
          </p:cNvPr>
          <p:cNvSpPr txBox="1"/>
          <p:nvPr/>
        </p:nvSpPr>
        <p:spPr>
          <a:xfrm>
            <a:off x="5408285" y="265613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41%</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D7EDAFC5-F4CD-46E1-ABB4-CDFC27BF6966}"/>
              </a:ext>
            </a:extLst>
          </p:cNvPr>
          <p:cNvSpPr/>
          <p:nvPr/>
        </p:nvSpPr>
        <p:spPr>
          <a:xfrm>
            <a:off x="8177144" y="1945470"/>
            <a:ext cx="3796906" cy="2939266"/>
          </a:xfrm>
          <a:prstGeom prst="rect">
            <a:avLst/>
          </a:prstGeom>
        </p:spPr>
        <p:txBody>
          <a:bodyPr wrap="square">
            <a:spAutoFit/>
          </a:bodyPr>
          <a:lstStyle/>
          <a:p>
            <a:r>
              <a:rPr lang="en-NZ" sz="1000" dirty="0"/>
              <a:t>Four in ten (39%) Asian New Zealanders have attended the craft and object arts in the last 12 months. This is in line with 2017. The frequency with which attendees are going to the craft and object arts is broadly consistent with 2017. </a:t>
            </a:r>
          </a:p>
          <a:p>
            <a:endParaRPr lang="en-NZ" sz="1000" dirty="0"/>
          </a:p>
          <a:p>
            <a:r>
              <a:rPr lang="en-NZ" sz="1000" dirty="0"/>
              <a:t>For the first time, the survey asked participants whether they attended in person or online for each art form. Of course, participants might have done both, so the percentages add to more than 100%. Of the 39% of Asian New Zealanders who have attended the craft and object arts, 77% did so in person, and 41% online.</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have attended the craft and object arts (43% vs. 39%).</a:t>
            </a:r>
          </a:p>
          <a:p>
            <a:pPr lvl="0">
              <a:spcBef>
                <a:spcPts val="600"/>
              </a:spcBef>
            </a:pPr>
            <a:r>
              <a:rPr lang="en-NZ" sz="1000" dirty="0">
                <a:solidFill>
                  <a:schemeClr val="tx1">
                    <a:lumMod val="85000"/>
                    <a:lumOff val="15000"/>
                  </a:schemeClr>
                </a:solidFill>
              </a:rPr>
              <a:t>People with the lived experience of disability (60%) and those living in towns or rural areas (50%) are more likely than average to have attended craft and object arts online. </a:t>
            </a:r>
          </a:p>
        </p:txBody>
      </p:sp>
    </p:spTree>
    <p:extLst>
      <p:ext uri="{BB962C8B-B14F-4D97-AF65-F5344CB8AC3E}">
        <p14:creationId xmlns:p14="http://schemas.microsoft.com/office/powerpoint/2010/main" val="64881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attendance</a:t>
            </a:r>
          </a:p>
        </p:txBody>
      </p:sp>
      <p:sp>
        <p:nvSpPr>
          <p:cNvPr id="40" name="TextBox 39">
            <a:extLst>
              <a:ext uri="{FF2B5EF4-FFF2-40B4-BE49-F238E27FC236}">
                <a16:creationId xmlns:a16="http://schemas.microsoft.com/office/drawing/2014/main" id="{932F741B-D856-4221-BBF3-F415BB3772E4}"/>
              </a:ext>
            </a:extLst>
          </p:cNvPr>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graphicFrame>
        <p:nvGraphicFramePr>
          <p:cNvPr id="45" name="Chart 44">
            <a:extLst>
              <a:ext uri="{FF2B5EF4-FFF2-40B4-BE49-F238E27FC236}">
                <a16:creationId xmlns:a16="http://schemas.microsoft.com/office/drawing/2014/main" id="{C8AFE276-45F1-4EB1-A0A4-74A990B08F76}"/>
              </a:ext>
            </a:extLst>
          </p:cNvPr>
          <p:cNvGraphicFramePr/>
          <p:nvPr>
            <p:extLst>
              <p:ext uri="{D42A27DB-BD31-4B8C-83A1-F6EECF244321}">
                <p14:modId xmlns:p14="http://schemas.microsoft.com/office/powerpoint/2010/main" val="342477276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EE386EB4-FA7C-49B3-85A6-94C7AEA687CF}"/>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the literary arts 2017 (n=169); 2020 (n=217)</a:t>
            </a:r>
          </a:p>
        </p:txBody>
      </p:sp>
      <p:graphicFrame>
        <p:nvGraphicFramePr>
          <p:cNvPr id="47" name="Chart 46">
            <a:extLst>
              <a:ext uri="{FF2B5EF4-FFF2-40B4-BE49-F238E27FC236}">
                <a16:creationId xmlns:a16="http://schemas.microsoft.com/office/drawing/2014/main" id="{DDC2B064-4241-4003-80AC-ED182D56364F}"/>
              </a:ext>
            </a:extLst>
          </p:cNvPr>
          <p:cNvGraphicFramePr/>
          <p:nvPr>
            <p:extLst>
              <p:ext uri="{D42A27DB-BD31-4B8C-83A1-F6EECF244321}">
                <p14:modId xmlns:p14="http://schemas.microsoft.com/office/powerpoint/2010/main" val="585449473"/>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a:extLst>
              <a:ext uri="{FF2B5EF4-FFF2-40B4-BE49-F238E27FC236}">
                <a16:creationId xmlns:a16="http://schemas.microsoft.com/office/drawing/2014/main" id="{7D830938-89CA-4EF3-8041-B3486D51F476}"/>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A144E51E-FC34-4B32-8CC8-2251782422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56F2C9C8-7AEF-4544-AD31-5F0E31CD64C1}"/>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019FCDC8-B2A7-4B70-9AE0-96478070DB4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947A97A9-BA2F-488D-8E93-D5738DA67FE7}"/>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the literary arts 2020 (n=217)</a:t>
            </a:r>
          </a:p>
        </p:txBody>
      </p:sp>
      <p:sp>
        <p:nvSpPr>
          <p:cNvPr id="55" name="Rectangle 54">
            <a:extLst>
              <a:ext uri="{FF2B5EF4-FFF2-40B4-BE49-F238E27FC236}">
                <a16:creationId xmlns:a16="http://schemas.microsoft.com/office/drawing/2014/main" id="{39864B96-FA96-45DD-B833-1B9E2277060D}"/>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A289B26-526B-4F14-BF06-87053C2BC0DE}"/>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A7A5412C-BB58-4EEA-AC78-02539977AB01}"/>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64F10C99-630C-4E33-919B-CE775F596BC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C8AA84C3-2677-478A-B4D9-396BCABFCC55}"/>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A5A76BC9-7704-47A7-BC2E-E2E606AE5B5E}"/>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A55A7CEF-C096-4537-9551-273EF3FABB0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67BD92F-F250-46EB-97DB-27508CB5438B}"/>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0D92B577-39F0-4952-80E2-258BFC5129D9}"/>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gone to any spoken word, poetry or book readings, or literary festivals or events in the last 12 months?</a:t>
              </a:r>
            </a:p>
          </p:txBody>
        </p:sp>
      </p:grpSp>
      <p:sp>
        <p:nvSpPr>
          <p:cNvPr id="64" name="Rectangle 63">
            <a:extLst>
              <a:ext uri="{FF2B5EF4-FFF2-40B4-BE49-F238E27FC236}">
                <a16:creationId xmlns:a16="http://schemas.microsoft.com/office/drawing/2014/main" id="{44830819-1DAA-42C1-AE41-FCDFF76A9119}"/>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EC598B1D-9BDA-471B-8A20-802F3A3E77F6}"/>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64958E8F-DBB5-4C6B-80E1-BD37541447DA}"/>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E64326FE-636A-414D-8E26-563DD4B20AC0}"/>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5E92678D-F874-4C95-8D67-495B59B7AB72}"/>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C0C8648-091D-41B0-86D2-2940DF53C297}"/>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51B9E82-356F-4C40-A1C3-89246C523B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9DB736F-4FC0-4DB5-92F0-8020C5F01D8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201BF80A-31B8-44F4-8685-4652C5C7D031}"/>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4" name="Rectangle 73">
            <a:extLst>
              <a:ext uri="{FF2B5EF4-FFF2-40B4-BE49-F238E27FC236}">
                <a16:creationId xmlns:a16="http://schemas.microsoft.com/office/drawing/2014/main" id="{BD17E17B-1C3B-4E47-A171-BBBFBBC8FE3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B59BB091-438A-49A6-AB47-04898D53D28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A4268E73-CEA2-44C7-92BD-E046FA0E3298}"/>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4359B4E2-D8F4-4BB0-82CF-62C678BE2C9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CFC3D2BE-D561-45CE-B310-C72B461455E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4C5F598C-BEC0-491F-B2B4-ED66CEA2DD4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5" name="TextBox 84">
            <a:extLst>
              <a:ext uri="{FF2B5EF4-FFF2-40B4-BE49-F238E27FC236}">
                <a16:creationId xmlns:a16="http://schemas.microsoft.com/office/drawing/2014/main" id="{EF69591D-37B1-4809-8EFA-F0445479C804}"/>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6" name="Group 85">
            <a:extLst>
              <a:ext uri="{FF2B5EF4-FFF2-40B4-BE49-F238E27FC236}">
                <a16:creationId xmlns:a16="http://schemas.microsoft.com/office/drawing/2014/main" id="{A8B6B289-B938-4F8D-9C9E-9E3BE55CAD07}"/>
              </a:ext>
            </a:extLst>
          </p:cNvPr>
          <p:cNvGrpSpPr/>
          <p:nvPr/>
        </p:nvGrpSpPr>
        <p:grpSpPr>
          <a:xfrm>
            <a:off x="5149673" y="6517123"/>
            <a:ext cx="2241162" cy="215444"/>
            <a:chOff x="163092" y="5772628"/>
            <a:chExt cx="2241162" cy="215444"/>
          </a:xfrm>
        </p:grpSpPr>
        <p:sp>
          <p:nvSpPr>
            <p:cNvPr id="87" name="TextBox 86">
              <a:extLst>
                <a:ext uri="{FF2B5EF4-FFF2-40B4-BE49-F238E27FC236}">
                  <a16:creationId xmlns:a16="http://schemas.microsoft.com/office/drawing/2014/main" id="{E505E03C-3AC6-4D95-B55C-2C9ECF671E94}"/>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8" name="Isosceles Triangle 87">
              <a:extLst>
                <a:ext uri="{FF2B5EF4-FFF2-40B4-BE49-F238E27FC236}">
                  <a16:creationId xmlns:a16="http://schemas.microsoft.com/office/drawing/2014/main" id="{59734D58-B723-42CF-A196-679B30D06B2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Isosceles Triangle 88">
              <a:extLst>
                <a:ext uri="{FF2B5EF4-FFF2-40B4-BE49-F238E27FC236}">
                  <a16:creationId xmlns:a16="http://schemas.microsoft.com/office/drawing/2014/main" id="{50BD395D-3AF7-4DD4-A1C9-384C392BDC8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0" name="TextBox 79">
            <a:extLst>
              <a:ext uri="{FF2B5EF4-FFF2-40B4-BE49-F238E27FC236}">
                <a16:creationId xmlns:a16="http://schemas.microsoft.com/office/drawing/2014/main" id="{25CBFE71-A8C8-4938-87B9-8068D8A88B0A}"/>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574038A2-A543-499E-ABD1-DF4EC69F6B13}"/>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71%</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0184B80C-1876-4CC6-9650-4A9C5F75FF5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A02EA1BF-B1AD-423C-97EE-BF1E9ADE31C6}"/>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57%</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D4A4B660-1B2D-46AC-8411-830F953F475F}"/>
              </a:ext>
            </a:extLst>
          </p:cNvPr>
          <p:cNvSpPr/>
          <p:nvPr/>
        </p:nvSpPr>
        <p:spPr>
          <a:xfrm>
            <a:off x="8255342" y="1945470"/>
            <a:ext cx="3718707" cy="2246769"/>
          </a:xfrm>
          <a:prstGeom prst="rect">
            <a:avLst/>
          </a:prstGeom>
        </p:spPr>
        <p:txBody>
          <a:bodyPr wrap="square">
            <a:spAutoFit/>
          </a:bodyPr>
          <a:lstStyle/>
          <a:p>
            <a:pPr lvl="0">
              <a:spcBef>
                <a:spcPts val="600"/>
              </a:spcBef>
            </a:pPr>
            <a:r>
              <a:rPr lang="en-NZ" sz="1000" dirty="0">
                <a:solidFill>
                  <a:schemeClr val="tx1">
                    <a:lumMod val="85000"/>
                    <a:lumOff val="15000"/>
                  </a:schemeClr>
                </a:solidFill>
              </a:rPr>
              <a:t>Sixteen percent of Asian New Zealanders have attended literary arts in the last 12 months. This is in line with 2017. </a:t>
            </a:r>
          </a:p>
          <a:p>
            <a:pPr lvl="0">
              <a:spcBef>
                <a:spcPts val="600"/>
              </a:spcBef>
            </a:pPr>
            <a:r>
              <a:rPr lang="en-NZ" sz="1000" dirty="0">
                <a:solidFill>
                  <a:schemeClr val="tx1">
                    <a:lumMod val="85000"/>
                    <a:lumOff val="15000"/>
                  </a:schemeClr>
                </a:solidFill>
              </a:rPr>
              <a:t>Those who are attending go fairly infrequently with only a quarter doing so more than three times per year. </a:t>
            </a:r>
          </a:p>
          <a:p>
            <a:pPr lvl="0">
              <a:spcBef>
                <a:spcPts val="600"/>
              </a:spcBef>
            </a:pPr>
            <a:r>
              <a:rPr lang="en-NZ" sz="1000" dirty="0">
                <a:solidFill>
                  <a:schemeClr val="tx1">
                    <a:lumMod val="85000"/>
                    <a:lumOff val="15000"/>
                  </a:schemeClr>
                </a:solidFill>
              </a:rPr>
              <a:t>While it is most common to attend the literary arts in person, over half of those people attending literary arts have gone online to do so.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with the lived experience of disability (28%), and those living in provincial New Zealand (22%) are more likely than average (16%) to have attended a literary arts event. </a:t>
            </a:r>
          </a:p>
        </p:txBody>
      </p:sp>
    </p:spTree>
    <p:extLst>
      <p:ext uri="{BB962C8B-B14F-4D97-AF65-F5344CB8AC3E}">
        <p14:creationId xmlns:p14="http://schemas.microsoft.com/office/powerpoint/2010/main" val="199731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9503-BA8D-4011-BEF7-F772B6D35D77}"/>
              </a:ext>
            </a:extLst>
          </p:cNvPr>
          <p:cNvSpPr>
            <a:spLocks noGrp="1"/>
          </p:cNvSpPr>
          <p:nvPr>
            <p:ph type="title"/>
          </p:nvPr>
        </p:nvSpPr>
        <p:spPr>
          <a:xfrm>
            <a:off x="166536" y="116115"/>
            <a:ext cx="10228293" cy="714828"/>
          </a:xfrm>
        </p:spPr>
        <p:txBody>
          <a:bodyPr/>
          <a:lstStyle/>
          <a:p>
            <a:r>
              <a:rPr lang="en-NZ" dirty="0"/>
              <a:t>Background and objectives of the research</a:t>
            </a:r>
          </a:p>
        </p:txBody>
      </p:sp>
      <p:sp>
        <p:nvSpPr>
          <p:cNvPr id="3" name="Content Placeholder 2">
            <a:extLst>
              <a:ext uri="{FF2B5EF4-FFF2-40B4-BE49-F238E27FC236}">
                <a16:creationId xmlns:a16="http://schemas.microsoft.com/office/drawing/2014/main" id="{064161BF-07D5-4868-B964-4DF9B08F07F6}"/>
              </a:ext>
            </a:extLst>
          </p:cNvPr>
          <p:cNvSpPr>
            <a:spLocks noGrp="1"/>
          </p:cNvSpPr>
          <p:nvPr>
            <p:ph idx="1"/>
          </p:nvPr>
        </p:nvSpPr>
        <p:spPr>
          <a:xfrm>
            <a:off x="166536" y="1193659"/>
            <a:ext cx="8411407" cy="2071321"/>
          </a:xfrm>
        </p:spPr>
        <p:txBody>
          <a:bodyPr>
            <a:noAutofit/>
          </a:bodyPr>
          <a:lstStyle/>
          <a:p>
            <a:pPr>
              <a:spcBef>
                <a:spcPts val="500"/>
              </a:spcBef>
            </a:pPr>
            <a:r>
              <a:rPr lang="en-NZ" sz="1100" dirty="0">
                <a:cs typeface="Arial" panose="020B0604020202020204" pitchFamily="34" charset="0"/>
              </a:rPr>
              <a:t>Since 2005 Creative New Zealand has conducted research to measure New Zealanders engagement with the arts. This includes attendance and participation in different art forms, as well as wider attitudes to the arts. The research comprises two separate surveys (one of adults aged 15+; and one of young people aged 10-14). The surveys are repeated every three years. </a:t>
            </a:r>
          </a:p>
          <a:p>
            <a:pPr>
              <a:spcBef>
                <a:spcPts val="500"/>
              </a:spcBef>
            </a:pPr>
            <a:r>
              <a:rPr lang="en-NZ" sz="1100" dirty="0">
                <a:cs typeface="Arial" panose="020B0604020202020204" pitchFamily="34" charset="0"/>
              </a:rPr>
              <a:t>The research is used in a number of ways. It provides:</a:t>
            </a:r>
          </a:p>
          <a:p>
            <a:pPr marL="171450" indent="-171450">
              <a:spcBef>
                <a:spcPts val="500"/>
              </a:spcBef>
              <a:buFont typeface="Arial" panose="020B0604020202020204" pitchFamily="34" charset="0"/>
              <a:buChar char="-"/>
            </a:pPr>
            <a:r>
              <a:rPr lang="en-NZ" sz="1100" dirty="0">
                <a:cs typeface="Arial" panose="020B0604020202020204" pitchFamily="34" charset="0"/>
              </a:rPr>
              <a:t>Vital insights for Creative New Zealand, selected agencies and arts organisations about the national levels of cultural engagement </a:t>
            </a:r>
          </a:p>
          <a:p>
            <a:pPr marL="171450" indent="-171450">
              <a:spcBef>
                <a:spcPts val="500"/>
              </a:spcBef>
              <a:buFont typeface="Arial" panose="020B0604020202020204" pitchFamily="34" charset="0"/>
              <a:buChar char="-"/>
            </a:pPr>
            <a:r>
              <a:rPr lang="en-NZ" sz="1100" dirty="0">
                <a:cs typeface="Arial" panose="020B0604020202020204" pitchFamily="34" charset="0"/>
              </a:rPr>
              <a:t>Stories to advocate for the arts</a:t>
            </a:r>
          </a:p>
          <a:p>
            <a:pPr marL="171450" indent="-171450">
              <a:spcBef>
                <a:spcPts val="500"/>
              </a:spcBef>
              <a:buFont typeface="Arial" panose="020B0604020202020204" pitchFamily="34" charset="0"/>
              <a:buChar char="-"/>
            </a:pPr>
            <a:r>
              <a:rPr lang="en-NZ" sz="1100" dirty="0">
                <a:cs typeface="Arial" panose="020B0604020202020204" pitchFamily="34" charset="0"/>
              </a:rPr>
              <a:t>Up-to-date data that arts organisations can use to develop marketing programming and income generation strategies. </a:t>
            </a:r>
          </a:p>
          <a:p>
            <a:pPr>
              <a:spcBef>
                <a:spcPts val="500"/>
              </a:spcBef>
            </a:pPr>
            <a:r>
              <a:rPr lang="en-NZ" sz="1100" b="1" dirty="0">
                <a:cs typeface="Arial" panose="020B0604020202020204" pitchFamily="34" charset="0"/>
              </a:rPr>
              <a:t>This report presents findings on public attitudes, attendance and participation in the arts among Asian New Zealanders*. The findings are compared to all New Zealanders (aged 15+).</a:t>
            </a:r>
          </a:p>
        </p:txBody>
      </p:sp>
      <p:grpSp>
        <p:nvGrpSpPr>
          <p:cNvPr id="11" name="Group 10">
            <a:extLst>
              <a:ext uri="{FF2B5EF4-FFF2-40B4-BE49-F238E27FC236}">
                <a16:creationId xmlns:a16="http://schemas.microsoft.com/office/drawing/2014/main" id="{DAA10CA5-7411-46C0-9303-5082C4182690}"/>
              </a:ext>
            </a:extLst>
          </p:cNvPr>
          <p:cNvGrpSpPr/>
          <p:nvPr/>
        </p:nvGrpSpPr>
        <p:grpSpPr>
          <a:xfrm>
            <a:off x="166537" y="3264980"/>
            <a:ext cx="11895596" cy="3030511"/>
            <a:chOff x="166536" y="3245004"/>
            <a:chExt cx="11808241" cy="3006756"/>
          </a:xfrm>
        </p:grpSpPr>
        <p:sp>
          <p:nvSpPr>
            <p:cNvPr id="6" name="TextBox 5">
              <a:extLst>
                <a:ext uri="{FF2B5EF4-FFF2-40B4-BE49-F238E27FC236}">
                  <a16:creationId xmlns:a16="http://schemas.microsoft.com/office/drawing/2014/main" id="{0CBD3646-75E5-466A-BA89-9CF7EC8DA75E}"/>
                </a:ext>
              </a:extLst>
            </p:cNvPr>
            <p:cNvSpPr txBox="1"/>
            <p:nvPr/>
          </p:nvSpPr>
          <p:spPr>
            <a:xfrm>
              <a:off x="6578713" y="3245004"/>
              <a:ext cx="5396064" cy="2338552"/>
            </a:xfrm>
            <a:prstGeom prst="rect">
              <a:avLst/>
            </a:prstGeom>
            <a:solidFill>
              <a:srgbClr val="282D41"/>
            </a:solidFill>
          </p:spPr>
          <p:txBody>
            <a:bodyPr wrap="square" lIns="108000" tIns="108000" bIns="72000" rtlCol="0" anchor="t">
              <a:noAutofit/>
            </a:bodyPr>
            <a:lstStyle/>
            <a:p>
              <a:r>
                <a:rPr lang="en-NZ" sz="1200" b="1" dirty="0">
                  <a:solidFill>
                    <a:srgbClr val="DAAB2D"/>
                  </a:solidFill>
                  <a:cs typeface="Arial" panose="020B0604020202020204" pitchFamily="34" charset="0"/>
                </a:rPr>
                <a:t>‘Attendance’ </a:t>
              </a:r>
              <a:r>
                <a:rPr lang="en-NZ" sz="1200" dirty="0">
                  <a:solidFill>
                    <a:schemeClr val="bg1"/>
                  </a:solidFill>
                  <a:cs typeface="Arial" panose="020B0604020202020204" pitchFamily="34" charset="0"/>
                </a:rPr>
                <a:t>is defined as going to:</a:t>
              </a:r>
            </a:p>
            <a:p>
              <a:pPr marL="171450" lvl="0" indent="-171450">
                <a:spcBef>
                  <a:spcPts val="300"/>
                </a:spcBef>
                <a:buFont typeface="Arial" panose="020B0604020202020204" pitchFamily="34" charset="0"/>
                <a:buChar char="-"/>
              </a:pPr>
              <a:r>
                <a:rPr lang="en-NZ" sz="1100" dirty="0">
                  <a:solidFill>
                    <a:schemeClr val="bg1"/>
                  </a:solidFill>
                </a:rPr>
                <a:t>Seeing craft and object artworks at an exhibition, festival, art gallery, museum, library or online.</a:t>
              </a:r>
            </a:p>
            <a:p>
              <a:pPr marL="171450" lvl="0" indent="-171450">
                <a:spcBef>
                  <a:spcPts val="300"/>
                </a:spcBef>
                <a:buFont typeface="Arial" panose="020B0604020202020204" pitchFamily="34" charset="0"/>
                <a:buChar char="-"/>
              </a:pPr>
              <a:r>
                <a:rPr lang="en-NZ" sz="1100" dirty="0">
                  <a:solidFill>
                    <a:schemeClr val="bg1"/>
                  </a:solidFill>
                </a:rPr>
                <a:t>Attending spoken word, poetry or book readings, or literary festivals or events. </a:t>
              </a:r>
            </a:p>
            <a:p>
              <a:pPr marL="171450" lvl="0" indent="-171450">
                <a:spcBef>
                  <a:spcPts val="300"/>
                </a:spcBef>
                <a:buFont typeface="Arial" panose="020B0604020202020204" pitchFamily="34" charset="0"/>
                <a:buChar char="-"/>
              </a:pPr>
              <a:r>
                <a:rPr lang="en-NZ" sz="1100" dirty="0">
                  <a:solidFill>
                    <a:schemeClr val="bg1"/>
                  </a:solidFill>
                </a:rPr>
                <a:t>Seeing any artworks by Māori artists or going to any Māori arts or cultural performances, Toi Ahurei, festivals or exhibitions.</a:t>
              </a:r>
            </a:p>
            <a:p>
              <a:pPr marL="171450" indent="-171450">
                <a:spcBef>
                  <a:spcPts val="300"/>
                </a:spcBef>
                <a:buFont typeface="Arial" panose="020B0604020202020204" pitchFamily="34" charset="0"/>
                <a:buChar char="-"/>
              </a:pPr>
              <a:r>
                <a:rPr lang="en-NZ" sz="1100" dirty="0">
                  <a:solidFill>
                    <a:schemeClr val="bg1"/>
                  </a:solidFill>
                </a:rPr>
                <a:t>Seeing artworks by Pasifika artists or going to any Pasifika cultural performances, festivals or exhibitions. </a:t>
              </a:r>
            </a:p>
            <a:p>
              <a:pPr marL="171450" indent="-171450">
                <a:spcBef>
                  <a:spcPts val="300"/>
                </a:spcBef>
                <a:buFont typeface="Arial" panose="020B0604020202020204" pitchFamily="34" charset="0"/>
                <a:buChar char="-"/>
              </a:pPr>
              <a:r>
                <a:rPr lang="en-NZ" sz="1100" dirty="0">
                  <a:solidFill>
                    <a:schemeClr val="bg1"/>
                  </a:solidFill>
                </a:rPr>
                <a:t>Attending performing arts events.</a:t>
              </a:r>
            </a:p>
            <a:p>
              <a:pPr marL="171450" lvl="0" indent="-171450">
                <a:spcBef>
                  <a:spcPts val="300"/>
                </a:spcBef>
                <a:buFont typeface="Arial" panose="020B0604020202020204" pitchFamily="34" charset="0"/>
                <a:buChar char="-"/>
              </a:pPr>
              <a:r>
                <a:rPr lang="en-NZ" sz="1100" dirty="0">
                  <a:solidFill>
                    <a:schemeClr val="bg1"/>
                  </a:solidFill>
                </a:rPr>
                <a:t>Seeing visual artworks at an exhibition, festival, art gallery, museum, library, cinema or online.</a:t>
              </a:r>
            </a:p>
          </p:txBody>
        </p:sp>
        <p:sp>
          <p:nvSpPr>
            <p:cNvPr id="4" name="TextBox 3">
              <a:extLst>
                <a:ext uri="{FF2B5EF4-FFF2-40B4-BE49-F238E27FC236}">
                  <a16:creationId xmlns:a16="http://schemas.microsoft.com/office/drawing/2014/main" id="{8C67B5D8-4BBE-4D6E-B913-5189F76ED6A8}"/>
                </a:ext>
              </a:extLst>
            </p:cNvPr>
            <p:cNvSpPr txBox="1"/>
            <p:nvPr/>
          </p:nvSpPr>
          <p:spPr>
            <a:xfrm>
              <a:off x="166536" y="3258676"/>
              <a:ext cx="6288693" cy="2993084"/>
            </a:xfrm>
            <a:prstGeom prst="rect">
              <a:avLst/>
            </a:prstGeom>
            <a:solidFill>
              <a:schemeClr val="bg1">
                <a:lumMod val="95000"/>
              </a:schemeClr>
            </a:solidFill>
          </p:spPr>
          <p:txBody>
            <a:bodyPr wrap="square" lIns="108000" tIns="108000" rtlCol="0" anchor="t">
              <a:noAutofit/>
            </a:bodyPr>
            <a:lstStyle/>
            <a:p>
              <a:r>
                <a:rPr lang="en-NZ" sz="1200" b="1" dirty="0">
                  <a:cs typeface="Arial" panose="020B0604020202020204" pitchFamily="34" charset="0"/>
                </a:rPr>
                <a:t>The arts </a:t>
              </a:r>
              <a:r>
                <a:rPr lang="en-NZ" sz="1200" dirty="0">
                  <a:cs typeface="Arial" panose="020B0604020202020204" pitchFamily="34" charset="0"/>
                </a:rPr>
                <a:t>is split into six different art forms, and attendance and participation is measured for each:</a:t>
              </a:r>
            </a:p>
            <a:p>
              <a:pPr marL="171450" indent="-171450">
                <a:spcBef>
                  <a:spcPts val="300"/>
                </a:spcBef>
                <a:buFont typeface="Arial" panose="020B0604020202020204" pitchFamily="34" charset="0"/>
                <a:buChar char="-"/>
              </a:pPr>
              <a:r>
                <a:rPr lang="en-NZ" sz="1100" b="1" dirty="0">
                  <a:cs typeface="Arial" panose="020B0604020202020204" pitchFamily="34" charset="0"/>
                </a:rPr>
                <a:t>Craft and object art </a:t>
              </a:r>
              <a:r>
                <a:rPr lang="en-NZ" sz="1100" dirty="0">
                  <a:cs typeface="Arial" panose="020B0604020202020204" pitchFamily="34" charset="0"/>
                </a:rPr>
                <a:t>is defined as</a:t>
              </a:r>
              <a:r>
                <a:rPr lang="en-US" sz="1100" dirty="0">
                  <a:cs typeface="Arial" panose="020B0604020202020204" pitchFamily="34" charset="0"/>
                </a:rPr>
                <a:t> </a:t>
              </a:r>
              <a:r>
                <a:rPr lang="en-US" sz="1100" dirty="0"/>
                <a:t>uku (pottery), furniture, glass, adornment (such as ‘ei katu, tā moko and jewellery), embroidery, tīvaevae, woodcraft, spinning, weaving or textiles.</a:t>
              </a:r>
              <a:endParaRPr lang="en-NZ" sz="1100" dirty="0"/>
            </a:p>
            <a:p>
              <a:pPr marL="171450" indent="-171450">
                <a:spcBef>
                  <a:spcPts val="300"/>
                </a:spcBef>
                <a:buFont typeface="Arial" panose="020B0604020202020204" pitchFamily="34" charset="0"/>
                <a:buChar char="-"/>
              </a:pPr>
              <a:r>
                <a:rPr lang="en-US" sz="1100" b="1" dirty="0">
                  <a:cs typeface="Arial" panose="020B0604020202020204" pitchFamily="34" charset="0"/>
                </a:rPr>
                <a:t>Literary arts </a:t>
              </a:r>
              <a:r>
                <a:rPr lang="en-US" sz="1100" dirty="0">
                  <a:cs typeface="Arial" panose="020B0604020202020204" pitchFamily="34" charset="0"/>
                </a:rPr>
                <a:t>is defined as spoken word, </a:t>
              </a:r>
              <a:r>
                <a:rPr lang="en-NZ" sz="1100" dirty="0">
                  <a:cs typeface="Arial" panose="020B0604020202020204" pitchFamily="34" charset="0"/>
                </a:rPr>
                <a:t>poetry or book readings, literary events, writing workshops, creative writing in poetry, fiction or non-fiction.</a:t>
              </a:r>
            </a:p>
            <a:p>
              <a:pPr marL="171450" indent="-171450">
                <a:spcBef>
                  <a:spcPts val="300"/>
                </a:spcBef>
                <a:buFont typeface="Arial" panose="020B0604020202020204" pitchFamily="34" charset="0"/>
                <a:buChar char="-"/>
              </a:pPr>
              <a:r>
                <a:rPr lang="en-NZ" sz="1100" b="1" dirty="0">
                  <a:cs typeface="Arial" panose="020B0604020202020204" pitchFamily="34" charset="0"/>
                </a:rPr>
                <a:t>Ngā Toi Māori (Māori arts) </a:t>
              </a:r>
              <a:r>
                <a:rPr lang="en-NZ" sz="1100" dirty="0">
                  <a:cs typeface="Arial" panose="020B0604020202020204" pitchFamily="34" charset="0"/>
                </a:rPr>
                <a:t>is defined as </a:t>
              </a:r>
              <a:r>
                <a:rPr lang="en-NZ" sz="1100" dirty="0"/>
                <a:t>works created by Tangata Whenua M</a:t>
              </a:r>
              <a:r>
                <a:rPr lang="mi-NZ" sz="1100" dirty="0"/>
                <a:t>āori artists in all art forms (contemporay and customary: craft/object art, dance, literature, media arts, music, theatre and visual arts). </a:t>
              </a:r>
              <a:r>
                <a:rPr lang="en-NZ" sz="1100" dirty="0">
                  <a:cs typeface="Arial" panose="020B0604020202020204" pitchFamily="34" charset="0"/>
                </a:rPr>
                <a:t>Arts or crafts activities or workshops, including carving, </a:t>
              </a:r>
              <a:r>
                <a:rPr lang="en-US" sz="1100" dirty="0">
                  <a:cs typeface="Arial" panose="020B0604020202020204" pitchFamily="34" charset="0"/>
                </a:rPr>
                <a:t>raranga, tāniko,</a:t>
              </a:r>
              <a:r>
                <a:rPr lang="en-NZ" sz="1100" dirty="0">
                  <a:cs typeface="Arial" panose="020B0604020202020204" pitchFamily="34" charset="0"/>
                </a:rPr>
                <a:t> weaving, </a:t>
              </a:r>
              <a:r>
                <a:rPr lang="en-NZ" sz="1100" dirty="0" err="1">
                  <a:cs typeface="Arial" panose="020B0604020202020204" pitchFamily="34" charset="0"/>
                </a:rPr>
                <a:t>waiata</a:t>
              </a:r>
              <a:r>
                <a:rPr lang="en-NZ" sz="1100" dirty="0">
                  <a:cs typeface="Arial" panose="020B0604020202020204" pitchFamily="34" charset="0"/>
                </a:rPr>
                <a:t>, kapa haka, kōwhaiwhai, tā moko, Māori dance or music.</a:t>
              </a:r>
            </a:p>
            <a:p>
              <a:pPr marL="171450" indent="-171450">
                <a:spcBef>
                  <a:spcPts val="300"/>
                </a:spcBef>
                <a:buFont typeface="Arial" panose="020B0604020202020204" pitchFamily="34" charset="0"/>
                <a:buChar char="-"/>
              </a:pPr>
              <a:r>
                <a:rPr lang="en-NZ" sz="1100" b="1" dirty="0">
                  <a:cs typeface="Arial" panose="020B0604020202020204" pitchFamily="34" charset="0"/>
                </a:rPr>
                <a:t>Pacific arts </a:t>
              </a:r>
              <a:r>
                <a:rPr lang="en-NZ" sz="1100" dirty="0">
                  <a:cs typeface="Arial" panose="020B0604020202020204" pitchFamily="34" charset="0"/>
                </a:rPr>
                <a:t>is defined as </a:t>
              </a:r>
              <a:r>
                <a:rPr lang="en-NZ" sz="1100" dirty="0"/>
                <a:t>works created by Pasifika artists in all art forms (contemporary and heritage: craft/object art, dance, literature, media arts, music, theatre and visual arts). </a:t>
              </a:r>
            </a:p>
            <a:p>
              <a:pPr marL="171450" indent="-171450">
                <a:spcBef>
                  <a:spcPts val="300"/>
                </a:spcBef>
                <a:buFont typeface="Arial" panose="020B0604020202020204" pitchFamily="34" charset="0"/>
                <a:buChar char="-"/>
              </a:pPr>
              <a:r>
                <a:rPr lang="en-US" sz="1100" b="1" dirty="0">
                  <a:cs typeface="Arial" panose="020B0604020202020204" pitchFamily="34" charset="0"/>
                </a:rPr>
                <a:t>Performing arts </a:t>
              </a:r>
              <a:r>
                <a:rPr lang="en-US" sz="1100" dirty="0">
                  <a:cs typeface="Arial" panose="020B0604020202020204" pitchFamily="34" charset="0"/>
                </a:rPr>
                <a:t>is defined as theatre, dance and music.</a:t>
              </a:r>
              <a:endParaRPr lang="en-NZ" sz="1100" dirty="0">
                <a:cs typeface="Arial" panose="020B0604020202020204" pitchFamily="34" charset="0"/>
              </a:endParaRPr>
            </a:p>
            <a:p>
              <a:pPr marL="171450" indent="-171450">
                <a:spcBef>
                  <a:spcPts val="300"/>
                </a:spcBef>
                <a:buFont typeface="Arial" panose="020B0604020202020204" pitchFamily="34" charset="0"/>
                <a:buChar char="-"/>
              </a:pPr>
              <a:r>
                <a:rPr lang="en-NZ" sz="1100" b="1" dirty="0">
                  <a:cs typeface="Arial" panose="020B0604020202020204" pitchFamily="34" charset="0"/>
                </a:rPr>
                <a:t>Visual arts</a:t>
              </a:r>
              <a:r>
                <a:rPr lang="en-NZ" sz="1100" dirty="0">
                  <a:cs typeface="Arial" panose="020B0604020202020204" pitchFamily="34" charset="0"/>
                </a:rPr>
                <a:t> is defined as </a:t>
              </a:r>
              <a:r>
                <a:rPr lang="en-NZ" sz="1100" dirty="0"/>
                <a:t>drawing, painting, rāranga, tīvaevae, photography, whakairo, sculpture, print-making, typography and film-making.</a:t>
              </a:r>
            </a:p>
            <a:p>
              <a:pPr marL="171450" indent="-171450">
                <a:spcBef>
                  <a:spcPts val="300"/>
                </a:spcBef>
                <a:buFont typeface="Arial" panose="020B0604020202020204" pitchFamily="34" charset="0"/>
                <a:buChar char="-"/>
              </a:pPr>
              <a:endParaRPr lang="en-NZ" sz="1100" dirty="0"/>
            </a:p>
            <a:p>
              <a:pPr marL="171450" indent="-171450">
                <a:spcBef>
                  <a:spcPts val="300"/>
                </a:spcBef>
                <a:buFont typeface="Arial" panose="020B0604020202020204" pitchFamily="34" charset="0"/>
                <a:buChar char="-"/>
              </a:pPr>
              <a:endParaRPr lang="en-NZ" sz="1100" dirty="0">
                <a:cs typeface="Arial" panose="020B0604020202020204" pitchFamily="34" charset="0"/>
              </a:endParaRPr>
            </a:p>
          </p:txBody>
        </p:sp>
        <p:sp>
          <p:nvSpPr>
            <p:cNvPr id="8" name="Rectangle 7">
              <a:extLst>
                <a:ext uri="{FF2B5EF4-FFF2-40B4-BE49-F238E27FC236}">
                  <a16:creationId xmlns:a16="http://schemas.microsoft.com/office/drawing/2014/main" id="{A632C6B8-D01C-43E5-BF62-6E01A90FE9D0}"/>
                </a:ext>
              </a:extLst>
            </p:cNvPr>
            <p:cNvSpPr/>
            <p:nvPr/>
          </p:nvSpPr>
          <p:spPr>
            <a:xfrm>
              <a:off x="6578713" y="5670641"/>
              <a:ext cx="5396064" cy="567447"/>
            </a:xfrm>
            <a:prstGeom prst="rect">
              <a:avLst/>
            </a:prstGeom>
            <a:solidFill>
              <a:srgbClr val="3AA889"/>
            </a:solidFill>
          </p:spPr>
          <p:txBody>
            <a:bodyPr wrap="square" anchor="ctr">
              <a:noAutofit/>
            </a:bodyPr>
            <a:lstStyle/>
            <a:p>
              <a:r>
                <a:rPr lang="en-NZ" sz="1200" b="1" dirty="0">
                  <a:solidFill>
                    <a:srgbClr val="282D41"/>
                  </a:solidFill>
                  <a:cs typeface="Arial" panose="020B0604020202020204" pitchFamily="34" charset="0"/>
                </a:rPr>
                <a:t>‘Participation’ </a:t>
              </a:r>
              <a:r>
                <a:rPr lang="en-NZ" sz="1200" dirty="0">
                  <a:solidFill>
                    <a:schemeClr val="bg1"/>
                  </a:solidFill>
                  <a:cs typeface="Arial" panose="020B0604020202020204" pitchFamily="34" charset="0"/>
                </a:rPr>
                <a:t>is defined as :</a:t>
              </a:r>
            </a:p>
            <a:p>
              <a:pPr marL="171450" lvl="0" indent="-171450">
                <a:spcBef>
                  <a:spcPts val="600"/>
                </a:spcBef>
                <a:buFont typeface="Arial" panose="020B0604020202020204" pitchFamily="34" charset="0"/>
                <a:buChar char="-"/>
              </a:pPr>
              <a:r>
                <a:rPr lang="en-NZ" sz="1100" dirty="0">
                  <a:solidFill>
                    <a:schemeClr val="bg1"/>
                  </a:solidFill>
                  <a:cs typeface="Arial" panose="020B0604020202020204" pitchFamily="34" charset="0"/>
                </a:rPr>
                <a:t>The active involvement in the making or presentation of art in the last 12 months.</a:t>
              </a:r>
              <a:endParaRPr lang="en-NZ" sz="1100" dirty="0">
                <a:solidFill>
                  <a:schemeClr val="bg1"/>
                </a:solidFill>
              </a:endParaRPr>
            </a:p>
          </p:txBody>
        </p:sp>
      </p:grpSp>
      <p:pic>
        <p:nvPicPr>
          <p:cNvPr id="10" name="Picture 9" descr="A picture containing floor, indoor, building, open&#10;&#10;Description automatically generated">
            <a:extLst>
              <a:ext uri="{FF2B5EF4-FFF2-40B4-BE49-F238E27FC236}">
                <a16:creationId xmlns:a16="http://schemas.microsoft.com/office/drawing/2014/main" id="{2F849C09-A989-4237-90BF-8AA30259D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4183" y="1182774"/>
            <a:ext cx="3361281" cy="1952783"/>
          </a:xfrm>
          <a:prstGeom prst="rect">
            <a:avLst/>
          </a:prstGeom>
        </p:spPr>
      </p:pic>
      <p:sp>
        <p:nvSpPr>
          <p:cNvPr id="9" name="TextBox 8">
            <a:extLst>
              <a:ext uri="{FF2B5EF4-FFF2-40B4-BE49-F238E27FC236}">
                <a16:creationId xmlns:a16="http://schemas.microsoft.com/office/drawing/2014/main" id="{0F2E6953-A564-4DDA-A8B6-DE5C0C3D9600}"/>
              </a:ext>
            </a:extLst>
          </p:cNvPr>
          <p:cNvSpPr txBox="1"/>
          <p:nvPr/>
        </p:nvSpPr>
        <p:spPr>
          <a:xfrm>
            <a:off x="77057" y="6516043"/>
            <a:ext cx="561388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*This is based on all respondents who self-identified as one of the Asian ethnicities</a:t>
            </a:r>
          </a:p>
        </p:txBody>
      </p:sp>
    </p:spTree>
    <p:extLst>
      <p:ext uri="{BB962C8B-B14F-4D97-AF65-F5344CB8AC3E}">
        <p14:creationId xmlns:p14="http://schemas.microsoft.com/office/powerpoint/2010/main" val="340973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a:solidFill>
                  <a:schemeClr val="tx1">
                    <a:lumMod val="65000"/>
                    <a:lumOff val="35000"/>
                  </a:schemeClr>
                </a:solidFill>
              </a:rPr>
              <a:t>Ng</a:t>
            </a:r>
            <a:r>
              <a:rPr lang="en-NZ">
                <a:solidFill>
                  <a:schemeClr val="tx1">
                    <a:lumMod val="65000"/>
                    <a:lumOff val="35000"/>
                  </a:schemeClr>
                </a:solidFill>
                <a:cs typeface="Arial" panose="020B0604020202020204" pitchFamily="34" charset="0"/>
              </a:rPr>
              <a:t>ā</a:t>
            </a:r>
            <a:r>
              <a:rPr lang="en-NZ">
                <a:solidFill>
                  <a:schemeClr val="tx1">
                    <a:lumMod val="65000"/>
                    <a:lumOff val="35000"/>
                  </a:schemeClr>
                </a:solidFill>
              </a:rPr>
              <a:t> Toi Māori arts </a:t>
            </a:r>
            <a:r>
              <a:rPr lang="en-NZ" dirty="0">
                <a:solidFill>
                  <a:schemeClr val="tx1">
                    <a:lumMod val="65000"/>
                    <a:lumOff val="35000"/>
                  </a:schemeClr>
                </a:solidFill>
              </a:rPr>
              <a:t>attendance</a:t>
            </a:r>
          </a:p>
        </p:txBody>
      </p:sp>
      <p:sp>
        <p:nvSpPr>
          <p:cNvPr id="40" name="TextBox 39">
            <a:extLst>
              <a:ext uri="{FF2B5EF4-FFF2-40B4-BE49-F238E27FC236}">
                <a16:creationId xmlns:a16="http://schemas.microsoft.com/office/drawing/2014/main" id="{C93E6268-E6E2-4805-8FE1-11A8B7B827B1}"/>
              </a:ext>
            </a:extLst>
          </p:cNvPr>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graphicFrame>
        <p:nvGraphicFramePr>
          <p:cNvPr id="44" name="Chart 43">
            <a:extLst>
              <a:ext uri="{FF2B5EF4-FFF2-40B4-BE49-F238E27FC236}">
                <a16:creationId xmlns:a16="http://schemas.microsoft.com/office/drawing/2014/main" id="{D4395E5D-4148-4821-BAAC-3F74E497662E}"/>
              </a:ext>
            </a:extLst>
          </p:cNvPr>
          <p:cNvGraphicFramePr/>
          <p:nvPr>
            <p:extLst>
              <p:ext uri="{D42A27DB-BD31-4B8C-83A1-F6EECF244321}">
                <p14:modId xmlns:p14="http://schemas.microsoft.com/office/powerpoint/2010/main" val="1549172751"/>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BEB79B84-D466-43C9-AC6F-3EF3AF04B61D}"/>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Ngā Toi Māori 2017 (n=203); 2020 (n=366)</a:t>
            </a:r>
          </a:p>
        </p:txBody>
      </p:sp>
      <p:graphicFrame>
        <p:nvGraphicFramePr>
          <p:cNvPr id="46" name="Chart 45">
            <a:extLst>
              <a:ext uri="{FF2B5EF4-FFF2-40B4-BE49-F238E27FC236}">
                <a16:creationId xmlns:a16="http://schemas.microsoft.com/office/drawing/2014/main" id="{FC73469E-D0E5-48B3-80E4-DE44F2D3BB90}"/>
              </a:ext>
            </a:extLst>
          </p:cNvPr>
          <p:cNvGraphicFramePr/>
          <p:nvPr>
            <p:extLst>
              <p:ext uri="{D42A27DB-BD31-4B8C-83A1-F6EECF244321}">
                <p14:modId xmlns:p14="http://schemas.microsoft.com/office/powerpoint/2010/main" val="2671580868"/>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a:extLst>
              <a:ext uri="{FF2B5EF4-FFF2-40B4-BE49-F238E27FC236}">
                <a16:creationId xmlns:a16="http://schemas.microsoft.com/office/drawing/2014/main" id="{C03DF522-CF27-43E9-9FE5-A52FA7DC133E}"/>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8" name="Graphic 47" descr="User">
            <a:extLst>
              <a:ext uri="{FF2B5EF4-FFF2-40B4-BE49-F238E27FC236}">
                <a16:creationId xmlns:a16="http://schemas.microsoft.com/office/drawing/2014/main" id="{1CA6C362-14ED-4CD9-AD81-A1BDA6B16D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49" name="Oval 48">
            <a:extLst>
              <a:ext uri="{FF2B5EF4-FFF2-40B4-BE49-F238E27FC236}">
                <a16:creationId xmlns:a16="http://schemas.microsoft.com/office/drawing/2014/main" id="{FCE79B6D-00A3-4634-97E7-D1EF0DAE813D}"/>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Internet">
            <a:extLst>
              <a:ext uri="{FF2B5EF4-FFF2-40B4-BE49-F238E27FC236}">
                <a16:creationId xmlns:a16="http://schemas.microsoft.com/office/drawing/2014/main" id="{107C6958-3A93-4252-8505-AA726753E10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3" name="TextBox 52">
            <a:extLst>
              <a:ext uri="{FF2B5EF4-FFF2-40B4-BE49-F238E27FC236}">
                <a16:creationId xmlns:a16="http://schemas.microsoft.com/office/drawing/2014/main" id="{4799D855-9249-4031-B952-024A8F96D8F4}"/>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Ngā Toi Māori 2020 (n=366)</a:t>
            </a:r>
          </a:p>
        </p:txBody>
      </p:sp>
      <p:sp>
        <p:nvSpPr>
          <p:cNvPr id="54" name="Rectangle 53">
            <a:extLst>
              <a:ext uri="{FF2B5EF4-FFF2-40B4-BE49-F238E27FC236}">
                <a16:creationId xmlns:a16="http://schemas.microsoft.com/office/drawing/2014/main" id="{A194F5F9-87FF-442D-9071-C2429B97DCAA}"/>
              </a:ext>
            </a:extLst>
          </p:cNvPr>
          <p:cNvSpPr/>
          <p:nvPr/>
        </p:nvSpPr>
        <p:spPr>
          <a:xfrm>
            <a:off x="8035478" y="11164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BA0D6B04-A6D1-4BE1-9E0A-E4211950A58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0AA15E-AD94-4486-8615-F045F5D74B0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7" name="Group 56">
            <a:extLst>
              <a:ext uri="{FF2B5EF4-FFF2-40B4-BE49-F238E27FC236}">
                <a16:creationId xmlns:a16="http://schemas.microsoft.com/office/drawing/2014/main" id="{E6F751BA-5F8F-46F8-A5C3-2CE5173D5DA0}"/>
              </a:ext>
            </a:extLst>
          </p:cNvPr>
          <p:cNvGrpSpPr/>
          <p:nvPr/>
        </p:nvGrpSpPr>
        <p:grpSpPr>
          <a:xfrm>
            <a:off x="441623" y="1322093"/>
            <a:ext cx="3561112" cy="480358"/>
            <a:chOff x="441623" y="1312661"/>
            <a:chExt cx="3561112" cy="480358"/>
          </a:xfrm>
        </p:grpSpPr>
        <p:sp>
          <p:nvSpPr>
            <p:cNvPr id="58" name="Rectangle 57">
              <a:extLst>
                <a:ext uri="{FF2B5EF4-FFF2-40B4-BE49-F238E27FC236}">
                  <a16:creationId xmlns:a16="http://schemas.microsoft.com/office/drawing/2014/main" id="{8D4244DD-64AE-48C3-BB84-468E354681AC}"/>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51B15A2C-2230-4EF8-B410-BED852375B6E}"/>
                </a:ext>
              </a:extLst>
            </p:cNvPr>
            <p:cNvGrpSpPr/>
            <p:nvPr/>
          </p:nvGrpSpPr>
          <p:grpSpPr>
            <a:xfrm>
              <a:off x="441623" y="1312661"/>
              <a:ext cx="431322" cy="480358"/>
              <a:chOff x="-420060" y="172"/>
              <a:chExt cx="431322" cy="480358"/>
            </a:xfrm>
          </p:grpSpPr>
          <p:sp>
            <p:nvSpPr>
              <p:cNvPr id="61" name="Rectangle 60">
                <a:extLst>
                  <a:ext uri="{FF2B5EF4-FFF2-40B4-BE49-F238E27FC236}">
                    <a16:creationId xmlns:a16="http://schemas.microsoft.com/office/drawing/2014/main" id="{9D93815D-745B-424D-8063-346B682AA8B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B5527FFA-9C0D-4CAF-8424-9E3EA4740CD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0" name="Text Placeholder 17">
              <a:extLst>
                <a:ext uri="{FF2B5EF4-FFF2-40B4-BE49-F238E27FC236}">
                  <a16:creationId xmlns:a16="http://schemas.microsoft.com/office/drawing/2014/main" id="{8C5968C7-2695-49C3-8CBA-39A5C913E775}"/>
                </a:ext>
              </a:extLst>
            </p:cNvPr>
            <p:cNvSpPr txBox="1">
              <a:spLocks/>
            </p:cNvSpPr>
            <p:nvPr/>
          </p:nvSpPr>
          <p:spPr>
            <a:xfrm>
              <a:off x="887013" y="1316629"/>
              <a:ext cx="3115722"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900" dirty="0"/>
                <a:t>Have you seen any artworks by Māori artists or gone to any Māori arts or cultural performances, Toi </a:t>
              </a:r>
              <a:r>
                <a:rPr lang="en-NZ" sz="900" dirty="0" err="1"/>
                <a:t>Ahurei</a:t>
              </a:r>
              <a:r>
                <a:rPr lang="en-NZ" sz="900" dirty="0"/>
                <a:t>, festivals or exhibitions in the last 12 months?</a:t>
              </a:r>
            </a:p>
          </p:txBody>
        </p:sp>
      </p:grpSp>
      <p:sp>
        <p:nvSpPr>
          <p:cNvPr id="63" name="Rectangle 62">
            <a:extLst>
              <a:ext uri="{FF2B5EF4-FFF2-40B4-BE49-F238E27FC236}">
                <a16:creationId xmlns:a16="http://schemas.microsoft.com/office/drawing/2014/main" id="{B558B9A8-9F90-4416-A89D-A33ABEF2941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226FB182-DA82-433F-8DF2-FE0BFAC2F5A7}"/>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5" name="Rectangle 64">
            <a:extLst>
              <a:ext uri="{FF2B5EF4-FFF2-40B4-BE49-F238E27FC236}">
                <a16:creationId xmlns:a16="http://schemas.microsoft.com/office/drawing/2014/main" id="{751BCEF3-828B-4A39-A7F7-B92B4786E8D5}"/>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65">
            <a:extLst>
              <a:ext uri="{FF2B5EF4-FFF2-40B4-BE49-F238E27FC236}">
                <a16:creationId xmlns:a16="http://schemas.microsoft.com/office/drawing/2014/main" id="{65D25797-12B6-465B-8041-8F83AEBD1389}"/>
              </a:ext>
            </a:extLst>
          </p:cNvPr>
          <p:cNvGrpSpPr/>
          <p:nvPr/>
        </p:nvGrpSpPr>
        <p:grpSpPr>
          <a:xfrm>
            <a:off x="4404507" y="1322093"/>
            <a:ext cx="3370675" cy="480358"/>
            <a:chOff x="441623" y="1312661"/>
            <a:chExt cx="3370675" cy="480358"/>
          </a:xfrm>
        </p:grpSpPr>
        <p:sp>
          <p:nvSpPr>
            <p:cNvPr id="67" name="Rectangle 66">
              <a:extLst>
                <a:ext uri="{FF2B5EF4-FFF2-40B4-BE49-F238E27FC236}">
                  <a16:creationId xmlns:a16="http://schemas.microsoft.com/office/drawing/2014/main" id="{52CA3EB5-C36C-4E0B-81DC-A614C2620B39}"/>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8D9EFBFB-EB13-43C9-A648-2E6744AA7387}"/>
                </a:ext>
              </a:extLst>
            </p:cNvPr>
            <p:cNvGrpSpPr/>
            <p:nvPr/>
          </p:nvGrpSpPr>
          <p:grpSpPr>
            <a:xfrm>
              <a:off x="441623" y="1312661"/>
              <a:ext cx="431322" cy="480358"/>
              <a:chOff x="-420060" y="172"/>
              <a:chExt cx="431322" cy="480358"/>
            </a:xfrm>
          </p:grpSpPr>
          <p:sp>
            <p:nvSpPr>
              <p:cNvPr id="70" name="Rectangle 69">
                <a:extLst>
                  <a:ext uri="{FF2B5EF4-FFF2-40B4-BE49-F238E27FC236}">
                    <a16:creationId xmlns:a16="http://schemas.microsoft.com/office/drawing/2014/main" id="{B056E27B-C31D-4EE2-84DC-B00828FC909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8752CCA0-2A13-499C-88B9-3C6537F7DCA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9" name="Text Placeholder 17">
              <a:extLst>
                <a:ext uri="{FF2B5EF4-FFF2-40B4-BE49-F238E27FC236}">
                  <a16:creationId xmlns:a16="http://schemas.microsoft.com/office/drawing/2014/main" id="{0A50687A-A370-407B-A8D2-BF9C08068582}"/>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3" name="Rectangle 72">
            <a:extLst>
              <a:ext uri="{FF2B5EF4-FFF2-40B4-BE49-F238E27FC236}">
                <a16:creationId xmlns:a16="http://schemas.microsoft.com/office/drawing/2014/main" id="{43B6ABEB-560E-4646-8807-0F41E6FF88A2}"/>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0AE2242-C192-430C-B64C-803AF92BA4D2}"/>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E7EAD3DD-0873-43A9-A5A6-C05C4BE83C64}"/>
              </a:ext>
            </a:extLst>
          </p:cNvPr>
          <p:cNvGrpSpPr/>
          <p:nvPr/>
        </p:nvGrpSpPr>
        <p:grpSpPr>
          <a:xfrm>
            <a:off x="441623" y="3885690"/>
            <a:ext cx="431322" cy="480358"/>
            <a:chOff x="-420060" y="172"/>
            <a:chExt cx="431322" cy="480358"/>
          </a:xfrm>
        </p:grpSpPr>
        <p:sp>
          <p:nvSpPr>
            <p:cNvPr id="76" name="Rectangle 75">
              <a:extLst>
                <a:ext uri="{FF2B5EF4-FFF2-40B4-BE49-F238E27FC236}">
                  <a16:creationId xmlns:a16="http://schemas.microsoft.com/office/drawing/2014/main" id="{B9F5F9F7-1DFC-4F31-B0FB-1F3AAF0082D4}"/>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F25585A6-0CF4-4EE3-B1AB-7B75F4409AF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8" name="Text Placeholder 17">
            <a:extLst>
              <a:ext uri="{FF2B5EF4-FFF2-40B4-BE49-F238E27FC236}">
                <a16:creationId xmlns:a16="http://schemas.microsoft.com/office/drawing/2014/main" id="{67266109-2655-4081-A36B-1712181DD37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7" name="TextBox 86">
            <a:extLst>
              <a:ext uri="{FF2B5EF4-FFF2-40B4-BE49-F238E27FC236}">
                <a16:creationId xmlns:a16="http://schemas.microsoft.com/office/drawing/2014/main" id="{2AE1B9C3-4AE1-4B39-8641-5085E62D24F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8" name="Group 87">
            <a:extLst>
              <a:ext uri="{FF2B5EF4-FFF2-40B4-BE49-F238E27FC236}">
                <a16:creationId xmlns:a16="http://schemas.microsoft.com/office/drawing/2014/main" id="{1F365087-F6DB-4C8D-9827-C7DD036FB3FF}"/>
              </a:ext>
            </a:extLst>
          </p:cNvPr>
          <p:cNvGrpSpPr/>
          <p:nvPr/>
        </p:nvGrpSpPr>
        <p:grpSpPr>
          <a:xfrm>
            <a:off x="5149673" y="6517123"/>
            <a:ext cx="2241162" cy="215444"/>
            <a:chOff x="163092" y="5772628"/>
            <a:chExt cx="2241162" cy="215444"/>
          </a:xfrm>
        </p:grpSpPr>
        <p:sp>
          <p:nvSpPr>
            <p:cNvPr id="89" name="TextBox 88">
              <a:extLst>
                <a:ext uri="{FF2B5EF4-FFF2-40B4-BE49-F238E27FC236}">
                  <a16:creationId xmlns:a16="http://schemas.microsoft.com/office/drawing/2014/main" id="{4AD6F14F-2555-47C0-98C7-7A6780074DDE}"/>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90" name="Isosceles Triangle 89">
              <a:extLst>
                <a:ext uri="{FF2B5EF4-FFF2-40B4-BE49-F238E27FC236}">
                  <a16:creationId xmlns:a16="http://schemas.microsoft.com/office/drawing/2014/main" id="{CBB376F2-B1F6-451A-BE58-7D1084D4DA8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Isosceles Triangle 90">
              <a:extLst>
                <a:ext uri="{FF2B5EF4-FFF2-40B4-BE49-F238E27FC236}">
                  <a16:creationId xmlns:a16="http://schemas.microsoft.com/office/drawing/2014/main" id="{7B9D4656-BAF7-4221-861B-7E67384448E8}"/>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9" name="TextBox 78">
            <a:extLst>
              <a:ext uri="{FF2B5EF4-FFF2-40B4-BE49-F238E27FC236}">
                <a16:creationId xmlns:a16="http://schemas.microsoft.com/office/drawing/2014/main" id="{71F57950-E114-4F8F-935A-B7043F00CD23}"/>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D2B80625-6787-42F7-B410-D694331306CB}"/>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78%</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65FEAA3F-3373-451A-A340-0C4B9FAF08DF}"/>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4DC6703-165D-4400-AC22-A02A5CF73332}"/>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44%</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 name="SigDiff">
            <a:extLst>
              <a:ext uri="{FF2B5EF4-FFF2-40B4-BE49-F238E27FC236}">
                <a16:creationId xmlns:a16="http://schemas.microsoft.com/office/drawing/2014/main" id="{A640EC8B-44F8-468D-A3E9-2610F66C1EA2}"/>
              </a:ext>
            </a:extLst>
          </p:cNvPr>
          <p:cNvSpPr/>
          <p:nvPr/>
        </p:nvSpPr>
        <p:spPr>
          <a:xfrm>
            <a:off x="2971575" y="2207445"/>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E0926085-C1A1-4D1C-88E9-0B2BAE399455}"/>
              </a:ext>
            </a:extLst>
          </p:cNvPr>
          <p:cNvSpPr/>
          <p:nvPr/>
        </p:nvSpPr>
        <p:spPr>
          <a:xfrm rot="10800000">
            <a:off x="3079603"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CC8A6CC5-51F2-46A6-8CBF-C63C7323D414}"/>
              </a:ext>
            </a:extLst>
          </p:cNvPr>
          <p:cNvSpPr/>
          <p:nvPr/>
        </p:nvSpPr>
        <p:spPr>
          <a:xfrm>
            <a:off x="8235158" y="1813350"/>
            <a:ext cx="3738891" cy="2785378"/>
          </a:xfrm>
          <a:prstGeom prst="rect">
            <a:avLst/>
          </a:prstGeom>
        </p:spPr>
        <p:txBody>
          <a:bodyPr wrap="square">
            <a:spAutoFit/>
          </a:bodyPr>
          <a:lstStyle/>
          <a:p>
            <a:pPr lvl="0">
              <a:spcBef>
                <a:spcPts val="600"/>
              </a:spcBef>
              <a:spcAft>
                <a:spcPts val="600"/>
              </a:spcAft>
            </a:pPr>
            <a:r>
              <a:rPr lang="en-NZ" sz="1000" dirty="0">
                <a:solidFill>
                  <a:schemeClr val="tx1">
                    <a:lumMod val="85000"/>
                    <a:lumOff val="15000"/>
                  </a:schemeClr>
                </a:solidFill>
              </a:rPr>
              <a:t>The proportion of Asian New Zealanders who have attended Ngā Toi Māori in the last 12 months, has increased from 19% in </a:t>
            </a:r>
            <a:r>
              <a:rPr lang="en-NZ" sz="1000" dirty="0"/>
              <a:t>2017 to 26% in 2020. </a:t>
            </a:r>
          </a:p>
          <a:p>
            <a:r>
              <a:rPr lang="en-NZ" sz="1000" dirty="0"/>
              <a:t>Over half of those who attending are doing so more than once. This compares to less than half in 2017. </a:t>
            </a:r>
          </a:p>
          <a:p>
            <a:pPr lvl="0">
              <a:spcBef>
                <a:spcPts val="600"/>
              </a:spcBef>
            </a:pPr>
            <a:r>
              <a:rPr lang="en-NZ" sz="1000" dirty="0">
                <a:solidFill>
                  <a:schemeClr val="tx1">
                    <a:lumMod val="85000"/>
                    <a:lumOff val="15000"/>
                  </a:schemeClr>
                </a:solidFill>
              </a:rPr>
              <a:t>Those people who are attending Ngā Toi Māori are typically doing so in person, </a:t>
            </a:r>
            <a:r>
              <a:rPr lang="en-NZ" sz="1000" dirty="0"/>
              <a:t>but 44% attended online at least one event or activity online.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living in provincial New Zealand (33%) are more likely than average (26%) to attend Ngā Toi Māori </a:t>
            </a:r>
            <a:r>
              <a:rPr lang="en-NZ" sz="1000" dirty="0"/>
              <a:t>events and activities. </a:t>
            </a:r>
          </a:p>
          <a:p>
            <a:pPr lvl="0">
              <a:spcBef>
                <a:spcPts val="600"/>
              </a:spcBef>
            </a:pPr>
            <a:r>
              <a:rPr lang="en-NZ" sz="1000" dirty="0"/>
              <a:t>People with the lived experience of disability (58%) and people aged 15 to 29 (56%) are more likely than average to have attended Ngā Toi Māori events online</a:t>
            </a:r>
            <a:r>
              <a:rPr lang="en-NZ" sz="1000" dirty="0">
                <a:solidFill>
                  <a:schemeClr val="tx1">
                    <a:lumMod val="85000"/>
                    <a:lumOff val="15000"/>
                  </a:schemeClr>
                </a:solidFill>
              </a:rPr>
              <a:t>.</a:t>
            </a:r>
          </a:p>
        </p:txBody>
      </p:sp>
    </p:spTree>
    <p:extLst>
      <p:ext uri="{BB962C8B-B14F-4D97-AF65-F5344CB8AC3E}">
        <p14:creationId xmlns:p14="http://schemas.microsoft.com/office/powerpoint/2010/main" val="45068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arts attendance</a:t>
            </a:r>
          </a:p>
        </p:txBody>
      </p:sp>
      <p:sp>
        <p:nvSpPr>
          <p:cNvPr id="44" name="TextBox 43">
            <a:extLst>
              <a:ext uri="{FF2B5EF4-FFF2-40B4-BE49-F238E27FC236}">
                <a16:creationId xmlns:a16="http://schemas.microsoft.com/office/drawing/2014/main" id="{8B609A3F-5F92-4CFE-95CE-82D66A54BC09}"/>
              </a:ext>
            </a:extLst>
          </p:cNvPr>
          <p:cNvSpPr txBox="1"/>
          <p:nvPr/>
        </p:nvSpPr>
        <p:spPr>
          <a:xfrm>
            <a:off x="262838" y="3428610"/>
            <a:ext cx="3811444"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graphicFrame>
        <p:nvGraphicFramePr>
          <p:cNvPr id="45" name="Chart 44">
            <a:extLst>
              <a:ext uri="{FF2B5EF4-FFF2-40B4-BE49-F238E27FC236}">
                <a16:creationId xmlns:a16="http://schemas.microsoft.com/office/drawing/2014/main" id="{071933F9-3AD5-4E92-AC96-7EFBF9A2A432}"/>
              </a:ext>
            </a:extLst>
          </p:cNvPr>
          <p:cNvGraphicFramePr/>
          <p:nvPr>
            <p:extLst>
              <p:ext uri="{D42A27DB-BD31-4B8C-83A1-F6EECF244321}">
                <p14:modId xmlns:p14="http://schemas.microsoft.com/office/powerpoint/2010/main" val="414586124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01661208-CD90-43E1-8375-32FCF37E7374}"/>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the Pacific arts 2017 (n=191); 2020 (n=265)</a:t>
            </a:r>
          </a:p>
        </p:txBody>
      </p:sp>
      <p:graphicFrame>
        <p:nvGraphicFramePr>
          <p:cNvPr id="47" name="Chart 46">
            <a:extLst>
              <a:ext uri="{FF2B5EF4-FFF2-40B4-BE49-F238E27FC236}">
                <a16:creationId xmlns:a16="http://schemas.microsoft.com/office/drawing/2014/main" id="{07E2702C-5DF6-4254-B2D4-0693771CACE8}"/>
              </a:ext>
            </a:extLst>
          </p:cNvPr>
          <p:cNvGraphicFramePr/>
          <p:nvPr>
            <p:extLst>
              <p:ext uri="{D42A27DB-BD31-4B8C-83A1-F6EECF244321}">
                <p14:modId xmlns:p14="http://schemas.microsoft.com/office/powerpoint/2010/main" val="1672976580"/>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48" name="Oval 47">
            <a:extLst>
              <a:ext uri="{FF2B5EF4-FFF2-40B4-BE49-F238E27FC236}">
                <a16:creationId xmlns:a16="http://schemas.microsoft.com/office/drawing/2014/main" id="{F2F04F09-D68E-4731-B756-B5101674DD8B}"/>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3BAB1ABE-67B2-40F2-B642-70AB384CF7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E32293FE-11D7-4D8B-9EB0-7159C95558F3}"/>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42C2339E-F48F-4218-90D6-800A3798A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4E03EA90-31A8-4E36-A443-6898F39E40C0}"/>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the Pacific arts 2020 (n=265)</a:t>
            </a:r>
          </a:p>
        </p:txBody>
      </p:sp>
      <p:sp>
        <p:nvSpPr>
          <p:cNvPr id="55" name="Rectangle 54">
            <a:extLst>
              <a:ext uri="{FF2B5EF4-FFF2-40B4-BE49-F238E27FC236}">
                <a16:creationId xmlns:a16="http://schemas.microsoft.com/office/drawing/2014/main" id="{37073D9A-A129-4175-A4D4-03F4190483A2}"/>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2FD6901-C649-4778-AEB7-DC88781AF51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3F62D88-6D01-4386-BBE6-4FC971D3CB63}"/>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1F9C2812-5043-4E5B-AFE9-9CE6721C35F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4C2E3162-D134-4ACF-80BE-A9EA1A8A1950}"/>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51E86825-6CD3-43E2-A3AA-D6F3A8BDE37C}"/>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3D44BCED-0749-45BC-A235-075AD5E55AC5}"/>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4B020954-8B1E-41D3-8B25-C93B2C96E148}"/>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C72EBBED-D1E2-44F5-8D69-9BEE417F3753}"/>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artworks by Pasifika artists or gone to any Pasifika cultural performances, festivals or exhibitions in the last 12 months?</a:t>
              </a:r>
            </a:p>
          </p:txBody>
        </p:sp>
      </p:grpSp>
      <p:sp>
        <p:nvSpPr>
          <p:cNvPr id="64" name="Rectangle 63">
            <a:extLst>
              <a:ext uri="{FF2B5EF4-FFF2-40B4-BE49-F238E27FC236}">
                <a16:creationId xmlns:a16="http://schemas.microsoft.com/office/drawing/2014/main" id="{34F8C281-12C1-445D-8843-08158BC73181}"/>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95D35EC7-0060-4026-B480-2FDE9881F635}"/>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E238FC45-9018-472B-9972-393D84CF752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23A69635-FBB8-43A5-A11B-EC25B474368C}"/>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1DF250E4-BF5D-4C0E-AFAA-38FDDA47AF3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5543EFF5-61E8-4203-8165-16F32389B2C0}"/>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F510679-FEA0-454D-9711-117AF1C427D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6CA780E5-A821-45A3-BC50-F32B349A512F}"/>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B9B04BD5-4ADF-408B-854F-617CD0230F2A}"/>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4" name="Rectangle 73">
            <a:extLst>
              <a:ext uri="{FF2B5EF4-FFF2-40B4-BE49-F238E27FC236}">
                <a16:creationId xmlns:a16="http://schemas.microsoft.com/office/drawing/2014/main" id="{B1A9597B-4807-4D09-9B6C-0F02065FA28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89F4E47B-A99C-4234-A402-306E2E130D0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268E187D-4DDA-4BB3-B101-9443231B3605}"/>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202B0883-B93F-4515-A737-277C30CDD0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F2D9CB50-1669-46A7-B319-7C6B0BD1E12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B8882318-E7FD-416A-A33D-4EC1AEF5A9B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TextBox 85">
            <a:extLst>
              <a:ext uri="{FF2B5EF4-FFF2-40B4-BE49-F238E27FC236}">
                <a16:creationId xmlns:a16="http://schemas.microsoft.com/office/drawing/2014/main" id="{EDE5A1BF-F2ED-4707-9DDA-753114BC8C5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7" name="Group 86">
            <a:extLst>
              <a:ext uri="{FF2B5EF4-FFF2-40B4-BE49-F238E27FC236}">
                <a16:creationId xmlns:a16="http://schemas.microsoft.com/office/drawing/2014/main" id="{CC7F2684-8CAD-4A11-BBEF-BC7F0698D506}"/>
              </a:ext>
            </a:extLst>
          </p:cNvPr>
          <p:cNvGrpSpPr/>
          <p:nvPr/>
        </p:nvGrpSpPr>
        <p:grpSpPr>
          <a:xfrm>
            <a:off x="5149673" y="6517123"/>
            <a:ext cx="2241162" cy="215444"/>
            <a:chOff x="163092" y="5772628"/>
            <a:chExt cx="2241162" cy="215444"/>
          </a:xfrm>
        </p:grpSpPr>
        <p:sp>
          <p:nvSpPr>
            <p:cNvPr id="88" name="TextBox 87">
              <a:extLst>
                <a:ext uri="{FF2B5EF4-FFF2-40B4-BE49-F238E27FC236}">
                  <a16:creationId xmlns:a16="http://schemas.microsoft.com/office/drawing/2014/main" id="{229F0CFA-7746-454A-90B9-95A8CC22B353}"/>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9" name="Isosceles Triangle 88">
              <a:extLst>
                <a:ext uri="{FF2B5EF4-FFF2-40B4-BE49-F238E27FC236}">
                  <a16:creationId xmlns:a16="http://schemas.microsoft.com/office/drawing/2014/main" id="{22F27204-5321-4498-90F9-44248EBE68D1}"/>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Isosceles Triangle 89">
              <a:extLst>
                <a:ext uri="{FF2B5EF4-FFF2-40B4-BE49-F238E27FC236}">
                  <a16:creationId xmlns:a16="http://schemas.microsoft.com/office/drawing/2014/main" id="{D4AAF422-E41D-47DF-8481-6A06DE93B43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0" name="TextBox 79">
            <a:extLst>
              <a:ext uri="{FF2B5EF4-FFF2-40B4-BE49-F238E27FC236}">
                <a16:creationId xmlns:a16="http://schemas.microsoft.com/office/drawing/2014/main" id="{3FF9A85C-84A4-4443-AACD-9E9020C08A41}"/>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8F16DB60-3D0A-4774-AA1E-42D45C611F36}"/>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73%</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3B7486DC-2A0D-4C1B-9095-41E9080178C6}"/>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3E42EADC-39DB-4D6A-A8E7-51AED37B5177}"/>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49%</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 name="SigDiff">
            <a:extLst>
              <a:ext uri="{FF2B5EF4-FFF2-40B4-BE49-F238E27FC236}">
                <a16:creationId xmlns:a16="http://schemas.microsoft.com/office/drawing/2014/main" id="{7153AF6E-F174-4B02-A399-790B24EF298B}"/>
              </a:ext>
            </a:extLst>
          </p:cNvPr>
          <p:cNvSpPr/>
          <p:nvPr/>
        </p:nvSpPr>
        <p:spPr>
          <a:xfrm rot="10800000">
            <a:off x="3019463"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406B295-75A9-40B1-B522-F54242EEF4C8}"/>
              </a:ext>
            </a:extLst>
          </p:cNvPr>
          <p:cNvSpPr/>
          <p:nvPr/>
        </p:nvSpPr>
        <p:spPr>
          <a:xfrm>
            <a:off x="8185853" y="1945470"/>
            <a:ext cx="3796905" cy="2092881"/>
          </a:xfrm>
          <a:prstGeom prst="rect">
            <a:avLst/>
          </a:prstGeom>
        </p:spPr>
        <p:txBody>
          <a:bodyPr wrap="square">
            <a:spAutoFit/>
          </a:bodyPr>
          <a:lstStyle/>
          <a:p>
            <a:r>
              <a:rPr lang="en-NZ" sz="1000" dirty="0"/>
              <a:t>Twenty percent of Asian New Zealanders have attended Pacific arts in the last 12 months. This is in line with 2017. </a:t>
            </a:r>
          </a:p>
          <a:p>
            <a:endParaRPr lang="en-NZ" sz="1000" dirty="0"/>
          </a:p>
          <a:p>
            <a:r>
              <a:rPr lang="en-NZ" sz="1000" dirty="0"/>
              <a:t>Over half of those who attending are doing so more than once. This compares to less than half in 2017. </a:t>
            </a:r>
          </a:p>
          <a:p>
            <a:endParaRPr lang="en-NZ" sz="1000" dirty="0"/>
          </a:p>
          <a:p>
            <a:r>
              <a:rPr lang="en-NZ" sz="1000" dirty="0"/>
              <a:t>Those people who are attending Pacific arts are typically doing so in person, but half are also attending online.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with the lived experience of disability are more likely than average to have attended the Pacific arts (29% vs. 20%).</a:t>
            </a:r>
          </a:p>
        </p:txBody>
      </p:sp>
    </p:spTree>
    <p:extLst>
      <p:ext uri="{BB962C8B-B14F-4D97-AF65-F5344CB8AC3E}">
        <p14:creationId xmlns:p14="http://schemas.microsoft.com/office/powerpoint/2010/main" val="359219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a:t>
            </a:r>
          </a:p>
        </p:txBody>
      </p:sp>
      <p:sp>
        <p:nvSpPr>
          <p:cNvPr id="6" name="Text Placeholder 5">
            <a:extLst>
              <a:ext uri="{FF2B5EF4-FFF2-40B4-BE49-F238E27FC236}">
                <a16:creationId xmlns:a16="http://schemas.microsoft.com/office/drawing/2014/main" id="{F4332A6E-C2B0-4B19-92A4-2F136D992D03}"/>
              </a:ext>
            </a:extLst>
          </p:cNvPr>
          <p:cNvSpPr>
            <a:spLocks noGrp="1"/>
          </p:cNvSpPr>
          <p:nvPr>
            <p:ph type="body" sz="quarter" idx="10"/>
          </p:nvPr>
        </p:nvSpPr>
        <p:spPr>
          <a:xfrm>
            <a:off x="797096" y="1113786"/>
            <a:ext cx="6953250" cy="419100"/>
          </a:xfrm>
        </p:spPr>
        <p:txBody>
          <a:bodyPr/>
          <a:lstStyle/>
          <a:p>
            <a:r>
              <a:rPr lang="en-NZ" dirty="0"/>
              <a:t>Which of these have you been to in the last 12 months?</a:t>
            </a:r>
          </a:p>
        </p:txBody>
      </p:sp>
      <p:graphicFrame>
        <p:nvGraphicFramePr>
          <p:cNvPr id="46" name="Chart 7">
            <a:extLst>
              <a:ext uri="{FF2B5EF4-FFF2-40B4-BE49-F238E27FC236}">
                <a16:creationId xmlns:a16="http://schemas.microsoft.com/office/drawing/2014/main" id="{110CC3B0-4198-4D94-932D-DED39EF1CC6C}"/>
              </a:ext>
            </a:extLst>
          </p:cNvPr>
          <p:cNvGraphicFramePr>
            <a:graphicFrameLocks/>
          </p:cNvGraphicFramePr>
          <p:nvPr>
            <p:extLst>
              <p:ext uri="{D42A27DB-BD31-4B8C-83A1-F6EECF244321}">
                <p14:modId xmlns:p14="http://schemas.microsoft.com/office/powerpoint/2010/main" val="3505683526"/>
              </p:ext>
            </p:extLst>
          </p:nvPr>
        </p:nvGraphicFramePr>
        <p:xfrm>
          <a:off x="284672" y="1658664"/>
          <a:ext cx="7255389" cy="1885019"/>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a:extLst>
              <a:ext uri="{FF2B5EF4-FFF2-40B4-BE49-F238E27FC236}">
                <a16:creationId xmlns:a16="http://schemas.microsoft.com/office/drawing/2014/main" id="{4A5FD924-FE44-49CB-B134-633AA5315745}"/>
              </a:ext>
            </a:extLst>
          </p:cNvPr>
          <p:cNvSpPr txBox="1"/>
          <p:nvPr/>
        </p:nvSpPr>
        <p:spPr>
          <a:xfrm>
            <a:off x="846801" y="3722734"/>
            <a:ext cx="3156196" cy="276999"/>
          </a:xfrm>
          <a:prstGeom prst="rect">
            <a:avLst/>
          </a:prstGeom>
          <a:noFill/>
        </p:spPr>
        <p:txBody>
          <a:bodyPr wrap="square" rtlCol="0">
            <a:spAutoFit/>
          </a:bodyPr>
          <a:lstStyle/>
          <a:p>
            <a:r>
              <a:rPr lang="en-NZ" sz="1200" b="1" spc="149" dirty="0">
                <a:solidFill>
                  <a:schemeClr val="tx1">
                    <a:lumMod val="65000"/>
                    <a:lumOff val="35000"/>
                  </a:schemeClr>
                </a:solidFill>
              </a:rPr>
              <a:t>Did you do this...</a:t>
            </a:r>
          </a:p>
        </p:txBody>
      </p:sp>
      <p:grpSp>
        <p:nvGrpSpPr>
          <p:cNvPr id="8" name="Group 7">
            <a:extLst>
              <a:ext uri="{FF2B5EF4-FFF2-40B4-BE49-F238E27FC236}">
                <a16:creationId xmlns:a16="http://schemas.microsoft.com/office/drawing/2014/main" id="{3CD66551-4942-4406-B17E-BC94682D3D4A}"/>
              </a:ext>
            </a:extLst>
          </p:cNvPr>
          <p:cNvGrpSpPr/>
          <p:nvPr/>
        </p:nvGrpSpPr>
        <p:grpSpPr>
          <a:xfrm>
            <a:off x="750756" y="4824780"/>
            <a:ext cx="504000" cy="504000"/>
            <a:chOff x="750756" y="4668021"/>
            <a:chExt cx="504000" cy="504000"/>
          </a:xfrm>
        </p:grpSpPr>
        <p:sp>
          <p:nvSpPr>
            <p:cNvPr id="49" name="Oval 48">
              <a:extLst>
                <a:ext uri="{FF2B5EF4-FFF2-40B4-BE49-F238E27FC236}">
                  <a16:creationId xmlns:a16="http://schemas.microsoft.com/office/drawing/2014/main" id="{76A8C132-B878-4228-BBB6-3211BF8262AE}"/>
                </a:ext>
              </a:extLst>
            </p:cNvPr>
            <p:cNvSpPr/>
            <p:nvPr/>
          </p:nvSpPr>
          <p:spPr>
            <a:xfrm>
              <a:off x="750756" y="4668021"/>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User">
              <a:extLst>
                <a:ext uri="{FF2B5EF4-FFF2-40B4-BE49-F238E27FC236}">
                  <a16:creationId xmlns:a16="http://schemas.microsoft.com/office/drawing/2014/main" id="{8919D0FF-E05C-49F2-A6D3-F620B86C0C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9391" y="4695810"/>
              <a:ext cx="398803" cy="398803"/>
            </a:xfrm>
            <a:prstGeom prst="rect">
              <a:avLst/>
            </a:prstGeom>
          </p:spPr>
        </p:pic>
      </p:grpSp>
      <p:sp>
        <p:nvSpPr>
          <p:cNvPr id="51" name="Oval 50">
            <a:extLst>
              <a:ext uri="{FF2B5EF4-FFF2-40B4-BE49-F238E27FC236}">
                <a16:creationId xmlns:a16="http://schemas.microsoft.com/office/drawing/2014/main" id="{3A529A78-249E-473C-BBDE-354F38910EAE}"/>
              </a:ext>
            </a:extLst>
          </p:cNvPr>
          <p:cNvSpPr/>
          <p:nvPr/>
        </p:nvSpPr>
        <p:spPr>
          <a:xfrm>
            <a:off x="746792"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2" name="Graphic 51" descr="Internet">
            <a:extLst>
              <a:ext uri="{FF2B5EF4-FFF2-40B4-BE49-F238E27FC236}">
                <a16:creationId xmlns:a16="http://schemas.microsoft.com/office/drawing/2014/main" id="{7B6D5FD5-9495-4DAF-9F4B-83C424A834D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096" y="5641011"/>
            <a:ext cx="403391" cy="403391"/>
          </a:xfrm>
          <a:prstGeom prst="rect">
            <a:avLst/>
          </a:prstGeom>
        </p:spPr>
      </p:pic>
      <p:graphicFrame>
        <p:nvGraphicFramePr>
          <p:cNvPr id="10" name="Table 10">
            <a:extLst>
              <a:ext uri="{FF2B5EF4-FFF2-40B4-BE49-F238E27FC236}">
                <a16:creationId xmlns:a16="http://schemas.microsoft.com/office/drawing/2014/main" id="{CC740CFE-8C29-4448-97B5-C202BF4EF2EC}"/>
              </a:ext>
            </a:extLst>
          </p:cNvPr>
          <p:cNvGraphicFramePr>
            <a:graphicFrameLocks noGrp="1"/>
          </p:cNvGraphicFramePr>
          <p:nvPr>
            <p:extLst>
              <p:ext uri="{D42A27DB-BD31-4B8C-83A1-F6EECF244321}">
                <p14:modId xmlns:p14="http://schemas.microsoft.com/office/powerpoint/2010/main" val="745853600"/>
              </p:ext>
            </p:extLst>
          </p:nvPr>
        </p:nvGraphicFramePr>
        <p:xfrm>
          <a:off x="637178" y="4371080"/>
          <a:ext cx="6730272" cy="365760"/>
        </p:xfrm>
        <a:graphic>
          <a:graphicData uri="http://schemas.openxmlformats.org/drawingml/2006/table">
            <a:tbl>
              <a:tblPr firstRow="1" bandRow="1">
                <a:tableStyleId>{5C22544A-7EE6-4342-B048-85BDC9FD1C3A}</a:tableStyleId>
              </a:tblPr>
              <a:tblGrid>
                <a:gridCol w="2243424">
                  <a:extLst>
                    <a:ext uri="{9D8B030D-6E8A-4147-A177-3AD203B41FA5}">
                      <a16:colId xmlns:a16="http://schemas.microsoft.com/office/drawing/2014/main" val="3963851313"/>
                    </a:ext>
                  </a:extLst>
                </a:gridCol>
                <a:gridCol w="2243424">
                  <a:extLst>
                    <a:ext uri="{9D8B030D-6E8A-4147-A177-3AD203B41FA5}">
                      <a16:colId xmlns:a16="http://schemas.microsoft.com/office/drawing/2014/main" val="303938695"/>
                    </a:ext>
                  </a:extLst>
                </a:gridCol>
                <a:gridCol w="2243424">
                  <a:extLst>
                    <a:ext uri="{9D8B030D-6E8A-4147-A177-3AD203B41FA5}">
                      <a16:colId xmlns:a16="http://schemas.microsoft.com/office/drawing/2014/main" val="4184288322"/>
                    </a:ext>
                  </a:extLst>
                </a:gridCol>
              </a:tblGrid>
              <a:tr h="313743">
                <a:tc>
                  <a:txBody>
                    <a:bodyPr/>
                    <a:lstStyle/>
                    <a:p>
                      <a:pPr algn="ctr"/>
                      <a:r>
                        <a:rPr lang="en-NZ" sz="1000" b="1" dirty="0">
                          <a:solidFill>
                            <a:schemeClr val="tx1"/>
                          </a:solidFill>
                          <a:latin typeface="Arial Narrow" panose="020B0606020202030204" pitchFamily="34" charset="0"/>
                        </a:rPr>
                        <a:t>CONCERT OR MUSICAL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THEATRE</a:t>
                      </a:r>
                    </a:p>
                    <a:p>
                      <a:pPr algn="ct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DANCE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225787"/>
                  </a:ext>
                </a:extLst>
              </a:tr>
            </a:tbl>
          </a:graphicData>
        </a:graphic>
      </p:graphicFrame>
      <p:sp>
        <p:nvSpPr>
          <p:cNvPr id="63" name="Oval 62">
            <a:extLst>
              <a:ext uri="{FF2B5EF4-FFF2-40B4-BE49-F238E27FC236}">
                <a16:creationId xmlns:a16="http://schemas.microsoft.com/office/drawing/2014/main" id="{A0079318-E5F2-4D47-A763-EF2F116B7C24}"/>
              </a:ext>
            </a:extLst>
          </p:cNvPr>
          <p:cNvSpPr/>
          <p:nvPr/>
        </p:nvSpPr>
        <p:spPr>
          <a:xfrm>
            <a:off x="3338554" y="482478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4" name="Graphic 63" descr="User">
            <a:extLst>
              <a:ext uri="{FF2B5EF4-FFF2-40B4-BE49-F238E27FC236}">
                <a16:creationId xmlns:a16="http://schemas.microsoft.com/office/drawing/2014/main" id="{EA05DFD6-CF5B-4A46-8AE5-7142B0F22F4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87189" y="4852569"/>
            <a:ext cx="398803" cy="398803"/>
          </a:xfrm>
          <a:prstGeom prst="rect">
            <a:avLst/>
          </a:prstGeom>
        </p:spPr>
      </p:pic>
      <p:sp>
        <p:nvSpPr>
          <p:cNvPr id="65" name="Oval 64">
            <a:extLst>
              <a:ext uri="{FF2B5EF4-FFF2-40B4-BE49-F238E27FC236}">
                <a16:creationId xmlns:a16="http://schemas.microsoft.com/office/drawing/2014/main" id="{62BAB1D7-B58C-40E6-8273-DAF0F1C2CB23}"/>
              </a:ext>
            </a:extLst>
          </p:cNvPr>
          <p:cNvSpPr/>
          <p:nvPr/>
        </p:nvSpPr>
        <p:spPr>
          <a:xfrm>
            <a:off x="3334590"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6" name="Graphic 65" descr="Internet">
            <a:extLst>
              <a:ext uri="{FF2B5EF4-FFF2-40B4-BE49-F238E27FC236}">
                <a16:creationId xmlns:a16="http://schemas.microsoft.com/office/drawing/2014/main" id="{3D6B5912-F165-4F8F-B491-9EE8994001C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84894" y="5641011"/>
            <a:ext cx="403391" cy="403391"/>
          </a:xfrm>
          <a:prstGeom prst="rect">
            <a:avLst/>
          </a:prstGeom>
        </p:spPr>
      </p:pic>
      <p:sp>
        <p:nvSpPr>
          <p:cNvPr id="69" name="Oval 68">
            <a:extLst>
              <a:ext uri="{FF2B5EF4-FFF2-40B4-BE49-F238E27FC236}">
                <a16:creationId xmlns:a16="http://schemas.microsoft.com/office/drawing/2014/main" id="{5C275186-6910-4A22-9581-91E3B78F8C91}"/>
              </a:ext>
            </a:extLst>
          </p:cNvPr>
          <p:cNvSpPr/>
          <p:nvPr/>
        </p:nvSpPr>
        <p:spPr>
          <a:xfrm>
            <a:off x="5755801" y="4802909"/>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0" name="Graphic 69" descr="User">
            <a:extLst>
              <a:ext uri="{FF2B5EF4-FFF2-40B4-BE49-F238E27FC236}">
                <a16:creationId xmlns:a16="http://schemas.microsoft.com/office/drawing/2014/main" id="{9EF7BDA4-5FE3-45F6-AFF5-387A27C67E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04436" y="4830698"/>
            <a:ext cx="398803" cy="398803"/>
          </a:xfrm>
          <a:prstGeom prst="rect">
            <a:avLst/>
          </a:prstGeom>
        </p:spPr>
      </p:pic>
      <p:sp>
        <p:nvSpPr>
          <p:cNvPr id="71" name="Oval 70">
            <a:extLst>
              <a:ext uri="{FF2B5EF4-FFF2-40B4-BE49-F238E27FC236}">
                <a16:creationId xmlns:a16="http://schemas.microsoft.com/office/drawing/2014/main" id="{992736FE-82FC-41EE-9B59-C88B084562D5}"/>
              </a:ext>
            </a:extLst>
          </p:cNvPr>
          <p:cNvSpPr/>
          <p:nvPr/>
        </p:nvSpPr>
        <p:spPr>
          <a:xfrm>
            <a:off x="5751837" y="5575506"/>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2" name="Graphic 71" descr="Internet">
            <a:extLst>
              <a:ext uri="{FF2B5EF4-FFF2-40B4-BE49-F238E27FC236}">
                <a16:creationId xmlns:a16="http://schemas.microsoft.com/office/drawing/2014/main" id="{71A586AB-123C-4DC3-AB58-4DE7B0E0CB8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02141" y="5619140"/>
            <a:ext cx="403391" cy="403391"/>
          </a:xfrm>
          <a:prstGeom prst="rect">
            <a:avLst/>
          </a:prstGeom>
        </p:spPr>
      </p:pic>
      <p:sp>
        <p:nvSpPr>
          <p:cNvPr id="39" name="Rectangle 38">
            <a:extLst>
              <a:ext uri="{FF2B5EF4-FFF2-40B4-BE49-F238E27FC236}">
                <a16:creationId xmlns:a16="http://schemas.microsoft.com/office/drawing/2014/main" id="{1A285B4C-17A5-430D-9517-183F90CFB216}"/>
              </a:ext>
            </a:extLst>
          </p:cNvPr>
          <p:cNvSpPr/>
          <p:nvPr/>
        </p:nvSpPr>
        <p:spPr>
          <a:xfrm>
            <a:off x="217951" y="1665214"/>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1E1D5F9-A0A5-47C7-A497-A33336429BBD}"/>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E8B8A55-D56F-4721-BE91-190C5643B84B}"/>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35859F57-E8F3-4A64-99A6-049324C3DD1E}"/>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44" name="Rectangle 43">
            <a:extLst>
              <a:ext uri="{FF2B5EF4-FFF2-40B4-BE49-F238E27FC236}">
                <a16:creationId xmlns:a16="http://schemas.microsoft.com/office/drawing/2014/main" id="{0AB0E5FC-17F6-4152-BA55-12AACFBAB322}"/>
              </a:ext>
            </a:extLst>
          </p:cNvPr>
          <p:cNvSpPr/>
          <p:nvPr/>
        </p:nvSpPr>
        <p:spPr>
          <a:xfrm>
            <a:off x="217951" y="4302680"/>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a:extLst>
              <a:ext uri="{FF2B5EF4-FFF2-40B4-BE49-F238E27FC236}">
                <a16:creationId xmlns:a16="http://schemas.microsoft.com/office/drawing/2014/main" id="{B5AC1933-71C1-4E12-AC5A-D62AA65400DD}"/>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Did you do this...</a:t>
            </a:r>
          </a:p>
        </p:txBody>
      </p:sp>
      <p:sp>
        <p:nvSpPr>
          <p:cNvPr id="56" name="Oval 55">
            <a:extLst>
              <a:ext uri="{FF2B5EF4-FFF2-40B4-BE49-F238E27FC236}">
                <a16:creationId xmlns:a16="http://schemas.microsoft.com/office/drawing/2014/main" id="{DADA95C2-2F7D-4383-92B9-FDA52546D47C}"/>
              </a:ext>
            </a:extLst>
          </p:cNvPr>
          <p:cNvSpPr/>
          <p:nvPr/>
        </p:nvSpPr>
        <p:spPr>
          <a:xfrm>
            <a:off x="347933" y="1763780"/>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33" name="TextBox 32">
            <a:extLst>
              <a:ext uri="{FF2B5EF4-FFF2-40B4-BE49-F238E27FC236}">
                <a16:creationId xmlns:a16="http://schemas.microsoft.com/office/drawing/2014/main" id="{BAC2EF32-DA01-4996-9194-D602313C3D7A}"/>
              </a:ext>
            </a:extLst>
          </p:cNvPr>
          <p:cNvSpPr txBox="1"/>
          <p:nvPr/>
        </p:nvSpPr>
        <p:spPr>
          <a:xfrm>
            <a:off x="220162" y="3324888"/>
            <a:ext cx="331819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sp>
        <p:nvSpPr>
          <p:cNvPr id="75" name="TextBox 74">
            <a:extLst>
              <a:ext uri="{FF2B5EF4-FFF2-40B4-BE49-F238E27FC236}">
                <a16:creationId xmlns:a16="http://schemas.microsoft.com/office/drawing/2014/main" id="{57FEFB16-BE00-44BF-B235-F1A689F5E40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76" name="Group 75">
            <a:extLst>
              <a:ext uri="{FF2B5EF4-FFF2-40B4-BE49-F238E27FC236}">
                <a16:creationId xmlns:a16="http://schemas.microsoft.com/office/drawing/2014/main" id="{A68A827D-196D-41EF-ABA7-603327E7E0D1}"/>
              </a:ext>
            </a:extLst>
          </p:cNvPr>
          <p:cNvGrpSpPr/>
          <p:nvPr/>
        </p:nvGrpSpPr>
        <p:grpSpPr>
          <a:xfrm>
            <a:off x="5149673" y="6517123"/>
            <a:ext cx="2241162" cy="215444"/>
            <a:chOff x="163092" y="5772628"/>
            <a:chExt cx="2241162" cy="215444"/>
          </a:xfrm>
        </p:grpSpPr>
        <p:sp>
          <p:nvSpPr>
            <p:cNvPr id="77" name="TextBox 76">
              <a:extLst>
                <a:ext uri="{FF2B5EF4-FFF2-40B4-BE49-F238E27FC236}">
                  <a16:creationId xmlns:a16="http://schemas.microsoft.com/office/drawing/2014/main" id="{F12A8CB7-6221-43C7-A24E-3D80711B731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78" name="Isosceles Triangle 77">
              <a:extLst>
                <a:ext uri="{FF2B5EF4-FFF2-40B4-BE49-F238E27FC236}">
                  <a16:creationId xmlns:a16="http://schemas.microsoft.com/office/drawing/2014/main" id="{E5CAC58C-A8CF-4995-B38B-DD0A7B3521BA}"/>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Isosceles Triangle 78">
              <a:extLst>
                <a:ext uri="{FF2B5EF4-FFF2-40B4-BE49-F238E27FC236}">
                  <a16:creationId xmlns:a16="http://schemas.microsoft.com/office/drawing/2014/main" id="{72C6C7A5-1161-4ECC-B852-7AA7B27CCF90}"/>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8" name="TextBox 57">
            <a:extLst>
              <a:ext uri="{FF2B5EF4-FFF2-40B4-BE49-F238E27FC236}">
                <a16:creationId xmlns:a16="http://schemas.microsoft.com/office/drawing/2014/main" id="{48F0D5FD-6D8F-44F2-B01A-279AEF639A85}"/>
              </a:ext>
            </a:extLst>
          </p:cNvPr>
          <p:cNvSpPr txBox="1"/>
          <p:nvPr/>
        </p:nvSpPr>
        <p:spPr>
          <a:xfrm>
            <a:off x="1307706"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9A2B6E47-A55D-4CE5-BAC0-80CAA7826C63}"/>
              </a:ext>
            </a:extLst>
          </p:cNvPr>
          <p:cNvSpPr txBox="1"/>
          <p:nvPr/>
        </p:nvSpPr>
        <p:spPr>
          <a:xfrm>
            <a:off x="1320880"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76%</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BCB46739-AC2E-435C-9CF3-C24A79CD3F17}"/>
              </a:ext>
            </a:extLst>
          </p:cNvPr>
          <p:cNvSpPr txBox="1"/>
          <p:nvPr/>
        </p:nvSpPr>
        <p:spPr>
          <a:xfrm>
            <a:off x="1301096"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3A5529A-4DB8-4785-AC8F-A4ED596912DF}"/>
              </a:ext>
            </a:extLst>
          </p:cNvPr>
          <p:cNvSpPr txBox="1"/>
          <p:nvPr/>
        </p:nvSpPr>
        <p:spPr>
          <a:xfrm>
            <a:off x="1301096"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49%</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7" name="TextBox 86">
            <a:extLst>
              <a:ext uri="{FF2B5EF4-FFF2-40B4-BE49-F238E27FC236}">
                <a16:creationId xmlns:a16="http://schemas.microsoft.com/office/drawing/2014/main" id="{7A1DA432-4A95-4B34-B213-08444D0255FA}"/>
              </a:ext>
            </a:extLst>
          </p:cNvPr>
          <p:cNvSpPr txBox="1"/>
          <p:nvPr/>
        </p:nvSpPr>
        <p:spPr>
          <a:xfrm>
            <a:off x="3884532"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8" name="TextBox 87">
            <a:extLst>
              <a:ext uri="{FF2B5EF4-FFF2-40B4-BE49-F238E27FC236}">
                <a16:creationId xmlns:a16="http://schemas.microsoft.com/office/drawing/2014/main" id="{8A7BEB72-2F06-49A6-B28F-33C02218A6F9}"/>
              </a:ext>
            </a:extLst>
          </p:cNvPr>
          <p:cNvSpPr txBox="1"/>
          <p:nvPr/>
        </p:nvSpPr>
        <p:spPr>
          <a:xfrm>
            <a:off x="3897706"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81%</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8FF61023-BC88-445F-A0F2-B72CBB8FBB96}"/>
              </a:ext>
            </a:extLst>
          </p:cNvPr>
          <p:cNvSpPr txBox="1"/>
          <p:nvPr/>
        </p:nvSpPr>
        <p:spPr>
          <a:xfrm>
            <a:off x="3877922"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0" name="TextBox 89">
            <a:extLst>
              <a:ext uri="{FF2B5EF4-FFF2-40B4-BE49-F238E27FC236}">
                <a16:creationId xmlns:a16="http://schemas.microsoft.com/office/drawing/2014/main" id="{840E4431-CDF2-4CBF-B144-90437D013E76}"/>
              </a:ext>
            </a:extLst>
          </p:cNvPr>
          <p:cNvSpPr txBox="1"/>
          <p:nvPr/>
        </p:nvSpPr>
        <p:spPr>
          <a:xfrm>
            <a:off x="3877922"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38%</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F5F5EE14-76F4-4CEC-8D38-4250D5767A90}"/>
              </a:ext>
            </a:extLst>
          </p:cNvPr>
          <p:cNvSpPr txBox="1"/>
          <p:nvPr/>
        </p:nvSpPr>
        <p:spPr>
          <a:xfrm>
            <a:off x="6309944"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92" name="TextBox 91">
            <a:extLst>
              <a:ext uri="{FF2B5EF4-FFF2-40B4-BE49-F238E27FC236}">
                <a16:creationId xmlns:a16="http://schemas.microsoft.com/office/drawing/2014/main" id="{82A0B377-3537-4DCC-8BC8-8CBCC9D4DECB}"/>
              </a:ext>
            </a:extLst>
          </p:cNvPr>
          <p:cNvSpPr txBox="1"/>
          <p:nvPr/>
        </p:nvSpPr>
        <p:spPr>
          <a:xfrm>
            <a:off x="6323118"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67%</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TextBox 92">
            <a:extLst>
              <a:ext uri="{FF2B5EF4-FFF2-40B4-BE49-F238E27FC236}">
                <a16:creationId xmlns:a16="http://schemas.microsoft.com/office/drawing/2014/main" id="{6EC5C3AA-A40D-44C9-9ABA-ECE24BAC41AA}"/>
              </a:ext>
            </a:extLst>
          </p:cNvPr>
          <p:cNvSpPr txBox="1"/>
          <p:nvPr/>
        </p:nvSpPr>
        <p:spPr>
          <a:xfrm>
            <a:off x="6303334"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4" name="TextBox 93">
            <a:extLst>
              <a:ext uri="{FF2B5EF4-FFF2-40B4-BE49-F238E27FC236}">
                <a16:creationId xmlns:a16="http://schemas.microsoft.com/office/drawing/2014/main" id="{94BA9613-5513-41CF-9060-E279E57A03EF}"/>
              </a:ext>
            </a:extLst>
          </p:cNvPr>
          <p:cNvSpPr txBox="1"/>
          <p:nvPr/>
        </p:nvSpPr>
        <p:spPr>
          <a:xfrm>
            <a:off x="6303334"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5" name="TextBox 94">
            <a:extLst>
              <a:ext uri="{FF2B5EF4-FFF2-40B4-BE49-F238E27FC236}">
                <a16:creationId xmlns:a16="http://schemas.microsoft.com/office/drawing/2014/main" id="{B816A6F7-A512-43D7-8E51-B6B893C115BA}"/>
              </a:ext>
            </a:extLst>
          </p:cNvPr>
          <p:cNvSpPr txBox="1"/>
          <p:nvPr/>
        </p:nvSpPr>
        <p:spPr>
          <a:xfrm>
            <a:off x="149362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(n=325)</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5F1792F7-1024-473B-8438-48982A7B2526}"/>
              </a:ext>
            </a:extLst>
          </p:cNvPr>
          <p:cNvSpPr txBox="1"/>
          <p:nvPr/>
        </p:nvSpPr>
        <p:spPr>
          <a:xfrm>
            <a:off x="3731354"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(n=216)</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D2DE55B7-F899-407C-A10F-EE1AF3B49061}"/>
              </a:ext>
            </a:extLst>
          </p:cNvPr>
          <p:cNvSpPr txBox="1"/>
          <p:nvPr/>
        </p:nvSpPr>
        <p:spPr>
          <a:xfrm>
            <a:off x="600383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(n=136)</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igDiff">
            <a:extLst>
              <a:ext uri="{FF2B5EF4-FFF2-40B4-BE49-F238E27FC236}">
                <a16:creationId xmlns:a16="http://schemas.microsoft.com/office/drawing/2014/main" id="{731AC0F7-CE0B-49A7-B0E3-939F234DB380}"/>
              </a:ext>
            </a:extLst>
          </p:cNvPr>
          <p:cNvSpPr/>
          <p:nvPr/>
        </p:nvSpPr>
        <p:spPr>
          <a:xfrm rot="10800000">
            <a:off x="2006419" y="2227215"/>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CE3FBAF8-F5BC-4B43-B97E-E8EA1410B1AF}"/>
              </a:ext>
            </a:extLst>
          </p:cNvPr>
          <p:cNvSpPr/>
          <p:nvPr/>
        </p:nvSpPr>
        <p:spPr>
          <a:xfrm rot="10800000">
            <a:off x="4222330" y="2335870"/>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C15DE84-9218-4747-801D-0877CA5E221D}"/>
              </a:ext>
            </a:extLst>
          </p:cNvPr>
          <p:cNvSpPr/>
          <p:nvPr/>
        </p:nvSpPr>
        <p:spPr>
          <a:xfrm>
            <a:off x="8218968" y="1828512"/>
            <a:ext cx="3755081" cy="4170372"/>
          </a:xfrm>
          <a:prstGeom prst="rect">
            <a:avLst/>
          </a:prstGeom>
        </p:spPr>
        <p:txBody>
          <a:bodyPr wrap="square">
            <a:spAutoFit/>
          </a:bodyPr>
          <a:lstStyle/>
          <a:p>
            <a:r>
              <a:rPr lang="en-NZ" sz="1000" dirty="0"/>
              <a:t>Overall, 44% of Asian New Zealanders have attended the performing arts in the last 12 months. The chart shows how this breaks down across different performing arts activities. </a:t>
            </a:r>
          </a:p>
          <a:p>
            <a:endParaRPr lang="en-NZ" sz="1000" dirty="0"/>
          </a:p>
          <a:p>
            <a:r>
              <a:rPr lang="en-NZ" sz="1000" dirty="0"/>
              <a:t>Concerts or musical performances remain the most popular type of performing arts. A quarter of Asian New Zealanders have attended a concert or musical performance in the last 12 months. This is followed by theatre (16%) and dance (11%). Attendance of both concerts / musical performance and theatre have declined significantly since 2017, likely due to COVID-19.</a:t>
            </a:r>
          </a:p>
          <a:p>
            <a:endParaRPr lang="en-NZ" sz="1000" dirty="0"/>
          </a:p>
          <a:p>
            <a:r>
              <a:rPr lang="en-NZ" sz="1000" dirty="0"/>
              <a:t>Those who are attending the performing arts are typically doing so in person, but up to 50% are attending online.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00" b="1" i="0" u="none" strike="noStrike" kern="1200" cap="none" spc="0" normalizeH="0" baseline="0" noProof="0" dirty="0">
                <a:ln>
                  <a:noFill/>
                </a:ln>
                <a:solidFill>
                  <a:prstClr val="black">
                    <a:lumMod val="85000"/>
                    <a:lumOff val="15000"/>
                  </a:prstClr>
                </a:solidFill>
                <a:effectLst/>
                <a:uLnTx/>
                <a:uFillTx/>
                <a:latin typeface="Arial"/>
                <a:ea typeface="+mn-ea"/>
                <a:cs typeface="+mn-cs"/>
              </a:rPr>
              <a:t>Sub-group differences among Asian New Zealanders:</a:t>
            </a:r>
          </a:p>
          <a:p>
            <a:pPr>
              <a:spcBef>
                <a:spcPts val="600"/>
              </a:spcBef>
              <a:defRPr/>
            </a:pPr>
            <a:r>
              <a:rPr lang="en-NZ" sz="1000" dirty="0">
                <a:solidFill>
                  <a:prstClr val="black">
                    <a:lumMod val="85000"/>
                    <a:lumOff val="15000"/>
                  </a:prstClr>
                </a:solidFill>
              </a:rPr>
              <a:t>Some performing arts activities are more popular among certain demographic groups:</a:t>
            </a:r>
          </a:p>
          <a:p>
            <a:pPr marL="171450" indent="-171450">
              <a:spcBef>
                <a:spcPts val="600"/>
              </a:spcBef>
              <a:buFont typeface="Arial" panose="020B0604020202020204" pitchFamily="34" charset="0"/>
              <a:buChar char="•"/>
              <a:defRPr/>
            </a:pPr>
            <a:r>
              <a:rPr lang="en-NZ" sz="1000" dirty="0">
                <a:solidFill>
                  <a:prstClr val="black">
                    <a:lumMod val="85000"/>
                    <a:lumOff val="15000"/>
                  </a:prstClr>
                </a:solidFill>
              </a:rPr>
              <a:t>Asian New Zealanders living in metropolitan cities are more likely than average to attend concerts or musical performances (28% vs. 25%)</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NZ" sz="1000" dirty="0">
                <a:solidFill>
                  <a:prstClr val="black">
                    <a:lumMod val="85000"/>
                    <a:lumOff val="15000"/>
                  </a:prstClr>
                </a:solidFill>
                <a:latin typeface="Arial"/>
              </a:rPr>
              <a:t>People aged 15 to 29 are more likely than average to attend the theatre (21% vs. 16%)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NZ" sz="1000" dirty="0">
                <a:solidFill>
                  <a:prstClr val="black">
                    <a:lumMod val="85000"/>
                    <a:lumOff val="15000"/>
                  </a:prstClr>
                </a:solidFill>
                <a:latin typeface="Arial"/>
              </a:rPr>
              <a:t>Finally, Asian w</a:t>
            </a:r>
            <a:r>
              <a:rPr kumimoji="0" lang="en-NZ" sz="1000" i="0" u="none" strike="noStrike" kern="1200" cap="none" spc="0" normalizeH="0" baseline="0" noProof="0" dirty="0">
                <a:ln>
                  <a:noFill/>
                </a:ln>
                <a:solidFill>
                  <a:prstClr val="black">
                    <a:lumMod val="85000"/>
                    <a:lumOff val="15000"/>
                  </a:prstClr>
                </a:solidFill>
                <a:effectLst/>
                <a:uLnTx/>
                <a:uFillTx/>
                <a:latin typeface="Arial"/>
                <a:ea typeface="+mn-ea"/>
                <a:cs typeface="+mn-cs"/>
              </a:rPr>
              <a:t>omen are more likely than average to </a:t>
            </a:r>
            <a:r>
              <a:rPr lang="en-NZ" sz="1000" dirty="0">
                <a:solidFill>
                  <a:prstClr val="black">
                    <a:lumMod val="85000"/>
                    <a:lumOff val="15000"/>
                  </a:prstClr>
                </a:solidFill>
                <a:latin typeface="Arial"/>
              </a:rPr>
              <a:t>attend dance events (14% vs. 11%).</a:t>
            </a:r>
            <a:endParaRPr kumimoji="0" lang="en-NZ" sz="100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Tree>
    <p:extLst>
      <p:ext uri="{BB962C8B-B14F-4D97-AF65-F5344CB8AC3E}">
        <p14:creationId xmlns:p14="http://schemas.microsoft.com/office/powerpoint/2010/main" val="226352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a:t>
            </a:r>
          </a:p>
        </p:txBody>
      </p:sp>
      <p:sp>
        <p:nvSpPr>
          <p:cNvPr id="26" name="Content Placeholder 2"/>
          <p:cNvSpPr>
            <a:spLocks noGrp="1"/>
          </p:cNvSpPr>
          <p:nvPr>
            <p:ph type="body" sz="quarter" idx="10"/>
          </p:nvPr>
        </p:nvSpPr>
        <p:spPr>
          <a:xfrm>
            <a:off x="758825" y="1239704"/>
            <a:ext cx="6953250" cy="419100"/>
          </a:xfrm>
        </p:spPr>
        <p:txBody>
          <a:bodyPr>
            <a:normAutofit/>
          </a:bodyPr>
          <a:lstStyle/>
          <a:p>
            <a:r>
              <a:rPr lang="en-NZ" dirty="0"/>
              <a:t>On average, how often have you attended (concerts or other musical performances / theatre / dance events) in the last 12 months?</a:t>
            </a:r>
          </a:p>
          <a:p>
            <a:endParaRPr lang="en-NZ" dirty="0"/>
          </a:p>
          <a:p>
            <a:endParaRPr lang="en-NZ" dirty="0"/>
          </a:p>
          <a:p>
            <a:endParaRPr lang="en-NZ" dirty="0"/>
          </a:p>
          <a:p>
            <a:pPr>
              <a:spcBef>
                <a:spcPts val="300"/>
              </a:spcBef>
            </a:pPr>
            <a:endParaRPr lang="en-NZ" sz="1000" dirty="0">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id="{3E453322-82D4-416D-9060-BD25DA4F682B}"/>
              </a:ext>
            </a:extLst>
          </p:cNvPr>
          <p:cNvGraphicFramePr/>
          <p:nvPr>
            <p:extLst>
              <p:ext uri="{D42A27DB-BD31-4B8C-83A1-F6EECF244321}">
                <p14:modId xmlns:p14="http://schemas.microsoft.com/office/powerpoint/2010/main" val="1064251262"/>
              </p:ext>
            </p:extLst>
          </p:nvPr>
        </p:nvGraphicFramePr>
        <p:xfrm>
          <a:off x="1304925" y="1745319"/>
          <a:ext cx="6501598" cy="452022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097E56F1-B83B-487F-9257-56A741FECF04}"/>
              </a:ext>
            </a:extLst>
          </p:cNvPr>
          <p:cNvSpPr txBox="1"/>
          <p:nvPr/>
        </p:nvSpPr>
        <p:spPr>
          <a:xfrm>
            <a:off x="178163" y="4837573"/>
            <a:ext cx="12922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Dance event</a:t>
            </a:r>
          </a:p>
        </p:txBody>
      </p:sp>
      <p:sp>
        <p:nvSpPr>
          <p:cNvPr id="35" name="TextBox 34">
            <a:extLst>
              <a:ext uri="{FF2B5EF4-FFF2-40B4-BE49-F238E27FC236}">
                <a16:creationId xmlns:a16="http://schemas.microsoft.com/office/drawing/2014/main" id="{AA0EF094-5159-44CE-972E-06AF1FB70C5E}"/>
              </a:ext>
            </a:extLst>
          </p:cNvPr>
          <p:cNvSpPr txBox="1"/>
          <p:nvPr/>
        </p:nvSpPr>
        <p:spPr>
          <a:xfrm>
            <a:off x="178163" y="3625233"/>
            <a:ext cx="13684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Theatre</a:t>
            </a:r>
          </a:p>
        </p:txBody>
      </p:sp>
      <p:cxnSp>
        <p:nvCxnSpPr>
          <p:cNvPr id="36" name="Straight Connector 35">
            <a:extLst>
              <a:ext uri="{FF2B5EF4-FFF2-40B4-BE49-F238E27FC236}">
                <a16:creationId xmlns:a16="http://schemas.microsoft.com/office/drawing/2014/main" id="{C972FDDA-9E8F-4B70-BED0-F287AA80B285}"/>
              </a:ext>
            </a:extLst>
          </p:cNvPr>
          <p:cNvCxnSpPr>
            <a:cxnSpLocks/>
          </p:cNvCxnSpPr>
          <p:nvPr/>
        </p:nvCxnSpPr>
        <p:spPr>
          <a:xfrm>
            <a:off x="231402" y="433189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B1FF21-3633-458E-A7D5-CE8F24A415AC}"/>
              </a:ext>
            </a:extLst>
          </p:cNvPr>
          <p:cNvCxnSpPr>
            <a:cxnSpLocks/>
          </p:cNvCxnSpPr>
          <p:nvPr/>
        </p:nvCxnSpPr>
        <p:spPr>
          <a:xfrm>
            <a:off x="250452" y="314126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67FFE8-BE53-4830-9D46-EC7788F5F300}"/>
              </a:ext>
            </a:extLst>
          </p:cNvPr>
          <p:cNvSpPr txBox="1"/>
          <p:nvPr/>
        </p:nvSpPr>
        <p:spPr>
          <a:xfrm>
            <a:off x="178163" y="2261313"/>
            <a:ext cx="1292225" cy="600164"/>
          </a:xfrm>
          <a:prstGeom prst="rect">
            <a:avLst/>
          </a:prstGeom>
          <a:noFill/>
        </p:spPr>
        <p:txBody>
          <a:bodyPr wrap="square" rtlCol="0">
            <a:spAutoFit/>
          </a:bodyPr>
          <a:lstStyle/>
          <a:p>
            <a:r>
              <a:rPr lang="en-NZ" sz="1100" b="1" dirty="0">
                <a:solidFill>
                  <a:schemeClr val="tx1">
                    <a:lumMod val="65000"/>
                    <a:lumOff val="35000"/>
                  </a:schemeClr>
                </a:solidFill>
                <a:latin typeface="+mj-lt"/>
              </a:rPr>
              <a:t>Concert or musical performance</a:t>
            </a:r>
          </a:p>
        </p:txBody>
      </p:sp>
      <p:sp>
        <p:nvSpPr>
          <p:cNvPr id="48" name="TextBox 47">
            <a:extLst>
              <a:ext uri="{FF2B5EF4-FFF2-40B4-BE49-F238E27FC236}">
                <a16:creationId xmlns:a16="http://schemas.microsoft.com/office/drawing/2014/main" id="{082621B9-0CAF-499C-9A61-ADDE90BC7DD7}"/>
              </a:ext>
            </a:extLst>
          </p:cNvPr>
          <p:cNvSpPr txBox="1"/>
          <p:nvPr/>
        </p:nvSpPr>
        <p:spPr>
          <a:xfrm>
            <a:off x="166536" y="6489243"/>
            <a:ext cx="4639380" cy="215444"/>
          </a:xfrm>
          <a:prstGeom prst="rect">
            <a:avLst/>
          </a:prstGeom>
          <a:noFill/>
        </p:spPr>
        <p:txBody>
          <a:bodyPr wrap="square" rtlCol="0">
            <a:spAutoFit/>
          </a:bodyPr>
          <a:lstStyle/>
          <a:p>
            <a:r>
              <a:rPr lang="en-NZ" sz="800">
                <a:solidFill>
                  <a:schemeClr val="tx1">
                    <a:lumMod val="65000"/>
                    <a:lumOff val="35000"/>
                  </a:schemeClr>
                </a:solidFill>
                <a:latin typeface="Arial" panose="020B0604020202020204" pitchFamily="34" charset="0"/>
                <a:cs typeface="Arial" panose="020B0604020202020204" pitchFamily="34" charset="0"/>
              </a:rPr>
              <a:t>Base:  All respondents who have attended each art form, base sizes range between 136 and 325</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D6A9125-0FED-451E-8B9B-3C4EE9C1D73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3" name="Group 22">
            <a:extLst>
              <a:ext uri="{FF2B5EF4-FFF2-40B4-BE49-F238E27FC236}">
                <a16:creationId xmlns:a16="http://schemas.microsoft.com/office/drawing/2014/main" id="{8F7618C7-5707-4C27-B755-4E6543A10BD5}"/>
              </a:ext>
            </a:extLst>
          </p:cNvPr>
          <p:cNvGrpSpPr/>
          <p:nvPr/>
        </p:nvGrpSpPr>
        <p:grpSpPr>
          <a:xfrm>
            <a:off x="5149673" y="6517123"/>
            <a:ext cx="2241162" cy="215444"/>
            <a:chOff x="163092" y="5772628"/>
            <a:chExt cx="2241162" cy="215444"/>
          </a:xfrm>
        </p:grpSpPr>
        <p:sp>
          <p:nvSpPr>
            <p:cNvPr id="24" name="TextBox 23">
              <a:extLst>
                <a:ext uri="{FF2B5EF4-FFF2-40B4-BE49-F238E27FC236}">
                  <a16:creationId xmlns:a16="http://schemas.microsoft.com/office/drawing/2014/main" id="{EB349560-179B-4C80-ABFD-E736610D59D2}"/>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5" name="Isosceles Triangle 24">
              <a:extLst>
                <a:ext uri="{FF2B5EF4-FFF2-40B4-BE49-F238E27FC236}">
                  <a16:creationId xmlns:a16="http://schemas.microsoft.com/office/drawing/2014/main" id="{CD53A59E-0402-429B-8480-2E43C36F2EC6}"/>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a:extLst>
                <a:ext uri="{FF2B5EF4-FFF2-40B4-BE49-F238E27FC236}">
                  <a16:creationId xmlns:a16="http://schemas.microsoft.com/office/drawing/2014/main" id="{492D7CD0-4CBB-4272-981D-F5E322AAE655}"/>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8BB12AC3-8390-43B8-9513-58C075D196F0}"/>
              </a:ext>
            </a:extLst>
          </p:cNvPr>
          <p:cNvSpPr/>
          <p:nvPr/>
        </p:nvSpPr>
        <p:spPr>
          <a:xfrm>
            <a:off x="3957817" y="3531588"/>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21DC2C0E-6777-4777-8020-4E90402A2E00}"/>
              </a:ext>
            </a:extLst>
          </p:cNvPr>
          <p:cNvSpPr/>
          <p:nvPr/>
        </p:nvSpPr>
        <p:spPr>
          <a:xfrm rot="10800000">
            <a:off x="5721428" y="3531588"/>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274EC92-5B0B-4248-8A5E-856EAE52BE26}"/>
              </a:ext>
            </a:extLst>
          </p:cNvPr>
          <p:cNvSpPr/>
          <p:nvPr/>
        </p:nvSpPr>
        <p:spPr>
          <a:xfrm>
            <a:off x="8210350" y="1945470"/>
            <a:ext cx="3803488" cy="861774"/>
          </a:xfrm>
          <a:prstGeom prst="rect">
            <a:avLst/>
          </a:prstGeom>
        </p:spPr>
        <p:txBody>
          <a:bodyPr wrap="square">
            <a:spAutoFit/>
          </a:bodyPr>
          <a:lstStyle/>
          <a:p>
            <a:r>
              <a:rPr lang="en-NZ" sz="1000" dirty="0"/>
              <a:t>Most Asian New Zealanders who attend the performing arts do so infrequently i.e. up to three times in the last twelve months.</a:t>
            </a:r>
          </a:p>
          <a:p>
            <a:r>
              <a:rPr lang="en-NZ" sz="1000" dirty="0"/>
              <a:t> </a:t>
            </a:r>
          </a:p>
          <a:p>
            <a:r>
              <a:rPr lang="en-NZ" sz="1000" dirty="0"/>
              <a:t>Those who are attending the theatre are doing so less frequently than in 2017. </a:t>
            </a:r>
          </a:p>
        </p:txBody>
      </p:sp>
    </p:spTree>
    <p:extLst>
      <p:ext uri="{BB962C8B-B14F-4D97-AF65-F5344CB8AC3E}">
        <p14:creationId xmlns:p14="http://schemas.microsoft.com/office/powerpoint/2010/main" val="3301066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536" y="133533"/>
            <a:ext cx="10228293" cy="714828"/>
          </a:xfrm>
        </p:spPr>
        <p:txBody>
          <a:bodyPr/>
          <a:lstStyle/>
          <a:p>
            <a:r>
              <a:rPr lang="en-NZ" dirty="0">
                <a:solidFill>
                  <a:schemeClr val="tx1">
                    <a:lumMod val="65000"/>
                    <a:lumOff val="35000"/>
                  </a:schemeClr>
                </a:solidFill>
              </a:rPr>
              <a:t>Visual arts attendance</a:t>
            </a:r>
          </a:p>
        </p:txBody>
      </p:sp>
      <p:sp>
        <p:nvSpPr>
          <p:cNvPr id="46" name="TextBox 45">
            <a:extLst>
              <a:ext uri="{FF2B5EF4-FFF2-40B4-BE49-F238E27FC236}">
                <a16:creationId xmlns:a16="http://schemas.microsoft.com/office/drawing/2014/main" id="{244F6DDC-17EB-47B6-80D3-E921FF957C2A}"/>
              </a:ext>
            </a:extLst>
          </p:cNvPr>
          <p:cNvSpPr txBox="1"/>
          <p:nvPr/>
        </p:nvSpPr>
        <p:spPr>
          <a:xfrm>
            <a:off x="262838" y="3428610"/>
            <a:ext cx="3811444"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Asian New Zealanders 2017 (n=1020); 2020 (n=1366)</a:t>
            </a:r>
          </a:p>
        </p:txBody>
      </p:sp>
      <p:graphicFrame>
        <p:nvGraphicFramePr>
          <p:cNvPr id="47" name="Chart 46">
            <a:extLst>
              <a:ext uri="{FF2B5EF4-FFF2-40B4-BE49-F238E27FC236}">
                <a16:creationId xmlns:a16="http://schemas.microsoft.com/office/drawing/2014/main" id="{0CAB2798-6131-454E-813F-D4697BD7C2BC}"/>
              </a:ext>
            </a:extLst>
          </p:cNvPr>
          <p:cNvGraphicFramePr/>
          <p:nvPr>
            <p:extLst>
              <p:ext uri="{D42A27DB-BD31-4B8C-83A1-F6EECF244321}">
                <p14:modId xmlns:p14="http://schemas.microsoft.com/office/powerpoint/2010/main" val="238279371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C3477149-6FF1-4009-89D1-4C6AFB42DF3B}"/>
              </a:ext>
            </a:extLst>
          </p:cNvPr>
          <p:cNvSpPr txBox="1"/>
          <p:nvPr/>
        </p:nvSpPr>
        <p:spPr>
          <a:xfrm>
            <a:off x="262838" y="5961750"/>
            <a:ext cx="6610105"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Asian New Zealanders who have attended the visual arts 2017 (n=522); 2020 (n=630)</a:t>
            </a:r>
          </a:p>
        </p:txBody>
      </p:sp>
      <p:graphicFrame>
        <p:nvGraphicFramePr>
          <p:cNvPr id="49" name="Chart 48">
            <a:extLst>
              <a:ext uri="{FF2B5EF4-FFF2-40B4-BE49-F238E27FC236}">
                <a16:creationId xmlns:a16="http://schemas.microsoft.com/office/drawing/2014/main" id="{BEAA23B3-C67C-4B16-8316-953595BF8EB7}"/>
              </a:ext>
            </a:extLst>
          </p:cNvPr>
          <p:cNvGraphicFramePr/>
          <p:nvPr>
            <p:extLst>
              <p:ext uri="{D42A27DB-BD31-4B8C-83A1-F6EECF244321}">
                <p14:modId xmlns:p14="http://schemas.microsoft.com/office/powerpoint/2010/main" val="769777805"/>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50" name="Oval 49">
            <a:extLst>
              <a:ext uri="{FF2B5EF4-FFF2-40B4-BE49-F238E27FC236}">
                <a16:creationId xmlns:a16="http://schemas.microsoft.com/office/drawing/2014/main" id="{0CE4AF09-0C5A-4DE2-B731-DA1152029A41}"/>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1" name="Graphic 50" descr="User">
            <a:extLst>
              <a:ext uri="{FF2B5EF4-FFF2-40B4-BE49-F238E27FC236}">
                <a16:creationId xmlns:a16="http://schemas.microsoft.com/office/drawing/2014/main" id="{774A1E30-1F64-4F6C-B9F8-41EE46429B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2" name="Oval 51">
            <a:extLst>
              <a:ext uri="{FF2B5EF4-FFF2-40B4-BE49-F238E27FC236}">
                <a16:creationId xmlns:a16="http://schemas.microsoft.com/office/drawing/2014/main" id="{110A6C80-B776-4BCD-B780-696E6399F32F}"/>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3" name="Graphic 52" descr="Internet">
            <a:extLst>
              <a:ext uri="{FF2B5EF4-FFF2-40B4-BE49-F238E27FC236}">
                <a16:creationId xmlns:a16="http://schemas.microsoft.com/office/drawing/2014/main" id="{13EED2B5-27B6-4067-BC95-D6FE7C69BAB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88" name="TextBox 87">
            <a:extLst>
              <a:ext uri="{FF2B5EF4-FFF2-40B4-BE49-F238E27FC236}">
                <a16:creationId xmlns:a16="http://schemas.microsoft.com/office/drawing/2014/main" id="{240BDEDB-18CA-4900-8B4A-4C522AAD54FB}"/>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54" name="TextBox 53">
            <a:extLst>
              <a:ext uri="{FF2B5EF4-FFF2-40B4-BE49-F238E27FC236}">
                <a16:creationId xmlns:a16="http://schemas.microsoft.com/office/drawing/2014/main" id="{7393D056-1EE1-473B-9182-561BB7B1695C}"/>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74%</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3DE8F3E8-85B9-41F9-9D3A-0998A0FC35E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4D496500-2E5C-4E39-B389-9FB5A32F4173}"/>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49%</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Box 55">
            <a:extLst>
              <a:ext uri="{FF2B5EF4-FFF2-40B4-BE49-F238E27FC236}">
                <a16:creationId xmlns:a16="http://schemas.microsoft.com/office/drawing/2014/main" id="{CAE5DEDB-D970-4F31-A31A-A092B3A757B1}"/>
              </a:ext>
            </a:extLst>
          </p:cNvPr>
          <p:cNvSpPr txBox="1"/>
          <p:nvPr/>
        </p:nvSpPr>
        <p:spPr>
          <a:xfrm>
            <a:off x="4404507" y="3308486"/>
            <a:ext cx="3370675" cy="33855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Asian New Zealanders who have attended the visual arts 2020 (n=630)</a:t>
            </a:r>
          </a:p>
        </p:txBody>
      </p:sp>
      <p:sp>
        <p:nvSpPr>
          <p:cNvPr id="57" name="Rectangle 56">
            <a:extLst>
              <a:ext uri="{FF2B5EF4-FFF2-40B4-BE49-F238E27FC236}">
                <a16:creationId xmlns:a16="http://schemas.microsoft.com/office/drawing/2014/main" id="{DB17B36D-A0C3-4828-B64B-7EEA0B66D3E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60F1490-BCC0-4A82-AE41-BD57AB251756}"/>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E8715A4D-DD8A-4B89-A12B-0C71448A902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Arial"/>
                <a:ea typeface="+mn-ea"/>
                <a:cs typeface="+mn-cs"/>
              </a:rPr>
              <a:t>COMMENTARY</a:t>
            </a:r>
          </a:p>
        </p:txBody>
      </p:sp>
      <p:grpSp>
        <p:nvGrpSpPr>
          <p:cNvPr id="60" name="Group 59">
            <a:extLst>
              <a:ext uri="{FF2B5EF4-FFF2-40B4-BE49-F238E27FC236}">
                <a16:creationId xmlns:a16="http://schemas.microsoft.com/office/drawing/2014/main" id="{9DD330FF-B62E-4A1F-90D2-A723775B9603}"/>
              </a:ext>
            </a:extLst>
          </p:cNvPr>
          <p:cNvGrpSpPr/>
          <p:nvPr/>
        </p:nvGrpSpPr>
        <p:grpSpPr>
          <a:xfrm>
            <a:off x="441623" y="1322093"/>
            <a:ext cx="3547043" cy="480358"/>
            <a:chOff x="441623" y="1312661"/>
            <a:chExt cx="3547043" cy="480358"/>
          </a:xfrm>
        </p:grpSpPr>
        <p:sp>
          <p:nvSpPr>
            <p:cNvPr id="61" name="Rectangle 60">
              <a:extLst>
                <a:ext uri="{FF2B5EF4-FFF2-40B4-BE49-F238E27FC236}">
                  <a16:creationId xmlns:a16="http://schemas.microsoft.com/office/drawing/2014/main" id="{ED0D357A-7AD1-4F07-8CB9-0EF5DA6C92F2}"/>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85DF2CD4-F7F2-4996-BFBA-E77470F6735B}"/>
                </a:ext>
              </a:extLst>
            </p:cNvPr>
            <p:cNvGrpSpPr/>
            <p:nvPr/>
          </p:nvGrpSpPr>
          <p:grpSpPr>
            <a:xfrm>
              <a:off x="441623" y="1312661"/>
              <a:ext cx="431322" cy="480358"/>
              <a:chOff x="-420060" y="172"/>
              <a:chExt cx="431322" cy="480358"/>
            </a:xfrm>
          </p:grpSpPr>
          <p:sp>
            <p:nvSpPr>
              <p:cNvPr id="64" name="Rectangle 63">
                <a:extLst>
                  <a:ext uri="{FF2B5EF4-FFF2-40B4-BE49-F238E27FC236}">
                    <a16:creationId xmlns:a16="http://schemas.microsoft.com/office/drawing/2014/main" id="{DEE1ABC0-409C-41F5-8824-CEF086CCA62E}"/>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3E08B7C8-422A-42CD-8A28-F758DC890EBD}"/>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63" name="Text Placeholder 17">
              <a:extLst>
                <a:ext uri="{FF2B5EF4-FFF2-40B4-BE49-F238E27FC236}">
                  <a16:creationId xmlns:a16="http://schemas.microsoft.com/office/drawing/2014/main" id="{31D69C70-D9AB-49DC-B93E-311B85DA9675}"/>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Have you seen any visual artworks at an exhibition, festival, art gallery, museum, library, cinema or online in the last 12 months?</a:t>
              </a:r>
            </a:p>
          </p:txBody>
        </p:sp>
      </p:grpSp>
      <p:sp>
        <p:nvSpPr>
          <p:cNvPr id="66" name="Rectangle 65">
            <a:extLst>
              <a:ext uri="{FF2B5EF4-FFF2-40B4-BE49-F238E27FC236}">
                <a16:creationId xmlns:a16="http://schemas.microsoft.com/office/drawing/2014/main" id="{4C09715B-7F2E-40EC-925D-F43DDBD4A2FB}"/>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65CD194-3A7F-4A38-AF65-E9292F035D8F}"/>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68" name="Rectangle 67">
            <a:extLst>
              <a:ext uri="{FF2B5EF4-FFF2-40B4-BE49-F238E27FC236}">
                <a16:creationId xmlns:a16="http://schemas.microsoft.com/office/drawing/2014/main" id="{06CCA318-4B15-48BC-98E2-7036CD367A5C}"/>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DBD8362-3B54-4CB7-BF9E-F763FA16EEA2}"/>
              </a:ext>
            </a:extLst>
          </p:cNvPr>
          <p:cNvGrpSpPr/>
          <p:nvPr/>
        </p:nvGrpSpPr>
        <p:grpSpPr>
          <a:xfrm>
            <a:off x="4404507" y="1322093"/>
            <a:ext cx="3370675" cy="480358"/>
            <a:chOff x="441623" y="1312661"/>
            <a:chExt cx="3370675" cy="480358"/>
          </a:xfrm>
        </p:grpSpPr>
        <p:sp>
          <p:nvSpPr>
            <p:cNvPr id="70" name="Rectangle 69">
              <a:extLst>
                <a:ext uri="{FF2B5EF4-FFF2-40B4-BE49-F238E27FC236}">
                  <a16:creationId xmlns:a16="http://schemas.microsoft.com/office/drawing/2014/main" id="{EF97045C-152D-497F-A77C-70575C30758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B4CDD4F-EF8A-4F6F-8715-A507FF5678BB}"/>
                </a:ext>
              </a:extLst>
            </p:cNvPr>
            <p:cNvGrpSpPr/>
            <p:nvPr/>
          </p:nvGrpSpPr>
          <p:grpSpPr>
            <a:xfrm>
              <a:off x="441623" y="1312661"/>
              <a:ext cx="431322" cy="480358"/>
              <a:chOff x="-420060" y="172"/>
              <a:chExt cx="431322" cy="480358"/>
            </a:xfrm>
          </p:grpSpPr>
          <p:sp>
            <p:nvSpPr>
              <p:cNvPr id="73" name="Rectangle 72">
                <a:extLst>
                  <a:ext uri="{FF2B5EF4-FFF2-40B4-BE49-F238E27FC236}">
                    <a16:creationId xmlns:a16="http://schemas.microsoft.com/office/drawing/2014/main" id="{D8FC6EC6-EE6D-447E-9300-327F495A88B1}"/>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417582A2-848B-45AE-9FAD-11C508FB02DC}"/>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72" name="Text Placeholder 17">
              <a:extLst>
                <a:ext uri="{FF2B5EF4-FFF2-40B4-BE49-F238E27FC236}">
                  <a16:creationId xmlns:a16="http://schemas.microsoft.com/office/drawing/2014/main" id="{6F9FDD9E-1094-4BB2-9E90-66F3D6E6D3DD}"/>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000" b="1" i="1" u="none" strike="noStrike" kern="1200" cap="none" spc="0" normalizeH="0" baseline="0" noProof="0" dirty="0">
                  <a:ln>
                    <a:noFill/>
                  </a:ln>
                  <a:solidFill>
                    <a:prstClr val="white"/>
                  </a:solidFill>
                  <a:effectLst/>
                  <a:uLnTx/>
                  <a:uFillTx/>
                  <a:latin typeface="Arial"/>
                  <a:ea typeface="+mn-ea"/>
                  <a:cs typeface="+mn-cs"/>
                </a:rPr>
                <a:t>Did you do this...</a:t>
              </a:r>
            </a:p>
          </p:txBody>
        </p:sp>
      </p:grpSp>
      <p:sp>
        <p:nvSpPr>
          <p:cNvPr id="76" name="Rectangle 75">
            <a:extLst>
              <a:ext uri="{FF2B5EF4-FFF2-40B4-BE49-F238E27FC236}">
                <a16:creationId xmlns:a16="http://schemas.microsoft.com/office/drawing/2014/main" id="{27353B43-27F3-45EB-9388-D18683B3DDDC}"/>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EFE0DE29-CEEB-422C-8100-1C9AD21BFAD0}"/>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8" name="Group 77">
            <a:extLst>
              <a:ext uri="{FF2B5EF4-FFF2-40B4-BE49-F238E27FC236}">
                <a16:creationId xmlns:a16="http://schemas.microsoft.com/office/drawing/2014/main" id="{94296F9F-A276-457F-9131-4874DD7D094C}"/>
              </a:ext>
            </a:extLst>
          </p:cNvPr>
          <p:cNvGrpSpPr/>
          <p:nvPr/>
        </p:nvGrpSpPr>
        <p:grpSpPr>
          <a:xfrm>
            <a:off x="441623" y="3885690"/>
            <a:ext cx="431322" cy="480358"/>
            <a:chOff x="-420060" y="172"/>
            <a:chExt cx="431322" cy="480358"/>
          </a:xfrm>
        </p:grpSpPr>
        <p:sp>
          <p:nvSpPr>
            <p:cNvPr id="79" name="Rectangle 78">
              <a:extLst>
                <a:ext uri="{FF2B5EF4-FFF2-40B4-BE49-F238E27FC236}">
                  <a16:creationId xmlns:a16="http://schemas.microsoft.com/office/drawing/2014/main" id="{70562B34-DC42-4CEC-AF5F-3215F9F08F03}"/>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505DD0A2-FBB7-4ACB-9229-87CBFB64F8FB}"/>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81" name="Text Placeholder 17">
            <a:extLst>
              <a:ext uri="{FF2B5EF4-FFF2-40B4-BE49-F238E27FC236}">
                <a16:creationId xmlns:a16="http://schemas.microsoft.com/office/drawing/2014/main" id="{C5A711C1-427A-4DBF-ACB3-2448EAC05DA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On average how often have you done this in the last 12 months?</a:t>
            </a:r>
          </a:p>
        </p:txBody>
      </p:sp>
      <p:sp>
        <p:nvSpPr>
          <p:cNvPr id="83" name="TextBox 82">
            <a:extLst>
              <a:ext uri="{FF2B5EF4-FFF2-40B4-BE49-F238E27FC236}">
                <a16:creationId xmlns:a16="http://schemas.microsoft.com/office/drawing/2014/main" id="{BEEC30FA-93C4-4904-982C-C7AA4B192A83}"/>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4" name="Group 83">
            <a:extLst>
              <a:ext uri="{FF2B5EF4-FFF2-40B4-BE49-F238E27FC236}">
                <a16:creationId xmlns:a16="http://schemas.microsoft.com/office/drawing/2014/main" id="{DBE984E8-EBC2-48A5-9CE9-377A225AD080}"/>
              </a:ext>
            </a:extLst>
          </p:cNvPr>
          <p:cNvGrpSpPr/>
          <p:nvPr/>
        </p:nvGrpSpPr>
        <p:grpSpPr>
          <a:xfrm>
            <a:off x="5149673" y="6517123"/>
            <a:ext cx="2241162" cy="215444"/>
            <a:chOff x="163092" y="5772628"/>
            <a:chExt cx="2241162" cy="215444"/>
          </a:xfrm>
        </p:grpSpPr>
        <p:sp>
          <p:nvSpPr>
            <p:cNvPr id="85" name="TextBox 84">
              <a:extLst>
                <a:ext uri="{FF2B5EF4-FFF2-40B4-BE49-F238E27FC236}">
                  <a16:creationId xmlns:a16="http://schemas.microsoft.com/office/drawing/2014/main" id="{D1DD93EF-5C9E-4D6E-A854-454B100CA0F1}"/>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6" name="Isosceles Triangle 85">
              <a:extLst>
                <a:ext uri="{FF2B5EF4-FFF2-40B4-BE49-F238E27FC236}">
                  <a16:creationId xmlns:a16="http://schemas.microsoft.com/office/drawing/2014/main" id="{7DF832DF-66E2-4C9D-80AA-BDA00B607228}"/>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Isosceles Triangle 86">
              <a:extLst>
                <a:ext uri="{FF2B5EF4-FFF2-40B4-BE49-F238E27FC236}">
                  <a16:creationId xmlns:a16="http://schemas.microsoft.com/office/drawing/2014/main" id="{C3F2928C-AF72-41A4-A85D-474C37F262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07A7C8C7-F95E-4CFF-B0EB-794A0188D0BE}"/>
              </a:ext>
            </a:extLst>
          </p:cNvPr>
          <p:cNvSpPr/>
          <p:nvPr/>
        </p:nvSpPr>
        <p:spPr>
          <a:xfrm rot="10800000">
            <a:off x="4793591"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CFD6AAA0-FB64-4F26-864E-265CFC62F539}"/>
              </a:ext>
            </a:extLst>
          </p:cNvPr>
          <p:cNvSpPr/>
          <p:nvPr/>
        </p:nvSpPr>
        <p:spPr>
          <a:xfrm>
            <a:off x="7607852"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43946533-8EA1-4BCC-82A2-3B39B3182169}"/>
              </a:ext>
            </a:extLst>
          </p:cNvPr>
          <p:cNvSpPr/>
          <p:nvPr/>
        </p:nvSpPr>
        <p:spPr>
          <a:xfrm>
            <a:off x="8204440" y="1945470"/>
            <a:ext cx="3796905" cy="2092881"/>
          </a:xfrm>
          <a:prstGeom prst="rect">
            <a:avLst/>
          </a:prstGeom>
        </p:spPr>
        <p:txBody>
          <a:bodyPr wrap="square">
            <a:spAutoFit/>
          </a:bodyPr>
          <a:lstStyle/>
          <a:p>
            <a:pPr lvl="0">
              <a:spcBef>
                <a:spcPts val="600"/>
              </a:spcBef>
              <a:defRPr/>
            </a:pPr>
            <a:r>
              <a:rPr lang="en-NZ" sz="1000" dirty="0">
                <a:solidFill>
                  <a:prstClr val="black">
                    <a:lumMod val="85000"/>
                    <a:lumOff val="15000"/>
                  </a:prstClr>
                </a:solidFill>
              </a:rPr>
              <a:t>Half of Asian New Zealanders have attended </a:t>
            </a:r>
            <a:r>
              <a:rPr lang="en-NZ" sz="1000" dirty="0"/>
              <a:t>visual art events </a:t>
            </a:r>
            <a:r>
              <a:rPr lang="en-NZ" sz="1000" dirty="0">
                <a:solidFill>
                  <a:prstClr val="black">
                    <a:lumMod val="85000"/>
                    <a:lumOff val="15000"/>
                  </a:prstClr>
                </a:solidFill>
              </a:rPr>
              <a:t>in the last 12 months. This is in line with 2017.</a:t>
            </a:r>
          </a:p>
          <a:p>
            <a:pPr lvl="0">
              <a:spcBef>
                <a:spcPts val="600"/>
              </a:spcBef>
              <a:defRPr/>
            </a:pPr>
            <a:r>
              <a:rPr lang="en-NZ" sz="1000" dirty="0">
                <a:solidFill>
                  <a:prstClr val="black">
                    <a:lumMod val="85000"/>
                    <a:lumOff val="15000"/>
                  </a:prstClr>
                </a:solidFill>
              </a:rPr>
              <a:t>The frequency with which attendees are going to visual arts has increased since 2017, with a higher proportion attending four or more times. </a:t>
            </a:r>
          </a:p>
          <a:p>
            <a:pPr lvl="0">
              <a:spcBef>
                <a:spcPts val="600"/>
              </a:spcBef>
              <a:defRPr/>
            </a:pPr>
            <a:r>
              <a:rPr lang="en-NZ" sz="1000" dirty="0">
                <a:solidFill>
                  <a:prstClr val="black">
                    <a:lumMod val="85000"/>
                    <a:lumOff val="15000"/>
                  </a:prstClr>
                </a:solidFill>
              </a:rPr>
              <a:t>Those people who are attending the visual arts are typically doing so in person, but around half are attending online.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000" b="1" i="0" u="none" strike="noStrike" kern="1200" cap="none" spc="0" normalizeH="0" baseline="0" noProof="0" dirty="0">
                <a:ln>
                  <a:noFill/>
                </a:ln>
                <a:solidFill>
                  <a:prstClr val="black">
                    <a:lumMod val="85000"/>
                    <a:lumOff val="15000"/>
                  </a:prstClr>
                </a:solidFill>
                <a:effectLst/>
                <a:uLnTx/>
                <a:uFillTx/>
                <a:latin typeface="Arial"/>
                <a:ea typeface="+mn-ea"/>
                <a:cs typeface="+mn-cs"/>
              </a:rPr>
              <a:t>Sub-group differences among Asian New Zealanders:</a:t>
            </a:r>
          </a:p>
          <a:p>
            <a:pPr>
              <a:spcBef>
                <a:spcPts val="600"/>
              </a:spcBef>
              <a:defRPr/>
            </a:pPr>
            <a:r>
              <a:rPr lang="en-NZ" sz="1000" dirty="0">
                <a:solidFill>
                  <a:prstClr val="black">
                    <a:lumMod val="85000"/>
                    <a:lumOff val="15000"/>
                  </a:prstClr>
                </a:solidFill>
              </a:rPr>
              <a:t>Asian New Zealanders with the lived experience of disability (56%) and those aged 15 to 29 (56%) </a:t>
            </a:r>
            <a:r>
              <a:rPr kumimoji="0" lang="en-NZ" sz="1000" i="0" u="none" strike="noStrike" kern="1200" cap="none" spc="0" normalizeH="0" baseline="0" noProof="0" dirty="0">
                <a:ln>
                  <a:noFill/>
                </a:ln>
                <a:solidFill>
                  <a:prstClr val="black">
                    <a:lumMod val="85000"/>
                    <a:lumOff val="15000"/>
                  </a:prstClr>
                </a:solidFill>
                <a:effectLst/>
                <a:uLnTx/>
                <a:uFillTx/>
                <a:latin typeface="Arial"/>
                <a:ea typeface="+mn-ea"/>
                <a:cs typeface="+mn-cs"/>
              </a:rPr>
              <a:t>are more likely than average (48%) to attend the visual arts.</a:t>
            </a:r>
          </a:p>
        </p:txBody>
      </p:sp>
    </p:spTree>
    <p:extLst>
      <p:ext uri="{BB962C8B-B14F-4D97-AF65-F5344CB8AC3E}">
        <p14:creationId xmlns:p14="http://schemas.microsoft.com/office/powerpoint/2010/main" val="376960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attendance: impact of film festivals</a:t>
            </a:r>
          </a:p>
        </p:txBody>
      </p:sp>
      <p:sp>
        <p:nvSpPr>
          <p:cNvPr id="8" name="Text Placeholder 7">
            <a:extLst>
              <a:ext uri="{FF2B5EF4-FFF2-40B4-BE49-F238E27FC236}">
                <a16:creationId xmlns:a16="http://schemas.microsoft.com/office/drawing/2014/main" id="{A22EC93B-B3C5-4EB4-9563-130410C349FA}"/>
              </a:ext>
            </a:extLst>
          </p:cNvPr>
          <p:cNvSpPr>
            <a:spLocks noGrp="1"/>
          </p:cNvSpPr>
          <p:nvPr>
            <p:ph type="body" sz="quarter" idx="10"/>
          </p:nvPr>
        </p:nvSpPr>
        <p:spPr>
          <a:xfrm>
            <a:off x="758825" y="1188110"/>
            <a:ext cx="6953250" cy="419100"/>
          </a:xfrm>
        </p:spPr>
        <p:txBody>
          <a:bodyPr/>
          <a:lstStyle/>
          <a:p>
            <a:r>
              <a:rPr lang="en-NZ" dirty="0"/>
              <a:t>Were film festivals included among the visual arts you have visited in the last 12 months?</a:t>
            </a:r>
          </a:p>
        </p:txBody>
      </p:sp>
      <p:sp>
        <p:nvSpPr>
          <p:cNvPr id="49" name="Rectangle 48">
            <a:extLst>
              <a:ext uri="{FF2B5EF4-FFF2-40B4-BE49-F238E27FC236}">
                <a16:creationId xmlns:a16="http://schemas.microsoft.com/office/drawing/2014/main" id="{C271178B-7174-4C8A-8788-30DFC5625FF0}"/>
              </a:ext>
            </a:extLst>
          </p:cNvPr>
          <p:cNvSpPr/>
          <p:nvPr/>
        </p:nvSpPr>
        <p:spPr>
          <a:xfrm>
            <a:off x="217952" y="1665214"/>
            <a:ext cx="486785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C21A739B-B4BE-45AD-800D-D7739D2CF2D7}"/>
              </a:ext>
            </a:extLst>
          </p:cNvPr>
          <p:cNvSpPr/>
          <p:nvPr/>
        </p:nvSpPr>
        <p:spPr>
          <a:xfrm>
            <a:off x="5222606" y="1665214"/>
            <a:ext cx="2580274"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Chart 49">
            <a:extLst>
              <a:ext uri="{FF2B5EF4-FFF2-40B4-BE49-F238E27FC236}">
                <a16:creationId xmlns:a16="http://schemas.microsoft.com/office/drawing/2014/main" id="{1C37B125-718C-4274-A53E-2E3EA5B1B269}"/>
              </a:ext>
            </a:extLst>
          </p:cNvPr>
          <p:cNvGraphicFramePr/>
          <p:nvPr>
            <p:extLst>
              <p:ext uri="{D42A27DB-BD31-4B8C-83A1-F6EECF244321}">
                <p14:modId xmlns:p14="http://schemas.microsoft.com/office/powerpoint/2010/main" val="537620457"/>
              </p:ext>
            </p:extLst>
          </p:nvPr>
        </p:nvGraphicFramePr>
        <p:xfrm>
          <a:off x="397806"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371F7D54-B5E7-4219-BA15-C382AA43E63A}"/>
              </a:ext>
            </a:extLst>
          </p:cNvPr>
          <p:cNvSpPr/>
          <p:nvPr/>
        </p:nvSpPr>
        <p:spPr>
          <a:xfrm>
            <a:off x="1247323" y="2438186"/>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41%</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33580678-6055-4156-BF79-50F24F0E314A}"/>
              </a:ext>
            </a:extLst>
          </p:cNvPr>
          <p:cNvSpPr txBox="1"/>
          <p:nvPr/>
        </p:nvSpPr>
        <p:spPr>
          <a:xfrm>
            <a:off x="1312568" y="2867937"/>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54" name="Straight Connector 53">
            <a:extLst>
              <a:ext uri="{FF2B5EF4-FFF2-40B4-BE49-F238E27FC236}">
                <a16:creationId xmlns:a16="http://schemas.microsoft.com/office/drawing/2014/main" id="{72300D66-610F-44D5-B523-80E1E437F1D8}"/>
              </a:ext>
            </a:extLst>
          </p:cNvPr>
          <p:cNvCxnSpPr/>
          <p:nvPr/>
        </p:nvCxnSpPr>
        <p:spPr>
          <a:xfrm>
            <a:off x="1260757"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4CE75FDD-5CEA-4C92-9103-4CB399ECCB28}"/>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9CF249E9-83F0-486E-9C77-D05F07B7C01C}"/>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2372A48-FE2F-4290-9FF0-771F27546EE2}"/>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graphicFrame>
        <p:nvGraphicFramePr>
          <p:cNvPr id="68" name="Chart 67">
            <a:extLst>
              <a:ext uri="{FF2B5EF4-FFF2-40B4-BE49-F238E27FC236}">
                <a16:creationId xmlns:a16="http://schemas.microsoft.com/office/drawing/2014/main" id="{2383B5C3-FED8-49DE-B479-6378E3CAECB1}"/>
              </a:ext>
            </a:extLst>
          </p:cNvPr>
          <p:cNvGraphicFramePr/>
          <p:nvPr>
            <p:extLst>
              <p:ext uri="{D42A27DB-BD31-4B8C-83A1-F6EECF244321}">
                <p14:modId xmlns:p14="http://schemas.microsoft.com/office/powerpoint/2010/main" val="2313654642"/>
              </p:ext>
            </p:extLst>
          </p:nvPr>
        </p:nvGraphicFramePr>
        <p:xfrm>
          <a:off x="2351106"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69" name="Rectangle 68">
            <a:extLst>
              <a:ext uri="{FF2B5EF4-FFF2-40B4-BE49-F238E27FC236}">
                <a16:creationId xmlns:a16="http://schemas.microsoft.com/office/drawing/2014/main" id="{95B2ED79-CE10-491C-AF1D-8BC403B644E9}"/>
              </a:ext>
            </a:extLst>
          </p:cNvPr>
          <p:cNvSpPr/>
          <p:nvPr/>
        </p:nvSpPr>
        <p:spPr>
          <a:xfrm>
            <a:off x="3200623" y="2438186"/>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27%</a:t>
            </a:r>
            <a:endParaRPr lang="en-NZ" sz="2000" dirty="0">
              <a:solidFill>
                <a:srgbClr val="414141"/>
              </a:solidFill>
              <a:latin typeface="Arial Black" panose="020B0A04020102020204" pitchFamily="34" charset="0"/>
            </a:endParaRPr>
          </a:p>
        </p:txBody>
      </p:sp>
      <p:sp>
        <p:nvSpPr>
          <p:cNvPr id="70" name="TextBox 69">
            <a:extLst>
              <a:ext uri="{FF2B5EF4-FFF2-40B4-BE49-F238E27FC236}">
                <a16:creationId xmlns:a16="http://schemas.microsoft.com/office/drawing/2014/main" id="{B0735BC4-CA91-447B-8E4E-457D845C72F8}"/>
              </a:ext>
            </a:extLst>
          </p:cNvPr>
          <p:cNvSpPr txBox="1"/>
          <p:nvPr/>
        </p:nvSpPr>
        <p:spPr>
          <a:xfrm>
            <a:off x="3265868" y="2867937"/>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1" name="Straight Connector 70">
            <a:extLst>
              <a:ext uri="{FF2B5EF4-FFF2-40B4-BE49-F238E27FC236}">
                <a16:creationId xmlns:a16="http://schemas.microsoft.com/office/drawing/2014/main" id="{5AF340B5-1FFD-420D-B31F-E6129B0D6BF8}"/>
              </a:ext>
            </a:extLst>
          </p:cNvPr>
          <p:cNvCxnSpPr/>
          <p:nvPr/>
        </p:nvCxnSpPr>
        <p:spPr>
          <a:xfrm>
            <a:off x="3214057"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B9319F9-030B-42BB-8830-834A33485C39}"/>
              </a:ext>
            </a:extLst>
          </p:cNvPr>
          <p:cNvGrpSpPr/>
          <p:nvPr/>
        </p:nvGrpSpPr>
        <p:grpSpPr>
          <a:xfrm>
            <a:off x="5319350" y="1771924"/>
            <a:ext cx="2390190" cy="1819753"/>
            <a:chOff x="293298" y="1806760"/>
            <a:chExt cx="2390190" cy="1819753"/>
          </a:xfrm>
        </p:grpSpPr>
        <p:graphicFrame>
          <p:nvGraphicFramePr>
            <p:cNvPr id="73" name="Chart 72">
              <a:extLst>
                <a:ext uri="{FF2B5EF4-FFF2-40B4-BE49-F238E27FC236}">
                  <a16:creationId xmlns:a16="http://schemas.microsoft.com/office/drawing/2014/main" id="{220258EA-72A8-4E13-B2A6-4B8285DAD243}"/>
                </a:ext>
              </a:extLst>
            </p:cNvPr>
            <p:cNvGraphicFramePr/>
            <p:nvPr>
              <p:extLst>
                <p:ext uri="{D42A27DB-BD31-4B8C-83A1-F6EECF244321}">
                  <p14:modId xmlns:p14="http://schemas.microsoft.com/office/powerpoint/2010/main" val="124303283"/>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5"/>
            </a:graphicData>
          </a:graphic>
        </p:graphicFrame>
        <p:sp>
          <p:nvSpPr>
            <p:cNvPr id="74" name="Rectangle 73">
              <a:extLst>
                <a:ext uri="{FF2B5EF4-FFF2-40B4-BE49-F238E27FC236}">
                  <a16:creationId xmlns:a16="http://schemas.microsoft.com/office/drawing/2014/main" id="{3B74D043-4A8F-4ABF-8348-FBD792642F3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sp>
          <p:nvSpPr>
            <p:cNvPr id="75" name="TextBox 74">
              <a:extLst>
                <a:ext uri="{FF2B5EF4-FFF2-40B4-BE49-F238E27FC236}">
                  <a16:creationId xmlns:a16="http://schemas.microsoft.com/office/drawing/2014/main" id="{5BFFEB15-879E-487B-B9D1-537DC4D449E9}"/>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6" name="Straight Connector 75">
              <a:extLst>
                <a:ext uri="{FF2B5EF4-FFF2-40B4-BE49-F238E27FC236}">
                  <a16:creationId xmlns:a16="http://schemas.microsoft.com/office/drawing/2014/main" id="{93BCE153-4E0B-42B6-950D-280D27A8C0F1}"/>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66045BB7-D3C8-4C12-A8E1-D98662B17EC7}"/>
              </a:ext>
            </a:extLst>
          </p:cNvPr>
          <p:cNvSpPr txBox="1"/>
          <p:nvPr/>
        </p:nvSpPr>
        <p:spPr>
          <a:xfrm>
            <a:off x="1474157" y="1674175"/>
            <a:ext cx="2585965"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Asian New Zealanders</a:t>
            </a:r>
          </a:p>
        </p:txBody>
      </p:sp>
      <p:sp>
        <p:nvSpPr>
          <p:cNvPr id="42" name="TextBox 41">
            <a:extLst>
              <a:ext uri="{FF2B5EF4-FFF2-40B4-BE49-F238E27FC236}">
                <a16:creationId xmlns:a16="http://schemas.microsoft.com/office/drawing/2014/main" id="{8FC0F9DA-6471-439C-AA48-B80511F2CF39}"/>
              </a:ext>
            </a:extLst>
          </p:cNvPr>
          <p:cNvSpPr txBox="1"/>
          <p:nvPr/>
        </p:nvSpPr>
        <p:spPr>
          <a:xfrm>
            <a:off x="5762399" y="1674175"/>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77" name="Rectangle 76">
            <a:extLst>
              <a:ext uri="{FF2B5EF4-FFF2-40B4-BE49-F238E27FC236}">
                <a16:creationId xmlns:a16="http://schemas.microsoft.com/office/drawing/2014/main" id="{A6004440-FC0A-473C-9E9A-3F7935A60B35}"/>
              </a:ext>
            </a:extLst>
          </p:cNvPr>
          <p:cNvSpPr/>
          <p:nvPr/>
        </p:nvSpPr>
        <p:spPr>
          <a:xfrm>
            <a:off x="217952" y="4302680"/>
            <a:ext cx="486785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284D2742-8419-433F-B09C-B68DFFE20A0D}"/>
              </a:ext>
            </a:extLst>
          </p:cNvPr>
          <p:cNvSpPr/>
          <p:nvPr/>
        </p:nvSpPr>
        <p:spPr>
          <a:xfrm>
            <a:off x="5222606" y="4302680"/>
            <a:ext cx="2580274"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0" name="Chart 79">
            <a:extLst>
              <a:ext uri="{FF2B5EF4-FFF2-40B4-BE49-F238E27FC236}">
                <a16:creationId xmlns:a16="http://schemas.microsoft.com/office/drawing/2014/main" id="{C59385D6-2428-40D1-A240-C33955665B47}"/>
              </a:ext>
            </a:extLst>
          </p:cNvPr>
          <p:cNvGraphicFramePr/>
          <p:nvPr>
            <p:extLst>
              <p:ext uri="{D42A27DB-BD31-4B8C-83A1-F6EECF244321}">
                <p14:modId xmlns:p14="http://schemas.microsoft.com/office/powerpoint/2010/main" val="3605342378"/>
              </p:ext>
            </p:extLst>
          </p:nvPr>
        </p:nvGraphicFramePr>
        <p:xfrm>
          <a:off x="397806" y="4409390"/>
          <a:ext cx="2390190" cy="1819753"/>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a:extLst>
              <a:ext uri="{FF2B5EF4-FFF2-40B4-BE49-F238E27FC236}">
                <a16:creationId xmlns:a16="http://schemas.microsoft.com/office/drawing/2014/main" id="{D72678F6-9195-4B10-8E2C-2D36E2F1802C}"/>
              </a:ext>
            </a:extLst>
          </p:cNvPr>
          <p:cNvSpPr/>
          <p:nvPr/>
        </p:nvSpPr>
        <p:spPr>
          <a:xfrm>
            <a:off x="1247323" y="5075652"/>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78%</a:t>
            </a:r>
            <a:endParaRPr lang="en-NZ" sz="2000" dirty="0">
              <a:solidFill>
                <a:srgbClr val="414141"/>
              </a:solidFill>
              <a:latin typeface="Arial Black" panose="020B0A04020102020204" pitchFamily="34" charset="0"/>
            </a:endParaRPr>
          </a:p>
        </p:txBody>
      </p:sp>
      <p:sp>
        <p:nvSpPr>
          <p:cNvPr id="82" name="TextBox 81">
            <a:extLst>
              <a:ext uri="{FF2B5EF4-FFF2-40B4-BE49-F238E27FC236}">
                <a16:creationId xmlns:a16="http://schemas.microsoft.com/office/drawing/2014/main" id="{CA67466B-F854-4DC5-9DE9-1EAE8919F0F1}"/>
              </a:ext>
            </a:extLst>
          </p:cNvPr>
          <p:cNvSpPr txBox="1"/>
          <p:nvPr/>
        </p:nvSpPr>
        <p:spPr>
          <a:xfrm>
            <a:off x="1312568" y="5505403"/>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83" name="Straight Connector 82">
            <a:extLst>
              <a:ext uri="{FF2B5EF4-FFF2-40B4-BE49-F238E27FC236}">
                <a16:creationId xmlns:a16="http://schemas.microsoft.com/office/drawing/2014/main" id="{D2BB4155-AF67-4852-A2D2-6563BA5D5A14}"/>
              </a:ext>
            </a:extLst>
          </p:cNvPr>
          <p:cNvCxnSpPr/>
          <p:nvPr/>
        </p:nvCxnSpPr>
        <p:spPr>
          <a:xfrm>
            <a:off x="1260757" y="548798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5" name="Chart 84">
            <a:extLst>
              <a:ext uri="{FF2B5EF4-FFF2-40B4-BE49-F238E27FC236}">
                <a16:creationId xmlns:a16="http://schemas.microsoft.com/office/drawing/2014/main" id="{B67C25FE-E2A2-4AB5-9C6C-8FB7368F8771}"/>
              </a:ext>
            </a:extLst>
          </p:cNvPr>
          <p:cNvGraphicFramePr/>
          <p:nvPr>
            <p:extLst>
              <p:ext uri="{D42A27DB-BD31-4B8C-83A1-F6EECF244321}">
                <p14:modId xmlns:p14="http://schemas.microsoft.com/office/powerpoint/2010/main" val="2465515984"/>
              </p:ext>
            </p:extLst>
          </p:nvPr>
        </p:nvGraphicFramePr>
        <p:xfrm>
          <a:off x="2351106" y="4409390"/>
          <a:ext cx="2390190" cy="1819753"/>
        </p:xfrm>
        <a:graphic>
          <a:graphicData uri="http://schemas.openxmlformats.org/drawingml/2006/chart">
            <c:chart xmlns:c="http://schemas.openxmlformats.org/drawingml/2006/chart" xmlns:r="http://schemas.openxmlformats.org/officeDocument/2006/relationships" r:id="rId7"/>
          </a:graphicData>
        </a:graphic>
      </p:graphicFrame>
      <p:sp>
        <p:nvSpPr>
          <p:cNvPr id="86" name="Rectangle 85">
            <a:extLst>
              <a:ext uri="{FF2B5EF4-FFF2-40B4-BE49-F238E27FC236}">
                <a16:creationId xmlns:a16="http://schemas.microsoft.com/office/drawing/2014/main" id="{A64DF0EE-0BFD-42DA-9046-CD1128B257D8}"/>
              </a:ext>
            </a:extLst>
          </p:cNvPr>
          <p:cNvSpPr/>
          <p:nvPr/>
        </p:nvSpPr>
        <p:spPr>
          <a:xfrm>
            <a:off x="3200623" y="5075652"/>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81%</a:t>
            </a:r>
            <a:endParaRPr lang="en-NZ" sz="2000" dirty="0">
              <a:solidFill>
                <a:srgbClr val="414141"/>
              </a:solidFill>
              <a:latin typeface="Arial Black" panose="020B0A04020102020204" pitchFamily="34" charset="0"/>
            </a:endParaRPr>
          </a:p>
        </p:txBody>
      </p:sp>
      <p:sp>
        <p:nvSpPr>
          <p:cNvPr id="87" name="TextBox 86">
            <a:extLst>
              <a:ext uri="{FF2B5EF4-FFF2-40B4-BE49-F238E27FC236}">
                <a16:creationId xmlns:a16="http://schemas.microsoft.com/office/drawing/2014/main" id="{3D9B2593-804F-477C-BB43-6AEDFBC8F9AF}"/>
              </a:ext>
            </a:extLst>
          </p:cNvPr>
          <p:cNvSpPr txBox="1"/>
          <p:nvPr/>
        </p:nvSpPr>
        <p:spPr>
          <a:xfrm>
            <a:off x="3265868" y="550540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88" name="Straight Connector 87">
            <a:extLst>
              <a:ext uri="{FF2B5EF4-FFF2-40B4-BE49-F238E27FC236}">
                <a16:creationId xmlns:a16="http://schemas.microsoft.com/office/drawing/2014/main" id="{D9031CFA-B0EA-49CE-8A53-8EF85D3A4FEC}"/>
              </a:ext>
            </a:extLst>
          </p:cNvPr>
          <p:cNvCxnSpPr/>
          <p:nvPr/>
        </p:nvCxnSpPr>
        <p:spPr>
          <a:xfrm>
            <a:off x="3214057" y="548798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ABC9FCD1-D254-469C-8836-48A5C9066A24}"/>
              </a:ext>
            </a:extLst>
          </p:cNvPr>
          <p:cNvGrpSpPr/>
          <p:nvPr/>
        </p:nvGrpSpPr>
        <p:grpSpPr>
          <a:xfrm>
            <a:off x="5319350" y="4409390"/>
            <a:ext cx="2390190" cy="1819753"/>
            <a:chOff x="293298" y="1806760"/>
            <a:chExt cx="2390190" cy="1819753"/>
          </a:xfrm>
        </p:grpSpPr>
        <p:graphicFrame>
          <p:nvGraphicFramePr>
            <p:cNvPr id="90" name="Chart 89">
              <a:extLst>
                <a:ext uri="{FF2B5EF4-FFF2-40B4-BE49-F238E27FC236}">
                  <a16:creationId xmlns:a16="http://schemas.microsoft.com/office/drawing/2014/main" id="{36F28CFB-F8DF-40F7-99CF-741344605066}"/>
                </a:ext>
              </a:extLst>
            </p:cNvPr>
            <p:cNvGraphicFramePr/>
            <p:nvPr>
              <p:extLst>
                <p:ext uri="{D42A27DB-BD31-4B8C-83A1-F6EECF244321}">
                  <p14:modId xmlns:p14="http://schemas.microsoft.com/office/powerpoint/2010/main" val="3738553909"/>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8"/>
            </a:graphicData>
          </a:graphic>
        </p:graphicFrame>
        <p:sp>
          <p:nvSpPr>
            <p:cNvPr id="91" name="Rectangle 90">
              <a:extLst>
                <a:ext uri="{FF2B5EF4-FFF2-40B4-BE49-F238E27FC236}">
                  <a16:creationId xmlns:a16="http://schemas.microsoft.com/office/drawing/2014/main" id="{E8ED8543-3DC1-4538-A365-780B43396A2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80%</a:t>
              </a:r>
              <a:endParaRPr lang="en-NZ" sz="2000" dirty="0">
                <a:solidFill>
                  <a:srgbClr val="414141"/>
                </a:solidFill>
                <a:latin typeface="Arial Black" panose="020B0A04020102020204" pitchFamily="34" charset="0"/>
              </a:endParaRPr>
            </a:p>
          </p:txBody>
        </p:sp>
        <p:sp>
          <p:nvSpPr>
            <p:cNvPr id="92" name="TextBox 91">
              <a:extLst>
                <a:ext uri="{FF2B5EF4-FFF2-40B4-BE49-F238E27FC236}">
                  <a16:creationId xmlns:a16="http://schemas.microsoft.com/office/drawing/2014/main" id="{1058730E-5B32-4316-BBC5-E2F774ABECA4}"/>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93" name="Straight Connector 92">
              <a:extLst>
                <a:ext uri="{FF2B5EF4-FFF2-40B4-BE49-F238E27FC236}">
                  <a16:creationId xmlns:a16="http://schemas.microsoft.com/office/drawing/2014/main" id="{9C67D797-4775-41DE-91ED-FDBD11AC4292}"/>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FB383CA7-B412-41CA-95BD-08F0054E1EE4}"/>
              </a:ext>
            </a:extLst>
          </p:cNvPr>
          <p:cNvSpPr txBox="1"/>
          <p:nvPr/>
        </p:nvSpPr>
        <p:spPr>
          <a:xfrm>
            <a:off x="1474157" y="4311641"/>
            <a:ext cx="2585965"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Asian New Zealanders</a:t>
            </a:r>
          </a:p>
        </p:txBody>
      </p:sp>
      <p:sp>
        <p:nvSpPr>
          <p:cNvPr id="95" name="TextBox 94">
            <a:extLst>
              <a:ext uri="{FF2B5EF4-FFF2-40B4-BE49-F238E27FC236}">
                <a16:creationId xmlns:a16="http://schemas.microsoft.com/office/drawing/2014/main" id="{EE332207-B6B5-4608-BC39-A063D9DE3D2B}"/>
              </a:ext>
            </a:extLst>
          </p:cNvPr>
          <p:cNvSpPr txBox="1"/>
          <p:nvPr/>
        </p:nvSpPr>
        <p:spPr>
          <a:xfrm>
            <a:off x="5762399" y="4311641"/>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97" name="Text Placeholder 7">
            <a:extLst>
              <a:ext uri="{FF2B5EF4-FFF2-40B4-BE49-F238E27FC236}">
                <a16:creationId xmlns:a16="http://schemas.microsoft.com/office/drawing/2014/main" id="{44F3A1DE-BAAF-4958-B81E-A490BCD1AD8A}"/>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And have you visited visual arts other than film festivals in the last 12 months?</a:t>
            </a:r>
          </a:p>
        </p:txBody>
      </p:sp>
      <p:sp>
        <p:nvSpPr>
          <p:cNvPr id="98" name="TextBox 97">
            <a:extLst>
              <a:ext uri="{FF2B5EF4-FFF2-40B4-BE49-F238E27FC236}">
                <a16:creationId xmlns:a16="http://schemas.microsoft.com/office/drawing/2014/main" id="{0939EF96-F557-4749-BDFA-D7A1D417700D}"/>
              </a:ext>
            </a:extLst>
          </p:cNvPr>
          <p:cNvSpPr txBox="1"/>
          <p:nvPr/>
        </p:nvSpPr>
        <p:spPr>
          <a:xfrm>
            <a:off x="260522" y="3421199"/>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the visual arts 2017 (n=522); 2020 (n=630)</a:t>
            </a:r>
          </a:p>
        </p:txBody>
      </p:sp>
      <p:sp>
        <p:nvSpPr>
          <p:cNvPr id="57" name="TextBox 56">
            <a:extLst>
              <a:ext uri="{FF2B5EF4-FFF2-40B4-BE49-F238E27FC236}">
                <a16:creationId xmlns:a16="http://schemas.microsoft.com/office/drawing/2014/main" id="{ABC8C76B-9164-4807-9A79-3AB08BF382E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6" name="TextBox 25"/>
          <p:cNvSpPr txBox="1"/>
          <p:nvPr/>
        </p:nvSpPr>
        <p:spPr>
          <a:xfrm>
            <a:off x="260522" y="6054906"/>
            <a:ext cx="46091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attended film festivals 2017 (n=211); 2020 (n=179)</a:t>
            </a:r>
          </a:p>
        </p:txBody>
      </p:sp>
      <p:grpSp>
        <p:nvGrpSpPr>
          <p:cNvPr id="58" name="Group 57">
            <a:extLst>
              <a:ext uri="{FF2B5EF4-FFF2-40B4-BE49-F238E27FC236}">
                <a16:creationId xmlns:a16="http://schemas.microsoft.com/office/drawing/2014/main" id="{74FA0C77-78C2-4555-AE0E-7CF8D4A1DFEC}"/>
              </a:ext>
            </a:extLst>
          </p:cNvPr>
          <p:cNvGrpSpPr/>
          <p:nvPr/>
        </p:nvGrpSpPr>
        <p:grpSpPr>
          <a:xfrm>
            <a:off x="5136705" y="6407321"/>
            <a:ext cx="2241162" cy="215444"/>
            <a:chOff x="163092" y="5772628"/>
            <a:chExt cx="2241162" cy="215444"/>
          </a:xfrm>
        </p:grpSpPr>
        <p:sp>
          <p:nvSpPr>
            <p:cNvPr id="59" name="TextBox 58">
              <a:extLst>
                <a:ext uri="{FF2B5EF4-FFF2-40B4-BE49-F238E27FC236}">
                  <a16:creationId xmlns:a16="http://schemas.microsoft.com/office/drawing/2014/main" id="{99E5FB96-F2B7-40D3-BA83-BCD1E6DF07D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60" name="Isosceles Triangle 59">
              <a:extLst>
                <a:ext uri="{FF2B5EF4-FFF2-40B4-BE49-F238E27FC236}">
                  <a16:creationId xmlns:a16="http://schemas.microsoft.com/office/drawing/2014/main" id="{FD6C7A06-E900-4827-8201-5183F6AFF02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Isosceles Triangle 60">
              <a:extLst>
                <a:ext uri="{FF2B5EF4-FFF2-40B4-BE49-F238E27FC236}">
                  <a16:creationId xmlns:a16="http://schemas.microsoft.com/office/drawing/2014/main" id="{669A9024-6EE5-4355-A33F-8BEFA6A04D1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5" name="Group 64">
            <a:extLst>
              <a:ext uri="{FF2B5EF4-FFF2-40B4-BE49-F238E27FC236}">
                <a16:creationId xmlns:a16="http://schemas.microsoft.com/office/drawing/2014/main" id="{40CFAA8B-E9E8-43E9-86FE-F04235EF874D}"/>
              </a:ext>
            </a:extLst>
          </p:cNvPr>
          <p:cNvGrpSpPr/>
          <p:nvPr/>
        </p:nvGrpSpPr>
        <p:grpSpPr>
          <a:xfrm>
            <a:off x="5136705" y="6615308"/>
            <a:ext cx="2891981" cy="215444"/>
            <a:chOff x="163092" y="5772628"/>
            <a:chExt cx="2891981" cy="215444"/>
          </a:xfrm>
        </p:grpSpPr>
        <p:sp>
          <p:nvSpPr>
            <p:cNvPr id="66" name="TextBox 65">
              <a:extLst>
                <a:ext uri="{FF2B5EF4-FFF2-40B4-BE49-F238E27FC236}">
                  <a16:creationId xmlns:a16="http://schemas.microsoft.com/office/drawing/2014/main" id="{AB50FB9A-4265-4428-97AD-E081F86E5A5E}"/>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99" name="Isosceles Triangle 98">
              <a:extLst>
                <a:ext uri="{FF2B5EF4-FFF2-40B4-BE49-F238E27FC236}">
                  <a16:creationId xmlns:a16="http://schemas.microsoft.com/office/drawing/2014/main" id="{309F697E-534F-45DC-BB92-97BA1148D33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0" name="Isosceles Triangle 99">
              <a:extLst>
                <a:ext uri="{FF2B5EF4-FFF2-40B4-BE49-F238E27FC236}">
                  <a16:creationId xmlns:a16="http://schemas.microsoft.com/office/drawing/2014/main" id="{13A5CD38-C235-407D-9676-51C01367DE5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3" name="TextBox 102">
            <a:extLst>
              <a:ext uri="{FF2B5EF4-FFF2-40B4-BE49-F238E27FC236}">
                <a16:creationId xmlns:a16="http://schemas.microsoft.com/office/drawing/2014/main" id="{37FB8D12-3634-4A2F-A54B-B2DA5D6C811A}"/>
              </a:ext>
            </a:extLst>
          </p:cNvPr>
          <p:cNvSpPr txBox="1"/>
          <p:nvPr/>
        </p:nvSpPr>
        <p:spPr>
          <a:xfrm>
            <a:off x="5208705" y="3435099"/>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(n=3032</a:t>
            </a:r>
            <a:r>
              <a:rPr lang="lv-LV" sz="800" dirty="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1A80C94-F2D8-430E-B84C-B8D647CEC189}"/>
              </a:ext>
            </a:extLst>
          </p:cNvPr>
          <p:cNvSpPr/>
          <p:nvPr/>
        </p:nvSpPr>
        <p:spPr>
          <a:xfrm>
            <a:off x="5250071" y="6053193"/>
            <a:ext cx="1471878" cy="215444"/>
          </a:xfrm>
          <a:prstGeom prst="rect">
            <a:avLst/>
          </a:prstGeom>
        </p:spPr>
        <p:txBody>
          <a:bodyPr wrap="non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(n=652</a:t>
            </a:r>
            <a:r>
              <a:rPr lang="lv-LV" sz="80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igDiff">
            <a:extLst>
              <a:ext uri="{FF2B5EF4-FFF2-40B4-BE49-F238E27FC236}">
                <a16:creationId xmlns:a16="http://schemas.microsoft.com/office/drawing/2014/main" id="{68252079-0977-4F4F-9CBE-50A3B51078A1}"/>
              </a:ext>
            </a:extLst>
          </p:cNvPr>
          <p:cNvSpPr/>
          <p:nvPr/>
        </p:nvSpPr>
        <p:spPr>
          <a:xfrm rot="10800000">
            <a:off x="3580018" y="2273086"/>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69CC8686-0F6E-44F6-845F-09F0BEC93F3C}"/>
              </a:ext>
            </a:extLst>
          </p:cNvPr>
          <p:cNvSpPr>
            <a:spLocks noChangeAspect="1"/>
          </p:cNvSpPr>
          <p:nvPr/>
        </p:nvSpPr>
        <p:spPr>
          <a:xfrm>
            <a:off x="3439615" y="228255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9" name="Rectangle 78">
            <a:extLst>
              <a:ext uri="{FF2B5EF4-FFF2-40B4-BE49-F238E27FC236}">
                <a16:creationId xmlns:a16="http://schemas.microsoft.com/office/drawing/2014/main" id="{23734483-E72A-470E-B2DE-C5003F2B39BB}"/>
              </a:ext>
            </a:extLst>
          </p:cNvPr>
          <p:cNvSpPr/>
          <p:nvPr/>
        </p:nvSpPr>
        <p:spPr>
          <a:xfrm>
            <a:off x="8245929" y="1945470"/>
            <a:ext cx="3728119" cy="2939266"/>
          </a:xfrm>
          <a:prstGeom prst="rect">
            <a:avLst/>
          </a:prstGeom>
        </p:spPr>
        <p:txBody>
          <a:bodyPr wrap="square">
            <a:spAutoFit/>
          </a:bodyPr>
          <a:lstStyle/>
          <a:p>
            <a:r>
              <a:rPr lang="en-NZ" sz="1000" dirty="0"/>
              <a:t>Twenty-seven percent of Asian New Zealanders who have attended the visual arts have attended a film festival in the last 12 months. This is a significant drop from 2017, despite some film festivals moving to an online format because of COVID-19. However, attendance remains higher than the national average (20%).</a:t>
            </a:r>
          </a:p>
          <a:p>
            <a:endParaRPr lang="en-NZ" sz="1000" dirty="0"/>
          </a:p>
          <a:p>
            <a:r>
              <a:rPr lang="en-NZ" sz="1000" dirty="0"/>
              <a:t>Eighty-one percent of those who have attended film festivals in the last 12 months have also attended other visual art forms. This is in line with 2017 and with all New Zealanders.</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The following groups of Asian New Zealanders are more likely than average (27%) to have attended film festivals: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with the lived experience of disability (46%)</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aged 30 to 39 (33%)</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Men (32%).</a:t>
            </a:r>
          </a:p>
        </p:txBody>
      </p:sp>
    </p:spTree>
    <p:extLst>
      <p:ext uri="{BB962C8B-B14F-4D97-AF65-F5344CB8AC3E}">
        <p14:creationId xmlns:p14="http://schemas.microsoft.com/office/powerpoint/2010/main" val="368454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Encouraging greater attendance in the arts</a:t>
            </a:r>
          </a:p>
        </p:txBody>
      </p:sp>
      <p:sp>
        <p:nvSpPr>
          <p:cNvPr id="2" name="Text Placeholder 1">
            <a:extLst>
              <a:ext uri="{FF2B5EF4-FFF2-40B4-BE49-F238E27FC236}">
                <a16:creationId xmlns:a16="http://schemas.microsoft.com/office/drawing/2014/main" id="{B3C4B55F-F571-42AE-8557-113974CB7F19}"/>
              </a:ext>
            </a:extLst>
          </p:cNvPr>
          <p:cNvSpPr>
            <a:spLocks noGrp="1"/>
          </p:cNvSpPr>
          <p:nvPr>
            <p:ph type="body" sz="quarter" idx="10"/>
          </p:nvPr>
        </p:nvSpPr>
        <p:spPr>
          <a:xfrm>
            <a:off x="758825" y="1335498"/>
            <a:ext cx="6953250" cy="419100"/>
          </a:xfrm>
        </p:spPr>
        <p:txBody>
          <a:bodyPr/>
          <a:lstStyle/>
          <a:p>
            <a:r>
              <a:rPr lang="en-NZ" dirty="0"/>
              <a:t>What difference would the following make in encouraging you to go to the arts more often?</a:t>
            </a:r>
          </a:p>
        </p:txBody>
      </p:sp>
      <p:graphicFrame>
        <p:nvGraphicFramePr>
          <p:cNvPr id="6" name="Content Placeholder 5">
            <a:extLst>
              <a:ext uri="{FF2B5EF4-FFF2-40B4-BE49-F238E27FC236}">
                <a16:creationId xmlns:a16="http://schemas.microsoft.com/office/drawing/2014/main" id="{023F8D15-A21A-44A6-89CF-D9B7B53AEF32}"/>
              </a:ext>
            </a:extLst>
          </p:cNvPr>
          <p:cNvGraphicFramePr>
            <a:graphicFrameLocks noGrp="1"/>
          </p:cNvGraphicFramePr>
          <p:nvPr>
            <p:ph idx="4294967295"/>
            <p:extLst>
              <p:ext uri="{D42A27DB-BD31-4B8C-83A1-F6EECF244321}">
                <p14:modId xmlns:p14="http://schemas.microsoft.com/office/powerpoint/2010/main" val="3466040098"/>
              </p:ext>
            </p:extLst>
          </p:nvPr>
        </p:nvGraphicFramePr>
        <p:xfrm>
          <a:off x="7076188" y="2147804"/>
          <a:ext cx="613956" cy="3881120"/>
        </p:xfrm>
        <a:graphic>
          <a:graphicData uri="http://schemas.openxmlformats.org/drawingml/2006/table">
            <a:tbl>
              <a:tblPr firstRow="1" bandRow="1">
                <a:tableStyleId>{5C22544A-7EE6-4342-B048-85BDC9FD1C3A}</a:tableStyleId>
              </a:tblPr>
              <a:tblGrid>
                <a:gridCol w="613956">
                  <a:extLst>
                    <a:ext uri="{9D8B030D-6E8A-4147-A177-3AD203B41FA5}">
                      <a16:colId xmlns:a16="http://schemas.microsoft.com/office/drawing/2014/main" val="3177729638"/>
                    </a:ext>
                  </a:extLst>
                </a:gridCol>
              </a:tblGrid>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65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67</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465828506"/>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63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90773504"/>
                  </a:ext>
                </a:extLst>
              </a:tr>
              <a:tr h="116906">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66039176"/>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58</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136268829"/>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866934927"/>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31396891"/>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57</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37652548"/>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8394750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7331597"/>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49</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37355338"/>
                  </a:ext>
                </a:extLst>
              </a:tr>
              <a:tr h="263038">
                <a:tc>
                  <a:txBody>
                    <a:bodyPr/>
                    <a:lstStyle/>
                    <a:p>
                      <a:pPr algn="ctr"/>
                      <a:r>
                        <a:rPr lang="lv-LV" sz="1200" b="1" dirty="0">
                          <a:solidFill>
                            <a:schemeClr val="tx1">
                              <a:lumMod val="65000"/>
                              <a:lumOff val="35000"/>
                            </a:schemeClr>
                          </a:solidFill>
                          <a:latin typeface="Arial" panose="020B0604020202020204" pitchFamily="34" charset="0"/>
                          <a:cs typeface="Arial" panose="020B0604020202020204" pitchFamily="34" charset="0"/>
                        </a:rPr>
                        <a:t>38</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21126942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083548490"/>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44</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399675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42</a:t>
                      </a:r>
                    </a:p>
                  </a:txBody>
                  <a:tcPr>
                    <a:noFill/>
                  </a:tcPr>
                </a:tc>
                <a:extLst>
                  <a:ext uri="{0D108BD9-81ED-4DB2-BD59-A6C34878D82A}">
                    <a16:rowId xmlns:a16="http://schemas.microsoft.com/office/drawing/2014/main" val="117828218"/>
                  </a:ext>
                </a:extLst>
              </a:tr>
            </a:tbl>
          </a:graphicData>
        </a:graphic>
      </p:graphicFrame>
      <p:graphicFrame>
        <p:nvGraphicFramePr>
          <p:cNvPr id="7" name="Chart 6"/>
          <p:cNvGraphicFramePr/>
          <p:nvPr>
            <p:extLst>
              <p:ext uri="{D42A27DB-BD31-4B8C-83A1-F6EECF244321}">
                <p14:modId xmlns:p14="http://schemas.microsoft.com/office/powerpoint/2010/main" val="3363941855"/>
              </p:ext>
            </p:extLst>
          </p:nvPr>
        </p:nvGraphicFramePr>
        <p:xfrm>
          <a:off x="1520257" y="1836172"/>
          <a:ext cx="5800700" cy="453660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1EDF4F1D-6B8E-41E1-A210-6FF2AF6CC2B8}"/>
              </a:ext>
            </a:extLst>
          </p:cNvPr>
          <p:cNvSpPr txBox="1"/>
          <p:nvPr/>
        </p:nvSpPr>
        <p:spPr>
          <a:xfrm>
            <a:off x="88901" y="6534867"/>
            <a:ext cx="5204772"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are interested in the arts but don't go much 2017 (n=637); 2020 (n=925)</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2733547"/>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F390FD-6887-4ED3-8175-50257A98E1CA}"/>
              </a:ext>
            </a:extLst>
          </p:cNvPr>
          <p:cNvCxnSpPr>
            <a:cxnSpLocks/>
          </p:cNvCxnSpPr>
          <p:nvPr/>
        </p:nvCxnSpPr>
        <p:spPr>
          <a:xfrm>
            <a:off x="231402" y="341155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347473-2324-4A46-9E16-3B9977C22944}"/>
              </a:ext>
            </a:extLst>
          </p:cNvPr>
          <p:cNvCxnSpPr>
            <a:cxnSpLocks/>
          </p:cNvCxnSpPr>
          <p:nvPr/>
        </p:nvCxnSpPr>
        <p:spPr>
          <a:xfrm>
            <a:off x="240927" y="475717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C58215-1D00-4125-B460-B684BF1F321F}"/>
              </a:ext>
            </a:extLst>
          </p:cNvPr>
          <p:cNvCxnSpPr>
            <a:cxnSpLocks/>
          </p:cNvCxnSpPr>
          <p:nvPr/>
        </p:nvCxnSpPr>
        <p:spPr>
          <a:xfrm>
            <a:off x="231397" y="410428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048967-0947-43FC-98F8-1029CEBCB7F1}"/>
              </a:ext>
            </a:extLst>
          </p:cNvPr>
          <p:cNvCxnSpPr>
            <a:cxnSpLocks/>
          </p:cNvCxnSpPr>
          <p:nvPr/>
        </p:nvCxnSpPr>
        <p:spPr>
          <a:xfrm>
            <a:off x="240924" y="54360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30CD932-917C-452C-8370-C12A248B4C19}"/>
              </a:ext>
            </a:extLst>
          </p:cNvPr>
          <p:cNvGrpSpPr/>
          <p:nvPr/>
        </p:nvGrpSpPr>
        <p:grpSpPr>
          <a:xfrm>
            <a:off x="167278" y="2217572"/>
            <a:ext cx="1653273" cy="3829950"/>
            <a:chOff x="88900" y="1798623"/>
            <a:chExt cx="2491740" cy="3829950"/>
          </a:xfrm>
        </p:grpSpPr>
        <p:sp>
          <p:nvSpPr>
            <p:cNvPr id="35" name="TextBox 34">
              <a:extLst>
                <a:ext uri="{FF2B5EF4-FFF2-40B4-BE49-F238E27FC236}">
                  <a16:creationId xmlns:a16="http://schemas.microsoft.com/office/drawing/2014/main" id="{114101D5-9075-4E74-A3D1-AEF9D73F36E8}"/>
                </a:ext>
              </a:extLst>
            </p:cNvPr>
            <p:cNvSpPr txBox="1"/>
            <p:nvPr/>
          </p:nvSpPr>
          <p:spPr>
            <a:xfrm>
              <a:off x="88900" y="2453076"/>
              <a:ext cx="2378526"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the price of tickets were cheaper</a:t>
              </a:r>
            </a:p>
          </p:txBody>
        </p:sp>
        <p:sp>
          <p:nvSpPr>
            <p:cNvPr id="36" name="TextBox 35">
              <a:extLst>
                <a:ext uri="{FF2B5EF4-FFF2-40B4-BE49-F238E27FC236}">
                  <a16:creationId xmlns:a16="http://schemas.microsoft.com/office/drawing/2014/main" id="{F798CBB4-F589-4180-8170-33F1D3305F2C}"/>
                </a:ext>
              </a:extLst>
            </p:cNvPr>
            <p:cNvSpPr txBox="1"/>
            <p:nvPr/>
          </p:nvSpPr>
          <p:spPr>
            <a:xfrm>
              <a:off x="102752" y="1798623"/>
              <a:ext cx="2364675"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there were more arts events that appealed to me</a:t>
              </a:r>
            </a:p>
          </p:txBody>
        </p:sp>
        <p:sp>
          <p:nvSpPr>
            <p:cNvPr id="37" name="TextBox 36">
              <a:extLst>
                <a:ext uri="{FF2B5EF4-FFF2-40B4-BE49-F238E27FC236}">
                  <a16:creationId xmlns:a16="http://schemas.microsoft.com/office/drawing/2014/main" id="{A29C64D7-2FE3-43E7-B813-8F13827562E9}"/>
                </a:ext>
              </a:extLst>
            </p:cNvPr>
            <p:cNvSpPr txBox="1"/>
            <p:nvPr/>
          </p:nvSpPr>
          <p:spPr>
            <a:xfrm>
              <a:off x="130458" y="3062897"/>
              <a:ext cx="2336969"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could go with someone / had someone to go with</a:t>
              </a:r>
            </a:p>
          </p:txBody>
        </p:sp>
        <p:sp>
          <p:nvSpPr>
            <p:cNvPr id="38" name="TextBox 37">
              <a:extLst>
                <a:ext uri="{FF2B5EF4-FFF2-40B4-BE49-F238E27FC236}">
                  <a16:creationId xmlns:a16="http://schemas.microsoft.com/office/drawing/2014/main" id="{70A5DA34-B3DB-4FDD-8A70-F4F769118E71}"/>
                </a:ext>
              </a:extLst>
            </p:cNvPr>
            <p:cNvSpPr txBox="1"/>
            <p:nvPr/>
          </p:nvSpPr>
          <p:spPr>
            <a:xfrm>
              <a:off x="141067" y="3813030"/>
              <a:ext cx="2326360"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arts events were of high quality</a:t>
              </a:r>
            </a:p>
          </p:txBody>
        </p:sp>
        <p:sp>
          <p:nvSpPr>
            <p:cNvPr id="39" name="TextBox 38">
              <a:extLst>
                <a:ext uri="{FF2B5EF4-FFF2-40B4-BE49-F238E27FC236}">
                  <a16:creationId xmlns:a16="http://schemas.microsoft.com/office/drawing/2014/main" id="{5311EF32-DB00-471C-B459-3B242C561EAC}"/>
                </a:ext>
              </a:extLst>
            </p:cNvPr>
            <p:cNvSpPr txBox="1"/>
            <p:nvPr/>
          </p:nvSpPr>
          <p:spPr>
            <a:xfrm>
              <a:off x="130463" y="4495529"/>
              <a:ext cx="2336963"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I were confident of feeling welcome</a:t>
              </a:r>
            </a:p>
          </p:txBody>
        </p:sp>
        <p:sp>
          <p:nvSpPr>
            <p:cNvPr id="40" name="TextBox 39">
              <a:extLst>
                <a:ext uri="{FF2B5EF4-FFF2-40B4-BE49-F238E27FC236}">
                  <a16:creationId xmlns:a16="http://schemas.microsoft.com/office/drawing/2014/main" id="{173C43A5-A173-4A7B-AB20-1DF37970CC24}"/>
                </a:ext>
              </a:extLst>
            </p:cNvPr>
            <p:cNvSpPr txBox="1"/>
            <p:nvPr/>
          </p:nvSpPr>
          <p:spPr>
            <a:xfrm>
              <a:off x="141072" y="5074575"/>
              <a:ext cx="2439568"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knew there would be more people like me going</a:t>
              </a:r>
            </a:p>
          </p:txBody>
        </p:sp>
      </p:grpSp>
      <p:sp>
        <p:nvSpPr>
          <p:cNvPr id="41" name="Rectangle 40">
            <a:extLst>
              <a:ext uri="{FF2B5EF4-FFF2-40B4-BE49-F238E27FC236}">
                <a16:creationId xmlns:a16="http://schemas.microsoft.com/office/drawing/2014/main" id="{AF649201-AE2B-42ED-B357-1287DD5A6192}"/>
              </a:ext>
            </a:extLst>
          </p:cNvPr>
          <p:cNvSpPr/>
          <p:nvPr/>
        </p:nvSpPr>
        <p:spPr>
          <a:xfrm>
            <a:off x="8258938" y="1945470"/>
            <a:ext cx="3711185" cy="3631763"/>
          </a:xfrm>
          <a:prstGeom prst="rect">
            <a:avLst/>
          </a:prstGeom>
        </p:spPr>
        <p:txBody>
          <a:bodyPr wrap="square">
            <a:spAutoFit/>
          </a:bodyPr>
          <a:lstStyle/>
          <a:p>
            <a:r>
              <a:rPr lang="en-NZ" sz="1000" dirty="0"/>
              <a:t>Seven in ten (69%) Asian New Zealanders agree that some arts interest them but they still don’t go much. We asked these respondents what might encourage them to go more often.</a:t>
            </a:r>
          </a:p>
          <a:p>
            <a:endParaRPr lang="en-NZ" sz="1000" dirty="0"/>
          </a:p>
          <a:p>
            <a:r>
              <a:rPr lang="en-NZ" sz="1000" dirty="0"/>
              <a:t>Choice and ticket prices remain the top two factors that influence attendance. More than six in ten say these factors could make a difference in encouraging them to go more often.</a:t>
            </a:r>
          </a:p>
          <a:p>
            <a:r>
              <a:rPr lang="en-NZ" sz="1000" dirty="0"/>
              <a:t> </a:t>
            </a:r>
          </a:p>
          <a:p>
            <a:r>
              <a:rPr lang="en-NZ" sz="1000" dirty="0"/>
              <a:t>There is also an opportunity to further increase attendance by tackling the social norm that you need to attend arts events with other people, as well as perceptions of quality. </a:t>
            </a:r>
          </a:p>
          <a:p>
            <a:endParaRPr lang="en-NZ" sz="1000" dirty="0"/>
          </a:p>
          <a:p>
            <a:r>
              <a:rPr lang="en-NZ" sz="1000" dirty="0"/>
              <a:t>Finally, greater inclusivity needs to be promoted to encourage attendance. Forty-nine percent say they would be more likely to attend if they were confident of feeling welcome (this is up from 38% in 2017). Further, 44% say knowing other people like them were going would make them feel more inclined to attend. </a:t>
            </a:r>
          </a:p>
          <a:p>
            <a:endParaRPr lang="en-NZ" sz="1000" dirty="0"/>
          </a:p>
          <a:p>
            <a:r>
              <a:rPr lang="en-NZ" sz="1000" dirty="0"/>
              <a:t>Asian New Zealanders are more likely than average to say that all six things listed on the adjacent chart would encourage them to go to the arts more often. </a:t>
            </a:r>
          </a:p>
          <a:p>
            <a:endParaRPr lang="en-NZ" sz="1000" dirty="0"/>
          </a:p>
        </p:txBody>
      </p:sp>
      <p:sp>
        <p:nvSpPr>
          <p:cNvPr id="42" name="Oval 41">
            <a:extLst>
              <a:ext uri="{FF2B5EF4-FFF2-40B4-BE49-F238E27FC236}">
                <a16:creationId xmlns:a16="http://schemas.microsoft.com/office/drawing/2014/main" id="{8DA04134-AB03-4F4B-B769-5BD621BE128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 name="SigDiff">
            <a:extLst>
              <a:ext uri="{FF2B5EF4-FFF2-40B4-BE49-F238E27FC236}">
                <a16:creationId xmlns:a16="http://schemas.microsoft.com/office/drawing/2014/main" id="{0835E6A4-DF40-4977-9E59-92B3A08CA53C}"/>
              </a:ext>
            </a:extLst>
          </p:cNvPr>
          <p:cNvSpPr/>
          <p:nvPr/>
        </p:nvSpPr>
        <p:spPr>
          <a:xfrm>
            <a:off x="7536655" y="2157964"/>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igDiff">
            <a:extLst>
              <a:ext uri="{FF2B5EF4-FFF2-40B4-BE49-F238E27FC236}">
                <a16:creationId xmlns:a16="http://schemas.microsoft.com/office/drawing/2014/main" id="{D0E2F50E-DB0C-4AC3-A353-E6A0AFC34E34}"/>
              </a:ext>
            </a:extLst>
          </p:cNvPr>
          <p:cNvSpPr/>
          <p:nvPr/>
        </p:nvSpPr>
        <p:spPr>
          <a:xfrm>
            <a:off x="7536655" y="4824964"/>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 name="Content Placeholder 5">
            <a:extLst>
              <a:ext uri="{FF2B5EF4-FFF2-40B4-BE49-F238E27FC236}">
                <a16:creationId xmlns:a16="http://schemas.microsoft.com/office/drawing/2014/main" id="{F800B8A0-A545-4A2F-A980-4E85EB62EDC2}"/>
              </a:ext>
            </a:extLst>
          </p:cNvPr>
          <p:cNvGraphicFramePr>
            <a:graphicFrameLocks/>
          </p:cNvGraphicFramePr>
          <p:nvPr>
            <p:extLst>
              <p:ext uri="{D42A27DB-BD31-4B8C-83A1-F6EECF244321}">
                <p14:modId xmlns:p14="http://schemas.microsoft.com/office/powerpoint/2010/main" val="2278438342"/>
              </p:ext>
            </p:extLst>
          </p:nvPr>
        </p:nvGraphicFramePr>
        <p:xfrm>
          <a:off x="7478626" y="2147804"/>
          <a:ext cx="613956" cy="3881120"/>
        </p:xfrm>
        <a:graphic>
          <a:graphicData uri="http://schemas.openxmlformats.org/drawingml/2006/table">
            <a:tbl>
              <a:tblPr firstRow="1" bandRow="1">
                <a:tableStyleId>{5C22544A-7EE6-4342-B048-85BDC9FD1C3A}</a:tableStyleId>
              </a:tblPr>
              <a:tblGrid>
                <a:gridCol w="613956">
                  <a:extLst>
                    <a:ext uri="{9D8B030D-6E8A-4147-A177-3AD203B41FA5}">
                      <a16:colId xmlns:a16="http://schemas.microsoft.com/office/drawing/2014/main" val="3177729638"/>
                    </a:ext>
                  </a:extLst>
                </a:gridCol>
              </a:tblGrid>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109355"/>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4574444"/>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6196992"/>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5828506"/>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0773504"/>
                  </a:ext>
                </a:extLst>
              </a:tr>
              <a:tr h="116906">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039176"/>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6268829"/>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6934927"/>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1396891"/>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5254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394750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31597"/>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35533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26942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3548490"/>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9675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828218"/>
                  </a:ext>
                </a:extLst>
              </a:tr>
            </a:tbl>
          </a:graphicData>
        </a:graphic>
      </p:graphicFrame>
      <p:sp>
        <p:nvSpPr>
          <p:cNvPr id="32" name="TextBox 31">
            <a:extLst>
              <a:ext uri="{FF2B5EF4-FFF2-40B4-BE49-F238E27FC236}">
                <a16:creationId xmlns:a16="http://schemas.microsoft.com/office/drawing/2014/main" id="{BBC8CF08-306A-4E99-8E64-8A3B782DB9FB}"/>
              </a:ext>
            </a:extLst>
          </p:cNvPr>
          <p:cNvSpPr txBox="1"/>
          <p:nvPr/>
        </p:nvSpPr>
        <p:spPr>
          <a:xfrm>
            <a:off x="7064022" y="1780354"/>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Asian New Zealanders Nett  4-5</a:t>
            </a:r>
          </a:p>
        </p:txBody>
      </p:sp>
      <p:sp>
        <p:nvSpPr>
          <p:cNvPr id="30" name="TextBox 29">
            <a:extLst>
              <a:ext uri="{FF2B5EF4-FFF2-40B4-BE49-F238E27FC236}">
                <a16:creationId xmlns:a16="http://schemas.microsoft.com/office/drawing/2014/main" id="{1C57BC67-8C8D-4489-BC9B-46F833B53BD5}"/>
              </a:ext>
            </a:extLst>
          </p:cNvPr>
          <p:cNvSpPr txBox="1"/>
          <p:nvPr/>
        </p:nvSpPr>
        <p:spPr>
          <a:xfrm>
            <a:off x="7516482" y="1789782"/>
            <a:ext cx="631299" cy="424732"/>
          </a:xfrm>
          <a:prstGeom prst="rect">
            <a:avLst/>
          </a:prstGeom>
          <a:noFill/>
        </p:spPr>
        <p:txBody>
          <a:bodyPr wrap="square" rtlCol="0">
            <a:spAutoFit/>
          </a:bodyPr>
          <a:lstStyle/>
          <a:p>
            <a:pPr algn="ctr">
              <a:lnSpc>
                <a:spcPct val="90000"/>
              </a:lnSpc>
            </a:pPr>
            <a:r>
              <a:rPr lang="en-NZ" sz="800">
                <a:solidFill>
                  <a:schemeClr val="tx1">
                    <a:lumMod val="65000"/>
                    <a:lumOff val="35000"/>
                  </a:schemeClr>
                </a:solidFill>
                <a:latin typeface="Arial Narrow" panose="020B0606020202030204" pitchFamily="34" charset="0"/>
                <a:ea typeface="+mj-ea"/>
                <a:cs typeface="+mj-cs"/>
              </a:rPr>
              <a:t>All New Zealanders </a:t>
            </a:r>
            <a:r>
              <a:rPr lang="en-NZ" sz="800" dirty="0">
                <a:solidFill>
                  <a:schemeClr val="tx1">
                    <a:lumMod val="65000"/>
                    <a:lumOff val="35000"/>
                  </a:schemeClr>
                </a:solidFill>
                <a:latin typeface="Arial Narrow" panose="020B0606020202030204" pitchFamily="34" charset="0"/>
                <a:ea typeface="+mj-ea"/>
                <a:cs typeface="+mj-cs"/>
              </a:rPr>
              <a:t>Nett  4-5</a:t>
            </a:r>
          </a:p>
        </p:txBody>
      </p:sp>
      <p:grpSp>
        <p:nvGrpSpPr>
          <p:cNvPr id="33" name="Group 32">
            <a:extLst>
              <a:ext uri="{FF2B5EF4-FFF2-40B4-BE49-F238E27FC236}">
                <a16:creationId xmlns:a16="http://schemas.microsoft.com/office/drawing/2014/main" id="{961BBA72-AE3E-46C3-B74E-5EE019CA58AC}"/>
              </a:ext>
            </a:extLst>
          </p:cNvPr>
          <p:cNvGrpSpPr/>
          <p:nvPr/>
        </p:nvGrpSpPr>
        <p:grpSpPr>
          <a:xfrm>
            <a:off x="5689155" y="6407321"/>
            <a:ext cx="2241162" cy="215444"/>
            <a:chOff x="163092" y="5772628"/>
            <a:chExt cx="2241162" cy="215444"/>
          </a:xfrm>
        </p:grpSpPr>
        <p:sp>
          <p:nvSpPr>
            <p:cNvPr id="34" name="TextBox 33">
              <a:extLst>
                <a:ext uri="{FF2B5EF4-FFF2-40B4-BE49-F238E27FC236}">
                  <a16:creationId xmlns:a16="http://schemas.microsoft.com/office/drawing/2014/main" id="{0584456D-0DD7-4487-B81F-A0A5F5290A7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3" name="Isosceles Triangle 42">
              <a:extLst>
                <a:ext uri="{FF2B5EF4-FFF2-40B4-BE49-F238E27FC236}">
                  <a16:creationId xmlns:a16="http://schemas.microsoft.com/office/drawing/2014/main" id="{7978BFE2-F8F3-4180-8295-23E150A2414C}"/>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Isosceles Triangle 43">
              <a:extLst>
                <a:ext uri="{FF2B5EF4-FFF2-40B4-BE49-F238E27FC236}">
                  <a16:creationId xmlns:a16="http://schemas.microsoft.com/office/drawing/2014/main" id="{9EF756AB-B43E-4214-80AD-D7836F27C9B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9" name="Group 48">
            <a:extLst>
              <a:ext uri="{FF2B5EF4-FFF2-40B4-BE49-F238E27FC236}">
                <a16:creationId xmlns:a16="http://schemas.microsoft.com/office/drawing/2014/main" id="{75D345A4-ACD3-433D-BD1A-502BF5CF389A}"/>
              </a:ext>
            </a:extLst>
          </p:cNvPr>
          <p:cNvGrpSpPr/>
          <p:nvPr/>
        </p:nvGrpSpPr>
        <p:grpSpPr>
          <a:xfrm>
            <a:off x="5689155" y="6615308"/>
            <a:ext cx="2891981" cy="215444"/>
            <a:chOff x="163092" y="5772628"/>
            <a:chExt cx="2891981" cy="215444"/>
          </a:xfrm>
        </p:grpSpPr>
        <p:sp>
          <p:nvSpPr>
            <p:cNvPr id="50" name="TextBox 49">
              <a:extLst>
                <a:ext uri="{FF2B5EF4-FFF2-40B4-BE49-F238E27FC236}">
                  <a16:creationId xmlns:a16="http://schemas.microsoft.com/office/drawing/2014/main" id="{B17C8A84-A2C5-4C70-BD19-D7A642782DDB}"/>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1" name="Isosceles Triangle 50">
              <a:extLst>
                <a:ext uri="{FF2B5EF4-FFF2-40B4-BE49-F238E27FC236}">
                  <a16:creationId xmlns:a16="http://schemas.microsoft.com/office/drawing/2014/main" id="{E74C91D5-A9DC-4E0B-B408-C48A55F3A71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Isosceles Triangle 51">
              <a:extLst>
                <a:ext uri="{FF2B5EF4-FFF2-40B4-BE49-F238E27FC236}">
                  <a16:creationId xmlns:a16="http://schemas.microsoft.com/office/drawing/2014/main" id="{1E63B26D-12FF-48F9-9ADD-5119F83014D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3" name="SigDiff">
            <a:extLst>
              <a:ext uri="{FF2B5EF4-FFF2-40B4-BE49-F238E27FC236}">
                <a16:creationId xmlns:a16="http://schemas.microsoft.com/office/drawing/2014/main" id="{3F2C9761-CCE7-4C75-A937-B77B41A53B3E}"/>
              </a:ext>
            </a:extLst>
          </p:cNvPr>
          <p:cNvSpPr/>
          <p:nvPr/>
        </p:nvSpPr>
        <p:spPr>
          <a:xfrm>
            <a:off x="7531759" y="425940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SigDiff">
            <a:extLst>
              <a:ext uri="{FF2B5EF4-FFF2-40B4-BE49-F238E27FC236}">
                <a16:creationId xmlns:a16="http://schemas.microsoft.com/office/drawing/2014/main" id="{12C0E7DA-4282-4816-AC5F-EB21D9CA78BC}"/>
              </a:ext>
            </a:extLst>
          </p:cNvPr>
          <p:cNvSpPr/>
          <p:nvPr/>
        </p:nvSpPr>
        <p:spPr>
          <a:xfrm>
            <a:off x="7541284" y="359265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SigDiff">
            <a:extLst>
              <a:ext uri="{FF2B5EF4-FFF2-40B4-BE49-F238E27FC236}">
                <a16:creationId xmlns:a16="http://schemas.microsoft.com/office/drawing/2014/main" id="{F9A06080-2AA7-4925-8010-B28A6279710E}"/>
              </a:ext>
            </a:extLst>
          </p:cNvPr>
          <p:cNvSpPr/>
          <p:nvPr/>
        </p:nvSpPr>
        <p:spPr>
          <a:xfrm>
            <a:off x="7541284" y="290685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SigDiff">
            <a:extLst>
              <a:ext uri="{FF2B5EF4-FFF2-40B4-BE49-F238E27FC236}">
                <a16:creationId xmlns:a16="http://schemas.microsoft.com/office/drawing/2014/main" id="{22614561-E753-4425-A948-99B14044A020}"/>
              </a:ext>
            </a:extLst>
          </p:cNvPr>
          <p:cNvSpPr/>
          <p:nvPr/>
        </p:nvSpPr>
        <p:spPr>
          <a:xfrm>
            <a:off x="7541284" y="496425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SigDiff">
            <a:extLst>
              <a:ext uri="{FF2B5EF4-FFF2-40B4-BE49-F238E27FC236}">
                <a16:creationId xmlns:a16="http://schemas.microsoft.com/office/drawing/2014/main" id="{E787082E-ABC4-48C9-AF49-181279F85D3E}"/>
              </a:ext>
            </a:extLst>
          </p:cNvPr>
          <p:cNvSpPr/>
          <p:nvPr/>
        </p:nvSpPr>
        <p:spPr>
          <a:xfrm>
            <a:off x="7550809" y="557385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SigDiff">
            <a:extLst>
              <a:ext uri="{FF2B5EF4-FFF2-40B4-BE49-F238E27FC236}">
                <a16:creationId xmlns:a16="http://schemas.microsoft.com/office/drawing/2014/main" id="{D005DF81-9796-49C9-85C5-6FA65A138E1A}"/>
              </a:ext>
            </a:extLst>
          </p:cNvPr>
          <p:cNvSpPr/>
          <p:nvPr/>
        </p:nvSpPr>
        <p:spPr>
          <a:xfrm>
            <a:off x="7541284" y="230678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49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C0AF-D697-4A4D-A2C5-DD4620F5049E}"/>
              </a:ext>
            </a:extLst>
          </p:cNvPr>
          <p:cNvSpPr>
            <a:spLocks noGrp="1"/>
          </p:cNvSpPr>
          <p:nvPr>
            <p:ph type="title"/>
          </p:nvPr>
        </p:nvSpPr>
        <p:spPr/>
        <p:txBody>
          <a:bodyPr/>
          <a:lstStyle/>
          <a:p>
            <a:r>
              <a:rPr lang="en-NZ" dirty="0">
                <a:solidFill>
                  <a:schemeClr val="tx1">
                    <a:lumMod val="65000"/>
                    <a:lumOff val="35000"/>
                  </a:schemeClr>
                </a:solidFill>
              </a:rPr>
              <a:t>COVID-19: Impact on willingness to attend arts in person</a:t>
            </a:r>
            <a:endParaRPr lang="en-NZ" dirty="0"/>
          </a:p>
        </p:txBody>
      </p:sp>
      <p:sp>
        <p:nvSpPr>
          <p:cNvPr id="6" name="Text Placeholder 5">
            <a:extLst>
              <a:ext uri="{FF2B5EF4-FFF2-40B4-BE49-F238E27FC236}">
                <a16:creationId xmlns:a16="http://schemas.microsoft.com/office/drawing/2014/main" id="{14E513A1-B2B0-4285-916C-4F243EDC2706}"/>
              </a:ext>
            </a:extLst>
          </p:cNvPr>
          <p:cNvSpPr>
            <a:spLocks noGrp="1"/>
          </p:cNvSpPr>
          <p:nvPr>
            <p:ph type="body" sz="quarter" idx="10"/>
          </p:nvPr>
        </p:nvSpPr>
        <p:spPr>
          <a:xfrm>
            <a:off x="758825" y="1344206"/>
            <a:ext cx="6953250" cy="419100"/>
          </a:xfrm>
        </p:spPr>
        <p:txBody>
          <a:bodyPr/>
          <a:lstStyle/>
          <a:p>
            <a:r>
              <a:rPr lang="en-NZ" dirty="0"/>
              <a:t>How has COVID-19 impacted your willingness to attend arts and cultural activities in person?</a:t>
            </a:r>
          </a:p>
        </p:txBody>
      </p:sp>
      <p:graphicFrame>
        <p:nvGraphicFramePr>
          <p:cNvPr id="13" name="Chart 12">
            <a:extLst>
              <a:ext uri="{FF2B5EF4-FFF2-40B4-BE49-F238E27FC236}">
                <a16:creationId xmlns:a16="http://schemas.microsoft.com/office/drawing/2014/main" id="{DBDADA42-1BB2-4B9D-B654-2880F632C574}"/>
              </a:ext>
            </a:extLst>
          </p:cNvPr>
          <p:cNvGraphicFramePr/>
          <p:nvPr>
            <p:extLst>
              <p:ext uri="{D42A27DB-BD31-4B8C-83A1-F6EECF244321}">
                <p14:modId xmlns:p14="http://schemas.microsoft.com/office/powerpoint/2010/main" val="3339477623"/>
              </p:ext>
            </p:extLst>
          </p:nvPr>
        </p:nvGraphicFramePr>
        <p:xfrm>
          <a:off x="1" y="1902837"/>
          <a:ext cx="7176976" cy="3698593"/>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EAE4BC1C-B8A4-4037-8258-72215521685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9" name="TextBox 8">
            <a:extLst>
              <a:ext uri="{FF2B5EF4-FFF2-40B4-BE49-F238E27FC236}">
                <a16:creationId xmlns:a16="http://schemas.microsoft.com/office/drawing/2014/main" id="{AA6B7743-96CA-4437-9DD0-5552AE9182F2}"/>
              </a:ext>
            </a:extLst>
          </p:cNvPr>
          <p:cNvSpPr txBox="1"/>
          <p:nvPr/>
        </p:nvSpPr>
        <p:spPr>
          <a:xfrm>
            <a:off x="77057" y="6516043"/>
            <a:ext cx="443114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sp>
        <p:nvSpPr>
          <p:cNvPr id="11" name="TextBox 10">
            <a:extLst>
              <a:ext uri="{FF2B5EF4-FFF2-40B4-BE49-F238E27FC236}">
                <a16:creationId xmlns:a16="http://schemas.microsoft.com/office/drawing/2014/main" id="{B3CDDBDB-2864-4BF4-9CBC-CCF495719096}"/>
              </a:ext>
            </a:extLst>
          </p:cNvPr>
          <p:cNvSpPr txBox="1"/>
          <p:nvPr/>
        </p:nvSpPr>
        <p:spPr>
          <a:xfrm>
            <a:off x="7031084" y="2250284"/>
            <a:ext cx="631299"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more willing</a:t>
            </a:r>
          </a:p>
        </p:txBody>
      </p:sp>
      <p:sp>
        <p:nvSpPr>
          <p:cNvPr id="14" name="TextBox 13">
            <a:extLst>
              <a:ext uri="{FF2B5EF4-FFF2-40B4-BE49-F238E27FC236}">
                <a16:creationId xmlns:a16="http://schemas.microsoft.com/office/drawing/2014/main" id="{95D41651-A322-4653-ADCB-DBAC34CD13A5}"/>
              </a:ext>
            </a:extLst>
          </p:cNvPr>
          <p:cNvSpPr txBox="1"/>
          <p:nvPr/>
        </p:nvSpPr>
        <p:spPr>
          <a:xfrm>
            <a:off x="7502753" y="2250283"/>
            <a:ext cx="546094"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less willing</a:t>
            </a:r>
          </a:p>
        </p:txBody>
      </p:sp>
      <p:graphicFrame>
        <p:nvGraphicFramePr>
          <p:cNvPr id="15" name="Content Placeholder 5">
            <a:extLst>
              <a:ext uri="{FF2B5EF4-FFF2-40B4-BE49-F238E27FC236}">
                <a16:creationId xmlns:a16="http://schemas.microsoft.com/office/drawing/2014/main" id="{E8ADA305-A7BD-4E26-ABB1-A5488DB6DBE7}"/>
              </a:ext>
            </a:extLst>
          </p:cNvPr>
          <p:cNvGraphicFramePr>
            <a:graphicFrameLocks/>
          </p:cNvGraphicFramePr>
          <p:nvPr>
            <p:extLst>
              <p:ext uri="{D42A27DB-BD31-4B8C-83A1-F6EECF244321}">
                <p14:modId xmlns:p14="http://schemas.microsoft.com/office/powerpoint/2010/main" val="3645002374"/>
              </p:ext>
            </p:extLst>
          </p:nvPr>
        </p:nvGraphicFramePr>
        <p:xfrm>
          <a:off x="7161843" y="2846643"/>
          <a:ext cx="826316" cy="2171925"/>
        </p:xfrm>
        <a:graphic>
          <a:graphicData uri="http://schemas.openxmlformats.org/drawingml/2006/table">
            <a:tbl>
              <a:tblPr firstRow="1" bandRow="1">
                <a:tableStyleId>{5C22544A-7EE6-4342-B048-85BDC9FD1C3A}</a:tableStyleId>
              </a:tblPr>
              <a:tblGrid>
                <a:gridCol w="413158">
                  <a:extLst>
                    <a:ext uri="{9D8B030D-6E8A-4147-A177-3AD203B41FA5}">
                      <a16:colId xmlns:a16="http://schemas.microsoft.com/office/drawing/2014/main" val="3177729638"/>
                    </a:ext>
                  </a:extLst>
                </a:gridCol>
                <a:gridCol w="413158">
                  <a:extLst>
                    <a:ext uri="{9D8B030D-6E8A-4147-A177-3AD203B41FA5}">
                      <a16:colId xmlns:a16="http://schemas.microsoft.com/office/drawing/2014/main" val="3160185087"/>
                    </a:ext>
                  </a:extLst>
                </a:gridCol>
              </a:tblGrid>
              <a:tr h="633340">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15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39</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633340">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271905">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633340">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12</a:t>
                      </a:r>
                    </a:p>
                  </a:txBody>
                  <a:tcP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33</a:t>
                      </a:r>
                    </a:p>
                  </a:txBody>
                  <a:tcPr>
                    <a:noFill/>
                  </a:tcPr>
                </a:tc>
                <a:extLst>
                  <a:ext uri="{0D108BD9-81ED-4DB2-BD59-A6C34878D82A}">
                    <a16:rowId xmlns:a16="http://schemas.microsoft.com/office/drawing/2014/main" val="2465828506"/>
                  </a:ext>
                </a:extLst>
              </a:tr>
            </a:tbl>
          </a:graphicData>
        </a:graphic>
      </p:graphicFrame>
      <p:grpSp>
        <p:nvGrpSpPr>
          <p:cNvPr id="12" name="Group 11">
            <a:extLst>
              <a:ext uri="{FF2B5EF4-FFF2-40B4-BE49-F238E27FC236}">
                <a16:creationId xmlns:a16="http://schemas.microsoft.com/office/drawing/2014/main" id="{164D3A0B-8B5F-4DED-938D-669B57A2314C}"/>
              </a:ext>
            </a:extLst>
          </p:cNvPr>
          <p:cNvGrpSpPr/>
          <p:nvPr/>
        </p:nvGrpSpPr>
        <p:grpSpPr>
          <a:xfrm>
            <a:off x="5136705" y="6490179"/>
            <a:ext cx="2891981" cy="215444"/>
            <a:chOff x="163092" y="5772628"/>
            <a:chExt cx="2891981" cy="215444"/>
          </a:xfrm>
        </p:grpSpPr>
        <p:sp>
          <p:nvSpPr>
            <p:cNvPr id="16" name="TextBox 15">
              <a:extLst>
                <a:ext uri="{FF2B5EF4-FFF2-40B4-BE49-F238E27FC236}">
                  <a16:creationId xmlns:a16="http://schemas.microsoft.com/office/drawing/2014/main" id="{1DCCBA66-712D-47F6-8DEA-AFC8FB9D67B8}"/>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9" name="Isosceles Triangle 18">
              <a:extLst>
                <a:ext uri="{FF2B5EF4-FFF2-40B4-BE49-F238E27FC236}">
                  <a16:creationId xmlns:a16="http://schemas.microsoft.com/office/drawing/2014/main" id="{53EE84D3-5333-4E1B-96C0-D0E5FCF2C80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Isosceles Triangle 19">
              <a:extLst>
                <a:ext uri="{FF2B5EF4-FFF2-40B4-BE49-F238E27FC236}">
                  <a16:creationId xmlns:a16="http://schemas.microsoft.com/office/drawing/2014/main" id="{77684D34-DF2A-4692-A8C4-1CE81154B6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Isosceles Triangle 20">
            <a:extLst>
              <a:ext uri="{FF2B5EF4-FFF2-40B4-BE49-F238E27FC236}">
                <a16:creationId xmlns:a16="http://schemas.microsoft.com/office/drawing/2014/main" id="{BF40E2A5-4C42-498F-BA0D-4C5B8A36E987}"/>
              </a:ext>
            </a:extLst>
          </p:cNvPr>
          <p:cNvSpPr>
            <a:spLocks noChangeAspect="1"/>
          </p:cNvSpPr>
          <p:nvPr/>
        </p:nvSpPr>
        <p:spPr>
          <a:xfrm>
            <a:off x="7322049" y="3111632"/>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Isosceles Triangle 21">
            <a:extLst>
              <a:ext uri="{FF2B5EF4-FFF2-40B4-BE49-F238E27FC236}">
                <a16:creationId xmlns:a16="http://schemas.microsoft.com/office/drawing/2014/main" id="{EEF901C3-DD09-4A08-803B-A7A34CF5D6ED}"/>
              </a:ext>
            </a:extLst>
          </p:cNvPr>
          <p:cNvSpPr>
            <a:spLocks noChangeAspect="1"/>
          </p:cNvSpPr>
          <p:nvPr/>
        </p:nvSpPr>
        <p:spPr>
          <a:xfrm>
            <a:off x="7703800" y="3111630"/>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Rectangle 22">
            <a:extLst>
              <a:ext uri="{FF2B5EF4-FFF2-40B4-BE49-F238E27FC236}">
                <a16:creationId xmlns:a16="http://schemas.microsoft.com/office/drawing/2014/main" id="{A2D87F70-4AF4-482C-81B8-F37E07E7EA9C}"/>
              </a:ext>
            </a:extLst>
          </p:cNvPr>
          <p:cNvSpPr/>
          <p:nvPr/>
        </p:nvSpPr>
        <p:spPr>
          <a:xfrm>
            <a:off x="8194767" y="1945470"/>
            <a:ext cx="3845078" cy="2246769"/>
          </a:xfrm>
          <a:prstGeom prst="rect">
            <a:avLst/>
          </a:prstGeom>
        </p:spPr>
        <p:txBody>
          <a:bodyPr wrap="square">
            <a:spAutoFit/>
          </a:bodyPr>
          <a:lstStyle/>
          <a:p>
            <a:r>
              <a:rPr lang="en-NZ" sz="1000" dirty="0"/>
              <a:t>Four in ten Asian New Zealanders are less willing to attend arts events in person because of COVID-19, suggesting there is still anxiety around catching the virus while out and about, particularly in large crowds. On the other hand, 15% are </a:t>
            </a:r>
            <a:r>
              <a:rPr lang="en-NZ" sz="1000" i="1" dirty="0"/>
              <a:t>more</a:t>
            </a:r>
            <a:r>
              <a:rPr lang="en-NZ" sz="1000" dirty="0"/>
              <a:t> willing, for this group of people COVID-19 may have had the opposite effect - motivating them to live life to its fullest. </a:t>
            </a:r>
          </a:p>
          <a:p>
            <a:endParaRPr lang="en-NZ" sz="1000" dirty="0"/>
          </a:p>
          <a:p>
            <a:r>
              <a:rPr lang="en-NZ" sz="1000" dirty="0"/>
              <a:t>Both the proportion more willing, and less willing, are higher than the national average.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to be less willing to attend the arts in person because of COVID-19 (44%), as are people aged 50 plus (54%).</a:t>
            </a:r>
          </a:p>
        </p:txBody>
      </p:sp>
    </p:spTree>
    <p:extLst>
      <p:ext uri="{BB962C8B-B14F-4D97-AF65-F5344CB8AC3E}">
        <p14:creationId xmlns:p14="http://schemas.microsoft.com/office/powerpoint/2010/main" val="64426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ASIAN NEW ZEALANDERS’ PARTICIPATION BY ARTFORM</a:t>
            </a:r>
          </a:p>
        </p:txBody>
      </p:sp>
      <p:sp>
        <p:nvSpPr>
          <p:cNvPr id="3" name="Subtitle 2">
            <a:extLst>
              <a:ext uri="{FF2B5EF4-FFF2-40B4-BE49-F238E27FC236}">
                <a16:creationId xmlns:a16="http://schemas.microsoft.com/office/drawing/2014/main" id="{6D04F0F6-AAB6-4615-B982-37B31758B3B3}"/>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386593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Participation by art form</a:t>
            </a:r>
          </a:p>
        </p:txBody>
      </p:sp>
      <p:sp>
        <p:nvSpPr>
          <p:cNvPr id="7" name="Text Placeholder 6">
            <a:extLst>
              <a:ext uri="{FF2B5EF4-FFF2-40B4-BE49-F238E27FC236}">
                <a16:creationId xmlns:a16="http://schemas.microsoft.com/office/drawing/2014/main" id="{F0924168-7E08-4182-A4FE-BD13B9FAC402}"/>
              </a:ext>
            </a:extLst>
          </p:cNvPr>
          <p:cNvSpPr>
            <a:spLocks noGrp="1"/>
          </p:cNvSpPr>
          <p:nvPr>
            <p:ph type="body" sz="quarter" idx="10"/>
          </p:nvPr>
        </p:nvSpPr>
        <p:spPr>
          <a:xfrm>
            <a:off x="758825" y="1300664"/>
            <a:ext cx="6953250" cy="419100"/>
          </a:xfrm>
        </p:spPr>
        <p:txBody>
          <a:bodyPr/>
          <a:lstStyle/>
          <a:p>
            <a:r>
              <a:rPr lang="en-NZ" dirty="0"/>
              <a:t>Proportion who have participated in different art forms in the last 12 months.</a:t>
            </a:r>
          </a:p>
        </p:txBody>
      </p:sp>
      <p:graphicFrame>
        <p:nvGraphicFramePr>
          <p:cNvPr id="18" name="Chart 17">
            <a:extLst>
              <a:ext uri="{FF2B5EF4-FFF2-40B4-BE49-F238E27FC236}">
                <a16:creationId xmlns:a16="http://schemas.microsoft.com/office/drawing/2014/main" id="{C3FDCB01-C884-489A-8BC0-1499D2CD3E4F}"/>
              </a:ext>
            </a:extLst>
          </p:cNvPr>
          <p:cNvGraphicFramePr/>
          <p:nvPr>
            <p:extLst>
              <p:ext uri="{D42A27DB-BD31-4B8C-83A1-F6EECF244321}">
                <p14:modId xmlns:p14="http://schemas.microsoft.com/office/powerpoint/2010/main" val="373162225"/>
              </p:ext>
            </p:extLst>
          </p:nvPr>
        </p:nvGraphicFramePr>
        <p:xfrm>
          <a:off x="1084664" y="1615671"/>
          <a:ext cx="6979796" cy="4522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22">
            <a:extLst>
              <a:ext uri="{FF2B5EF4-FFF2-40B4-BE49-F238E27FC236}">
                <a16:creationId xmlns:a16="http://schemas.microsoft.com/office/drawing/2014/main" id="{79F0621C-1B70-4069-86BC-AA48E5616669}"/>
              </a:ext>
            </a:extLst>
          </p:cNvPr>
          <p:cNvGraphicFramePr>
            <a:graphicFrameLocks noGrp="1"/>
          </p:cNvGraphicFramePr>
          <p:nvPr>
            <p:extLst>
              <p:ext uri="{D42A27DB-BD31-4B8C-83A1-F6EECF244321}">
                <p14:modId xmlns:p14="http://schemas.microsoft.com/office/powerpoint/2010/main" val="25709218"/>
              </p:ext>
            </p:extLst>
          </p:nvPr>
        </p:nvGraphicFramePr>
        <p:xfrm>
          <a:off x="221333" y="5357797"/>
          <a:ext cx="7483426" cy="370840"/>
        </p:xfrm>
        <a:graphic>
          <a:graphicData uri="http://schemas.openxmlformats.org/drawingml/2006/table">
            <a:tbl>
              <a:tblPr firstRow="1" bandRow="1">
                <a:tableStyleId>{5C22544A-7EE6-4342-B048-85BDC9FD1C3A}</a:tableStyleId>
              </a:tblPr>
              <a:tblGrid>
                <a:gridCol w="1186320">
                  <a:extLst>
                    <a:ext uri="{9D8B030D-6E8A-4147-A177-3AD203B41FA5}">
                      <a16:colId xmlns:a16="http://schemas.microsoft.com/office/drawing/2014/main" val="2850442898"/>
                    </a:ext>
                  </a:extLst>
                </a:gridCol>
                <a:gridCol w="370418">
                  <a:extLst>
                    <a:ext uri="{9D8B030D-6E8A-4147-A177-3AD203B41FA5}">
                      <a16:colId xmlns:a16="http://schemas.microsoft.com/office/drawing/2014/main" val="1206571357"/>
                    </a:ext>
                  </a:extLst>
                </a:gridCol>
                <a:gridCol w="370418">
                  <a:extLst>
                    <a:ext uri="{9D8B030D-6E8A-4147-A177-3AD203B41FA5}">
                      <a16:colId xmlns:a16="http://schemas.microsoft.com/office/drawing/2014/main" val="3296643545"/>
                    </a:ext>
                  </a:extLst>
                </a:gridCol>
                <a:gridCol w="370418">
                  <a:extLst>
                    <a:ext uri="{9D8B030D-6E8A-4147-A177-3AD203B41FA5}">
                      <a16:colId xmlns:a16="http://schemas.microsoft.com/office/drawing/2014/main" val="2559777008"/>
                    </a:ext>
                  </a:extLst>
                </a:gridCol>
                <a:gridCol w="370418">
                  <a:extLst>
                    <a:ext uri="{9D8B030D-6E8A-4147-A177-3AD203B41FA5}">
                      <a16:colId xmlns:a16="http://schemas.microsoft.com/office/drawing/2014/main" val="118805350"/>
                    </a:ext>
                  </a:extLst>
                </a:gridCol>
                <a:gridCol w="370418">
                  <a:extLst>
                    <a:ext uri="{9D8B030D-6E8A-4147-A177-3AD203B41FA5}">
                      <a16:colId xmlns:a16="http://schemas.microsoft.com/office/drawing/2014/main" val="2423527295"/>
                    </a:ext>
                  </a:extLst>
                </a:gridCol>
                <a:gridCol w="370418">
                  <a:extLst>
                    <a:ext uri="{9D8B030D-6E8A-4147-A177-3AD203B41FA5}">
                      <a16:colId xmlns:a16="http://schemas.microsoft.com/office/drawing/2014/main" val="2120204513"/>
                    </a:ext>
                  </a:extLst>
                </a:gridCol>
                <a:gridCol w="370418">
                  <a:extLst>
                    <a:ext uri="{9D8B030D-6E8A-4147-A177-3AD203B41FA5}">
                      <a16:colId xmlns:a16="http://schemas.microsoft.com/office/drawing/2014/main" val="2929471515"/>
                    </a:ext>
                  </a:extLst>
                </a:gridCol>
                <a:gridCol w="370418">
                  <a:extLst>
                    <a:ext uri="{9D8B030D-6E8A-4147-A177-3AD203B41FA5}">
                      <a16:colId xmlns:a16="http://schemas.microsoft.com/office/drawing/2014/main" val="2777325739"/>
                    </a:ext>
                  </a:extLst>
                </a:gridCol>
                <a:gridCol w="370418">
                  <a:extLst>
                    <a:ext uri="{9D8B030D-6E8A-4147-A177-3AD203B41FA5}">
                      <a16:colId xmlns:a16="http://schemas.microsoft.com/office/drawing/2014/main" val="1578983323"/>
                    </a:ext>
                  </a:extLst>
                </a:gridCol>
                <a:gridCol w="370418">
                  <a:extLst>
                    <a:ext uri="{9D8B030D-6E8A-4147-A177-3AD203B41FA5}">
                      <a16:colId xmlns:a16="http://schemas.microsoft.com/office/drawing/2014/main" val="3364797833"/>
                    </a:ext>
                  </a:extLst>
                </a:gridCol>
                <a:gridCol w="370418">
                  <a:extLst>
                    <a:ext uri="{9D8B030D-6E8A-4147-A177-3AD203B41FA5}">
                      <a16:colId xmlns:a16="http://schemas.microsoft.com/office/drawing/2014/main" val="2576610404"/>
                    </a:ext>
                  </a:extLst>
                </a:gridCol>
                <a:gridCol w="370418">
                  <a:extLst>
                    <a:ext uri="{9D8B030D-6E8A-4147-A177-3AD203B41FA5}">
                      <a16:colId xmlns:a16="http://schemas.microsoft.com/office/drawing/2014/main" val="3662835437"/>
                    </a:ext>
                  </a:extLst>
                </a:gridCol>
                <a:gridCol w="370418">
                  <a:extLst>
                    <a:ext uri="{9D8B030D-6E8A-4147-A177-3AD203B41FA5}">
                      <a16:colId xmlns:a16="http://schemas.microsoft.com/office/drawing/2014/main" val="57643138"/>
                    </a:ext>
                  </a:extLst>
                </a:gridCol>
                <a:gridCol w="370418">
                  <a:extLst>
                    <a:ext uri="{9D8B030D-6E8A-4147-A177-3AD203B41FA5}">
                      <a16:colId xmlns:a16="http://schemas.microsoft.com/office/drawing/2014/main" val="1332429101"/>
                    </a:ext>
                  </a:extLst>
                </a:gridCol>
                <a:gridCol w="370418">
                  <a:extLst>
                    <a:ext uri="{9D8B030D-6E8A-4147-A177-3AD203B41FA5}">
                      <a16:colId xmlns:a16="http://schemas.microsoft.com/office/drawing/2014/main" val="276604778"/>
                    </a:ext>
                  </a:extLst>
                </a:gridCol>
                <a:gridCol w="370418">
                  <a:extLst>
                    <a:ext uri="{9D8B030D-6E8A-4147-A177-3AD203B41FA5}">
                      <a16:colId xmlns:a16="http://schemas.microsoft.com/office/drawing/2014/main" val="1981497754"/>
                    </a:ext>
                  </a:extLst>
                </a:gridCol>
                <a:gridCol w="370418">
                  <a:extLst>
                    <a:ext uri="{9D8B030D-6E8A-4147-A177-3AD203B41FA5}">
                      <a16:colId xmlns:a16="http://schemas.microsoft.com/office/drawing/2014/main" val="1246917233"/>
                    </a:ext>
                  </a:extLst>
                </a:gridCol>
              </a:tblGrid>
              <a:tr h="370840">
                <a:tc>
                  <a:txBody>
                    <a:bodyPr/>
                    <a:lstStyle/>
                    <a:p>
                      <a:pPr algn="r"/>
                      <a:r>
                        <a:rPr lang="en-NZ" sz="1200" b="1"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792899"/>
                  </a:ext>
                </a:extLst>
              </a:tr>
            </a:tbl>
          </a:graphicData>
        </a:graphic>
      </p:graphicFrame>
      <p:sp>
        <p:nvSpPr>
          <p:cNvPr id="4" name="Rectangle 3">
            <a:extLst>
              <a:ext uri="{FF2B5EF4-FFF2-40B4-BE49-F238E27FC236}">
                <a16:creationId xmlns:a16="http://schemas.microsoft.com/office/drawing/2014/main" id="{9D0969B5-52BF-4287-AC35-8B1EF0E586B2}"/>
              </a:ext>
            </a:extLst>
          </p:cNvPr>
          <p:cNvSpPr/>
          <p:nvPr/>
        </p:nvSpPr>
        <p:spPr>
          <a:xfrm>
            <a:off x="77057" y="6041006"/>
            <a:ext cx="7803345" cy="338554"/>
          </a:xfrm>
          <a:prstGeom prst="rect">
            <a:avLst/>
          </a:prstGeom>
        </p:spPr>
        <p:txBody>
          <a:bodyPr wrap="squar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 way participation was asked </a:t>
            </a:r>
            <a:r>
              <a:rPr lang="en-NZ" sz="800">
                <a:solidFill>
                  <a:schemeClr val="tx1">
                    <a:lumMod val="65000"/>
                    <a:lumOff val="35000"/>
                  </a:schemeClr>
                </a:solidFill>
                <a:latin typeface="Arial" panose="020B0604020202020204" pitchFamily="34" charset="0"/>
                <a:cs typeface="Arial" panose="020B0604020202020204" pitchFamily="34" charset="0"/>
              </a:rPr>
              <a:t>for Ngā Toi Māori and </a:t>
            </a:r>
            <a:r>
              <a:rPr lang="en-NZ" sz="800" dirty="0">
                <a:solidFill>
                  <a:schemeClr val="tx1">
                    <a:lumMod val="65000"/>
                    <a:lumOff val="35000"/>
                  </a:schemeClr>
                </a:solidFill>
                <a:latin typeface="Arial" panose="020B0604020202020204" pitchFamily="34" charset="0"/>
                <a:cs typeface="Arial" panose="020B0604020202020204" pitchFamily="34" charset="0"/>
              </a:rPr>
              <a:t>Pacific arts in 2020 differs from how it was asked in previous years, meaning that the data is not comparable. Therefore data points for previous years have been suppressed.</a:t>
            </a:r>
          </a:p>
        </p:txBody>
      </p:sp>
      <p:sp>
        <p:nvSpPr>
          <p:cNvPr id="33" name="Oval 32">
            <a:extLst>
              <a:ext uri="{FF2B5EF4-FFF2-40B4-BE49-F238E27FC236}">
                <a16:creationId xmlns:a16="http://schemas.microsoft.com/office/drawing/2014/main" id="{9AAD727D-9E9C-4CE0-9384-7DEB4314C6CA}"/>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4" name="Rectangle 33">
            <a:extLst>
              <a:ext uri="{FF2B5EF4-FFF2-40B4-BE49-F238E27FC236}">
                <a16:creationId xmlns:a16="http://schemas.microsoft.com/office/drawing/2014/main" id="{70FAE7B3-D0AD-4CEB-AB63-EA8488900489}"/>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6A03FC2-55E9-4D8B-B6A3-7CB03607E5CE}"/>
              </a:ext>
            </a:extLst>
          </p:cNvPr>
          <p:cNvSpPr/>
          <p:nvPr/>
        </p:nvSpPr>
        <p:spPr>
          <a:xfrm>
            <a:off x="77058" y="5345353"/>
            <a:ext cx="1125629" cy="276999"/>
          </a:xfrm>
          <a:prstGeom prst="rect">
            <a:avLst/>
          </a:prstGeom>
        </p:spPr>
        <p:txBody>
          <a:bodyPr wrap="none">
            <a:spAutoFit/>
          </a:bodyPr>
          <a:lstStyle/>
          <a:p>
            <a:r>
              <a:rPr lang="en-NZ" sz="1200" b="1" dirty="0">
                <a:solidFill>
                  <a:prstClr val="black"/>
                </a:solidFill>
              </a:rPr>
              <a:t>New Zealand</a:t>
            </a:r>
            <a:endParaRPr lang="en-NZ" dirty="0"/>
          </a:p>
        </p:txBody>
      </p:sp>
      <p:sp>
        <p:nvSpPr>
          <p:cNvPr id="36" name="Rectangle 35">
            <a:extLst>
              <a:ext uri="{FF2B5EF4-FFF2-40B4-BE49-F238E27FC236}">
                <a16:creationId xmlns:a16="http://schemas.microsoft.com/office/drawing/2014/main" id="{DD3203F5-828D-474E-85BD-1B71B9111DDA}"/>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C4B3DF0-096D-48A8-85EC-BA65FAFE3861}"/>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6D681A2-2A0B-41C9-B075-343375E63D69}"/>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9CD279D-25E5-4998-A445-EF23A09C7CE3}"/>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3479E94-FF31-480A-A46B-8A520F8F2DC2}"/>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0C90D36-01AD-4C4B-82A4-FB6C7224FB0F}"/>
              </a:ext>
            </a:extLst>
          </p:cNvPr>
          <p:cNvSpPr txBox="1"/>
          <p:nvPr/>
        </p:nvSpPr>
        <p:spPr>
          <a:xfrm>
            <a:off x="77057" y="6462879"/>
            <a:ext cx="3419396"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8900424D-CD89-49CF-901E-4B3A241A3F20}"/>
              </a:ext>
            </a:extLst>
          </p:cNvPr>
          <p:cNvGrpSpPr/>
          <p:nvPr/>
        </p:nvGrpSpPr>
        <p:grpSpPr>
          <a:xfrm>
            <a:off x="5136705" y="6407321"/>
            <a:ext cx="2241162" cy="215444"/>
            <a:chOff x="163092" y="5772628"/>
            <a:chExt cx="2241162" cy="215444"/>
          </a:xfrm>
        </p:grpSpPr>
        <p:sp>
          <p:nvSpPr>
            <p:cNvPr id="23" name="TextBox 22">
              <a:extLst>
                <a:ext uri="{FF2B5EF4-FFF2-40B4-BE49-F238E27FC236}">
                  <a16:creationId xmlns:a16="http://schemas.microsoft.com/office/drawing/2014/main" id="{53895814-A090-49AF-AA75-D26CA622ADF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4" name="Isosceles Triangle 23">
              <a:extLst>
                <a:ext uri="{FF2B5EF4-FFF2-40B4-BE49-F238E27FC236}">
                  <a16:creationId xmlns:a16="http://schemas.microsoft.com/office/drawing/2014/main" id="{899D056A-227C-4E97-93B9-5E3268B6057F}"/>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41F914D2-00D1-4E51-BE34-7DCB6B74DBA6}"/>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6" name="Group 25">
            <a:extLst>
              <a:ext uri="{FF2B5EF4-FFF2-40B4-BE49-F238E27FC236}">
                <a16:creationId xmlns:a16="http://schemas.microsoft.com/office/drawing/2014/main" id="{EF1571BE-375D-472C-A6F5-BD89247C1D1C}"/>
              </a:ext>
            </a:extLst>
          </p:cNvPr>
          <p:cNvGrpSpPr/>
          <p:nvPr/>
        </p:nvGrpSpPr>
        <p:grpSpPr>
          <a:xfrm>
            <a:off x="5136705" y="6615308"/>
            <a:ext cx="2891981" cy="215444"/>
            <a:chOff x="163092" y="5772628"/>
            <a:chExt cx="2891981" cy="215444"/>
          </a:xfrm>
        </p:grpSpPr>
        <p:sp>
          <p:nvSpPr>
            <p:cNvPr id="27" name="TextBox 26">
              <a:extLst>
                <a:ext uri="{FF2B5EF4-FFF2-40B4-BE49-F238E27FC236}">
                  <a16:creationId xmlns:a16="http://schemas.microsoft.com/office/drawing/2014/main" id="{174A5001-1B36-4EB4-A7A6-4310B2EDE7BB}"/>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8" name="Isosceles Triangle 27">
              <a:extLst>
                <a:ext uri="{FF2B5EF4-FFF2-40B4-BE49-F238E27FC236}">
                  <a16:creationId xmlns:a16="http://schemas.microsoft.com/office/drawing/2014/main" id="{67FAB999-45FF-4AA0-8FA9-DF27FA50129A}"/>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B6A6A12E-209B-4B44-81F8-6EB13845CAD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1220E179-F1A8-4B17-835F-04D488F7FDA9}"/>
              </a:ext>
            </a:extLst>
          </p:cNvPr>
          <p:cNvSpPr/>
          <p:nvPr/>
        </p:nvSpPr>
        <p:spPr>
          <a:xfrm rot="10800000">
            <a:off x="2967678" y="375329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C1371553-35D4-4D0A-A44F-1350196B0E09}"/>
              </a:ext>
            </a:extLst>
          </p:cNvPr>
          <p:cNvSpPr>
            <a:spLocks noChangeAspect="1"/>
          </p:cNvSpPr>
          <p:nvPr/>
        </p:nvSpPr>
        <p:spPr>
          <a:xfrm rot="10800000">
            <a:off x="1875933" y="5607976"/>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Isosceles Triangle 30">
            <a:extLst>
              <a:ext uri="{FF2B5EF4-FFF2-40B4-BE49-F238E27FC236}">
                <a16:creationId xmlns:a16="http://schemas.microsoft.com/office/drawing/2014/main" id="{877A86BC-2FE2-4909-9E95-A9C68D825B56}"/>
              </a:ext>
            </a:extLst>
          </p:cNvPr>
          <p:cNvSpPr>
            <a:spLocks noChangeAspect="1"/>
          </p:cNvSpPr>
          <p:nvPr/>
        </p:nvSpPr>
        <p:spPr>
          <a:xfrm>
            <a:off x="5228036" y="561085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Content Placeholder 20">
            <a:extLst>
              <a:ext uri="{FF2B5EF4-FFF2-40B4-BE49-F238E27FC236}">
                <a16:creationId xmlns:a16="http://schemas.microsoft.com/office/drawing/2014/main" id="{E35D598F-4845-4DD7-8FF3-C119A74B7554}"/>
              </a:ext>
            </a:extLst>
          </p:cNvPr>
          <p:cNvSpPr txBox="1">
            <a:spLocks/>
          </p:cNvSpPr>
          <p:nvPr/>
        </p:nvSpPr>
        <p:spPr>
          <a:xfrm>
            <a:off x="8215508" y="1837144"/>
            <a:ext cx="3756351" cy="43299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00" dirty="0"/>
              <a:t>The chart shows the proportion of Asian New Zealanders who have participated in each art form at least once in the last 12 months. </a:t>
            </a:r>
          </a:p>
          <a:p>
            <a:pPr marL="0" indent="0">
              <a:buNone/>
            </a:pPr>
            <a:r>
              <a:rPr lang="en-NZ" sz="1000" dirty="0"/>
              <a:t>Visual arts participation has declined in 2020. Participation in all other art forms is broadly consistent with 2017. </a:t>
            </a:r>
          </a:p>
          <a:p>
            <a:pPr marL="0" indent="0">
              <a:buNone/>
            </a:pPr>
            <a:r>
              <a:rPr lang="en-NZ" sz="1000" dirty="0"/>
              <a:t>Participation in the craft and object arts is lower than the national average (21% vs. 24%). On the other hand, participation in the performing arts and Pacific arts is higher.</a:t>
            </a:r>
          </a:p>
          <a:p>
            <a:pPr marL="0" indent="0">
              <a:buNone/>
            </a:pPr>
            <a:r>
              <a:rPr lang="en-NZ" sz="1000" dirty="0"/>
              <a:t>Further analysis of each art form (including sub-group differences) is presented in the following slides.</a:t>
            </a:r>
          </a:p>
          <a:p>
            <a:pPr marL="0" indent="0">
              <a:buNone/>
            </a:pPr>
            <a:r>
              <a:rPr lang="en-NZ" sz="1000" dirty="0"/>
              <a:t>Note, the survey question wording changed for Māori and Pacific arts in 2020, and so there is no trend data presented for these two art forms.</a:t>
            </a:r>
          </a:p>
          <a:p>
            <a:pPr marL="0" indent="0">
              <a:buNone/>
            </a:pPr>
            <a:endParaRPr lang="en-NZ" sz="1000" dirty="0"/>
          </a:p>
          <a:p>
            <a:pPr marL="0" indent="0">
              <a:buNone/>
            </a:pPr>
            <a:endParaRPr lang="en-NZ" sz="1000" dirty="0"/>
          </a:p>
          <a:p>
            <a:endParaRPr lang="en-NZ" sz="1100" dirty="0"/>
          </a:p>
        </p:txBody>
      </p:sp>
      <p:sp>
        <p:nvSpPr>
          <p:cNvPr id="42" name="Isosceles Triangle 41">
            <a:extLst>
              <a:ext uri="{FF2B5EF4-FFF2-40B4-BE49-F238E27FC236}">
                <a16:creationId xmlns:a16="http://schemas.microsoft.com/office/drawing/2014/main" id="{5DCAA503-3DF5-4FA3-A1CF-5D73EB44B101}"/>
              </a:ext>
            </a:extLst>
          </p:cNvPr>
          <p:cNvSpPr>
            <a:spLocks noChangeAspect="1"/>
          </p:cNvSpPr>
          <p:nvPr/>
        </p:nvSpPr>
        <p:spPr>
          <a:xfrm>
            <a:off x="6379642" y="5609057"/>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aphicFrame>
        <p:nvGraphicFramePr>
          <p:cNvPr id="8" name="Chart 7">
            <a:extLst>
              <a:ext uri="{FF2B5EF4-FFF2-40B4-BE49-F238E27FC236}">
                <a16:creationId xmlns:a16="http://schemas.microsoft.com/office/drawing/2014/main" id="{2EEB5681-0CE9-4985-8023-F1E9897CA75F}"/>
              </a:ext>
            </a:extLst>
          </p:cNvPr>
          <p:cNvGraphicFramePr/>
          <p:nvPr>
            <p:extLst>
              <p:ext uri="{D42A27DB-BD31-4B8C-83A1-F6EECF244321}">
                <p14:modId xmlns:p14="http://schemas.microsoft.com/office/powerpoint/2010/main" val="3925640134"/>
              </p:ext>
            </p:extLst>
          </p:nvPr>
        </p:nvGraphicFramePr>
        <p:xfrm>
          <a:off x="510562" y="2030910"/>
          <a:ext cx="8128000" cy="287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49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1080258"/>
            <a:ext cx="12201575" cy="1673828"/>
          </a:xfrm>
          <a:custGeom>
            <a:avLst/>
            <a:gdLst/>
            <a:ahLst/>
            <a:cxnLst/>
            <a:rect l="l" t="t" r="r" b="b"/>
            <a:pathLst>
              <a:path w="11634470" h="1572895">
                <a:moveTo>
                  <a:pt x="0" y="1572768"/>
                </a:moveTo>
                <a:lnTo>
                  <a:pt x="11634216" y="1572768"/>
                </a:lnTo>
                <a:lnTo>
                  <a:pt x="11634216" y="0"/>
                </a:lnTo>
                <a:lnTo>
                  <a:pt x="0" y="0"/>
                </a:lnTo>
                <a:lnTo>
                  <a:pt x="0" y="1572768"/>
                </a:lnTo>
                <a:close/>
              </a:path>
            </a:pathLst>
          </a:custGeom>
          <a:solidFill>
            <a:srgbClr val="282D4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p:nvPr>
        </p:nvSpPr>
        <p:spPr/>
        <p:txBody>
          <a:bodyPr/>
          <a:lstStyle/>
          <a:p>
            <a:r>
              <a:rPr lang="en-NZ" kern="0" spc="-25" dirty="0"/>
              <a:t>Approach</a:t>
            </a:r>
            <a:endParaRPr lang="en-NZ" dirty="0"/>
          </a:p>
        </p:txBody>
      </p:sp>
      <p:sp>
        <p:nvSpPr>
          <p:cNvPr id="9" name="object 9"/>
          <p:cNvSpPr/>
          <p:nvPr/>
        </p:nvSpPr>
        <p:spPr>
          <a:xfrm>
            <a:off x="4455860" y="1685397"/>
            <a:ext cx="463550" cy="463550"/>
          </a:xfrm>
          <a:custGeom>
            <a:avLst/>
            <a:gdLst/>
            <a:ahLst/>
            <a:cxnLst/>
            <a:rect l="l" t="t" r="r" b="b"/>
            <a:pathLst>
              <a:path w="463550" h="463550">
                <a:moveTo>
                  <a:pt x="77724" y="50800"/>
                </a:moveTo>
                <a:lnTo>
                  <a:pt x="52324" y="50800"/>
                </a:lnTo>
                <a:lnTo>
                  <a:pt x="36449" y="55498"/>
                </a:lnTo>
                <a:lnTo>
                  <a:pt x="20574" y="61848"/>
                </a:lnTo>
                <a:lnTo>
                  <a:pt x="11049" y="71373"/>
                </a:lnTo>
                <a:lnTo>
                  <a:pt x="4699" y="87248"/>
                </a:lnTo>
                <a:lnTo>
                  <a:pt x="0" y="103123"/>
                </a:lnTo>
                <a:lnTo>
                  <a:pt x="0" y="410971"/>
                </a:lnTo>
                <a:lnTo>
                  <a:pt x="4699" y="426846"/>
                </a:lnTo>
                <a:lnTo>
                  <a:pt x="11049" y="442721"/>
                </a:lnTo>
                <a:lnTo>
                  <a:pt x="20574" y="452246"/>
                </a:lnTo>
                <a:lnTo>
                  <a:pt x="36449" y="456945"/>
                </a:lnTo>
                <a:lnTo>
                  <a:pt x="52324" y="463295"/>
                </a:lnTo>
                <a:lnTo>
                  <a:pt x="410972" y="463295"/>
                </a:lnTo>
                <a:lnTo>
                  <a:pt x="426847" y="456945"/>
                </a:lnTo>
                <a:lnTo>
                  <a:pt x="442722" y="452246"/>
                </a:lnTo>
                <a:lnTo>
                  <a:pt x="452247" y="442721"/>
                </a:lnTo>
                <a:lnTo>
                  <a:pt x="458597" y="426846"/>
                </a:lnTo>
                <a:lnTo>
                  <a:pt x="463296" y="410971"/>
                </a:lnTo>
                <a:lnTo>
                  <a:pt x="52324" y="410971"/>
                </a:lnTo>
                <a:lnTo>
                  <a:pt x="52324" y="204723"/>
                </a:lnTo>
                <a:lnTo>
                  <a:pt x="463296" y="204723"/>
                </a:lnTo>
                <a:lnTo>
                  <a:pt x="463296" y="103123"/>
                </a:lnTo>
                <a:lnTo>
                  <a:pt x="77724" y="103123"/>
                </a:lnTo>
                <a:lnTo>
                  <a:pt x="77724" y="50800"/>
                </a:lnTo>
                <a:close/>
              </a:path>
              <a:path w="463550" h="463550">
                <a:moveTo>
                  <a:pt x="463296" y="204723"/>
                </a:moveTo>
                <a:lnTo>
                  <a:pt x="410972" y="204723"/>
                </a:lnTo>
                <a:lnTo>
                  <a:pt x="410972" y="410971"/>
                </a:lnTo>
                <a:lnTo>
                  <a:pt x="463296" y="410971"/>
                </a:lnTo>
                <a:lnTo>
                  <a:pt x="463296" y="204723"/>
                </a:lnTo>
                <a:close/>
              </a:path>
              <a:path w="463550" h="463550">
                <a:moveTo>
                  <a:pt x="303022" y="50800"/>
                </a:moveTo>
                <a:lnTo>
                  <a:pt x="160274" y="50800"/>
                </a:lnTo>
                <a:lnTo>
                  <a:pt x="160274" y="103123"/>
                </a:lnTo>
                <a:lnTo>
                  <a:pt x="303022" y="103123"/>
                </a:lnTo>
                <a:lnTo>
                  <a:pt x="303022" y="50800"/>
                </a:lnTo>
                <a:close/>
              </a:path>
              <a:path w="463550" h="463550">
                <a:moveTo>
                  <a:pt x="410972" y="50800"/>
                </a:moveTo>
                <a:lnTo>
                  <a:pt x="385572" y="50800"/>
                </a:lnTo>
                <a:lnTo>
                  <a:pt x="385572" y="103123"/>
                </a:lnTo>
                <a:lnTo>
                  <a:pt x="463296" y="103123"/>
                </a:lnTo>
                <a:lnTo>
                  <a:pt x="458597" y="87248"/>
                </a:lnTo>
                <a:lnTo>
                  <a:pt x="452247" y="71373"/>
                </a:lnTo>
                <a:lnTo>
                  <a:pt x="442722" y="61848"/>
                </a:lnTo>
                <a:lnTo>
                  <a:pt x="426847" y="55498"/>
                </a:lnTo>
                <a:lnTo>
                  <a:pt x="410972" y="50800"/>
                </a:lnTo>
                <a:close/>
              </a:path>
              <a:path w="463550" h="463550">
                <a:moveTo>
                  <a:pt x="133223" y="0"/>
                </a:moveTo>
                <a:lnTo>
                  <a:pt x="98425" y="0"/>
                </a:lnTo>
                <a:lnTo>
                  <a:pt x="98425" y="87248"/>
                </a:lnTo>
                <a:lnTo>
                  <a:pt x="133223" y="87248"/>
                </a:lnTo>
                <a:lnTo>
                  <a:pt x="133223" y="0"/>
                </a:lnTo>
                <a:close/>
              </a:path>
              <a:path w="463550" h="463550">
                <a:moveTo>
                  <a:pt x="364871" y="0"/>
                </a:moveTo>
                <a:lnTo>
                  <a:pt x="330073" y="0"/>
                </a:lnTo>
                <a:lnTo>
                  <a:pt x="330073" y="87248"/>
                </a:lnTo>
                <a:lnTo>
                  <a:pt x="364871" y="87248"/>
                </a:lnTo>
                <a:lnTo>
                  <a:pt x="364871" y="0"/>
                </a:lnTo>
                <a:close/>
              </a:path>
            </a:pathLst>
          </a:custGeom>
          <a:solidFill>
            <a:schemeClr val="bg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3" name="Group 2"/>
          <p:cNvGrpSpPr/>
          <p:nvPr/>
        </p:nvGrpSpPr>
        <p:grpSpPr>
          <a:xfrm>
            <a:off x="1568209" y="1367876"/>
            <a:ext cx="2010435" cy="1132489"/>
            <a:chOff x="1383152" y="2011458"/>
            <a:chExt cx="2010435" cy="1132489"/>
          </a:xfrm>
        </p:grpSpPr>
        <p:sp>
          <p:nvSpPr>
            <p:cNvPr id="5" name="object 5"/>
            <p:cNvSpPr txBox="1"/>
            <p:nvPr/>
          </p:nvSpPr>
          <p:spPr>
            <a:xfrm>
              <a:off x="1698817" y="2011458"/>
              <a:ext cx="1398905" cy="430887"/>
            </a:xfrm>
            <a:prstGeom prst="rect">
              <a:avLst/>
            </a:prstGeom>
          </p:spPr>
          <p:txBody>
            <a:bodyPr vert="horz" wrap="square" lIns="0" tIns="0" rIns="0" bIns="0" rtlCol="0">
              <a:spAutoFit/>
            </a:bodyPr>
            <a:lstStyle/>
            <a:p>
              <a:pPr marR="50165" algn="ctr"/>
              <a:r>
                <a:rPr lang="en-NZ" sz="2800" b="1" spc="-20" dirty="0">
                  <a:solidFill>
                    <a:srgbClr val="DAAB2D"/>
                  </a:solidFill>
                  <a:latin typeface="+mj-lt"/>
                  <a:cs typeface="Calibri Light"/>
                </a:rPr>
                <a:t>1,366</a:t>
              </a:r>
            </a:p>
          </p:txBody>
        </p:sp>
        <p:sp>
          <p:nvSpPr>
            <p:cNvPr id="43" name="TextBox 42"/>
            <p:cNvSpPr txBox="1"/>
            <p:nvPr/>
          </p:nvSpPr>
          <p:spPr>
            <a:xfrm>
              <a:off x="1383152" y="2682282"/>
              <a:ext cx="2010435" cy="461665"/>
            </a:xfrm>
            <a:prstGeom prst="rect">
              <a:avLst/>
            </a:prstGeom>
            <a:noFill/>
          </p:spPr>
          <p:txBody>
            <a:bodyPr wrap="square" rtlCol="0">
              <a:spAutoFit/>
            </a:bodyPr>
            <a:lstStyle/>
            <a:p>
              <a:pPr algn="ctr"/>
              <a:r>
                <a:rPr lang="en-NZ" sz="1200" spc="40" dirty="0">
                  <a:solidFill>
                    <a:prstClr val="white"/>
                  </a:solidFill>
                  <a:latin typeface="+mj-lt"/>
                </a:rPr>
                <a:t>With adults aged 15+ who identify as Asian</a:t>
              </a:r>
              <a:endParaRPr lang="en-NZ" sz="1200" spc="40" dirty="0">
                <a:solidFill>
                  <a:prstClr val="white"/>
                </a:solidFill>
                <a:highlight>
                  <a:srgbClr val="FF00FF"/>
                </a:highlight>
                <a:latin typeface="+mj-lt"/>
              </a:endParaRPr>
            </a:p>
          </p:txBody>
        </p:sp>
        <p:sp>
          <p:nvSpPr>
            <p:cNvPr id="44" name="object 5"/>
            <p:cNvSpPr txBox="1"/>
            <p:nvPr/>
          </p:nvSpPr>
          <p:spPr>
            <a:xfrm>
              <a:off x="1500507" y="2467892"/>
              <a:ext cx="1786980"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ONLINE INTERVIEWS</a:t>
              </a:r>
            </a:p>
          </p:txBody>
        </p:sp>
      </p:grpSp>
      <p:sp>
        <p:nvSpPr>
          <p:cNvPr id="45" name="object 5"/>
          <p:cNvSpPr txBox="1"/>
          <p:nvPr/>
        </p:nvSpPr>
        <p:spPr>
          <a:xfrm>
            <a:off x="5248371" y="1582353"/>
            <a:ext cx="237769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FIELDWORK DATES</a:t>
            </a:r>
          </a:p>
        </p:txBody>
      </p:sp>
      <p:sp>
        <p:nvSpPr>
          <p:cNvPr id="61" name="object 5"/>
          <p:cNvSpPr txBox="1"/>
          <p:nvPr/>
        </p:nvSpPr>
        <p:spPr>
          <a:xfrm>
            <a:off x="4967494" y="1861747"/>
            <a:ext cx="2939448"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2 October to 2 November 2020</a:t>
            </a:r>
          </a:p>
        </p:txBody>
      </p:sp>
      <p:grpSp>
        <p:nvGrpSpPr>
          <p:cNvPr id="58" name="Group 57">
            <a:extLst>
              <a:ext uri="{FF2B5EF4-FFF2-40B4-BE49-F238E27FC236}">
                <a16:creationId xmlns:a16="http://schemas.microsoft.com/office/drawing/2014/main" id="{0FE1A310-8B1E-436A-86ED-A2D10E9C2C0E}"/>
              </a:ext>
            </a:extLst>
          </p:cNvPr>
          <p:cNvGrpSpPr/>
          <p:nvPr/>
        </p:nvGrpSpPr>
        <p:grpSpPr>
          <a:xfrm>
            <a:off x="396383" y="1672717"/>
            <a:ext cx="911554" cy="488911"/>
            <a:chOff x="5163685" y="5344725"/>
            <a:chExt cx="1038983" cy="557258"/>
          </a:xfrm>
          <a:solidFill>
            <a:schemeClr val="bg1"/>
          </a:solidFill>
        </p:grpSpPr>
        <p:sp>
          <p:nvSpPr>
            <p:cNvPr id="62" name="Freeform 97">
              <a:extLst>
                <a:ext uri="{FF2B5EF4-FFF2-40B4-BE49-F238E27FC236}">
                  <a16:creationId xmlns:a16="http://schemas.microsoft.com/office/drawing/2014/main" id="{3E1B089E-4E39-4E4F-AFE1-420EA011B2EB}"/>
                </a:ext>
              </a:extLst>
            </p:cNvPr>
            <p:cNvSpPr>
              <a:spLocks noEditPoints="1"/>
            </p:cNvSpPr>
            <p:nvPr/>
          </p:nvSpPr>
          <p:spPr bwMode="auto">
            <a:xfrm>
              <a:off x="5296641" y="5344725"/>
              <a:ext cx="775769" cy="497139"/>
            </a:xfrm>
            <a:custGeom>
              <a:avLst/>
              <a:gdLst>
                <a:gd name="T0" fmla="*/ 824 w 852"/>
                <a:gd name="T1" fmla="*/ 0 h 546"/>
                <a:gd name="T2" fmla="*/ 28 w 852"/>
                <a:gd name="T3" fmla="*/ 0 h 546"/>
                <a:gd name="T4" fmla="*/ 0 w 852"/>
                <a:gd name="T5" fmla="*/ 28 h 546"/>
                <a:gd name="T6" fmla="*/ 0 w 852"/>
                <a:gd name="T7" fmla="*/ 517 h 546"/>
                <a:gd name="T8" fmla="*/ 28 w 852"/>
                <a:gd name="T9" fmla="*/ 546 h 546"/>
                <a:gd name="T10" fmla="*/ 824 w 852"/>
                <a:gd name="T11" fmla="*/ 546 h 546"/>
                <a:gd name="T12" fmla="*/ 852 w 852"/>
                <a:gd name="T13" fmla="*/ 517 h 546"/>
                <a:gd name="T14" fmla="*/ 852 w 852"/>
                <a:gd name="T15" fmla="*/ 28 h 546"/>
                <a:gd name="T16" fmla="*/ 824 w 852"/>
                <a:gd name="T17" fmla="*/ 0 h 546"/>
                <a:gd name="T18" fmla="*/ 815 w 852"/>
                <a:gd name="T19" fmla="*/ 512 h 546"/>
                <a:gd name="T20" fmla="*/ 37 w 852"/>
                <a:gd name="T21" fmla="*/ 512 h 546"/>
                <a:gd name="T22" fmla="*/ 37 w 852"/>
                <a:gd name="T23" fmla="*/ 33 h 546"/>
                <a:gd name="T24" fmla="*/ 815 w 852"/>
                <a:gd name="T25" fmla="*/ 33 h 546"/>
                <a:gd name="T26" fmla="*/ 815 w 852"/>
                <a:gd name="T27" fmla="*/ 5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2" h="546">
                  <a:moveTo>
                    <a:pt x="824" y="0"/>
                  </a:moveTo>
                  <a:cubicBezTo>
                    <a:pt x="28" y="0"/>
                    <a:pt x="28" y="0"/>
                    <a:pt x="28" y="0"/>
                  </a:cubicBezTo>
                  <a:cubicBezTo>
                    <a:pt x="13" y="0"/>
                    <a:pt x="0" y="12"/>
                    <a:pt x="0" y="28"/>
                  </a:cubicBezTo>
                  <a:cubicBezTo>
                    <a:pt x="0" y="517"/>
                    <a:pt x="0" y="517"/>
                    <a:pt x="0" y="517"/>
                  </a:cubicBezTo>
                  <a:cubicBezTo>
                    <a:pt x="0" y="533"/>
                    <a:pt x="13" y="546"/>
                    <a:pt x="28" y="546"/>
                  </a:cubicBezTo>
                  <a:cubicBezTo>
                    <a:pt x="824" y="546"/>
                    <a:pt x="824" y="546"/>
                    <a:pt x="824" y="546"/>
                  </a:cubicBezTo>
                  <a:cubicBezTo>
                    <a:pt x="840" y="546"/>
                    <a:pt x="852" y="533"/>
                    <a:pt x="852" y="517"/>
                  </a:cubicBezTo>
                  <a:cubicBezTo>
                    <a:pt x="852" y="28"/>
                    <a:pt x="852" y="28"/>
                    <a:pt x="852" y="28"/>
                  </a:cubicBezTo>
                  <a:cubicBezTo>
                    <a:pt x="852" y="12"/>
                    <a:pt x="840" y="0"/>
                    <a:pt x="824" y="0"/>
                  </a:cubicBezTo>
                  <a:close/>
                  <a:moveTo>
                    <a:pt x="815" y="512"/>
                  </a:moveTo>
                  <a:cubicBezTo>
                    <a:pt x="37" y="512"/>
                    <a:pt x="37" y="512"/>
                    <a:pt x="37" y="512"/>
                  </a:cubicBezTo>
                  <a:cubicBezTo>
                    <a:pt x="37" y="33"/>
                    <a:pt x="37" y="33"/>
                    <a:pt x="37" y="33"/>
                  </a:cubicBezTo>
                  <a:cubicBezTo>
                    <a:pt x="815" y="33"/>
                    <a:pt x="815" y="33"/>
                    <a:pt x="815" y="33"/>
                  </a:cubicBezTo>
                  <a:lnTo>
                    <a:pt x="815" y="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98">
              <a:extLst>
                <a:ext uri="{FF2B5EF4-FFF2-40B4-BE49-F238E27FC236}">
                  <a16:creationId xmlns:a16="http://schemas.microsoft.com/office/drawing/2014/main" id="{74221334-AE73-4CAE-AA26-BAAC74C3F02D}"/>
                </a:ext>
              </a:extLst>
            </p:cNvPr>
            <p:cNvSpPr>
              <a:spLocks/>
            </p:cNvSpPr>
            <p:nvPr/>
          </p:nvSpPr>
          <p:spPr bwMode="auto">
            <a:xfrm>
              <a:off x="5163685" y="5858050"/>
              <a:ext cx="1038983" cy="43933"/>
            </a:xfrm>
            <a:custGeom>
              <a:avLst/>
              <a:gdLst>
                <a:gd name="T0" fmla="*/ 650 w 1141"/>
                <a:gd name="T1" fmla="*/ 0 h 48"/>
                <a:gd name="T2" fmla="*/ 650 w 1141"/>
                <a:gd name="T3" fmla="*/ 6 h 48"/>
                <a:gd name="T4" fmla="*/ 639 w 1141"/>
                <a:gd name="T5" fmla="*/ 17 h 48"/>
                <a:gd name="T6" fmla="*/ 505 w 1141"/>
                <a:gd name="T7" fmla="*/ 17 h 48"/>
                <a:gd name="T8" fmla="*/ 494 w 1141"/>
                <a:gd name="T9" fmla="*/ 6 h 48"/>
                <a:gd name="T10" fmla="*/ 494 w 1141"/>
                <a:gd name="T11" fmla="*/ 0 h 48"/>
                <a:gd name="T12" fmla="*/ 0 w 1141"/>
                <a:gd name="T13" fmla="*/ 0 h 48"/>
                <a:gd name="T14" fmla="*/ 0 w 1141"/>
                <a:gd name="T15" fmla="*/ 29 h 48"/>
                <a:gd name="T16" fmla="*/ 36 w 1141"/>
                <a:gd name="T17" fmla="*/ 48 h 48"/>
                <a:gd name="T18" fmla="*/ 36 w 1141"/>
                <a:gd name="T19" fmla="*/ 48 h 48"/>
                <a:gd name="T20" fmla="*/ 1103 w 1141"/>
                <a:gd name="T21" fmla="*/ 48 h 48"/>
                <a:gd name="T22" fmla="*/ 1103 w 1141"/>
                <a:gd name="T23" fmla="*/ 48 h 48"/>
                <a:gd name="T24" fmla="*/ 1141 w 1141"/>
                <a:gd name="T25" fmla="*/ 29 h 48"/>
                <a:gd name="T26" fmla="*/ 1141 w 1141"/>
                <a:gd name="T27" fmla="*/ 0 h 48"/>
                <a:gd name="T28" fmla="*/ 650 w 1141"/>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1" h="48">
                  <a:moveTo>
                    <a:pt x="650" y="0"/>
                  </a:moveTo>
                  <a:cubicBezTo>
                    <a:pt x="650" y="6"/>
                    <a:pt x="650" y="6"/>
                    <a:pt x="650" y="6"/>
                  </a:cubicBezTo>
                  <a:cubicBezTo>
                    <a:pt x="650" y="12"/>
                    <a:pt x="645" y="17"/>
                    <a:pt x="639" y="17"/>
                  </a:cubicBezTo>
                  <a:cubicBezTo>
                    <a:pt x="505" y="17"/>
                    <a:pt x="505" y="17"/>
                    <a:pt x="505" y="17"/>
                  </a:cubicBezTo>
                  <a:cubicBezTo>
                    <a:pt x="499" y="17"/>
                    <a:pt x="494" y="12"/>
                    <a:pt x="494" y="6"/>
                  </a:cubicBezTo>
                  <a:cubicBezTo>
                    <a:pt x="494" y="0"/>
                    <a:pt x="494" y="0"/>
                    <a:pt x="494" y="0"/>
                  </a:cubicBezTo>
                  <a:cubicBezTo>
                    <a:pt x="0" y="0"/>
                    <a:pt x="0" y="0"/>
                    <a:pt x="0" y="0"/>
                  </a:cubicBezTo>
                  <a:cubicBezTo>
                    <a:pt x="0" y="29"/>
                    <a:pt x="0" y="29"/>
                    <a:pt x="0" y="29"/>
                  </a:cubicBezTo>
                  <a:cubicBezTo>
                    <a:pt x="0" y="29"/>
                    <a:pt x="24" y="48"/>
                    <a:pt x="36" y="48"/>
                  </a:cubicBezTo>
                  <a:cubicBezTo>
                    <a:pt x="36" y="48"/>
                    <a:pt x="36" y="48"/>
                    <a:pt x="36" y="48"/>
                  </a:cubicBezTo>
                  <a:cubicBezTo>
                    <a:pt x="1103" y="48"/>
                    <a:pt x="1103" y="48"/>
                    <a:pt x="1103" y="48"/>
                  </a:cubicBezTo>
                  <a:cubicBezTo>
                    <a:pt x="1103" y="48"/>
                    <a:pt x="1103" y="48"/>
                    <a:pt x="1103" y="48"/>
                  </a:cubicBezTo>
                  <a:cubicBezTo>
                    <a:pt x="1116" y="48"/>
                    <a:pt x="1141" y="29"/>
                    <a:pt x="1141" y="29"/>
                  </a:cubicBezTo>
                  <a:cubicBezTo>
                    <a:pt x="1141" y="0"/>
                    <a:pt x="1141" y="0"/>
                    <a:pt x="1141" y="0"/>
                  </a:cubicBezTo>
                  <a:lnTo>
                    <a:pt x="6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object 5">
            <a:extLst>
              <a:ext uri="{FF2B5EF4-FFF2-40B4-BE49-F238E27FC236}">
                <a16:creationId xmlns:a16="http://schemas.microsoft.com/office/drawing/2014/main" id="{EE495EA4-1ECE-4E81-8D8F-1299A625A372}"/>
              </a:ext>
            </a:extLst>
          </p:cNvPr>
          <p:cNvSpPr txBox="1"/>
          <p:nvPr/>
        </p:nvSpPr>
        <p:spPr>
          <a:xfrm>
            <a:off x="9614021" y="1582353"/>
            <a:ext cx="186910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NATIONAL COMPARISON</a:t>
            </a:r>
          </a:p>
        </p:txBody>
      </p:sp>
      <p:sp>
        <p:nvSpPr>
          <p:cNvPr id="66" name="object 5">
            <a:extLst>
              <a:ext uri="{FF2B5EF4-FFF2-40B4-BE49-F238E27FC236}">
                <a16:creationId xmlns:a16="http://schemas.microsoft.com/office/drawing/2014/main" id="{0F6224A1-C9E3-4C1A-B874-161B355B5F48}"/>
              </a:ext>
            </a:extLst>
          </p:cNvPr>
          <p:cNvSpPr txBox="1"/>
          <p:nvPr/>
        </p:nvSpPr>
        <p:spPr>
          <a:xfrm>
            <a:off x="9078849" y="1861747"/>
            <a:ext cx="2939448" cy="369332"/>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Findings are compared to all New Zealanders (6,263 interviews)</a:t>
            </a:r>
          </a:p>
        </p:txBody>
      </p:sp>
      <p:grpSp>
        <p:nvGrpSpPr>
          <p:cNvPr id="68" name="Group 12">
            <a:extLst>
              <a:ext uri="{FF2B5EF4-FFF2-40B4-BE49-F238E27FC236}">
                <a16:creationId xmlns:a16="http://schemas.microsoft.com/office/drawing/2014/main" id="{DEB89AC8-234F-44C2-9898-02F22231F393}"/>
              </a:ext>
            </a:extLst>
          </p:cNvPr>
          <p:cNvGrpSpPr>
            <a:grpSpLocks noChangeAspect="1"/>
          </p:cNvGrpSpPr>
          <p:nvPr/>
        </p:nvGrpSpPr>
        <p:grpSpPr bwMode="auto">
          <a:xfrm>
            <a:off x="8680107" y="1609484"/>
            <a:ext cx="425199" cy="615377"/>
            <a:chOff x="3" y="-318"/>
            <a:chExt cx="2048" cy="2964"/>
          </a:xfrm>
          <a:solidFill>
            <a:schemeClr val="bg1"/>
          </a:solidFill>
        </p:grpSpPr>
        <p:sp>
          <p:nvSpPr>
            <p:cNvPr id="69" name="Freeform 19">
              <a:extLst>
                <a:ext uri="{FF2B5EF4-FFF2-40B4-BE49-F238E27FC236}">
                  <a16:creationId xmlns:a16="http://schemas.microsoft.com/office/drawing/2014/main" id="{F407A844-0C57-4AB9-9691-B89DBC879197}"/>
                </a:ext>
              </a:extLst>
            </p:cNvPr>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0" name="Freeform 20">
              <a:extLst>
                <a:ext uri="{FF2B5EF4-FFF2-40B4-BE49-F238E27FC236}">
                  <a16:creationId xmlns:a16="http://schemas.microsoft.com/office/drawing/2014/main" id="{A4590F71-6991-4E30-A06C-32980BF76E36}"/>
                </a:ext>
              </a:extLst>
            </p:cNvPr>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1" name="Freeform 21">
              <a:extLst>
                <a:ext uri="{FF2B5EF4-FFF2-40B4-BE49-F238E27FC236}">
                  <a16:creationId xmlns:a16="http://schemas.microsoft.com/office/drawing/2014/main" id="{2BEEDEE3-7BD0-4B61-810C-1868256C31C5}"/>
                </a:ext>
              </a:extLst>
            </p:cNvPr>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2" name="Freeform 22">
              <a:extLst>
                <a:ext uri="{FF2B5EF4-FFF2-40B4-BE49-F238E27FC236}">
                  <a16:creationId xmlns:a16="http://schemas.microsoft.com/office/drawing/2014/main" id="{C0871C2C-6F7B-4017-BAA0-96DEC241E3DB}"/>
                </a:ext>
              </a:extLst>
            </p:cNvPr>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3" name="Freeform 23">
              <a:extLst>
                <a:ext uri="{FF2B5EF4-FFF2-40B4-BE49-F238E27FC236}">
                  <a16:creationId xmlns:a16="http://schemas.microsoft.com/office/drawing/2014/main" id="{0EF2F10B-44BE-4A83-8B06-3C25463A1A07}"/>
                </a:ext>
              </a:extLst>
            </p:cNvPr>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4" name="Freeform 24">
              <a:extLst>
                <a:ext uri="{FF2B5EF4-FFF2-40B4-BE49-F238E27FC236}">
                  <a16:creationId xmlns:a16="http://schemas.microsoft.com/office/drawing/2014/main" id="{4A216084-7F62-4E92-B04F-874AEA71DEFB}"/>
                </a:ext>
              </a:extLst>
            </p:cNvPr>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5" name="Freeform 25">
              <a:extLst>
                <a:ext uri="{FF2B5EF4-FFF2-40B4-BE49-F238E27FC236}">
                  <a16:creationId xmlns:a16="http://schemas.microsoft.com/office/drawing/2014/main" id="{FFBC8E44-DECE-40F0-A98F-55248D526C33}"/>
                </a:ext>
              </a:extLst>
            </p:cNvPr>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6" name="Freeform 26">
              <a:extLst>
                <a:ext uri="{FF2B5EF4-FFF2-40B4-BE49-F238E27FC236}">
                  <a16:creationId xmlns:a16="http://schemas.microsoft.com/office/drawing/2014/main" id="{5B016598-F04D-439E-822D-E14385D43944}"/>
                </a:ext>
              </a:extLst>
            </p:cNvPr>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7" name="Freeform 27">
              <a:extLst>
                <a:ext uri="{FF2B5EF4-FFF2-40B4-BE49-F238E27FC236}">
                  <a16:creationId xmlns:a16="http://schemas.microsoft.com/office/drawing/2014/main" id="{ACB1C59D-190A-49E8-974A-0794D15A2229}"/>
                </a:ext>
              </a:extLst>
            </p:cNvPr>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8" name="Freeform 28">
              <a:extLst>
                <a:ext uri="{FF2B5EF4-FFF2-40B4-BE49-F238E27FC236}">
                  <a16:creationId xmlns:a16="http://schemas.microsoft.com/office/drawing/2014/main" id="{53C09619-01EB-4FCB-A1BA-0D52AEE65964}"/>
                </a:ext>
              </a:extLst>
            </p:cNvPr>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9" name="Freeform 29">
              <a:extLst>
                <a:ext uri="{FF2B5EF4-FFF2-40B4-BE49-F238E27FC236}">
                  <a16:creationId xmlns:a16="http://schemas.microsoft.com/office/drawing/2014/main" id="{B3141D32-1B04-4F8F-8F7A-2992F4BBD527}"/>
                </a:ext>
              </a:extLst>
            </p:cNvPr>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0" name="Freeform 30">
              <a:extLst>
                <a:ext uri="{FF2B5EF4-FFF2-40B4-BE49-F238E27FC236}">
                  <a16:creationId xmlns:a16="http://schemas.microsoft.com/office/drawing/2014/main" id="{8D9BD4AC-E7DD-4D79-89D6-87A7F8140805}"/>
                </a:ext>
              </a:extLst>
            </p:cNvPr>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1" name="Freeform 31">
              <a:extLst>
                <a:ext uri="{FF2B5EF4-FFF2-40B4-BE49-F238E27FC236}">
                  <a16:creationId xmlns:a16="http://schemas.microsoft.com/office/drawing/2014/main" id="{4E4BB1A6-1BD9-4D16-8204-ACC6CD14F789}"/>
                </a:ext>
              </a:extLst>
            </p:cNvPr>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2" name="Freeform 33">
              <a:extLst>
                <a:ext uri="{FF2B5EF4-FFF2-40B4-BE49-F238E27FC236}">
                  <a16:creationId xmlns:a16="http://schemas.microsoft.com/office/drawing/2014/main" id="{2303E904-B43A-4660-8E1E-CA509A86A50C}"/>
                </a:ext>
              </a:extLst>
            </p:cNvPr>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3" name="Freeform 34">
              <a:extLst>
                <a:ext uri="{FF2B5EF4-FFF2-40B4-BE49-F238E27FC236}">
                  <a16:creationId xmlns:a16="http://schemas.microsoft.com/office/drawing/2014/main" id="{6BFFB944-9B1E-4F07-825B-52F80FBC32E5}"/>
                </a:ext>
              </a:extLst>
            </p:cNvPr>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4" name="Freeform 35">
              <a:extLst>
                <a:ext uri="{FF2B5EF4-FFF2-40B4-BE49-F238E27FC236}">
                  <a16:creationId xmlns:a16="http://schemas.microsoft.com/office/drawing/2014/main" id="{87CCCE8C-8884-429E-929C-2A199229EF29}"/>
                </a:ext>
              </a:extLst>
            </p:cNvPr>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5" name="Freeform 36">
              <a:extLst>
                <a:ext uri="{FF2B5EF4-FFF2-40B4-BE49-F238E27FC236}">
                  <a16:creationId xmlns:a16="http://schemas.microsoft.com/office/drawing/2014/main" id="{2FAD5400-0CD0-4785-8D0C-5ACAF03584A0}"/>
                </a:ext>
              </a:extLst>
            </p:cNvPr>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6" name="Freeform 37">
              <a:extLst>
                <a:ext uri="{FF2B5EF4-FFF2-40B4-BE49-F238E27FC236}">
                  <a16:creationId xmlns:a16="http://schemas.microsoft.com/office/drawing/2014/main" id="{1C7444E6-707F-465A-A236-9EE7DEA100C9}"/>
                </a:ext>
              </a:extLst>
            </p:cNvPr>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7" name="Freeform 38">
              <a:extLst>
                <a:ext uri="{FF2B5EF4-FFF2-40B4-BE49-F238E27FC236}">
                  <a16:creationId xmlns:a16="http://schemas.microsoft.com/office/drawing/2014/main" id="{00702DC4-C06D-42AF-8CD9-04DBBE4F6FE3}"/>
                </a:ext>
              </a:extLst>
            </p:cNvPr>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8" name="Freeform 40">
              <a:extLst>
                <a:ext uri="{FF2B5EF4-FFF2-40B4-BE49-F238E27FC236}">
                  <a16:creationId xmlns:a16="http://schemas.microsoft.com/office/drawing/2014/main" id="{36F35229-8A1D-4C26-9057-DEF2AB4C1D91}"/>
                </a:ext>
              </a:extLst>
            </p:cNvPr>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grpSp>
      <p:grpSp>
        <p:nvGrpSpPr>
          <p:cNvPr id="13" name="Group 12">
            <a:extLst>
              <a:ext uri="{FF2B5EF4-FFF2-40B4-BE49-F238E27FC236}">
                <a16:creationId xmlns:a16="http://schemas.microsoft.com/office/drawing/2014/main" id="{77D5226B-4303-40CE-814F-51D2425FE42D}"/>
              </a:ext>
            </a:extLst>
          </p:cNvPr>
          <p:cNvGrpSpPr/>
          <p:nvPr/>
        </p:nvGrpSpPr>
        <p:grpSpPr>
          <a:xfrm>
            <a:off x="2905165" y="2928256"/>
            <a:ext cx="3467722" cy="3287485"/>
            <a:chOff x="4115424" y="2928256"/>
            <a:chExt cx="3791518" cy="3287485"/>
          </a:xfrm>
        </p:grpSpPr>
        <p:sp>
          <p:nvSpPr>
            <p:cNvPr id="89" name="object 154">
              <a:extLst>
                <a:ext uri="{FF2B5EF4-FFF2-40B4-BE49-F238E27FC236}">
                  <a16:creationId xmlns:a16="http://schemas.microsoft.com/office/drawing/2014/main" id="{5904A6B1-5035-4AE8-8F99-BB648C568A06}"/>
                </a:ext>
              </a:extLst>
            </p:cNvPr>
            <p:cNvSpPr txBox="1"/>
            <p:nvPr/>
          </p:nvSpPr>
          <p:spPr>
            <a:xfrm>
              <a:off x="4119690" y="2928256"/>
              <a:ext cx="3787252" cy="1861457"/>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SAMPLING</a:t>
              </a:r>
            </a:p>
            <a:p>
              <a:pPr marL="144145" marR="133985">
                <a:spcBef>
                  <a:spcPts val="600"/>
                </a:spcBef>
              </a:pPr>
              <a:r>
                <a:rPr lang="en-NZ" sz="1100" spc="-5" dirty="0">
                  <a:latin typeface="+mj-lt"/>
                  <a:cs typeface="Calibri Light"/>
                </a:rPr>
                <a:t>The sample size for Asian New Zealanders was boosted to 1,366 to </a:t>
              </a:r>
              <a:r>
                <a:rPr lang="en-NZ" sz="1100" spc="-5" dirty="0">
                  <a:solidFill>
                    <a:schemeClr val="tx1">
                      <a:lumMod val="95000"/>
                      <a:lumOff val="5000"/>
                    </a:schemeClr>
                  </a:solidFill>
                  <a:latin typeface="+mj-lt"/>
                  <a:cs typeface="Calibri Light"/>
                </a:rPr>
                <a:t>ensure we interviewed a sufficient number of Asian New Zealanders to allow for subgroup analysis.</a:t>
              </a:r>
            </a:p>
            <a:p>
              <a:pPr marL="144145" marR="133985">
                <a:spcBef>
                  <a:spcPts val="600"/>
                </a:spcBef>
              </a:pPr>
              <a:r>
                <a:rPr lang="en-NZ" sz="1100" spc="-5" dirty="0">
                  <a:solidFill>
                    <a:schemeClr val="tx1">
                      <a:lumMod val="95000"/>
                      <a:lumOff val="5000"/>
                    </a:schemeClr>
                  </a:solidFill>
                  <a:latin typeface="+mj-lt"/>
                  <a:cs typeface="Calibri Light"/>
                </a:rPr>
                <a:t>Weighting was applied to the Asian New Zealanders interviews to </a:t>
              </a:r>
              <a:r>
                <a:rPr lang="en-NZ" sz="1100" spc="-5" dirty="0">
                  <a:latin typeface="+mj-lt"/>
                  <a:cs typeface="Calibri Light"/>
                </a:rPr>
                <a:t>ensure the sample profile was representative  of the Asian population by age within gender.</a:t>
              </a:r>
              <a:endParaRPr lang="en-NZ" sz="1100" strike="sngStrike" spc="-5" dirty="0">
                <a:latin typeface="+mj-lt"/>
                <a:cs typeface="Calibri Light"/>
              </a:endParaRPr>
            </a:p>
          </p:txBody>
        </p:sp>
        <p:sp>
          <p:nvSpPr>
            <p:cNvPr id="90" name="object 154">
              <a:extLst>
                <a:ext uri="{FF2B5EF4-FFF2-40B4-BE49-F238E27FC236}">
                  <a16:creationId xmlns:a16="http://schemas.microsoft.com/office/drawing/2014/main" id="{801D1DD3-020F-4896-B1FD-5CB29A9FBEA5}"/>
                </a:ext>
              </a:extLst>
            </p:cNvPr>
            <p:cNvSpPr txBox="1"/>
            <p:nvPr/>
          </p:nvSpPr>
          <p:spPr>
            <a:xfrm>
              <a:off x="4115424" y="5007429"/>
              <a:ext cx="3787252" cy="1208312"/>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TREND DATA</a:t>
              </a:r>
            </a:p>
            <a:p>
              <a:pPr marL="144145" marR="133985">
                <a:spcBef>
                  <a:spcPts val="455"/>
                </a:spcBef>
              </a:pPr>
              <a:r>
                <a:rPr lang="en-NZ" sz="1100" spc="-5" dirty="0">
                  <a:solidFill>
                    <a:schemeClr val="tx1">
                      <a:lumMod val="95000"/>
                      <a:lumOff val="5000"/>
                    </a:schemeClr>
                  </a:solidFill>
                  <a:latin typeface="+mj-lt"/>
                  <a:cs typeface="Calibri Light"/>
                </a:rPr>
                <a:t>Trends are shown against the 2017 data. The change in method in 2017, means we cannot include trends data prior to this.</a:t>
              </a:r>
            </a:p>
          </p:txBody>
        </p:sp>
      </p:grpSp>
      <p:sp>
        <p:nvSpPr>
          <p:cNvPr id="154" name="object 154"/>
          <p:cNvSpPr txBox="1"/>
          <p:nvPr/>
        </p:nvSpPr>
        <p:spPr>
          <a:xfrm>
            <a:off x="174233" y="2928257"/>
            <a:ext cx="2596263"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METHOD</a:t>
            </a:r>
          </a:p>
          <a:p>
            <a:pPr marL="144145" marR="133985">
              <a:spcBef>
                <a:spcPts val="600"/>
              </a:spcBef>
            </a:pPr>
            <a:r>
              <a:rPr lang="en-NZ" sz="1100" spc="-5" dirty="0">
                <a:solidFill>
                  <a:schemeClr val="tx1">
                    <a:lumMod val="95000"/>
                    <a:lumOff val="5000"/>
                  </a:schemeClr>
                </a:solidFill>
                <a:latin typeface="+mj-lt"/>
                <a:cs typeface="Calibri Light"/>
              </a:rPr>
              <a:t>The survey was completed online, via the Colmar Brunton online panel and the </a:t>
            </a:r>
            <a:r>
              <a:rPr lang="en-NZ" sz="1100" spc="-5" dirty="0" err="1">
                <a:solidFill>
                  <a:schemeClr val="tx1">
                    <a:lumMod val="95000"/>
                    <a:lumOff val="5000"/>
                  </a:schemeClr>
                </a:solidFill>
                <a:latin typeface="+mj-lt"/>
                <a:cs typeface="Calibri Light"/>
              </a:rPr>
              <a:t>Dynata</a:t>
            </a:r>
            <a:r>
              <a:rPr lang="en-NZ" sz="1100" spc="-5" dirty="0">
                <a:solidFill>
                  <a:schemeClr val="tx1">
                    <a:lumMod val="95000"/>
                    <a:lumOff val="5000"/>
                  </a:schemeClr>
                </a:solidFill>
                <a:latin typeface="+mj-lt"/>
                <a:cs typeface="Calibri Light"/>
              </a:rPr>
              <a:t> </a:t>
            </a:r>
            <a:r>
              <a:rPr lang="en-NZ" sz="1100" spc="-5" dirty="0">
                <a:latin typeface="+mj-lt"/>
                <a:cs typeface="Calibri Light"/>
              </a:rPr>
              <a:t>online </a:t>
            </a:r>
            <a:r>
              <a:rPr lang="en-NZ" sz="1100" spc="-5" dirty="0">
                <a:solidFill>
                  <a:schemeClr val="tx1">
                    <a:lumMod val="95000"/>
                    <a:lumOff val="5000"/>
                  </a:schemeClr>
                </a:solidFill>
                <a:latin typeface="+mj-lt"/>
                <a:cs typeface="Calibri Light"/>
              </a:rPr>
              <a:t>panel.  </a:t>
            </a:r>
          </a:p>
          <a:p>
            <a:pPr marL="144145" marR="133985">
              <a:spcBef>
                <a:spcPts val="600"/>
              </a:spcBef>
            </a:pPr>
            <a:r>
              <a:rPr lang="en-NZ" sz="1100" spc="-5" dirty="0">
                <a:solidFill>
                  <a:schemeClr val="tx1">
                    <a:lumMod val="95000"/>
                    <a:lumOff val="5000"/>
                  </a:schemeClr>
                </a:solidFill>
                <a:latin typeface="+mj-lt"/>
                <a:cs typeface="Calibri Light"/>
              </a:rPr>
              <a:t>Historically </a:t>
            </a:r>
            <a:r>
              <a:rPr lang="en-NZ" sz="1100" i="1" spc="-5" dirty="0">
                <a:solidFill>
                  <a:schemeClr val="tx1">
                    <a:lumMod val="95000"/>
                    <a:lumOff val="5000"/>
                  </a:schemeClr>
                </a:solidFill>
                <a:latin typeface="+mj-lt"/>
                <a:cs typeface="Calibri Light"/>
              </a:rPr>
              <a:t>New Zealanders and the Arts </a:t>
            </a:r>
            <a:r>
              <a:rPr lang="en-NZ" sz="1100" spc="-5" dirty="0">
                <a:solidFill>
                  <a:schemeClr val="tx1">
                    <a:lumMod val="95000"/>
                    <a:lumOff val="5000"/>
                  </a:schemeClr>
                </a:solidFill>
                <a:latin typeface="+mj-lt"/>
                <a:cs typeface="Calibri Light"/>
              </a:rPr>
              <a:t>has been conducted using a telephone survey. In 2017 the decision was made to shift the survey to an online panel. The rationale for this was to future-proof the survey and to make it more affordable to increase the sample size to facilitate greater analysis of key groups of interest, including Māori, Pacific Peoples, Asian New Zealanders and the regions. </a:t>
            </a:r>
          </a:p>
          <a:p>
            <a:pPr marL="144145" marR="133985" algn="ctr">
              <a:lnSpc>
                <a:spcPct val="80000"/>
              </a:lnSpc>
              <a:spcBef>
                <a:spcPts val="455"/>
              </a:spcBef>
            </a:pPr>
            <a:endParaRPr lang="en-NZ" sz="1100" spc="-5" dirty="0">
              <a:solidFill>
                <a:schemeClr val="tx1">
                  <a:lumMod val="65000"/>
                  <a:lumOff val="35000"/>
                </a:schemeClr>
              </a:solidFill>
              <a:latin typeface="+mj-lt"/>
              <a:cs typeface="Calibri Light"/>
            </a:endParaRPr>
          </a:p>
        </p:txBody>
      </p:sp>
      <p:sp>
        <p:nvSpPr>
          <p:cNvPr id="91" name="object 154">
            <a:extLst>
              <a:ext uri="{FF2B5EF4-FFF2-40B4-BE49-F238E27FC236}">
                <a16:creationId xmlns:a16="http://schemas.microsoft.com/office/drawing/2014/main" id="{93BAE72D-84A1-467A-A105-D3D55AEA8845}"/>
              </a:ext>
            </a:extLst>
          </p:cNvPr>
          <p:cNvSpPr txBox="1"/>
          <p:nvPr/>
        </p:nvSpPr>
        <p:spPr>
          <a:xfrm>
            <a:off x="6504497" y="2928257"/>
            <a:ext cx="5513270"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SIGNIFICANCE TESTING</a:t>
            </a:r>
          </a:p>
          <a:p>
            <a:pPr marL="144145" marR="133985">
              <a:spcBef>
                <a:spcPts val="455"/>
              </a:spcBef>
            </a:pPr>
            <a:r>
              <a:rPr lang="en-NZ" sz="1100" spc="-5" dirty="0">
                <a:solidFill>
                  <a:schemeClr val="tx1">
                    <a:lumMod val="95000"/>
                    <a:lumOff val="5000"/>
                  </a:schemeClr>
                </a:solidFill>
                <a:latin typeface="+mj-lt"/>
                <a:cs typeface="Calibri Light"/>
              </a:rPr>
              <a:t>There is a margin of error associated with any survey sample. Based on a sample size of </a:t>
            </a:r>
            <a:r>
              <a:rPr lang="en-NZ" sz="1100" spc="-5" dirty="0">
                <a:latin typeface="+mj-lt"/>
                <a:cs typeface="Calibri Light"/>
              </a:rPr>
              <a:t>1,366 Asian </a:t>
            </a:r>
            <a:r>
              <a:rPr lang="en-NZ" sz="1100" spc="-5" dirty="0">
                <a:solidFill>
                  <a:schemeClr val="tx1">
                    <a:lumMod val="95000"/>
                    <a:lumOff val="5000"/>
                  </a:schemeClr>
                </a:solidFill>
                <a:latin typeface="+mj-lt"/>
                <a:cs typeface="Calibri Light"/>
              </a:rPr>
              <a:t>respondents the margin of error is up to +/- 2.7 percentage points.</a:t>
            </a:r>
          </a:p>
          <a:p>
            <a:pPr marL="144145" marR="133985">
              <a:spcBef>
                <a:spcPts val="455"/>
              </a:spcBef>
            </a:pPr>
            <a:r>
              <a:rPr lang="en-NZ" sz="1100" spc="-5" dirty="0">
                <a:solidFill>
                  <a:schemeClr val="tx1">
                    <a:lumMod val="95000"/>
                    <a:lumOff val="5000"/>
                  </a:schemeClr>
                </a:solidFill>
                <a:latin typeface="+mj-lt"/>
                <a:cs typeface="Calibri Light"/>
              </a:rPr>
              <a:t>We have used statistical tests to determine: </a:t>
            </a:r>
          </a:p>
          <a:p>
            <a:pPr marL="315595" marR="133985" indent="-171450">
              <a:spcBef>
                <a:spcPts val="455"/>
              </a:spcBef>
              <a:spcAft>
                <a:spcPts val="1200"/>
              </a:spcAft>
              <a:buFont typeface="Arial" panose="020B0604020202020204" pitchFamily="34" charset="0"/>
              <a:buChar char="-"/>
            </a:pPr>
            <a:r>
              <a:rPr lang="en-NZ" sz="1100" spc="-5" dirty="0">
                <a:solidFill>
                  <a:schemeClr val="tx1">
                    <a:lumMod val="95000"/>
                    <a:lumOff val="5000"/>
                  </a:schemeClr>
                </a:solidFill>
                <a:latin typeface="+mj-lt"/>
                <a:cs typeface="Calibri Light"/>
              </a:rPr>
              <a:t>Whether any differences between the survey findings for Asian New Zealanders in 2017 and 2020 are statistically significant at the 95% confidence level. This is indicated on charts by white triangles.</a:t>
            </a:r>
          </a:p>
          <a:p>
            <a:pPr marL="315595" marR="133985" indent="-171450">
              <a:spcBef>
                <a:spcPts val="1200"/>
              </a:spcBef>
              <a:spcAft>
                <a:spcPts val="600"/>
              </a:spcAft>
              <a:buFont typeface="Arial" panose="020B0604020202020204" pitchFamily="34" charset="0"/>
              <a:buChar char="-"/>
            </a:pPr>
            <a:r>
              <a:rPr lang="en-NZ" sz="1100" spc="-5" dirty="0">
                <a:solidFill>
                  <a:schemeClr val="tx1">
                    <a:lumMod val="95000"/>
                    <a:lumOff val="5000"/>
                  </a:schemeClr>
                </a:solidFill>
                <a:latin typeface="+mj-lt"/>
                <a:cs typeface="Calibri Light"/>
              </a:rPr>
              <a:t>Whether any differences between the survey findings for Asian New Zealanders in 2020 and the New Zealand sample are statistically significant at the 95% confidence level. This is indicated on charts by grey triangles.</a:t>
            </a:r>
          </a:p>
          <a:p>
            <a:pPr marL="144145" marR="133985">
              <a:spcAft>
                <a:spcPts val="600"/>
              </a:spcAft>
            </a:pPr>
            <a:endParaRPr lang="en-NZ" sz="1100" spc="-5" dirty="0">
              <a:solidFill>
                <a:schemeClr val="tx1">
                  <a:lumMod val="95000"/>
                  <a:lumOff val="5000"/>
                </a:schemeClr>
              </a:solidFill>
              <a:latin typeface="+mj-lt"/>
              <a:cs typeface="Calibri Light"/>
            </a:endParaRPr>
          </a:p>
          <a:p>
            <a:pPr marL="144145" marR="133985">
              <a:spcAft>
                <a:spcPts val="600"/>
              </a:spcAft>
            </a:pPr>
            <a:r>
              <a:rPr lang="en-NZ" sz="1100" spc="-5" dirty="0">
                <a:solidFill>
                  <a:schemeClr val="tx1">
                    <a:lumMod val="95000"/>
                    <a:lumOff val="5000"/>
                  </a:schemeClr>
                </a:solidFill>
                <a:latin typeface="+mj-lt"/>
                <a:cs typeface="Calibri Light"/>
              </a:rPr>
              <a:t>Demographic subgroups are always compared to the average for all Asian New Zealanders unless otherwise stated. All subgroup differences highlighted in this report are significant at the 95% confidence level. </a:t>
            </a:r>
          </a:p>
        </p:txBody>
      </p:sp>
      <p:grpSp>
        <p:nvGrpSpPr>
          <p:cNvPr id="46" name="Group 45">
            <a:extLst>
              <a:ext uri="{FF2B5EF4-FFF2-40B4-BE49-F238E27FC236}">
                <a16:creationId xmlns:a16="http://schemas.microsoft.com/office/drawing/2014/main" id="{3BAAB2BF-61E0-4323-BCC6-CEDE81FF76F8}"/>
              </a:ext>
            </a:extLst>
          </p:cNvPr>
          <p:cNvGrpSpPr/>
          <p:nvPr/>
        </p:nvGrpSpPr>
        <p:grpSpPr>
          <a:xfrm>
            <a:off x="6837338" y="4457866"/>
            <a:ext cx="2654736" cy="246221"/>
            <a:chOff x="163092" y="5772628"/>
            <a:chExt cx="2654736" cy="246221"/>
          </a:xfrm>
        </p:grpSpPr>
        <p:sp>
          <p:nvSpPr>
            <p:cNvPr id="47" name="TextBox 46">
              <a:extLst>
                <a:ext uri="{FF2B5EF4-FFF2-40B4-BE49-F238E27FC236}">
                  <a16:creationId xmlns:a16="http://schemas.microsoft.com/office/drawing/2014/main" id="{A8A751E3-6B12-4BE6-A360-FE6941ED325F}"/>
                </a:ext>
              </a:extLst>
            </p:cNvPr>
            <p:cNvSpPr txBox="1"/>
            <p:nvPr/>
          </p:nvSpPr>
          <p:spPr>
            <a:xfrm>
              <a:off x="461093" y="5772628"/>
              <a:ext cx="235673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8" name="Isosceles Triangle 47">
              <a:extLst>
                <a:ext uri="{FF2B5EF4-FFF2-40B4-BE49-F238E27FC236}">
                  <a16:creationId xmlns:a16="http://schemas.microsoft.com/office/drawing/2014/main" id="{2D1DCB9E-7383-4C32-B250-40C064A779E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p>
          </p:txBody>
        </p:sp>
        <p:sp>
          <p:nvSpPr>
            <p:cNvPr id="49" name="Isosceles Triangle 48">
              <a:extLst>
                <a:ext uri="{FF2B5EF4-FFF2-40B4-BE49-F238E27FC236}">
                  <a16:creationId xmlns:a16="http://schemas.microsoft.com/office/drawing/2014/main" id="{3739572C-5A8C-4668-97EE-29C684A07C8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p>
          </p:txBody>
        </p:sp>
      </p:grpSp>
      <p:grpSp>
        <p:nvGrpSpPr>
          <p:cNvPr id="50" name="Group 49">
            <a:extLst>
              <a:ext uri="{FF2B5EF4-FFF2-40B4-BE49-F238E27FC236}">
                <a16:creationId xmlns:a16="http://schemas.microsoft.com/office/drawing/2014/main" id="{9A56BDE2-6F71-4C85-833F-E18149DA4042}"/>
              </a:ext>
            </a:extLst>
          </p:cNvPr>
          <p:cNvGrpSpPr/>
          <p:nvPr/>
        </p:nvGrpSpPr>
        <p:grpSpPr>
          <a:xfrm>
            <a:off x="6837338" y="5279170"/>
            <a:ext cx="3465856" cy="246221"/>
            <a:chOff x="163092" y="5772628"/>
            <a:chExt cx="3465856" cy="246221"/>
          </a:xfrm>
        </p:grpSpPr>
        <p:sp>
          <p:nvSpPr>
            <p:cNvPr id="51" name="TextBox 50">
              <a:extLst>
                <a:ext uri="{FF2B5EF4-FFF2-40B4-BE49-F238E27FC236}">
                  <a16:creationId xmlns:a16="http://schemas.microsoft.com/office/drawing/2014/main" id="{E27FA3C9-BA8D-41C2-9BB5-19EDD6C359A4}"/>
                </a:ext>
              </a:extLst>
            </p:cNvPr>
            <p:cNvSpPr txBox="1"/>
            <p:nvPr/>
          </p:nvSpPr>
          <p:spPr>
            <a:xfrm>
              <a:off x="461093" y="5772628"/>
              <a:ext cx="316785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AE6F27C6-8573-4BC0-A425-19E098712AE6}"/>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Isosceles Triangle 52">
              <a:extLst>
                <a:ext uri="{FF2B5EF4-FFF2-40B4-BE49-F238E27FC236}">
                  <a16:creationId xmlns:a16="http://schemas.microsoft.com/office/drawing/2014/main" id="{DD330726-34C6-44CC-835E-45AA49CDFE8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cxnSp>
        <p:nvCxnSpPr>
          <p:cNvPr id="54" name="Straight Connector 53">
            <a:extLst>
              <a:ext uri="{FF2B5EF4-FFF2-40B4-BE49-F238E27FC236}">
                <a16:creationId xmlns:a16="http://schemas.microsoft.com/office/drawing/2014/main" id="{87FFF3A8-4CF4-4DAF-A676-9B80B0A1B49F}"/>
              </a:ext>
            </a:extLst>
          </p:cNvPr>
          <p:cNvCxnSpPr/>
          <p:nvPr/>
        </p:nvCxnSpPr>
        <p:spPr>
          <a:xfrm>
            <a:off x="4064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972AFE7-53CD-46F9-9770-4CB81F169124}"/>
              </a:ext>
            </a:extLst>
          </p:cNvPr>
          <p:cNvCxnSpPr/>
          <p:nvPr/>
        </p:nvCxnSpPr>
        <p:spPr>
          <a:xfrm>
            <a:off x="8128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18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Craft and object art participation</a:t>
            </a:r>
          </a:p>
        </p:txBody>
      </p:sp>
      <p:sp>
        <p:nvSpPr>
          <p:cNvPr id="62" name="Text Placeholder 6">
            <a:extLst>
              <a:ext uri="{FF2B5EF4-FFF2-40B4-BE49-F238E27FC236}">
                <a16:creationId xmlns:a16="http://schemas.microsoft.com/office/drawing/2014/main" id="{B7C1CEC7-80F6-4882-BD7A-BF1E81566FD6}"/>
              </a:ext>
            </a:extLst>
          </p:cNvPr>
          <p:cNvSpPr>
            <a:spLocks noGrp="1"/>
          </p:cNvSpPr>
          <p:nvPr>
            <p:ph type="body" sz="quarter" idx="10"/>
          </p:nvPr>
        </p:nvSpPr>
        <p:spPr>
          <a:xfrm>
            <a:off x="758825" y="1196818"/>
            <a:ext cx="6953250" cy="419100"/>
          </a:xfrm>
        </p:spPr>
        <p:txBody>
          <a:bodyPr/>
          <a:lstStyle/>
          <a:p>
            <a:r>
              <a:rPr lang="en-NZ" dirty="0"/>
              <a:t>Thinking again about craft and object art, have you created anything in the last 12 months?</a:t>
            </a:r>
          </a:p>
        </p:txBody>
      </p:sp>
      <p:graphicFrame>
        <p:nvGraphicFramePr>
          <p:cNvPr id="67" name="Chart 66">
            <a:extLst>
              <a:ext uri="{FF2B5EF4-FFF2-40B4-BE49-F238E27FC236}">
                <a16:creationId xmlns:a16="http://schemas.microsoft.com/office/drawing/2014/main" id="{C0969EDA-C412-499F-AC3A-FE89B506808E}"/>
              </a:ext>
            </a:extLst>
          </p:cNvPr>
          <p:cNvGraphicFramePr/>
          <p:nvPr>
            <p:extLst>
              <p:ext uri="{D42A27DB-BD31-4B8C-83A1-F6EECF244321}">
                <p14:modId xmlns:p14="http://schemas.microsoft.com/office/powerpoint/2010/main" val="326011507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Box 67">
            <a:extLst>
              <a:ext uri="{FF2B5EF4-FFF2-40B4-BE49-F238E27FC236}">
                <a16:creationId xmlns:a16="http://schemas.microsoft.com/office/drawing/2014/main" id="{DD82EC1A-7C63-4EED-99F6-84B029607AB8}"/>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participated in craft and object arts 2017 (n=232); 2020 (n=261)</a:t>
            </a:r>
          </a:p>
        </p:txBody>
      </p:sp>
      <p:sp>
        <p:nvSpPr>
          <p:cNvPr id="69" name="Rectangle 68">
            <a:extLst>
              <a:ext uri="{FF2B5EF4-FFF2-40B4-BE49-F238E27FC236}">
                <a16:creationId xmlns:a16="http://schemas.microsoft.com/office/drawing/2014/main" id="{C1F0D8D7-7CF6-4744-BD34-6BF32E10082A}"/>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5A3E074-8944-43FD-BB53-3F5490EB808B}"/>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A1F4351-6970-465D-9D19-D5B463D5B3B1}"/>
              </a:ext>
            </a:extLst>
          </p:cNvPr>
          <p:cNvGrpSpPr/>
          <p:nvPr/>
        </p:nvGrpSpPr>
        <p:grpSpPr>
          <a:xfrm>
            <a:off x="441623" y="3885690"/>
            <a:ext cx="431322" cy="480358"/>
            <a:chOff x="-420060" y="172"/>
            <a:chExt cx="431322" cy="480358"/>
          </a:xfrm>
        </p:grpSpPr>
        <p:sp>
          <p:nvSpPr>
            <p:cNvPr id="72" name="Rectangle 71">
              <a:extLst>
                <a:ext uri="{FF2B5EF4-FFF2-40B4-BE49-F238E27FC236}">
                  <a16:creationId xmlns:a16="http://schemas.microsoft.com/office/drawing/2014/main" id="{C99BAF6D-9073-465D-8772-9179A55FF1FA}"/>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D19063A-71D8-45D3-9259-47B1534F69E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4" name="Text Placeholder 17">
            <a:extLst>
              <a:ext uri="{FF2B5EF4-FFF2-40B4-BE49-F238E27FC236}">
                <a16:creationId xmlns:a16="http://schemas.microsoft.com/office/drawing/2014/main" id="{04255EA3-9843-49DD-9F0A-6FA34DFB03F8}"/>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5" name="Rectangle 74">
            <a:extLst>
              <a:ext uri="{FF2B5EF4-FFF2-40B4-BE49-F238E27FC236}">
                <a16:creationId xmlns:a16="http://schemas.microsoft.com/office/drawing/2014/main" id="{F02A180F-EF97-4E95-8EA7-864D69655AE5}"/>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7" name="Chart 76">
            <a:extLst>
              <a:ext uri="{FF2B5EF4-FFF2-40B4-BE49-F238E27FC236}">
                <a16:creationId xmlns:a16="http://schemas.microsoft.com/office/drawing/2014/main" id="{F1C399F9-1F04-4FFE-BCB4-4F691BECA696}"/>
              </a:ext>
            </a:extLst>
          </p:cNvPr>
          <p:cNvGraphicFramePr/>
          <p:nvPr>
            <p:extLst>
              <p:ext uri="{D42A27DB-BD31-4B8C-83A1-F6EECF244321}">
                <p14:modId xmlns:p14="http://schemas.microsoft.com/office/powerpoint/2010/main" val="4112146832"/>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78" name="Rectangle 77">
            <a:extLst>
              <a:ext uri="{FF2B5EF4-FFF2-40B4-BE49-F238E27FC236}">
                <a16:creationId xmlns:a16="http://schemas.microsoft.com/office/drawing/2014/main" id="{2CBC56B0-AC56-4D24-A171-73415D7263BE}"/>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23%</a:t>
            </a:r>
            <a:endParaRPr lang="en-NZ" sz="2000" dirty="0">
              <a:solidFill>
                <a:srgbClr val="414141"/>
              </a:solidFill>
              <a:latin typeface="Arial Black" panose="020B0A04020102020204" pitchFamily="34" charset="0"/>
            </a:endParaRPr>
          </a:p>
        </p:txBody>
      </p:sp>
      <p:graphicFrame>
        <p:nvGraphicFramePr>
          <p:cNvPr id="80" name="Chart 79">
            <a:extLst>
              <a:ext uri="{FF2B5EF4-FFF2-40B4-BE49-F238E27FC236}">
                <a16:creationId xmlns:a16="http://schemas.microsoft.com/office/drawing/2014/main" id="{C09461D1-26F8-40F6-92CD-A762ED316396}"/>
              </a:ext>
            </a:extLst>
          </p:cNvPr>
          <p:cNvGraphicFramePr/>
          <p:nvPr>
            <p:extLst>
              <p:ext uri="{D42A27DB-BD31-4B8C-83A1-F6EECF244321}">
                <p14:modId xmlns:p14="http://schemas.microsoft.com/office/powerpoint/2010/main" val="1617164618"/>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a:extLst>
              <a:ext uri="{FF2B5EF4-FFF2-40B4-BE49-F238E27FC236}">
                <a16:creationId xmlns:a16="http://schemas.microsoft.com/office/drawing/2014/main" id="{AD889C42-C0C7-4840-B65C-AC1EDA508051}"/>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21%</a:t>
            </a:r>
            <a:endParaRPr lang="en-NZ" sz="2000" dirty="0">
              <a:solidFill>
                <a:srgbClr val="414141"/>
              </a:solidFill>
              <a:latin typeface="Arial Black" panose="020B0A04020102020204" pitchFamily="34" charset="0"/>
            </a:endParaRPr>
          </a:p>
        </p:txBody>
      </p:sp>
      <p:sp>
        <p:nvSpPr>
          <p:cNvPr id="82" name="TextBox 81">
            <a:extLst>
              <a:ext uri="{FF2B5EF4-FFF2-40B4-BE49-F238E27FC236}">
                <a16:creationId xmlns:a16="http://schemas.microsoft.com/office/drawing/2014/main" id="{F50D6367-7B15-4298-9C5B-B2C80DBA5635}"/>
              </a:ext>
            </a:extLst>
          </p:cNvPr>
          <p:cNvSpPr txBox="1"/>
          <p:nvPr/>
        </p:nvSpPr>
        <p:spPr>
          <a:xfrm>
            <a:off x="1251559" y="1674175"/>
            <a:ext cx="2996333"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Asian New Zealanders 2017</a:t>
            </a:r>
          </a:p>
        </p:txBody>
      </p:sp>
      <p:sp>
        <p:nvSpPr>
          <p:cNvPr id="83" name="TextBox 82">
            <a:extLst>
              <a:ext uri="{FF2B5EF4-FFF2-40B4-BE49-F238E27FC236}">
                <a16:creationId xmlns:a16="http://schemas.microsoft.com/office/drawing/2014/main" id="{9FE5EC85-F094-428D-82F4-92E3AB5D8D9A}"/>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sp>
        <p:nvSpPr>
          <p:cNvPr id="84" name="TextBox 83">
            <a:extLst>
              <a:ext uri="{FF2B5EF4-FFF2-40B4-BE49-F238E27FC236}">
                <a16:creationId xmlns:a16="http://schemas.microsoft.com/office/drawing/2014/main" id="{521189F5-5301-4250-83E5-2B053C6B9DBF}"/>
              </a:ext>
            </a:extLst>
          </p:cNvPr>
          <p:cNvSpPr txBox="1"/>
          <p:nvPr/>
        </p:nvSpPr>
        <p:spPr>
          <a:xfrm>
            <a:off x="4255528" y="1674175"/>
            <a:ext cx="2996333"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Asian New Zealanders 2020</a:t>
            </a:r>
          </a:p>
        </p:txBody>
      </p:sp>
      <p:sp>
        <p:nvSpPr>
          <p:cNvPr id="85" name="Rectangle 84">
            <a:extLst>
              <a:ext uri="{FF2B5EF4-FFF2-40B4-BE49-F238E27FC236}">
                <a16:creationId xmlns:a16="http://schemas.microsoft.com/office/drawing/2014/main" id="{F2B2960B-5F55-493B-9551-0BD24661AB6E}"/>
              </a:ext>
            </a:extLst>
          </p:cNvPr>
          <p:cNvSpPr/>
          <p:nvPr/>
        </p:nvSpPr>
        <p:spPr>
          <a:xfrm>
            <a:off x="8277224" y="1945470"/>
            <a:ext cx="3696823" cy="2092881"/>
          </a:xfrm>
          <a:prstGeom prst="rect">
            <a:avLst/>
          </a:prstGeom>
        </p:spPr>
        <p:txBody>
          <a:bodyPr wrap="square">
            <a:spAutoFit/>
          </a:bodyPr>
          <a:lstStyle/>
          <a:p>
            <a:r>
              <a:rPr lang="en-NZ" sz="1000" dirty="0"/>
              <a:t>Twenty-one percent of Asian New Zealanders have participated in craft and object art in the last 12 months. This is in line with 2017. </a:t>
            </a:r>
          </a:p>
          <a:p>
            <a:endParaRPr lang="en-NZ" sz="1000" dirty="0"/>
          </a:p>
          <a:p>
            <a:r>
              <a:rPr lang="en-NZ" sz="1000" dirty="0"/>
              <a:t>The frequency with which people are participating is broadly consistent with 2017. Participation is relatively infrequent, with only 10 percent participating on a regular basis (at least nine times in the last 12 months)</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with the lived experience of disability (29%) and women (26%) are more likely than average (21%) to participate in craft and object arts.</a:t>
            </a:r>
          </a:p>
        </p:txBody>
      </p:sp>
      <p:sp>
        <p:nvSpPr>
          <p:cNvPr id="86" name="Oval 85">
            <a:extLst>
              <a:ext uri="{FF2B5EF4-FFF2-40B4-BE49-F238E27FC236}">
                <a16:creationId xmlns:a16="http://schemas.microsoft.com/office/drawing/2014/main" id="{C024D55D-BDF1-45F4-93E8-ADA6AB73372A}"/>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D4B1C1BE-A11E-4607-8A1B-129AC72A943B}"/>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29" name="Group 28">
            <a:extLst>
              <a:ext uri="{FF2B5EF4-FFF2-40B4-BE49-F238E27FC236}">
                <a16:creationId xmlns:a16="http://schemas.microsoft.com/office/drawing/2014/main" id="{C4361E88-FF7F-4408-B3D9-BB10B8C5D258}"/>
              </a:ext>
            </a:extLst>
          </p:cNvPr>
          <p:cNvGrpSpPr/>
          <p:nvPr/>
        </p:nvGrpSpPr>
        <p:grpSpPr>
          <a:xfrm>
            <a:off x="5149673" y="6517123"/>
            <a:ext cx="2241162" cy="215444"/>
            <a:chOff x="163092" y="5772628"/>
            <a:chExt cx="2241162" cy="215444"/>
          </a:xfrm>
        </p:grpSpPr>
        <p:sp>
          <p:nvSpPr>
            <p:cNvPr id="30" name="TextBox 29">
              <a:extLst>
                <a:ext uri="{FF2B5EF4-FFF2-40B4-BE49-F238E27FC236}">
                  <a16:creationId xmlns:a16="http://schemas.microsoft.com/office/drawing/2014/main" id="{A914AC9D-3C8F-434D-AD2E-1E6E1AA09047}"/>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1" name="Isosceles Triangle 30">
              <a:extLst>
                <a:ext uri="{FF2B5EF4-FFF2-40B4-BE49-F238E27FC236}">
                  <a16:creationId xmlns:a16="http://schemas.microsoft.com/office/drawing/2014/main" id="{F4C1CB38-E45C-464D-A7EB-2DAC8528EF34}"/>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14E861EE-7D57-4A24-A54F-F2E95436F7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aphicFrame>
        <p:nvGraphicFramePr>
          <p:cNvPr id="2" name="Table 2">
            <a:extLst>
              <a:ext uri="{FF2B5EF4-FFF2-40B4-BE49-F238E27FC236}">
                <a16:creationId xmlns:a16="http://schemas.microsoft.com/office/drawing/2014/main" id="{E97C128A-A3AF-4E31-A665-1233D6E92A11}"/>
              </a:ext>
            </a:extLst>
          </p:cNvPr>
          <p:cNvGraphicFramePr>
            <a:graphicFrameLocks noGrp="1"/>
          </p:cNvGraphicFramePr>
          <p:nvPr>
            <p:extLst>
              <p:ext uri="{D42A27DB-BD31-4B8C-83A1-F6EECF244321}">
                <p14:modId xmlns:p14="http://schemas.microsoft.com/office/powerpoint/2010/main" val="2096904809"/>
              </p:ext>
            </p:extLst>
          </p:nvPr>
        </p:nvGraphicFramePr>
        <p:xfrm>
          <a:off x="152987" y="4599262"/>
          <a:ext cx="1432257" cy="1038222"/>
        </p:xfrm>
        <a:graphic>
          <a:graphicData uri="http://schemas.openxmlformats.org/drawingml/2006/table">
            <a:tbl>
              <a:tblPr firstRow="1" bandRow="1">
                <a:tableStyleId>{5C22544A-7EE6-4342-B048-85BDC9FD1C3A}</a:tableStyleId>
              </a:tblPr>
              <a:tblGrid>
                <a:gridCol w="1432257">
                  <a:extLst>
                    <a:ext uri="{9D8B030D-6E8A-4147-A177-3AD203B41FA5}">
                      <a16:colId xmlns:a16="http://schemas.microsoft.com/office/drawing/2014/main" val="23809926"/>
                    </a:ext>
                  </a:extLst>
                </a:gridCol>
              </a:tblGrid>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1862150"/>
                  </a:ext>
                </a:extLst>
              </a:tr>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724229"/>
                  </a:ext>
                </a:extLst>
              </a:tr>
            </a:tbl>
          </a:graphicData>
        </a:graphic>
      </p:graphicFrame>
    </p:spTree>
    <p:extLst>
      <p:ext uri="{BB962C8B-B14F-4D97-AF65-F5344CB8AC3E}">
        <p14:creationId xmlns:p14="http://schemas.microsoft.com/office/powerpoint/2010/main" val="405588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participation</a:t>
            </a:r>
          </a:p>
        </p:txBody>
      </p:sp>
      <p:sp>
        <p:nvSpPr>
          <p:cNvPr id="32" name="Text Placeholder 6">
            <a:extLst>
              <a:ext uri="{FF2B5EF4-FFF2-40B4-BE49-F238E27FC236}">
                <a16:creationId xmlns:a16="http://schemas.microsoft.com/office/drawing/2014/main" id="{86E7CA53-1DA8-4F1D-AE9A-CDBC1D069E28}"/>
              </a:ext>
            </a:extLst>
          </p:cNvPr>
          <p:cNvSpPr>
            <a:spLocks noGrp="1"/>
          </p:cNvSpPr>
          <p:nvPr>
            <p:ph type="body" sz="quarter" idx="10"/>
          </p:nvPr>
        </p:nvSpPr>
        <p:spPr>
          <a:xfrm>
            <a:off x="758825" y="1118441"/>
            <a:ext cx="6953250" cy="419100"/>
          </a:xfrm>
        </p:spPr>
        <p:txBody>
          <a:bodyPr/>
          <a:lstStyle/>
          <a:p>
            <a:r>
              <a:rPr lang="en-NZ" dirty="0"/>
              <a:t>Still thinking about literature, in the last 12 months have you taken part in a writing workshop or literary event, or done any creative writing of your own, for example poetry, fiction or non-fiction?</a:t>
            </a:r>
          </a:p>
        </p:txBody>
      </p:sp>
      <p:graphicFrame>
        <p:nvGraphicFramePr>
          <p:cNvPr id="37" name="Chart 36">
            <a:extLst>
              <a:ext uri="{FF2B5EF4-FFF2-40B4-BE49-F238E27FC236}">
                <a16:creationId xmlns:a16="http://schemas.microsoft.com/office/drawing/2014/main" id="{31928C61-A977-4EBD-94D7-F04AE598ECCC}"/>
              </a:ext>
            </a:extLst>
          </p:cNvPr>
          <p:cNvGraphicFramePr/>
          <p:nvPr>
            <p:extLst>
              <p:ext uri="{D42A27DB-BD31-4B8C-83A1-F6EECF244321}">
                <p14:modId xmlns:p14="http://schemas.microsoft.com/office/powerpoint/2010/main" val="4168164010"/>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B5EB2776-1AEF-4C07-BB0E-8E7B45F2E48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participated in literary arts 2017 (n=140); 2020 (n=184)</a:t>
            </a:r>
          </a:p>
        </p:txBody>
      </p:sp>
      <p:sp>
        <p:nvSpPr>
          <p:cNvPr id="41" name="Rectangle 40">
            <a:extLst>
              <a:ext uri="{FF2B5EF4-FFF2-40B4-BE49-F238E27FC236}">
                <a16:creationId xmlns:a16="http://schemas.microsoft.com/office/drawing/2014/main" id="{B0E2C313-64A5-4C76-A960-548FF6BCA580}"/>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92F0A9A-A08F-4332-9B91-56A887E10041}"/>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6B56512B-B259-477E-B6E0-C85259B6944C}"/>
              </a:ext>
            </a:extLst>
          </p:cNvPr>
          <p:cNvGrpSpPr/>
          <p:nvPr/>
        </p:nvGrpSpPr>
        <p:grpSpPr>
          <a:xfrm>
            <a:off x="441623" y="3885690"/>
            <a:ext cx="431322" cy="480358"/>
            <a:chOff x="-420060" y="172"/>
            <a:chExt cx="431322" cy="480358"/>
          </a:xfrm>
        </p:grpSpPr>
        <p:sp>
          <p:nvSpPr>
            <p:cNvPr id="45" name="Rectangle 44">
              <a:extLst>
                <a:ext uri="{FF2B5EF4-FFF2-40B4-BE49-F238E27FC236}">
                  <a16:creationId xmlns:a16="http://schemas.microsoft.com/office/drawing/2014/main" id="{96F26D96-98B0-488A-8448-A155B2E5608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467C082-4840-4CBC-8449-896B5476F2F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7" name="Text Placeholder 17">
            <a:extLst>
              <a:ext uri="{FF2B5EF4-FFF2-40B4-BE49-F238E27FC236}">
                <a16:creationId xmlns:a16="http://schemas.microsoft.com/office/drawing/2014/main" id="{358BA086-71D3-41A9-A24D-2CF3C03BA85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8" name="Rectangle 47">
            <a:extLst>
              <a:ext uri="{FF2B5EF4-FFF2-40B4-BE49-F238E27FC236}">
                <a16:creationId xmlns:a16="http://schemas.microsoft.com/office/drawing/2014/main" id="{18BE7A55-C8C9-4AC0-B0CA-6DF70C935709}"/>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Chart 49">
            <a:extLst>
              <a:ext uri="{FF2B5EF4-FFF2-40B4-BE49-F238E27FC236}">
                <a16:creationId xmlns:a16="http://schemas.microsoft.com/office/drawing/2014/main" id="{8EA3A569-50D8-4246-9CF6-9B4DE6EF41C5}"/>
              </a:ext>
            </a:extLst>
          </p:cNvPr>
          <p:cNvGraphicFramePr/>
          <p:nvPr>
            <p:extLst>
              <p:ext uri="{D42A27DB-BD31-4B8C-83A1-F6EECF244321}">
                <p14:modId xmlns:p14="http://schemas.microsoft.com/office/powerpoint/2010/main" val="3680046367"/>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1" name="Rectangle 50">
            <a:extLst>
              <a:ext uri="{FF2B5EF4-FFF2-40B4-BE49-F238E27FC236}">
                <a16:creationId xmlns:a16="http://schemas.microsoft.com/office/drawing/2014/main" id="{2A468128-770E-4217-8F1D-C28317E4CCF8}"/>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15%</a:t>
            </a:r>
            <a:endParaRPr lang="en-NZ" sz="2000" dirty="0">
              <a:solidFill>
                <a:srgbClr val="414141"/>
              </a:solidFill>
              <a:latin typeface="Arial Black" panose="020B0A04020102020204" pitchFamily="34" charset="0"/>
            </a:endParaRPr>
          </a:p>
        </p:txBody>
      </p:sp>
      <p:graphicFrame>
        <p:nvGraphicFramePr>
          <p:cNvPr id="53" name="Chart 52">
            <a:extLst>
              <a:ext uri="{FF2B5EF4-FFF2-40B4-BE49-F238E27FC236}">
                <a16:creationId xmlns:a16="http://schemas.microsoft.com/office/drawing/2014/main" id="{E2094EAD-1C2A-4441-AC0A-E052044133A3}"/>
              </a:ext>
            </a:extLst>
          </p:cNvPr>
          <p:cNvGraphicFramePr/>
          <p:nvPr>
            <p:extLst>
              <p:ext uri="{D42A27DB-BD31-4B8C-83A1-F6EECF244321}">
                <p14:modId xmlns:p14="http://schemas.microsoft.com/office/powerpoint/2010/main" val="2646691915"/>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53">
            <a:extLst>
              <a:ext uri="{FF2B5EF4-FFF2-40B4-BE49-F238E27FC236}">
                <a16:creationId xmlns:a16="http://schemas.microsoft.com/office/drawing/2014/main" id="{2E48B128-FA0C-4C10-A79C-9F9286DAB066}"/>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13%</a:t>
            </a:r>
            <a:endParaRPr lang="en-NZ" sz="2000" dirty="0">
              <a:solidFill>
                <a:srgbClr val="414141"/>
              </a:solidFill>
              <a:latin typeface="Arial Black" panose="020B0A04020102020204" pitchFamily="34" charset="0"/>
            </a:endParaRPr>
          </a:p>
        </p:txBody>
      </p:sp>
      <p:sp>
        <p:nvSpPr>
          <p:cNvPr id="55" name="TextBox 54">
            <a:extLst>
              <a:ext uri="{FF2B5EF4-FFF2-40B4-BE49-F238E27FC236}">
                <a16:creationId xmlns:a16="http://schemas.microsoft.com/office/drawing/2014/main" id="{CB4A285D-1AAA-4D41-8A59-B18E0DC654AF}"/>
              </a:ext>
            </a:extLst>
          </p:cNvPr>
          <p:cNvSpPr txBox="1"/>
          <p:nvPr/>
        </p:nvSpPr>
        <p:spPr>
          <a:xfrm>
            <a:off x="1251559" y="1674175"/>
            <a:ext cx="2996333"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Asian New Zealanders 2017</a:t>
            </a:r>
          </a:p>
        </p:txBody>
      </p:sp>
      <p:sp>
        <p:nvSpPr>
          <p:cNvPr id="56" name="TextBox 55">
            <a:extLst>
              <a:ext uri="{FF2B5EF4-FFF2-40B4-BE49-F238E27FC236}">
                <a16:creationId xmlns:a16="http://schemas.microsoft.com/office/drawing/2014/main" id="{DB09EF19-40CC-4E82-97D5-21536748BFB7}"/>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sp>
        <p:nvSpPr>
          <p:cNvPr id="57" name="TextBox 56">
            <a:extLst>
              <a:ext uri="{FF2B5EF4-FFF2-40B4-BE49-F238E27FC236}">
                <a16:creationId xmlns:a16="http://schemas.microsoft.com/office/drawing/2014/main" id="{E1888A57-4484-45C7-9EF7-B8528F5EA46B}"/>
              </a:ext>
            </a:extLst>
          </p:cNvPr>
          <p:cNvSpPr txBox="1"/>
          <p:nvPr/>
        </p:nvSpPr>
        <p:spPr>
          <a:xfrm>
            <a:off x="4255528" y="1674175"/>
            <a:ext cx="2996333"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Asian New Zealanders 2020</a:t>
            </a:r>
          </a:p>
        </p:txBody>
      </p:sp>
      <p:sp>
        <p:nvSpPr>
          <p:cNvPr id="58" name="Rectangle 57">
            <a:extLst>
              <a:ext uri="{FF2B5EF4-FFF2-40B4-BE49-F238E27FC236}">
                <a16:creationId xmlns:a16="http://schemas.microsoft.com/office/drawing/2014/main" id="{88742A58-950A-4B45-83BF-E124E229A005}"/>
              </a:ext>
            </a:extLst>
          </p:cNvPr>
          <p:cNvSpPr/>
          <p:nvPr/>
        </p:nvSpPr>
        <p:spPr>
          <a:xfrm>
            <a:off x="8162958" y="1945470"/>
            <a:ext cx="3811091" cy="2939266"/>
          </a:xfrm>
          <a:prstGeom prst="rect">
            <a:avLst/>
          </a:prstGeom>
        </p:spPr>
        <p:txBody>
          <a:bodyPr wrap="square">
            <a:spAutoFit/>
          </a:bodyPr>
          <a:lstStyle/>
          <a:p>
            <a:r>
              <a:rPr lang="en-NZ" sz="1000" dirty="0"/>
              <a:t>Thirteen percent of Asian New Zealanders have participated in literary arts in the last 12 months. This is broadly consistent with 2017. </a:t>
            </a:r>
          </a:p>
          <a:p>
            <a:endParaRPr lang="en-NZ" sz="1000" dirty="0"/>
          </a:p>
          <a:p>
            <a:r>
              <a:rPr lang="en-NZ" sz="1000" dirty="0"/>
              <a:t>The frequency with which people are participating is also consistent with 2017. Fourteen percent participate on a regular basis (at least nine times in the last 12 months)</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The following groups of Asian New Zealanders are more likely than average (13%) to participate in the literary arts: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with the lived experience of disability (32%)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aged 15 to 29 (22%)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living in provincial New Zealand (19%)</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Women (15%).</a:t>
            </a:r>
          </a:p>
          <a:p>
            <a:pPr marL="171450" lvl="0" indent="-171450">
              <a:spcBef>
                <a:spcPts val="600"/>
              </a:spcBef>
              <a:buFont typeface="Arial" panose="020B0604020202020204" pitchFamily="34" charset="0"/>
              <a:buChar char="•"/>
            </a:pPr>
            <a:endParaRPr lang="en-NZ" sz="1000" dirty="0">
              <a:solidFill>
                <a:schemeClr val="tx1">
                  <a:lumMod val="85000"/>
                  <a:lumOff val="15000"/>
                </a:schemeClr>
              </a:solidFill>
            </a:endParaRPr>
          </a:p>
        </p:txBody>
      </p:sp>
      <p:sp>
        <p:nvSpPr>
          <p:cNvPr id="59" name="Oval 58">
            <a:extLst>
              <a:ext uri="{FF2B5EF4-FFF2-40B4-BE49-F238E27FC236}">
                <a16:creationId xmlns:a16="http://schemas.microsoft.com/office/drawing/2014/main" id="{4446E4ED-E12B-419D-A194-94FCCB86946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E0AAF4C0-B0F7-4101-8196-82B9C83CAC0E}"/>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29" name="Group 28">
            <a:extLst>
              <a:ext uri="{FF2B5EF4-FFF2-40B4-BE49-F238E27FC236}">
                <a16:creationId xmlns:a16="http://schemas.microsoft.com/office/drawing/2014/main" id="{F20BB475-66CF-448A-B5C5-5B2ADE04988E}"/>
              </a:ext>
            </a:extLst>
          </p:cNvPr>
          <p:cNvGrpSpPr/>
          <p:nvPr/>
        </p:nvGrpSpPr>
        <p:grpSpPr>
          <a:xfrm>
            <a:off x="5149673" y="6517123"/>
            <a:ext cx="2241162" cy="215444"/>
            <a:chOff x="163092" y="5772628"/>
            <a:chExt cx="2241162" cy="215444"/>
          </a:xfrm>
        </p:grpSpPr>
        <p:sp>
          <p:nvSpPr>
            <p:cNvPr id="30" name="TextBox 29">
              <a:extLst>
                <a:ext uri="{FF2B5EF4-FFF2-40B4-BE49-F238E27FC236}">
                  <a16:creationId xmlns:a16="http://schemas.microsoft.com/office/drawing/2014/main" id="{772F4CE9-5693-4A7F-9BA1-5D3E7CE2AB9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1" name="Isosceles Triangle 30">
              <a:extLst>
                <a:ext uri="{FF2B5EF4-FFF2-40B4-BE49-F238E27FC236}">
                  <a16:creationId xmlns:a16="http://schemas.microsoft.com/office/drawing/2014/main" id="{3536B9FB-5F05-478F-87C3-6F5AA8413298}"/>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DBF96286-C155-4117-8ED2-1BABEDD84499}"/>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aphicFrame>
        <p:nvGraphicFramePr>
          <p:cNvPr id="27" name="Table 2">
            <a:extLst>
              <a:ext uri="{FF2B5EF4-FFF2-40B4-BE49-F238E27FC236}">
                <a16:creationId xmlns:a16="http://schemas.microsoft.com/office/drawing/2014/main" id="{290376C0-0E06-44D7-911F-1FC62534FD7F}"/>
              </a:ext>
            </a:extLst>
          </p:cNvPr>
          <p:cNvGraphicFramePr>
            <a:graphicFrameLocks noGrp="1"/>
          </p:cNvGraphicFramePr>
          <p:nvPr>
            <p:extLst>
              <p:ext uri="{D42A27DB-BD31-4B8C-83A1-F6EECF244321}">
                <p14:modId xmlns:p14="http://schemas.microsoft.com/office/powerpoint/2010/main" val="3890420514"/>
              </p:ext>
            </p:extLst>
          </p:nvPr>
        </p:nvGraphicFramePr>
        <p:xfrm>
          <a:off x="152987" y="4599262"/>
          <a:ext cx="1432257" cy="1038222"/>
        </p:xfrm>
        <a:graphic>
          <a:graphicData uri="http://schemas.openxmlformats.org/drawingml/2006/table">
            <a:tbl>
              <a:tblPr firstRow="1" bandRow="1">
                <a:tableStyleId>{5C22544A-7EE6-4342-B048-85BDC9FD1C3A}</a:tableStyleId>
              </a:tblPr>
              <a:tblGrid>
                <a:gridCol w="1432257">
                  <a:extLst>
                    <a:ext uri="{9D8B030D-6E8A-4147-A177-3AD203B41FA5}">
                      <a16:colId xmlns:a16="http://schemas.microsoft.com/office/drawing/2014/main" val="23809926"/>
                    </a:ext>
                  </a:extLst>
                </a:gridCol>
              </a:tblGrid>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1862150"/>
                  </a:ext>
                </a:extLst>
              </a:tr>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724229"/>
                  </a:ext>
                </a:extLst>
              </a:tr>
            </a:tbl>
          </a:graphicData>
        </a:graphic>
      </p:graphicFrame>
    </p:spTree>
    <p:extLst>
      <p:ext uri="{BB962C8B-B14F-4D97-AF65-F5344CB8AC3E}">
        <p14:creationId xmlns:p14="http://schemas.microsoft.com/office/powerpoint/2010/main" val="43873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a:solidFill>
                  <a:schemeClr val="tx1">
                    <a:lumMod val="65000"/>
                    <a:lumOff val="35000"/>
                  </a:schemeClr>
                </a:solidFill>
              </a:rPr>
              <a:t>Ngā Toi Māori </a:t>
            </a:r>
            <a:r>
              <a:rPr lang="en-NZ">
                <a:solidFill>
                  <a:schemeClr val="tx1">
                    <a:lumMod val="65000"/>
                    <a:lumOff val="35000"/>
                  </a:schemeClr>
                </a:solidFill>
              </a:rPr>
              <a:t>participation</a:t>
            </a:r>
            <a:endParaRPr lang="en-NZ" dirty="0">
              <a:solidFill>
                <a:schemeClr val="tx1">
                  <a:lumMod val="65000"/>
                  <a:lumOff val="35000"/>
                </a:schemeClr>
              </a:solidFill>
            </a:endParaRPr>
          </a:p>
        </p:txBody>
      </p:sp>
      <p:sp>
        <p:nvSpPr>
          <p:cNvPr id="28" name="Text Placeholder 6">
            <a:extLst>
              <a:ext uri="{FF2B5EF4-FFF2-40B4-BE49-F238E27FC236}">
                <a16:creationId xmlns:a16="http://schemas.microsoft.com/office/drawing/2014/main" id="{E04D73AC-BA45-4F25-A74A-10D22E6C3FF0}"/>
              </a:ext>
            </a:extLst>
          </p:cNvPr>
          <p:cNvSpPr>
            <a:spLocks noGrp="1"/>
          </p:cNvSpPr>
          <p:nvPr>
            <p:ph type="body" sz="quarter" idx="10"/>
          </p:nvPr>
        </p:nvSpPr>
        <p:spPr>
          <a:xfrm>
            <a:off x="758825" y="1196819"/>
            <a:ext cx="6953250" cy="419100"/>
          </a:xfrm>
        </p:spPr>
        <p:txBody>
          <a:bodyPr/>
          <a:lstStyle/>
          <a:p>
            <a:r>
              <a:rPr lang="en-NZ" dirty="0"/>
              <a:t>In the last 12 months have you taken part in </a:t>
            </a:r>
            <a:r>
              <a:rPr lang="en-NZ"/>
              <a:t>any Ngā Toi Māori (</a:t>
            </a:r>
            <a:r>
              <a:rPr lang="en-NZ" dirty="0"/>
              <a:t>Māori arts)?</a:t>
            </a:r>
          </a:p>
        </p:txBody>
      </p:sp>
      <p:graphicFrame>
        <p:nvGraphicFramePr>
          <p:cNvPr id="37" name="Chart 36">
            <a:extLst>
              <a:ext uri="{FF2B5EF4-FFF2-40B4-BE49-F238E27FC236}">
                <a16:creationId xmlns:a16="http://schemas.microsoft.com/office/drawing/2014/main" id="{3E54B055-FDDE-4AB3-8992-D93EEEAF5405}"/>
              </a:ext>
            </a:extLst>
          </p:cNvPr>
          <p:cNvGraphicFramePr/>
          <p:nvPr>
            <p:extLst>
              <p:ext uri="{D42A27DB-BD31-4B8C-83A1-F6EECF244321}">
                <p14:modId xmlns:p14="http://schemas.microsoft.com/office/powerpoint/2010/main" val="1119062613"/>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89CC09CC-8F72-48FF-8B52-7ECCA6A0B896}"/>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participated in Ngā Toi Māori 2020 (n=278)</a:t>
            </a:r>
          </a:p>
        </p:txBody>
      </p:sp>
      <p:sp>
        <p:nvSpPr>
          <p:cNvPr id="40" name="Rectangle 39">
            <a:extLst>
              <a:ext uri="{FF2B5EF4-FFF2-40B4-BE49-F238E27FC236}">
                <a16:creationId xmlns:a16="http://schemas.microsoft.com/office/drawing/2014/main" id="{513EEECF-F5B1-4B0D-9B42-1A3AFFFDDC04}"/>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35C9E6D6-9168-4BBC-91E7-285ED6E1BBC8}"/>
              </a:ext>
            </a:extLst>
          </p:cNvPr>
          <p:cNvGrpSpPr/>
          <p:nvPr/>
        </p:nvGrpSpPr>
        <p:grpSpPr>
          <a:xfrm>
            <a:off x="441623" y="4155659"/>
            <a:ext cx="431322" cy="480358"/>
            <a:chOff x="-420060" y="172"/>
            <a:chExt cx="431322" cy="480358"/>
          </a:xfrm>
        </p:grpSpPr>
        <p:sp>
          <p:nvSpPr>
            <p:cNvPr id="42" name="Rectangle 41">
              <a:extLst>
                <a:ext uri="{FF2B5EF4-FFF2-40B4-BE49-F238E27FC236}">
                  <a16:creationId xmlns:a16="http://schemas.microsoft.com/office/drawing/2014/main" id="{65BB72B1-141C-44EA-831D-A1BC8C25FB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CB3DDC77-7418-4793-A9CD-5852057D075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5" name="Text Placeholder 17">
            <a:extLst>
              <a:ext uri="{FF2B5EF4-FFF2-40B4-BE49-F238E27FC236}">
                <a16:creationId xmlns:a16="http://schemas.microsoft.com/office/drawing/2014/main" id="{ED691B49-2E36-449B-9C87-966B3FB1C18F}"/>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6" name="Rectangle 45">
            <a:extLst>
              <a:ext uri="{FF2B5EF4-FFF2-40B4-BE49-F238E27FC236}">
                <a16:creationId xmlns:a16="http://schemas.microsoft.com/office/drawing/2014/main" id="{694F7955-DD5A-4290-A8D1-8B51988ADA20}"/>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95C0CD6F-4355-4D03-9258-94B0976EFD47}"/>
              </a:ext>
            </a:extLst>
          </p:cNvPr>
          <p:cNvSpPr/>
          <p:nvPr/>
        </p:nvSpPr>
        <p:spPr>
          <a:xfrm>
            <a:off x="8202675" y="1945470"/>
            <a:ext cx="3771373" cy="2554545"/>
          </a:xfrm>
          <a:prstGeom prst="rect">
            <a:avLst/>
          </a:prstGeom>
        </p:spPr>
        <p:txBody>
          <a:bodyPr wrap="square">
            <a:spAutoFit/>
          </a:bodyPr>
          <a:lstStyle/>
          <a:p>
            <a:r>
              <a:rPr lang="en-NZ" sz="1000" dirty="0"/>
              <a:t>Twenty percent of Asian New Zealanders have participated in Ngā Toi Māori in the last 12 months. Please note due to changes in the question wording trends are not shown against 2017. </a:t>
            </a:r>
          </a:p>
          <a:p>
            <a:endParaRPr lang="en-NZ" sz="1000" dirty="0"/>
          </a:p>
          <a:p>
            <a:r>
              <a:rPr lang="en-NZ" sz="1000" dirty="0"/>
              <a:t>The most popular Ngā Toi Māori activities are arts and cultural events, </a:t>
            </a:r>
            <a:r>
              <a:rPr lang="en-NZ" sz="1000" dirty="0" err="1"/>
              <a:t>puoro</a:t>
            </a:r>
            <a:r>
              <a:rPr lang="en-NZ" sz="1000" dirty="0"/>
              <a:t> (music) and </a:t>
            </a:r>
            <a:r>
              <a:rPr lang="en-NZ" sz="1000" dirty="0" err="1"/>
              <a:t>kanikani</a:t>
            </a:r>
            <a:r>
              <a:rPr lang="en-NZ" sz="1000" dirty="0"/>
              <a:t> (dance).</a:t>
            </a:r>
          </a:p>
          <a:p>
            <a:endParaRPr lang="en-NZ" sz="1000" dirty="0"/>
          </a:p>
          <a:p>
            <a:r>
              <a:rPr lang="en-NZ" sz="1000" dirty="0"/>
              <a:t>Participation is relatively infrequent. Less than ten percent do so on a regular basis (at least nine times in the last 12 months).</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t>Asian New Zealanders with the lived experience of disability (37%) and those living in provincial New Zealand (26%) are more likely than average (20%) to have participated in Ngā Toi Māori. </a:t>
            </a:r>
          </a:p>
        </p:txBody>
      </p:sp>
      <p:sp>
        <p:nvSpPr>
          <p:cNvPr id="49" name="Rectangle 48">
            <a:extLst>
              <a:ext uri="{FF2B5EF4-FFF2-40B4-BE49-F238E27FC236}">
                <a16:creationId xmlns:a16="http://schemas.microsoft.com/office/drawing/2014/main" id="{8271951D-9934-4E08-B84B-A49EC9560CF6}"/>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1" name="Chart 50">
            <a:extLst>
              <a:ext uri="{FF2B5EF4-FFF2-40B4-BE49-F238E27FC236}">
                <a16:creationId xmlns:a16="http://schemas.microsoft.com/office/drawing/2014/main" id="{EF645FAC-7BD0-4C9E-B599-54A6D14D5101}"/>
              </a:ext>
            </a:extLst>
          </p:cNvPr>
          <p:cNvGraphicFramePr/>
          <p:nvPr>
            <p:extLst>
              <p:ext uri="{D42A27DB-BD31-4B8C-83A1-F6EECF244321}">
                <p14:modId xmlns:p14="http://schemas.microsoft.com/office/powerpoint/2010/main" val="2079069186"/>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01CE0155-7EF4-4B20-B135-EC1BC161C9C4}"/>
              </a:ext>
            </a:extLst>
          </p:cNvPr>
          <p:cNvSpPr/>
          <p:nvPr/>
        </p:nvSpPr>
        <p:spPr>
          <a:xfrm>
            <a:off x="6093618" y="25076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445DB24C-D76C-4303-A0E0-01CAECBFB0C1}"/>
              </a:ext>
            </a:extLst>
          </p:cNvPr>
          <p:cNvSpPr txBox="1"/>
          <p:nvPr/>
        </p:nvSpPr>
        <p:spPr>
          <a:xfrm>
            <a:off x="5464413" y="3427077"/>
            <a:ext cx="1949573" cy="261610"/>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p:txBody>
      </p:sp>
      <p:sp>
        <p:nvSpPr>
          <p:cNvPr id="54" name="TextBox 53">
            <a:extLst>
              <a:ext uri="{FF2B5EF4-FFF2-40B4-BE49-F238E27FC236}">
                <a16:creationId xmlns:a16="http://schemas.microsoft.com/office/drawing/2014/main" id="{F87A607D-5DEE-4645-9C34-817FE5A038BF}"/>
              </a:ext>
            </a:extLst>
          </p:cNvPr>
          <p:cNvSpPr txBox="1"/>
          <p:nvPr/>
        </p:nvSpPr>
        <p:spPr>
          <a:xfrm>
            <a:off x="260522" y="3691166"/>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a:t>
            </a:r>
          </a:p>
        </p:txBody>
      </p:sp>
      <p:graphicFrame>
        <p:nvGraphicFramePr>
          <p:cNvPr id="55" name="Chart 54">
            <a:extLst>
              <a:ext uri="{FF2B5EF4-FFF2-40B4-BE49-F238E27FC236}">
                <a16:creationId xmlns:a16="http://schemas.microsoft.com/office/drawing/2014/main" id="{87EDF7AD-A3B4-4EE9-A334-0C38AE0CC4AD}"/>
              </a:ext>
            </a:extLst>
          </p:cNvPr>
          <p:cNvGraphicFramePr/>
          <p:nvPr>
            <p:extLst>
              <p:ext uri="{D42A27DB-BD31-4B8C-83A1-F6EECF244321}">
                <p14:modId xmlns:p14="http://schemas.microsoft.com/office/powerpoint/2010/main" val="146570704"/>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FE8A3C65-80BF-4334-A9BA-AA17C0823116}"/>
              </a:ext>
            </a:extLst>
          </p:cNvPr>
          <p:cNvCxnSpPr/>
          <p:nvPr/>
        </p:nvCxnSpPr>
        <p:spPr>
          <a:xfrm>
            <a:off x="4986926" y="1887110"/>
            <a:ext cx="0" cy="18017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88BB67-6350-46E0-BB7C-78AD44F0E47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30" name="Oval 29">
            <a:extLst>
              <a:ext uri="{FF2B5EF4-FFF2-40B4-BE49-F238E27FC236}">
                <a16:creationId xmlns:a16="http://schemas.microsoft.com/office/drawing/2014/main" id="{F52416A6-7091-471F-A6B1-7D209BADBA5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22" name="Table 2">
            <a:extLst>
              <a:ext uri="{FF2B5EF4-FFF2-40B4-BE49-F238E27FC236}">
                <a16:creationId xmlns:a16="http://schemas.microsoft.com/office/drawing/2014/main" id="{17DC37DE-96DA-40ED-A71F-7F3CFBE128D3}"/>
              </a:ext>
            </a:extLst>
          </p:cNvPr>
          <p:cNvGraphicFramePr>
            <a:graphicFrameLocks noGrp="1"/>
          </p:cNvGraphicFramePr>
          <p:nvPr>
            <p:extLst>
              <p:ext uri="{D42A27DB-BD31-4B8C-83A1-F6EECF244321}">
                <p14:modId xmlns:p14="http://schemas.microsoft.com/office/powerpoint/2010/main" val="2257193927"/>
              </p:ext>
            </p:extLst>
          </p:nvPr>
        </p:nvGraphicFramePr>
        <p:xfrm>
          <a:off x="152987" y="4901014"/>
          <a:ext cx="1432257" cy="519111"/>
        </p:xfrm>
        <a:graphic>
          <a:graphicData uri="http://schemas.openxmlformats.org/drawingml/2006/table">
            <a:tbl>
              <a:tblPr firstRow="1" bandRow="1">
                <a:tableStyleId>{5C22544A-7EE6-4342-B048-85BDC9FD1C3A}</a:tableStyleId>
              </a:tblPr>
              <a:tblGrid>
                <a:gridCol w="1432257">
                  <a:extLst>
                    <a:ext uri="{9D8B030D-6E8A-4147-A177-3AD203B41FA5}">
                      <a16:colId xmlns:a16="http://schemas.microsoft.com/office/drawing/2014/main" val="23809926"/>
                    </a:ext>
                  </a:extLst>
                </a:gridCol>
              </a:tblGrid>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1862150"/>
                  </a:ext>
                </a:extLst>
              </a:tr>
            </a:tbl>
          </a:graphicData>
        </a:graphic>
      </p:graphicFrame>
    </p:spTree>
    <p:extLst>
      <p:ext uri="{BB962C8B-B14F-4D97-AF65-F5344CB8AC3E}">
        <p14:creationId xmlns:p14="http://schemas.microsoft.com/office/powerpoint/2010/main" val="371905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dirty="0">
                <a:solidFill>
                  <a:schemeClr val="tx1">
                    <a:lumMod val="65000"/>
                    <a:lumOff val="35000"/>
                  </a:schemeClr>
                </a:solidFill>
              </a:rPr>
              <a:t>Pacific arts </a:t>
            </a:r>
            <a:r>
              <a:rPr lang="en-NZ" dirty="0">
                <a:solidFill>
                  <a:schemeClr val="tx1">
                    <a:lumMod val="65000"/>
                    <a:lumOff val="35000"/>
                  </a:schemeClr>
                </a:solidFill>
              </a:rPr>
              <a:t>participation</a:t>
            </a:r>
          </a:p>
        </p:txBody>
      </p:sp>
      <p:sp>
        <p:nvSpPr>
          <p:cNvPr id="31" name="Text Placeholder 6">
            <a:extLst>
              <a:ext uri="{FF2B5EF4-FFF2-40B4-BE49-F238E27FC236}">
                <a16:creationId xmlns:a16="http://schemas.microsoft.com/office/drawing/2014/main" id="{8429E473-2243-4C29-ADA0-9D93B2C54349}"/>
              </a:ext>
            </a:extLst>
          </p:cNvPr>
          <p:cNvSpPr>
            <a:spLocks noGrp="1"/>
          </p:cNvSpPr>
          <p:nvPr>
            <p:ph type="body" sz="quarter" idx="10"/>
          </p:nvPr>
        </p:nvSpPr>
        <p:spPr>
          <a:xfrm>
            <a:off x="758825" y="1196819"/>
            <a:ext cx="6953250" cy="419100"/>
          </a:xfrm>
        </p:spPr>
        <p:txBody>
          <a:bodyPr/>
          <a:lstStyle/>
          <a:p>
            <a:r>
              <a:rPr lang="en-NZ" dirty="0"/>
              <a:t>In the last 12 months have you taken part in any of the following Pacific arts?</a:t>
            </a:r>
          </a:p>
        </p:txBody>
      </p:sp>
      <p:graphicFrame>
        <p:nvGraphicFramePr>
          <p:cNvPr id="38" name="Chart 37">
            <a:extLst>
              <a:ext uri="{FF2B5EF4-FFF2-40B4-BE49-F238E27FC236}">
                <a16:creationId xmlns:a16="http://schemas.microsoft.com/office/drawing/2014/main" id="{790F3E09-A690-4C00-A48D-DA9B303F766E}"/>
              </a:ext>
            </a:extLst>
          </p:cNvPr>
          <p:cNvGraphicFramePr/>
          <p:nvPr>
            <p:extLst>
              <p:ext uri="{D42A27DB-BD31-4B8C-83A1-F6EECF244321}">
                <p14:modId xmlns:p14="http://schemas.microsoft.com/office/powerpoint/2010/main" val="122064673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BF9F5381-8330-4B3D-916C-7A0D210ED46B}"/>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participated in Pacific arts 2020 (n=249)</a:t>
            </a:r>
          </a:p>
        </p:txBody>
      </p:sp>
      <p:sp>
        <p:nvSpPr>
          <p:cNvPr id="41" name="Rectangle 40">
            <a:extLst>
              <a:ext uri="{FF2B5EF4-FFF2-40B4-BE49-F238E27FC236}">
                <a16:creationId xmlns:a16="http://schemas.microsoft.com/office/drawing/2014/main" id="{48F0B200-3CB1-4AD9-B8E1-CD2E023E23AF}"/>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0D2B829-5D1A-4DA3-A91D-4AA6827E9213}"/>
              </a:ext>
            </a:extLst>
          </p:cNvPr>
          <p:cNvGrpSpPr/>
          <p:nvPr/>
        </p:nvGrpSpPr>
        <p:grpSpPr>
          <a:xfrm>
            <a:off x="441623" y="4155659"/>
            <a:ext cx="431322" cy="480358"/>
            <a:chOff x="-420060" y="172"/>
            <a:chExt cx="431322" cy="480358"/>
          </a:xfrm>
        </p:grpSpPr>
        <p:sp>
          <p:nvSpPr>
            <p:cNvPr id="44" name="Rectangle 43">
              <a:extLst>
                <a:ext uri="{FF2B5EF4-FFF2-40B4-BE49-F238E27FC236}">
                  <a16:creationId xmlns:a16="http://schemas.microsoft.com/office/drawing/2014/main" id="{2FE95577-6EA7-4F98-B559-A810D6713D6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80261BC-0417-44A6-B6CC-6C14D4615BC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6" name="Text Placeholder 17">
            <a:extLst>
              <a:ext uri="{FF2B5EF4-FFF2-40B4-BE49-F238E27FC236}">
                <a16:creationId xmlns:a16="http://schemas.microsoft.com/office/drawing/2014/main" id="{003D6564-424B-4444-83A8-06F36C478B48}"/>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7" name="Rectangle 46">
            <a:extLst>
              <a:ext uri="{FF2B5EF4-FFF2-40B4-BE49-F238E27FC236}">
                <a16:creationId xmlns:a16="http://schemas.microsoft.com/office/drawing/2014/main" id="{5D85A230-F083-4803-97AD-1618F3B89D35}"/>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49DD7A1-002E-4851-9253-DC4D399EF96F}"/>
              </a:ext>
            </a:extLst>
          </p:cNvPr>
          <p:cNvSpPr/>
          <p:nvPr/>
        </p:nvSpPr>
        <p:spPr>
          <a:xfrm>
            <a:off x="8202675" y="1945470"/>
            <a:ext cx="3771373" cy="2400657"/>
          </a:xfrm>
          <a:prstGeom prst="rect">
            <a:avLst/>
          </a:prstGeom>
        </p:spPr>
        <p:txBody>
          <a:bodyPr wrap="square">
            <a:spAutoFit/>
          </a:bodyPr>
          <a:lstStyle/>
          <a:p>
            <a:r>
              <a:rPr lang="en-NZ" sz="1000" dirty="0"/>
              <a:t>Nineteen percent of Asian New Zealanders have participated in the Pacific arts in the last 12 months. Please note due to changes in the question wording trends are not shown against 2017. </a:t>
            </a:r>
          </a:p>
          <a:p>
            <a:endParaRPr lang="en-NZ" sz="1000" dirty="0"/>
          </a:p>
          <a:p>
            <a:r>
              <a:rPr lang="en-NZ" sz="1000" dirty="0"/>
              <a:t>The most popular Pacific arts activities are visual arts and craft, and music.</a:t>
            </a:r>
          </a:p>
          <a:p>
            <a:endParaRPr lang="en-NZ" sz="1000" dirty="0"/>
          </a:p>
          <a:p>
            <a:r>
              <a:rPr lang="en-NZ" sz="1000" dirty="0"/>
              <a:t>Only five percent of those who participate do so on a regular basis (at least nine times in the last 12 months).</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with the lived experience of disability (46%) and young people aged 15 to 29 (25%) are more likely than average (19%) to have participated in the Pacific arts.</a:t>
            </a:r>
          </a:p>
        </p:txBody>
      </p:sp>
      <p:sp>
        <p:nvSpPr>
          <p:cNvPr id="50" name="Rectangle 49">
            <a:extLst>
              <a:ext uri="{FF2B5EF4-FFF2-40B4-BE49-F238E27FC236}">
                <a16:creationId xmlns:a16="http://schemas.microsoft.com/office/drawing/2014/main" id="{240EA546-1BDF-4273-87F0-49A7402C1385}"/>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9F71964E-B215-487C-AEAC-CD94E333D8D5}"/>
              </a:ext>
            </a:extLst>
          </p:cNvPr>
          <p:cNvGraphicFramePr/>
          <p:nvPr>
            <p:extLst>
              <p:ext uri="{D42A27DB-BD31-4B8C-83A1-F6EECF244321}">
                <p14:modId xmlns:p14="http://schemas.microsoft.com/office/powerpoint/2010/main" val="1014809982"/>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3056A17A-0A0A-46B4-95AE-14D10E1AEF2D}"/>
              </a:ext>
            </a:extLst>
          </p:cNvPr>
          <p:cNvSpPr/>
          <p:nvPr/>
        </p:nvSpPr>
        <p:spPr>
          <a:xfrm>
            <a:off x="6093618" y="25076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19%</a:t>
            </a:r>
            <a:endParaRPr lang="en-NZ" sz="2000" dirty="0">
              <a:solidFill>
                <a:srgbClr val="414141"/>
              </a:solidFill>
              <a:latin typeface="Arial Black" panose="020B0A04020102020204" pitchFamily="34" charset="0"/>
            </a:endParaRPr>
          </a:p>
        </p:txBody>
      </p:sp>
      <p:sp>
        <p:nvSpPr>
          <p:cNvPr id="54" name="TextBox 53">
            <a:extLst>
              <a:ext uri="{FF2B5EF4-FFF2-40B4-BE49-F238E27FC236}">
                <a16:creationId xmlns:a16="http://schemas.microsoft.com/office/drawing/2014/main" id="{16E3B6D4-B41A-4CD1-A369-CA1681A33B29}"/>
              </a:ext>
            </a:extLst>
          </p:cNvPr>
          <p:cNvSpPr txBox="1"/>
          <p:nvPr/>
        </p:nvSpPr>
        <p:spPr>
          <a:xfrm>
            <a:off x="5464413" y="3427077"/>
            <a:ext cx="1949573" cy="261610"/>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p:txBody>
      </p:sp>
      <p:sp>
        <p:nvSpPr>
          <p:cNvPr id="55" name="TextBox 54">
            <a:extLst>
              <a:ext uri="{FF2B5EF4-FFF2-40B4-BE49-F238E27FC236}">
                <a16:creationId xmlns:a16="http://schemas.microsoft.com/office/drawing/2014/main" id="{73176C89-6301-425F-A28E-4AB039871FA3}"/>
              </a:ext>
            </a:extLst>
          </p:cNvPr>
          <p:cNvSpPr txBox="1"/>
          <p:nvPr/>
        </p:nvSpPr>
        <p:spPr>
          <a:xfrm>
            <a:off x="260522" y="3691166"/>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a:t>
            </a:r>
          </a:p>
        </p:txBody>
      </p:sp>
      <p:graphicFrame>
        <p:nvGraphicFramePr>
          <p:cNvPr id="56" name="Chart 55">
            <a:extLst>
              <a:ext uri="{FF2B5EF4-FFF2-40B4-BE49-F238E27FC236}">
                <a16:creationId xmlns:a16="http://schemas.microsoft.com/office/drawing/2014/main" id="{B836399B-4B0D-40F9-9B0D-29434AA0F9A2}"/>
              </a:ext>
            </a:extLst>
          </p:cNvPr>
          <p:cNvGraphicFramePr/>
          <p:nvPr>
            <p:extLst>
              <p:ext uri="{D42A27DB-BD31-4B8C-83A1-F6EECF244321}">
                <p14:modId xmlns:p14="http://schemas.microsoft.com/office/powerpoint/2010/main" val="3251063300"/>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29A7C9D7-6EFC-42F3-9DF5-9378AB8452D4}"/>
              </a:ext>
            </a:extLst>
          </p:cNvPr>
          <p:cNvCxnSpPr/>
          <p:nvPr/>
        </p:nvCxnSpPr>
        <p:spPr>
          <a:xfrm>
            <a:off x="4986926" y="1887110"/>
            <a:ext cx="0" cy="18017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C5F5365-A363-483D-8B01-D8FE35DF3F3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9" name="Oval 28">
            <a:extLst>
              <a:ext uri="{FF2B5EF4-FFF2-40B4-BE49-F238E27FC236}">
                <a16:creationId xmlns:a16="http://schemas.microsoft.com/office/drawing/2014/main" id="{7EB6F811-E438-4E70-8EE5-A71135EC10E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22" name="Table 2">
            <a:extLst>
              <a:ext uri="{FF2B5EF4-FFF2-40B4-BE49-F238E27FC236}">
                <a16:creationId xmlns:a16="http://schemas.microsoft.com/office/drawing/2014/main" id="{6D370124-4878-4050-BA09-70750B44259E}"/>
              </a:ext>
            </a:extLst>
          </p:cNvPr>
          <p:cNvGraphicFramePr>
            <a:graphicFrameLocks noGrp="1"/>
          </p:cNvGraphicFramePr>
          <p:nvPr>
            <p:extLst>
              <p:ext uri="{D42A27DB-BD31-4B8C-83A1-F6EECF244321}">
                <p14:modId xmlns:p14="http://schemas.microsoft.com/office/powerpoint/2010/main" val="2102756894"/>
              </p:ext>
            </p:extLst>
          </p:nvPr>
        </p:nvGraphicFramePr>
        <p:xfrm>
          <a:off x="152987" y="4901014"/>
          <a:ext cx="1432257" cy="519111"/>
        </p:xfrm>
        <a:graphic>
          <a:graphicData uri="http://schemas.openxmlformats.org/drawingml/2006/table">
            <a:tbl>
              <a:tblPr firstRow="1" bandRow="1">
                <a:tableStyleId>{5C22544A-7EE6-4342-B048-85BDC9FD1C3A}</a:tableStyleId>
              </a:tblPr>
              <a:tblGrid>
                <a:gridCol w="1432257">
                  <a:extLst>
                    <a:ext uri="{9D8B030D-6E8A-4147-A177-3AD203B41FA5}">
                      <a16:colId xmlns:a16="http://schemas.microsoft.com/office/drawing/2014/main" val="23809926"/>
                    </a:ext>
                  </a:extLst>
                </a:gridCol>
              </a:tblGrid>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1862150"/>
                  </a:ext>
                </a:extLst>
              </a:tr>
            </a:tbl>
          </a:graphicData>
        </a:graphic>
      </p:graphicFrame>
    </p:spTree>
    <p:extLst>
      <p:ext uri="{BB962C8B-B14F-4D97-AF65-F5344CB8AC3E}">
        <p14:creationId xmlns:p14="http://schemas.microsoft.com/office/powerpoint/2010/main" val="4151030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9E861CB8-538A-4C00-B418-A286ADBEAE4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97FEF169-A1EE-4F38-83E5-C8AECF3C236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E0E3CDDB-3AC8-497C-BEC4-8E8A3102E33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5" name="Title 4"/>
          <p:cNvSpPr>
            <a:spLocks noGrp="1"/>
          </p:cNvSpPr>
          <p:nvPr>
            <p:ph type="title"/>
          </p:nvPr>
        </p:nvSpPr>
        <p:spPr/>
        <p:txBody>
          <a:bodyPr/>
          <a:lstStyle/>
          <a:p>
            <a:r>
              <a:rPr lang="en-NZ" dirty="0">
                <a:solidFill>
                  <a:schemeClr val="tx1">
                    <a:lumMod val="65000"/>
                    <a:lumOff val="35000"/>
                  </a:schemeClr>
                </a:solidFill>
              </a:rPr>
              <a:t>Performing arts participation</a:t>
            </a:r>
          </a:p>
        </p:txBody>
      </p:sp>
      <p:graphicFrame>
        <p:nvGraphicFramePr>
          <p:cNvPr id="68" name="Chart 67">
            <a:extLst>
              <a:ext uri="{FF2B5EF4-FFF2-40B4-BE49-F238E27FC236}">
                <a16:creationId xmlns:a16="http://schemas.microsoft.com/office/drawing/2014/main" id="{3711B8B0-1EB2-4DB2-8287-CBD9512D8DE8}"/>
              </a:ext>
            </a:extLst>
          </p:cNvPr>
          <p:cNvGraphicFramePr/>
          <p:nvPr>
            <p:extLst>
              <p:ext uri="{D42A27DB-BD31-4B8C-83A1-F6EECF244321}">
                <p14:modId xmlns:p14="http://schemas.microsoft.com/office/powerpoint/2010/main" val="94040093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281505E-8723-443D-BEF0-63CFD68C95C5}"/>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participated in the performing arts 2017 (n=195); 2020 (n=299)</a:t>
            </a:r>
          </a:p>
        </p:txBody>
      </p:sp>
      <p:sp>
        <p:nvSpPr>
          <p:cNvPr id="70" name="Rectangle 69">
            <a:extLst>
              <a:ext uri="{FF2B5EF4-FFF2-40B4-BE49-F238E27FC236}">
                <a16:creationId xmlns:a16="http://schemas.microsoft.com/office/drawing/2014/main" id="{3E9AA204-BAC3-47F0-AC95-8310DD2C95F7}"/>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FADCD296-F06E-4806-A93B-E4511172BC2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E288C147-8B1F-4583-AFD2-A23951F03B65}"/>
              </a:ext>
            </a:extLst>
          </p:cNvPr>
          <p:cNvGrpSpPr/>
          <p:nvPr/>
        </p:nvGrpSpPr>
        <p:grpSpPr>
          <a:xfrm>
            <a:off x="441623" y="3885690"/>
            <a:ext cx="431322" cy="480358"/>
            <a:chOff x="-420060" y="172"/>
            <a:chExt cx="431322" cy="480358"/>
          </a:xfrm>
        </p:grpSpPr>
        <p:sp>
          <p:nvSpPr>
            <p:cNvPr id="73" name="Rectangle 72">
              <a:extLst>
                <a:ext uri="{FF2B5EF4-FFF2-40B4-BE49-F238E27FC236}">
                  <a16:creationId xmlns:a16="http://schemas.microsoft.com/office/drawing/2014/main" id="{E8FE98DD-BE77-4D04-86F3-D85C8BB90F2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2349A8A7-CC34-4977-AC5D-7B1468D45B8D}"/>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5" name="Text Placeholder 17">
            <a:extLst>
              <a:ext uri="{FF2B5EF4-FFF2-40B4-BE49-F238E27FC236}">
                <a16:creationId xmlns:a16="http://schemas.microsoft.com/office/drawing/2014/main" id="{95280BFD-26D3-441A-A356-55DF6218D39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Rectangle 85">
            <a:extLst>
              <a:ext uri="{FF2B5EF4-FFF2-40B4-BE49-F238E27FC236}">
                <a16:creationId xmlns:a16="http://schemas.microsoft.com/office/drawing/2014/main" id="{4DA1BBE7-E3EA-46F4-AB53-8DBC1E4D2EB8}"/>
              </a:ext>
            </a:extLst>
          </p:cNvPr>
          <p:cNvSpPr/>
          <p:nvPr/>
        </p:nvSpPr>
        <p:spPr>
          <a:xfrm>
            <a:off x="8248650" y="1945470"/>
            <a:ext cx="3725399" cy="3554819"/>
          </a:xfrm>
          <a:prstGeom prst="rect">
            <a:avLst/>
          </a:prstGeom>
        </p:spPr>
        <p:txBody>
          <a:bodyPr wrap="square">
            <a:spAutoFit/>
          </a:bodyPr>
          <a:lstStyle/>
          <a:p>
            <a:r>
              <a:rPr lang="en-NZ" sz="1000" dirty="0"/>
              <a:t>Twenty-two percent of Asian New Zealanders have participated in performing arts in the last 12 months. This is in line with 2017. </a:t>
            </a:r>
          </a:p>
          <a:p>
            <a:endParaRPr lang="en-NZ" sz="1000" dirty="0"/>
          </a:p>
          <a:p>
            <a:r>
              <a:rPr lang="en-NZ" sz="1000" dirty="0"/>
              <a:t>Singing or music making remains the most popular type of performing arts for Asian New Zealanders to take part in. Participation in dance has increased significantly, with twice as many Asian New Zealanders involved in this activity than in 2017 (8% vs. 4%).</a:t>
            </a:r>
          </a:p>
          <a:p>
            <a:endParaRPr lang="en-NZ" sz="1000" dirty="0"/>
          </a:p>
          <a:p>
            <a:r>
              <a:rPr lang="en-NZ" sz="1000" dirty="0"/>
              <a:t>Those who are participating in the performing arts are doing so less frequently than before. Fourteen percent take part on a regular basis (at least nine times in the last 12 months), compared to 23% in 2017.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The following groups of Asian New Zealanders are more likely than average to take part in the performing arts: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with the lived experience of disability (34%)</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living in provincial New Zealand (28%)</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aged 15 to 29 (27%).</a:t>
            </a:r>
          </a:p>
        </p:txBody>
      </p:sp>
      <p:grpSp>
        <p:nvGrpSpPr>
          <p:cNvPr id="106" name="Group 105">
            <a:extLst>
              <a:ext uri="{FF2B5EF4-FFF2-40B4-BE49-F238E27FC236}">
                <a16:creationId xmlns:a16="http://schemas.microsoft.com/office/drawing/2014/main" id="{C0530026-0170-42C5-882E-2CA73697CF27}"/>
              </a:ext>
            </a:extLst>
          </p:cNvPr>
          <p:cNvGrpSpPr/>
          <p:nvPr/>
        </p:nvGrpSpPr>
        <p:grpSpPr>
          <a:xfrm>
            <a:off x="441623" y="1322093"/>
            <a:ext cx="3547043" cy="480358"/>
            <a:chOff x="441623" y="1312661"/>
            <a:chExt cx="3547043" cy="480358"/>
          </a:xfrm>
        </p:grpSpPr>
        <p:sp>
          <p:nvSpPr>
            <p:cNvPr id="107" name="Rectangle 106">
              <a:extLst>
                <a:ext uri="{FF2B5EF4-FFF2-40B4-BE49-F238E27FC236}">
                  <a16:creationId xmlns:a16="http://schemas.microsoft.com/office/drawing/2014/main" id="{B6813E52-AFC1-4FCC-9333-2DFA401C0FD8}"/>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05FD735-E6FE-4287-B2F1-B0BBF5C4CCA6}"/>
                </a:ext>
              </a:extLst>
            </p:cNvPr>
            <p:cNvGrpSpPr/>
            <p:nvPr/>
          </p:nvGrpSpPr>
          <p:grpSpPr>
            <a:xfrm>
              <a:off x="441623" y="1312661"/>
              <a:ext cx="431322" cy="480358"/>
              <a:chOff x="-420060" y="172"/>
              <a:chExt cx="431322" cy="480358"/>
            </a:xfrm>
          </p:grpSpPr>
          <p:sp>
            <p:nvSpPr>
              <p:cNvPr id="110" name="Rectangle 109">
                <a:extLst>
                  <a:ext uri="{FF2B5EF4-FFF2-40B4-BE49-F238E27FC236}">
                    <a16:creationId xmlns:a16="http://schemas.microsoft.com/office/drawing/2014/main" id="{33F1DFC6-5061-4C18-B1EB-0B29C24D140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2A72B471-405B-4945-8660-E3922F69474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09" name="Text Placeholder 17">
              <a:extLst>
                <a:ext uri="{FF2B5EF4-FFF2-40B4-BE49-F238E27FC236}">
                  <a16:creationId xmlns:a16="http://schemas.microsoft.com/office/drawing/2014/main" id="{F4B30BBD-D565-4EAC-ADD0-D72176107D6B}"/>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Still thinking about the performing arts, have you taken part in this in the last 12 months?</a:t>
              </a:r>
            </a:p>
          </p:txBody>
        </p:sp>
      </p:grpSp>
      <p:sp>
        <p:nvSpPr>
          <p:cNvPr id="112" name="Rectangle 111">
            <a:extLst>
              <a:ext uri="{FF2B5EF4-FFF2-40B4-BE49-F238E27FC236}">
                <a16:creationId xmlns:a16="http://schemas.microsoft.com/office/drawing/2014/main" id="{6B880A67-10F9-4FA3-A36C-362A4838B09A}"/>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D006CE08-E2DE-4333-9634-3463A82CFFE2}"/>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14" name="Rectangle 113">
            <a:extLst>
              <a:ext uri="{FF2B5EF4-FFF2-40B4-BE49-F238E27FC236}">
                <a16:creationId xmlns:a16="http://schemas.microsoft.com/office/drawing/2014/main" id="{FC961FDA-E836-42C4-BBFB-79FF364C14A1}"/>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1288832-0C13-4A8B-85FF-C69A21F44D37}"/>
              </a:ext>
            </a:extLst>
          </p:cNvPr>
          <p:cNvGrpSpPr/>
          <p:nvPr/>
        </p:nvGrpSpPr>
        <p:grpSpPr>
          <a:xfrm>
            <a:off x="4404507" y="1318492"/>
            <a:ext cx="3370675" cy="483959"/>
            <a:chOff x="441623" y="1309060"/>
            <a:chExt cx="3370675" cy="483959"/>
          </a:xfrm>
        </p:grpSpPr>
        <p:sp>
          <p:nvSpPr>
            <p:cNvPr id="116" name="Rectangle 115">
              <a:extLst>
                <a:ext uri="{FF2B5EF4-FFF2-40B4-BE49-F238E27FC236}">
                  <a16:creationId xmlns:a16="http://schemas.microsoft.com/office/drawing/2014/main" id="{F8AF756F-8411-494D-B730-F9B8D36D47B6}"/>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9B86CA42-AE91-4341-AA49-B219EFFAC92B}"/>
                </a:ext>
              </a:extLst>
            </p:cNvPr>
            <p:cNvGrpSpPr/>
            <p:nvPr/>
          </p:nvGrpSpPr>
          <p:grpSpPr>
            <a:xfrm>
              <a:off x="441623" y="1312661"/>
              <a:ext cx="431322" cy="480358"/>
              <a:chOff x="-420060" y="172"/>
              <a:chExt cx="431322" cy="480358"/>
            </a:xfrm>
          </p:grpSpPr>
          <p:sp>
            <p:nvSpPr>
              <p:cNvPr id="119" name="Rectangle 118">
                <a:extLst>
                  <a:ext uri="{FF2B5EF4-FFF2-40B4-BE49-F238E27FC236}">
                    <a16:creationId xmlns:a16="http://schemas.microsoft.com/office/drawing/2014/main" id="{F9A42FC2-E47A-405B-808A-F3381B821BB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DA0D56B1-552B-4D9F-A249-CF6EC1E49FE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18" name="Text Placeholder 17">
              <a:extLst>
                <a:ext uri="{FF2B5EF4-FFF2-40B4-BE49-F238E27FC236}">
                  <a16:creationId xmlns:a16="http://schemas.microsoft.com/office/drawing/2014/main" id="{12FB8F96-7FE0-492B-8021-23E2A1724D46}"/>
                </a:ext>
              </a:extLst>
            </p:cNvPr>
            <p:cNvSpPr txBox="1">
              <a:spLocks/>
            </p:cNvSpPr>
            <p:nvPr/>
          </p:nvSpPr>
          <p:spPr>
            <a:xfrm>
              <a:off x="869115" y="1309060"/>
              <a:ext cx="2939688"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Which of these were you actively involved in?</a:t>
              </a:r>
            </a:p>
          </p:txBody>
        </p:sp>
      </p:grpSp>
      <p:graphicFrame>
        <p:nvGraphicFramePr>
          <p:cNvPr id="122" name="Chart 121">
            <a:extLst>
              <a:ext uri="{FF2B5EF4-FFF2-40B4-BE49-F238E27FC236}">
                <a16:creationId xmlns:a16="http://schemas.microsoft.com/office/drawing/2014/main" id="{55D3671B-2F02-46B2-8228-66E7A3433C02}"/>
              </a:ext>
            </a:extLst>
          </p:cNvPr>
          <p:cNvGraphicFramePr/>
          <p:nvPr>
            <p:extLst>
              <p:ext uri="{D42A27DB-BD31-4B8C-83A1-F6EECF244321}">
                <p14:modId xmlns:p14="http://schemas.microsoft.com/office/powerpoint/2010/main" val="2183702287"/>
              </p:ext>
            </p:extLst>
          </p:nvPr>
        </p:nvGraphicFramePr>
        <p:xfrm>
          <a:off x="242655" y="2051754"/>
          <a:ext cx="1920664" cy="1462283"/>
        </p:xfrm>
        <a:graphic>
          <a:graphicData uri="http://schemas.openxmlformats.org/drawingml/2006/chart">
            <c:chart xmlns:c="http://schemas.openxmlformats.org/drawingml/2006/chart" xmlns:r="http://schemas.openxmlformats.org/officeDocument/2006/relationships" r:id="rId4"/>
          </a:graphicData>
        </a:graphic>
      </p:graphicFrame>
      <p:sp>
        <p:nvSpPr>
          <p:cNvPr id="123" name="Rectangle 122">
            <a:extLst>
              <a:ext uri="{FF2B5EF4-FFF2-40B4-BE49-F238E27FC236}">
                <a16:creationId xmlns:a16="http://schemas.microsoft.com/office/drawing/2014/main" id="{2C7CDFD8-83B9-464A-A302-EEF40E8A52D8}"/>
              </a:ext>
            </a:extLst>
          </p:cNvPr>
          <p:cNvSpPr/>
          <p:nvPr/>
        </p:nvSpPr>
        <p:spPr>
          <a:xfrm>
            <a:off x="824817" y="2627459"/>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graphicFrame>
        <p:nvGraphicFramePr>
          <p:cNvPr id="127" name="Chart 126">
            <a:extLst>
              <a:ext uri="{FF2B5EF4-FFF2-40B4-BE49-F238E27FC236}">
                <a16:creationId xmlns:a16="http://schemas.microsoft.com/office/drawing/2014/main" id="{CCFB393D-D6F5-45EA-98CB-62507986CE47}"/>
              </a:ext>
            </a:extLst>
          </p:cNvPr>
          <p:cNvGraphicFramePr/>
          <p:nvPr>
            <p:extLst>
              <p:ext uri="{D42A27DB-BD31-4B8C-83A1-F6EECF244321}">
                <p14:modId xmlns:p14="http://schemas.microsoft.com/office/powerpoint/2010/main" val="2248725315"/>
              </p:ext>
            </p:extLst>
          </p:nvPr>
        </p:nvGraphicFramePr>
        <p:xfrm>
          <a:off x="2195955" y="2051754"/>
          <a:ext cx="1920664" cy="1462283"/>
        </p:xfrm>
        <a:graphic>
          <a:graphicData uri="http://schemas.openxmlformats.org/drawingml/2006/chart">
            <c:chart xmlns:c="http://schemas.openxmlformats.org/drawingml/2006/chart" xmlns:r="http://schemas.openxmlformats.org/officeDocument/2006/relationships" r:id="rId5"/>
          </a:graphicData>
        </a:graphic>
      </p:graphicFrame>
      <p:sp>
        <p:nvSpPr>
          <p:cNvPr id="128" name="Rectangle 127">
            <a:extLst>
              <a:ext uri="{FF2B5EF4-FFF2-40B4-BE49-F238E27FC236}">
                <a16:creationId xmlns:a16="http://schemas.microsoft.com/office/drawing/2014/main" id="{0B5FFAC7-02AF-4CFE-A027-D2DCDC44A19A}"/>
              </a:ext>
            </a:extLst>
          </p:cNvPr>
          <p:cNvSpPr/>
          <p:nvPr/>
        </p:nvSpPr>
        <p:spPr>
          <a:xfrm>
            <a:off x="2775444" y="26187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22%</a:t>
            </a:r>
            <a:endParaRPr lang="en-NZ" sz="2000" dirty="0">
              <a:solidFill>
                <a:srgbClr val="414141"/>
              </a:solidFill>
              <a:latin typeface="Arial Black" panose="020B0A04020102020204" pitchFamily="34" charset="0"/>
            </a:endParaRPr>
          </a:p>
        </p:txBody>
      </p:sp>
      <p:sp>
        <p:nvSpPr>
          <p:cNvPr id="131" name="TextBox 130">
            <a:extLst>
              <a:ext uri="{FF2B5EF4-FFF2-40B4-BE49-F238E27FC236}">
                <a16:creationId xmlns:a16="http://schemas.microsoft.com/office/drawing/2014/main" id="{DA456490-2426-47C5-8B26-FAFABA7DBBD6}"/>
              </a:ext>
            </a:extLst>
          </p:cNvPr>
          <p:cNvSpPr txBox="1"/>
          <p:nvPr/>
        </p:nvSpPr>
        <p:spPr>
          <a:xfrm>
            <a:off x="287587" y="1830422"/>
            <a:ext cx="1892184" cy="383182"/>
          </a:xfrm>
          <a:prstGeom prst="rect">
            <a:avLst/>
          </a:prstGeom>
          <a:noFill/>
        </p:spPr>
        <p:txBody>
          <a:bodyPr wrap="square" rtlCol="0">
            <a:spAutoFit/>
          </a:bodyPr>
          <a:lstStyle/>
          <a:p>
            <a:pPr algn="ctr">
              <a:lnSpc>
                <a:spcPct val="90000"/>
              </a:lnSpc>
            </a:pPr>
            <a:r>
              <a:rPr lang="en-US" sz="1050" b="1" spc="300" dirty="0">
                <a:solidFill>
                  <a:schemeClr val="tx1">
                    <a:lumMod val="65000"/>
                    <a:lumOff val="35000"/>
                  </a:schemeClr>
                </a:solidFill>
              </a:rPr>
              <a:t>Asian New Zealanders 2017</a:t>
            </a:r>
            <a:endParaRPr lang="en-US" sz="1050" b="1" spc="300" dirty="0">
              <a:solidFill>
                <a:schemeClr val="tx1">
                  <a:lumMod val="65000"/>
                  <a:lumOff val="35000"/>
                </a:schemeClr>
              </a:solidFill>
              <a:latin typeface="+mj-lt"/>
            </a:endParaRPr>
          </a:p>
        </p:txBody>
      </p:sp>
      <p:sp>
        <p:nvSpPr>
          <p:cNvPr id="132" name="TextBox 131">
            <a:extLst>
              <a:ext uri="{FF2B5EF4-FFF2-40B4-BE49-F238E27FC236}">
                <a16:creationId xmlns:a16="http://schemas.microsoft.com/office/drawing/2014/main" id="{12F240CC-1D17-4CD8-9BA1-BFA784385A85}"/>
              </a:ext>
            </a:extLst>
          </p:cNvPr>
          <p:cNvSpPr txBox="1"/>
          <p:nvPr/>
        </p:nvSpPr>
        <p:spPr>
          <a:xfrm>
            <a:off x="2270960" y="1830422"/>
            <a:ext cx="1840195" cy="383182"/>
          </a:xfrm>
          <a:prstGeom prst="rect">
            <a:avLst/>
          </a:prstGeom>
          <a:noFill/>
        </p:spPr>
        <p:txBody>
          <a:bodyPr wrap="square" rtlCol="0">
            <a:spAutoFit/>
          </a:bodyPr>
          <a:lstStyle/>
          <a:p>
            <a:pPr algn="ctr">
              <a:lnSpc>
                <a:spcPct val="90000"/>
              </a:lnSpc>
            </a:pPr>
            <a:r>
              <a:rPr lang="en-US" sz="1050" b="1" spc="300" dirty="0">
                <a:solidFill>
                  <a:schemeClr val="tx1">
                    <a:lumMod val="65000"/>
                    <a:lumOff val="35000"/>
                  </a:schemeClr>
                </a:solidFill>
              </a:rPr>
              <a:t>Asian New Zealanders 2020</a:t>
            </a:r>
            <a:endParaRPr lang="en-US" sz="1050" b="1" spc="300" dirty="0">
              <a:solidFill>
                <a:schemeClr val="tx1">
                  <a:lumMod val="65000"/>
                  <a:lumOff val="35000"/>
                </a:schemeClr>
              </a:solidFill>
              <a:latin typeface="+mj-lt"/>
            </a:endParaRPr>
          </a:p>
        </p:txBody>
      </p:sp>
      <p:graphicFrame>
        <p:nvGraphicFramePr>
          <p:cNvPr id="133" name="Chart 132">
            <a:extLst>
              <a:ext uri="{FF2B5EF4-FFF2-40B4-BE49-F238E27FC236}">
                <a16:creationId xmlns:a16="http://schemas.microsoft.com/office/drawing/2014/main" id="{653F6C25-5B16-4830-B038-1FB70BB49BCF}"/>
              </a:ext>
            </a:extLst>
          </p:cNvPr>
          <p:cNvGraphicFramePr/>
          <p:nvPr>
            <p:extLst>
              <p:ext uri="{D42A27DB-BD31-4B8C-83A1-F6EECF244321}">
                <p14:modId xmlns:p14="http://schemas.microsoft.com/office/powerpoint/2010/main" val="849482922"/>
              </p:ext>
            </p:extLst>
          </p:nvPr>
        </p:nvGraphicFramePr>
        <p:xfrm>
          <a:off x="4289952" y="1831698"/>
          <a:ext cx="3481735" cy="1613046"/>
        </p:xfrm>
        <a:graphic>
          <a:graphicData uri="http://schemas.openxmlformats.org/drawingml/2006/chart">
            <c:chart xmlns:c="http://schemas.openxmlformats.org/drawingml/2006/chart" xmlns:r="http://schemas.openxmlformats.org/officeDocument/2006/relationships" r:id="rId6"/>
          </a:graphicData>
        </a:graphic>
      </p:graphicFrame>
      <p:sp>
        <p:nvSpPr>
          <p:cNvPr id="134" name="TextBox 133">
            <a:extLst>
              <a:ext uri="{FF2B5EF4-FFF2-40B4-BE49-F238E27FC236}">
                <a16:creationId xmlns:a16="http://schemas.microsoft.com/office/drawing/2014/main" id="{2D87F34C-627E-4D14-B9EB-4D8B7C7EFB1A}"/>
              </a:ext>
            </a:extLst>
          </p:cNvPr>
          <p:cNvSpPr txBox="1"/>
          <p:nvPr/>
        </p:nvSpPr>
        <p:spPr>
          <a:xfrm>
            <a:off x="260522" y="3421199"/>
            <a:ext cx="363220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sp>
        <p:nvSpPr>
          <p:cNvPr id="44" name="TextBox 43">
            <a:extLst>
              <a:ext uri="{FF2B5EF4-FFF2-40B4-BE49-F238E27FC236}">
                <a16:creationId xmlns:a16="http://schemas.microsoft.com/office/drawing/2014/main" id="{56765B54-061B-49C6-9C62-03D74113935A}"/>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45" name="Group 44">
            <a:extLst>
              <a:ext uri="{FF2B5EF4-FFF2-40B4-BE49-F238E27FC236}">
                <a16:creationId xmlns:a16="http://schemas.microsoft.com/office/drawing/2014/main" id="{EB07E18A-26ED-4EB0-9B9F-B03CD4A143F1}"/>
              </a:ext>
            </a:extLst>
          </p:cNvPr>
          <p:cNvGrpSpPr/>
          <p:nvPr/>
        </p:nvGrpSpPr>
        <p:grpSpPr>
          <a:xfrm>
            <a:off x="5149673" y="6517123"/>
            <a:ext cx="2241162" cy="215444"/>
            <a:chOff x="163092" y="5772628"/>
            <a:chExt cx="2241162" cy="215444"/>
          </a:xfrm>
        </p:grpSpPr>
        <p:sp>
          <p:nvSpPr>
            <p:cNvPr id="46" name="TextBox 45">
              <a:extLst>
                <a:ext uri="{FF2B5EF4-FFF2-40B4-BE49-F238E27FC236}">
                  <a16:creationId xmlns:a16="http://schemas.microsoft.com/office/drawing/2014/main" id="{DF7A66B8-2385-40E3-9A01-AD6104D29508}"/>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7" name="Isosceles Triangle 46">
              <a:extLst>
                <a:ext uri="{FF2B5EF4-FFF2-40B4-BE49-F238E27FC236}">
                  <a16:creationId xmlns:a16="http://schemas.microsoft.com/office/drawing/2014/main" id="{AF85979A-44AE-4DE7-AE4A-11ACCB27F2CC}"/>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Isosceles Triangle 47">
              <a:extLst>
                <a:ext uri="{FF2B5EF4-FFF2-40B4-BE49-F238E27FC236}">
                  <a16:creationId xmlns:a16="http://schemas.microsoft.com/office/drawing/2014/main" id="{66BC4812-B6EE-417F-9977-B396BFE0B5D0}"/>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9" name="TextBox 48">
            <a:extLst>
              <a:ext uri="{FF2B5EF4-FFF2-40B4-BE49-F238E27FC236}">
                <a16:creationId xmlns:a16="http://schemas.microsoft.com/office/drawing/2014/main" id="{8CD6BEDD-9E2D-4CB2-BF53-A65D21E37AAC}"/>
              </a:ext>
            </a:extLst>
          </p:cNvPr>
          <p:cNvSpPr txBox="1"/>
          <p:nvPr/>
        </p:nvSpPr>
        <p:spPr>
          <a:xfrm>
            <a:off x="4279896" y="3430552"/>
            <a:ext cx="363220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sp>
        <p:nvSpPr>
          <p:cNvPr id="2" name="SigDiff">
            <a:extLst>
              <a:ext uri="{FF2B5EF4-FFF2-40B4-BE49-F238E27FC236}">
                <a16:creationId xmlns:a16="http://schemas.microsoft.com/office/drawing/2014/main" id="{E9B294A6-4067-4444-B7E6-FD8180EE2B04}"/>
              </a:ext>
            </a:extLst>
          </p:cNvPr>
          <p:cNvSpPr/>
          <p:nvPr/>
        </p:nvSpPr>
        <p:spPr>
          <a:xfrm rot="10800000">
            <a:off x="6816921"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D59D6240-2B7B-47F5-82A5-B2023240DBCB}"/>
              </a:ext>
            </a:extLst>
          </p:cNvPr>
          <p:cNvSpPr/>
          <p:nvPr/>
        </p:nvSpPr>
        <p:spPr>
          <a:xfrm>
            <a:off x="6687122" y="2937115"/>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Table 2">
            <a:extLst>
              <a:ext uri="{FF2B5EF4-FFF2-40B4-BE49-F238E27FC236}">
                <a16:creationId xmlns:a16="http://schemas.microsoft.com/office/drawing/2014/main" id="{BACB5BC6-6605-4BED-A3EA-5AAA6AB69DC5}"/>
              </a:ext>
            </a:extLst>
          </p:cNvPr>
          <p:cNvGraphicFramePr>
            <a:graphicFrameLocks noGrp="1"/>
          </p:cNvGraphicFramePr>
          <p:nvPr>
            <p:extLst>
              <p:ext uri="{D42A27DB-BD31-4B8C-83A1-F6EECF244321}">
                <p14:modId xmlns:p14="http://schemas.microsoft.com/office/powerpoint/2010/main" val="3948208523"/>
              </p:ext>
            </p:extLst>
          </p:nvPr>
        </p:nvGraphicFramePr>
        <p:xfrm>
          <a:off x="152987" y="4599262"/>
          <a:ext cx="1432257" cy="1038222"/>
        </p:xfrm>
        <a:graphic>
          <a:graphicData uri="http://schemas.openxmlformats.org/drawingml/2006/table">
            <a:tbl>
              <a:tblPr firstRow="1" bandRow="1">
                <a:tableStyleId>{5C22544A-7EE6-4342-B048-85BDC9FD1C3A}</a:tableStyleId>
              </a:tblPr>
              <a:tblGrid>
                <a:gridCol w="1432257">
                  <a:extLst>
                    <a:ext uri="{9D8B030D-6E8A-4147-A177-3AD203B41FA5}">
                      <a16:colId xmlns:a16="http://schemas.microsoft.com/office/drawing/2014/main" val="23809926"/>
                    </a:ext>
                  </a:extLst>
                </a:gridCol>
              </a:tblGrid>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1862150"/>
                  </a:ext>
                </a:extLst>
              </a:tr>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724229"/>
                  </a:ext>
                </a:extLst>
              </a:tr>
            </a:tbl>
          </a:graphicData>
        </a:graphic>
      </p:graphicFrame>
      <p:graphicFrame>
        <p:nvGraphicFramePr>
          <p:cNvPr id="52" name="Chart 51">
            <a:extLst>
              <a:ext uri="{FF2B5EF4-FFF2-40B4-BE49-F238E27FC236}">
                <a16:creationId xmlns:a16="http://schemas.microsoft.com/office/drawing/2014/main" id="{FB6066DE-3A9D-4C96-8418-1F9CE9701314}"/>
              </a:ext>
            </a:extLst>
          </p:cNvPr>
          <p:cNvGraphicFramePr/>
          <p:nvPr>
            <p:extLst>
              <p:ext uri="{D42A27DB-BD31-4B8C-83A1-F6EECF244321}">
                <p14:modId xmlns:p14="http://schemas.microsoft.com/office/powerpoint/2010/main" val="2948152717"/>
              </p:ext>
            </p:extLst>
          </p:nvPr>
        </p:nvGraphicFramePr>
        <p:xfrm>
          <a:off x="4751901" y="1754580"/>
          <a:ext cx="2943183" cy="5408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3" name="Table 2">
            <a:extLst>
              <a:ext uri="{FF2B5EF4-FFF2-40B4-BE49-F238E27FC236}">
                <a16:creationId xmlns:a16="http://schemas.microsoft.com/office/drawing/2014/main" id="{1A8C9A06-B8C0-464A-845B-A3C5524975D8}"/>
              </a:ext>
            </a:extLst>
          </p:cNvPr>
          <p:cNvGraphicFramePr>
            <a:graphicFrameLocks noGrp="1"/>
          </p:cNvGraphicFramePr>
          <p:nvPr>
            <p:extLst>
              <p:ext uri="{D42A27DB-BD31-4B8C-83A1-F6EECF244321}">
                <p14:modId xmlns:p14="http://schemas.microsoft.com/office/powerpoint/2010/main" val="2023303921"/>
              </p:ext>
            </p:extLst>
          </p:nvPr>
        </p:nvGraphicFramePr>
        <p:xfrm>
          <a:off x="4234528" y="2186175"/>
          <a:ext cx="1432257" cy="1082244"/>
        </p:xfrm>
        <a:graphic>
          <a:graphicData uri="http://schemas.openxmlformats.org/drawingml/2006/table">
            <a:tbl>
              <a:tblPr firstRow="1" bandRow="1">
                <a:tableStyleId>{5C22544A-7EE6-4342-B048-85BDC9FD1C3A}</a:tableStyleId>
              </a:tblPr>
              <a:tblGrid>
                <a:gridCol w="1432257">
                  <a:extLst>
                    <a:ext uri="{9D8B030D-6E8A-4147-A177-3AD203B41FA5}">
                      <a16:colId xmlns:a16="http://schemas.microsoft.com/office/drawing/2014/main" val="23809926"/>
                    </a:ext>
                  </a:extLst>
                </a:gridCol>
              </a:tblGrid>
              <a:tr h="368700">
                <a:tc>
                  <a:txBody>
                    <a:bodyPr/>
                    <a:lstStyle/>
                    <a:p>
                      <a:pPr algn="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0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Singing or other music-making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1862150"/>
                  </a:ext>
                </a:extLst>
              </a:tr>
              <a:tr h="343002">
                <a:tc>
                  <a:txBody>
                    <a:bodyPr/>
                    <a:lstStyle/>
                    <a:p>
                      <a:pPr algn="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0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Theatre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724229"/>
                  </a:ext>
                </a:extLst>
              </a:tr>
              <a:tr h="343002">
                <a:tc>
                  <a:txBody>
                    <a:bodyPr/>
                    <a:lstStyle/>
                    <a:p>
                      <a:pPr algn="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0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Dance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6781414"/>
                  </a:ext>
                </a:extLst>
              </a:tr>
            </a:tbl>
          </a:graphicData>
        </a:graphic>
      </p:graphicFrame>
    </p:spTree>
    <p:extLst>
      <p:ext uri="{BB962C8B-B14F-4D97-AF65-F5344CB8AC3E}">
        <p14:creationId xmlns:p14="http://schemas.microsoft.com/office/powerpoint/2010/main" val="171409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participation</a:t>
            </a:r>
          </a:p>
        </p:txBody>
      </p:sp>
      <p:sp>
        <p:nvSpPr>
          <p:cNvPr id="7" name="Text Placeholder 6">
            <a:extLst>
              <a:ext uri="{FF2B5EF4-FFF2-40B4-BE49-F238E27FC236}">
                <a16:creationId xmlns:a16="http://schemas.microsoft.com/office/drawing/2014/main" id="{347602E9-2EE9-414A-9515-392CA6666260}"/>
              </a:ext>
            </a:extLst>
          </p:cNvPr>
          <p:cNvSpPr>
            <a:spLocks noGrp="1"/>
          </p:cNvSpPr>
          <p:nvPr>
            <p:ph type="body" sz="quarter" idx="10"/>
          </p:nvPr>
        </p:nvSpPr>
        <p:spPr>
          <a:xfrm>
            <a:off x="758825" y="1196818"/>
            <a:ext cx="6953250" cy="419100"/>
          </a:xfrm>
        </p:spPr>
        <p:txBody>
          <a:bodyPr/>
          <a:lstStyle/>
          <a:p>
            <a:r>
              <a:rPr lang="en-NZ" dirty="0"/>
              <a:t>Have you created any visual artworks in the last 12 months?</a:t>
            </a:r>
          </a:p>
        </p:txBody>
      </p:sp>
      <p:graphicFrame>
        <p:nvGraphicFramePr>
          <p:cNvPr id="28" name="Chart 27">
            <a:extLst>
              <a:ext uri="{FF2B5EF4-FFF2-40B4-BE49-F238E27FC236}">
                <a16:creationId xmlns:a16="http://schemas.microsoft.com/office/drawing/2014/main" id="{9BA74021-EA6B-40BA-8FDC-C194F82B77DD}"/>
              </a:ext>
            </a:extLst>
          </p:cNvPr>
          <p:cNvGraphicFramePr/>
          <p:nvPr>
            <p:extLst>
              <p:ext uri="{D42A27DB-BD31-4B8C-83A1-F6EECF244321}">
                <p14:modId xmlns:p14="http://schemas.microsoft.com/office/powerpoint/2010/main" val="2236286413"/>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1C17D757-5DEC-42CB-83FD-54C5BC8EFB2C}"/>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have participated in the visual arts 2017 (n=308); 2020 (n=300)</a:t>
            </a:r>
          </a:p>
        </p:txBody>
      </p:sp>
      <p:sp>
        <p:nvSpPr>
          <p:cNvPr id="33" name="Rectangle 32">
            <a:extLst>
              <a:ext uri="{FF2B5EF4-FFF2-40B4-BE49-F238E27FC236}">
                <a16:creationId xmlns:a16="http://schemas.microsoft.com/office/drawing/2014/main" id="{0165264E-7F72-4D74-837A-E974385A25B1}"/>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63A4563-9158-427B-91CB-CFFA46B46239}"/>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FD9511A5-C9E3-45D8-A8A2-0620D6FD3A7F}"/>
              </a:ext>
            </a:extLst>
          </p:cNvPr>
          <p:cNvGrpSpPr/>
          <p:nvPr/>
        </p:nvGrpSpPr>
        <p:grpSpPr>
          <a:xfrm>
            <a:off x="441623" y="3885690"/>
            <a:ext cx="431322" cy="480358"/>
            <a:chOff x="-420060" y="172"/>
            <a:chExt cx="431322" cy="480358"/>
          </a:xfrm>
        </p:grpSpPr>
        <p:sp>
          <p:nvSpPr>
            <p:cNvPr id="36" name="Rectangle 35">
              <a:extLst>
                <a:ext uri="{FF2B5EF4-FFF2-40B4-BE49-F238E27FC236}">
                  <a16:creationId xmlns:a16="http://schemas.microsoft.com/office/drawing/2014/main" id="{4D87752B-62B9-4292-81A0-1550D1B7E1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5A4ACC5-9B3C-45F0-A58E-7B38F3AF86E7}"/>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8" name="Text Placeholder 17">
            <a:extLst>
              <a:ext uri="{FF2B5EF4-FFF2-40B4-BE49-F238E27FC236}">
                <a16:creationId xmlns:a16="http://schemas.microsoft.com/office/drawing/2014/main" id="{2FB709B2-7484-4D34-86E6-5907E2628235}"/>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0" name="Rectangle 39">
            <a:extLst>
              <a:ext uri="{FF2B5EF4-FFF2-40B4-BE49-F238E27FC236}">
                <a16:creationId xmlns:a16="http://schemas.microsoft.com/office/drawing/2014/main" id="{6CD8FB7D-F2C2-45E6-8C1B-8AE1478DF8F2}"/>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2" name="Chart 41">
            <a:extLst>
              <a:ext uri="{FF2B5EF4-FFF2-40B4-BE49-F238E27FC236}">
                <a16:creationId xmlns:a16="http://schemas.microsoft.com/office/drawing/2014/main" id="{F0F6875F-628E-4878-A8DE-EF6E345D7062}"/>
              </a:ext>
            </a:extLst>
          </p:cNvPr>
          <p:cNvGraphicFramePr/>
          <p:nvPr>
            <p:extLst>
              <p:ext uri="{D42A27DB-BD31-4B8C-83A1-F6EECF244321}">
                <p14:modId xmlns:p14="http://schemas.microsoft.com/office/powerpoint/2010/main" val="774307966"/>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48" name="Rectangle 47">
            <a:extLst>
              <a:ext uri="{FF2B5EF4-FFF2-40B4-BE49-F238E27FC236}">
                <a16:creationId xmlns:a16="http://schemas.microsoft.com/office/drawing/2014/main" id="{DAC02AD4-A857-41AF-AF0A-84684F023C8C}"/>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31%</a:t>
            </a:r>
            <a:endParaRPr lang="en-NZ" sz="2000" dirty="0">
              <a:solidFill>
                <a:srgbClr val="414141"/>
              </a:solidFill>
              <a:latin typeface="Arial Black" panose="020B0A04020102020204" pitchFamily="34" charset="0"/>
            </a:endParaRPr>
          </a:p>
        </p:txBody>
      </p:sp>
      <p:graphicFrame>
        <p:nvGraphicFramePr>
          <p:cNvPr id="52" name="Chart 51">
            <a:extLst>
              <a:ext uri="{FF2B5EF4-FFF2-40B4-BE49-F238E27FC236}">
                <a16:creationId xmlns:a16="http://schemas.microsoft.com/office/drawing/2014/main" id="{471ED699-196F-4986-B0FF-B36B39014110}"/>
              </a:ext>
            </a:extLst>
          </p:cNvPr>
          <p:cNvGraphicFramePr/>
          <p:nvPr>
            <p:extLst>
              <p:ext uri="{D42A27DB-BD31-4B8C-83A1-F6EECF244321}">
                <p14:modId xmlns:p14="http://schemas.microsoft.com/office/powerpoint/2010/main" val="3098199058"/>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240D669B-F190-41D7-8C1F-5020C4A481EF}"/>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23%</a:t>
            </a:r>
            <a:endParaRPr lang="en-NZ" sz="2000" dirty="0">
              <a:solidFill>
                <a:srgbClr val="414141"/>
              </a:solidFill>
              <a:latin typeface="Arial Black" panose="020B0A04020102020204" pitchFamily="34" charset="0"/>
            </a:endParaRPr>
          </a:p>
        </p:txBody>
      </p:sp>
      <p:sp>
        <p:nvSpPr>
          <p:cNvPr id="56" name="TextBox 55">
            <a:extLst>
              <a:ext uri="{FF2B5EF4-FFF2-40B4-BE49-F238E27FC236}">
                <a16:creationId xmlns:a16="http://schemas.microsoft.com/office/drawing/2014/main" id="{0BD3569D-7585-4B4A-A5CE-2622779A2AF3}"/>
              </a:ext>
            </a:extLst>
          </p:cNvPr>
          <p:cNvSpPr txBox="1"/>
          <p:nvPr/>
        </p:nvSpPr>
        <p:spPr>
          <a:xfrm>
            <a:off x="1251560" y="1674175"/>
            <a:ext cx="2996333"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Asian New Zealanders 2017</a:t>
            </a:r>
          </a:p>
        </p:txBody>
      </p:sp>
      <p:sp>
        <p:nvSpPr>
          <p:cNvPr id="57" name="TextBox 56">
            <a:extLst>
              <a:ext uri="{FF2B5EF4-FFF2-40B4-BE49-F238E27FC236}">
                <a16:creationId xmlns:a16="http://schemas.microsoft.com/office/drawing/2014/main" id="{34F0FD32-9B08-4C62-8A52-E87CB805A80F}"/>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sp>
        <p:nvSpPr>
          <p:cNvPr id="58" name="TextBox 57">
            <a:extLst>
              <a:ext uri="{FF2B5EF4-FFF2-40B4-BE49-F238E27FC236}">
                <a16:creationId xmlns:a16="http://schemas.microsoft.com/office/drawing/2014/main" id="{3D352D41-D01A-4706-8AF8-DD258D6E8320}"/>
              </a:ext>
            </a:extLst>
          </p:cNvPr>
          <p:cNvSpPr txBox="1"/>
          <p:nvPr/>
        </p:nvSpPr>
        <p:spPr>
          <a:xfrm>
            <a:off x="4255529" y="1674175"/>
            <a:ext cx="2996333" cy="261610"/>
          </a:xfrm>
          <a:prstGeom prst="rect">
            <a:avLst/>
          </a:prstGeom>
          <a:noFill/>
        </p:spPr>
        <p:txBody>
          <a:bodyPr wrap="none" rtlCol="0">
            <a:spAutoFit/>
          </a:bodyPr>
          <a:lstStyle/>
          <a:p>
            <a:pPr algn="ctr"/>
            <a:r>
              <a:rPr lang="en-US" sz="1100" b="1" spc="300" dirty="0">
                <a:solidFill>
                  <a:schemeClr val="tx1">
                    <a:lumMod val="65000"/>
                    <a:lumOff val="35000"/>
                  </a:schemeClr>
                </a:solidFill>
                <a:latin typeface="+mj-lt"/>
              </a:rPr>
              <a:t>Asian New Zealanders 2020</a:t>
            </a:r>
          </a:p>
        </p:txBody>
      </p:sp>
      <p:sp>
        <p:nvSpPr>
          <p:cNvPr id="60" name="Oval 59">
            <a:extLst>
              <a:ext uri="{FF2B5EF4-FFF2-40B4-BE49-F238E27FC236}">
                <a16:creationId xmlns:a16="http://schemas.microsoft.com/office/drawing/2014/main" id="{CA3DB368-AC9C-4ADA-9F63-F3DBCC86FBFB}"/>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38CF00EA-F6A3-4882-879F-B698A686B59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30" name="Group 29">
            <a:extLst>
              <a:ext uri="{FF2B5EF4-FFF2-40B4-BE49-F238E27FC236}">
                <a16:creationId xmlns:a16="http://schemas.microsoft.com/office/drawing/2014/main" id="{E74EFB2A-9177-444D-9DB2-21D5E3041D7A}"/>
              </a:ext>
            </a:extLst>
          </p:cNvPr>
          <p:cNvGrpSpPr/>
          <p:nvPr/>
        </p:nvGrpSpPr>
        <p:grpSpPr>
          <a:xfrm>
            <a:off x="5149673" y="6517123"/>
            <a:ext cx="2241162" cy="215444"/>
            <a:chOff x="163092" y="5772628"/>
            <a:chExt cx="2241162" cy="215444"/>
          </a:xfrm>
        </p:grpSpPr>
        <p:sp>
          <p:nvSpPr>
            <p:cNvPr id="31" name="TextBox 30">
              <a:extLst>
                <a:ext uri="{FF2B5EF4-FFF2-40B4-BE49-F238E27FC236}">
                  <a16:creationId xmlns:a16="http://schemas.microsoft.com/office/drawing/2014/main" id="{B75201D5-8E9E-4195-A2D2-2B475767976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9" name="Isosceles Triangle 38">
              <a:extLst>
                <a:ext uri="{FF2B5EF4-FFF2-40B4-BE49-F238E27FC236}">
                  <a16:creationId xmlns:a16="http://schemas.microsoft.com/office/drawing/2014/main" id="{37A4D55D-6DF1-49A9-BABB-10A6AFBA13F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Isosceles Triangle 43">
              <a:extLst>
                <a:ext uri="{FF2B5EF4-FFF2-40B4-BE49-F238E27FC236}">
                  <a16:creationId xmlns:a16="http://schemas.microsoft.com/office/drawing/2014/main" id="{3D03DCBE-1447-498F-AC60-0F4299B506B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9C8F5A3E-475F-411A-8618-0AF34FD50B71}"/>
              </a:ext>
            </a:extLst>
          </p:cNvPr>
          <p:cNvSpPr/>
          <p:nvPr/>
        </p:nvSpPr>
        <p:spPr>
          <a:xfrm rot="10800000">
            <a:off x="5713630" y="2368883"/>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268D2FC-1413-4746-B290-96D4B9F8C8F8}"/>
              </a:ext>
            </a:extLst>
          </p:cNvPr>
          <p:cNvSpPr/>
          <p:nvPr/>
        </p:nvSpPr>
        <p:spPr>
          <a:xfrm>
            <a:off x="8248650" y="1945470"/>
            <a:ext cx="3642978" cy="1708160"/>
          </a:xfrm>
          <a:prstGeom prst="rect">
            <a:avLst/>
          </a:prstGeom>
        </p:spPr>
        <p:txBody>
          <a:bodyPr wrap="square">
            <a:spAutoFit/>
          </a:bodyPr>
          <a:lstStyle/>
          <a:p>
            <a:pPr lvl="0">
              <a:spcBef>
                <a:spcPts val="600"/>
              </a:spcBef>
            </a:pPr>
            <a:r>
              <a:rPr lang="en-NZ" sz="1000" dirty="0">
                <a:solidFill>
                  <a:schemeClr val="tx1">
                    <a:lumMod val="85000"/>
                    <a:lumOff val="15000"/>
                  </a:schemeClr>
                </a:solidFill>
              </a:rPr>
              <a:t>Twenty-three percent of Asian New Zealanders have participated in visual arts in the last 12 months. This is significantly lower than in 2017. </a:t>
            </a:r>
          </a:p>
          <a:p>
            <a:pPr lvl="0">
              <a:spcBef>
                <a:spcPts val="600"/>
              </a:spcBef>
            </a:pPr>
            <a:r>
              <a:rPr lang="en-NZ" sz="1000" dirty="0">
                <a:solidFill>
                  <a:schemeClr val="tx1">
                    <a:lumMod val="85000"/>
                    <a:lumOff val="15000"/>
                  </a:schemeClr>
                </a:solidFill>
              </a:rPr>
              <a:t>The frequency with which Asian New Zealanders are participating in craft and object art has also declined slightly. </a:t>
            </a:r>
          </a:p>
          <a:p>
            <a:pPr lvl="0">
              <a:spcBef>
                <a:spcPts val="600"/>
              </a:spcBef>
            </a:pPr>
            <a:r>
              <a:rPr lang="en-NZ" sz="1000" b="1" dirty="0">
                <a:solidFill>
                  <a:schemeClr val="tx1">
                    <a:lumMod val="85000"/>
                    <a:lumOff val="15000"/>
                  </a:schemeClr>
                </a:solidFill>
              </a:rPr>
              <a:t>Sub-group differences among Asian New Zealanders:</a:t>
            </a:r>
          </a:p>
          <a:p>
            <a:pPr>
              <a:spcBef>
                <a:spcPts val="600"/>
              </a:spcBef>
            </a:pPr>
            <a:r>
              <a:rPr lang="en-NZ" sz="1000" dirty="0">
                <a:solidFill>
                  <a:schemeClr val="tx1">
                    <a:lumMod val="85000"/>
                    <a:lumOff val="15000"/>
                  </a:schemeClr>
                </a:solidFill>
              </a:rPr>
              <a:t>Asian New Zealanders with the lived experience of disability (29%) and women (26%) are more likely than average (23%) to have participated in the visual arts.</a:t>
            </a:r>
          </a:p>
        </p:txBody>
      </p:sp>
      <p:graphicFrame>
        <p:nvGraphicFramePr>
          <p:cNvPr id="43" name="Table 2">
            <a:extLst>
              <a:ext uri="{FF2B5EF4-FFF2-40B4-BE49-F238E27FC236}">
                <a16:creationId xmlns:a16="http://schemas.microsoft.com/office/drawing/2014/main" id="{D9C82947-43A6-4AF3-9123-24581E3F06E9}"/>
              </a:ext>
            </a:extLst>
          </p:cNvPr>
          <p:cNvGraphicFramePr>
            <a:graphicFrameLocks noGrp="1"/>
          </p:cNvGraphicFramePr>
          <p:nvPr>
            <p:extLst>
              <p:ext uri="{D42A27DB-BD31-4B8C-83A1-F6EECF244321}">
                <p14:modId xmlns:p14="http://schemas.microsoft.com/office/powerpoint/2010/main" val="3948208523"/>
              </p:ext>
            </p:extLst>
          </p:nvPr>
        </p:nvGraphicFramePr>
        <p:xfrm>
          <a:off x="152987" y="4599262"/>
          <a:ext cx="1432257" cy="1038222"/>
        </p:xfrm>
        <a:graphic>
          <a:graphicData uri="http://schemas.openxmlformats.org/drawingml/2006/table">
            <a:tbl>
              <a:tblPr firstRow="1" bandRow="1">
                <a:tableStyleId>{5C22544A-7EE6-4342-B048-85BDC9FD1C3A}</a:tableStyleId>
              </a:tblPr>
              <a:tblGrid>
                <a:gridCol w="1432257">
                  <a:extLst>
                    <a:ext uri="{9D8B030D-6E8A-4147-A177-3AD203B41FA5}">
                      <a16:colId xmlns:a16="http://schemas.microsoft.com/office/drawing/2014/main" val="23809926"/>
                    </a:ext>
                  </a:extLst>
                </a:gridCol>
              </a:tblGrid>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1862150"/>
                  </a:ext>
                </a:extLst>
              </a:tr>
              <a:tr h="519111">
                <a:tc>
                  <a:txBody>
                    <a:bodyPr/>
                    <a:lstStyle/>
                    <a:p>
                      <a:pPr algn="ct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NZ" sz="1050"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Asian New Zealanders - 2017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724229"/>
                  </a:ext>
                </a:extLst>
              </a:tr>
            </a:tbl>
          </a:graphicData>
        </a:graphic>
      </p:graphicFrame>
    </p:spTree>
    <p:extLst>
      <p:ext uri="{BB962C8B-B14F-4D97-AF65-F5344CB8AC3E}">
        <p14:creationId xmlns:p14="http://schemas.microsoft.com/office/powerpoint/2010/main" val="2418731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Use of digital technology for arts activities</a:t>
            </a:r>
          </a:p>
        </p:txBody>
      </p:sp>
      <p:sp>
        <p:nvSpPr>
          <p:cNvPr id="39" name="Text Placeholder 6">
            <a:extLst>
              <a:ext uri="{FF2B5EF4-FFF2-40B4-BE49-F238E27FC236}">
                <a16:creationId xmlns:a16="http://schemas.microsoft.com/office/drawing/2014/main" id="{38ED060F-DBD9-4A34-B48A-EF981E831D15}"/>
              </a:ext>
            </a:extLst>
          </p:cNvPr>
          <p:cNvSpPr>
            <a:spLocks noGrp="1"/>
          </p:cNvSpPr>
          <p:nvPr>
            <p:ph type="body" sz="quarter" idx="10"/>
          </p:nvPr>
        </p:nvSpPr>
        <p:spPr>
          <a:xfrm>
            <a:off x="758825" y="1326791"/>
            <a:ext cx="6953250" cy="419100"/>
          </a:xfrm>
        </p:spPr>
        <p:txBody>
          <a:bodyPr/>
          <a:lstStyle/>
          <a:p>
            <a:r>
              <a:rPr lang="en-NZ" dirty="0"/>
              <a:t>In the last 12 months have you used the internet or digital technology to do any of the following? </a:t>
            </a:r>
          </a:p>
        </p:txBody>
      </p:sp>
      <p:sp>
        <p:nvSpPr>
          <p:cNvPr id="47" name="Rectangle 46">
            <a:extLst>
              <a:ext uri="{FF2B5EF4-FFF2-40B4-BE49-F238E27FC236}">
                <a16:creationId xmlns:a16="http://schemas.microsoft.com/office/drawing/2014/main" id="{39583A11-ABD6-48D8-B83B-7842B8B010AA}"/>
              </a:ext>
            </a:extLst>
          </p:cNvPr>
          <p:cNvSpPr/>
          <p:nvPr/>
        </p:nvSpPr>
        <p:spPr>
          <a:xfrm>
            <a:off x="8229600" y="1945470"/>
            <a:ext cx="3747167" cy="2862322"/>
          </a:xfrm>
          <a:prstGeom prst="rect">
            <a:avLst/>
          </a:prstGeom>
        </p:spPr>
        <p:txBody>
          <a:bodyPr wrap="square">
            <a:spAutoFit/>
          </a:bodyPr>
          <a:lstStyle/>
          <a:p>
            <a:r>
              <a:rPr lang="en-NZ" sz="1000" dirty="0"/>
              <a:t>Digital technology continue to enable Asian New Zealanders to engage with the arts in different ways. </a:t>
            </a:r>
          </a:p>
          <a:p>
            <a:endParaRPr lang="en-NZ" sz="1000" dirty="0"/>
          </a:p>
          <a:p>
            <a:r>
              <a:rPr lang="en-NZ" sz="1000" dirty="0"/>
              <a:t>Just under half (45%) of Asian New Zealanders have used digital technology for arts activities. However, there has been a decline in levels of participation in some activities. This includes creating art using digital technology which has dropped from 17% to 9%, and collaborating with others to create digital art (from 8% to 6%). </a:t>
            </a:r>
          </a:p>
          <a:p>
            <a:endParaRPr lang="en-NZ" sz="1000" dirty="0"/>
          </a:p>
          <a:p>
            <a:r>
              <a:rPr lang="en-NZ" sz="1000" dirty="0"/>
              <a:t>The most popular activities are now researching or reviewing the arts or artists (16%) and following or interacting with an artist or arts organisation (16%).</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aged 15 to 29 (60%) and those with the lived experience of disability (56%) are more likely than average (45%) to use digital technology for arts activities.</a:t>
            </a:r>
          </a:p>
        </p:txBody>
      </p:sp>
      <p:sp>
        <p:nvSpPr>
          <p:cNvPr id="48" name="Oval 47">
            <a:extLst>
              <a:ext uri="{FF2B5EF4-FFF2-40B4-BE49-F238E27FC236}">
                <a16:creationId xmlns:a16="http://schemas.microsoft.com/office/drawing/2014/main" id="{5A815477-2C60-4520-856F-5C60E5C84209}"/>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6" name="Chart 55">
            <a:extLst>
              <a:ext uri="{FF2B5EF4-FFF2-40B4-BE49-F238E27FC236}">
                <a16:creationId xmlns:a16="http://schemas.microsoft.com/office/drawing/2014/main" id="{DE050A1F-2531-43B6-944C-F31A8FBC029E}"/>
              </a:ext>
            </a:extLst>
          </p:cNvPr>
          <p:cNvGraphicFramePr/>
          <p:nvPr>
            <p:extLst>
              <p:ext uri="{D42A27DB-BD31-4B8C-83A1-F6EECF244321}">
                <p14:modId xmlns:p14="http://schemas.microsoft.com/office/powerpoint/2010/main" val="4184290032"/>
              </p:ext>
            </p:extLst>
          </p:nvPr>
        </p:nvGraphicFramePr>
        <p:xfrm>
          <a:off x="215234" y="2200405"/>
          <a:ext cx="7684266" cy="36906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1A688EA2-0ADE-463C-B6B8-FE6F328ED6D3}"/>
              </a:ext>
            </a:extLst>
          </p:cNvPr>
          <p:cNvSpPr txBox="1"/>
          <p:nvPr/>
        </p:nvSpPr>
        <p:spPr>
          <a:xfrm>
            <a:off x="77057" y="6503364"/>
            <a:ext cx="34193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a:t>
            </a:r>
          </a:p>
        </p:txBody>
      </p:sp>
      <p:grpSp>
        <p:nvGrpSpPr>
          <p:cNvPr id="15" name="Group 14">
            <a:extLst>
              <a:ext uri="{FF2B5EF4-FFF2-40B4-BE49-F238E27FC236}">
                <a16:creationId xmlns:a16="http://schemas.microsoft.com/office/drawing/2014/main" id="{4BFB3C74-A7E6-408B-907B-002D4390A2C5}"/>
              </a:ext>
            </a:extLst>
          </p:cNvPr>
          <p:cNvGrpSpPr/>
          <p:nvPr/>
        </p:nvGrpSpPr>
        <p:grpSpPr>
          <a:xfrm>
            <a:off x="5149673" y="6517123"/>
            <a:ext cx="2241162" cy="215444"/>
            <a:chOff x="163092" y="5772628"/>
            <a:chExt cx="2241162" cy="215444"/>
          </a:xfrm>
        </p:grpSpPr>
        <p:sp>
          <p:nvSpPr>
            <p:cNvPr id="16" name="TextBox 15">
              <a:extLst>
                <a:ext uri="{FF2B5EF4-FFF2-40B4-BE49-F238E27FC236}">
                  <a16:creationId xmlns:a16="http://schemas.microsoft.com/office/drawing/2014/main" id="{61FB6349-D116-4BCB-A8D6-EE376BD59E6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17" name="Isosceles Triangle 16">
              <a:extLst>
                <a:ext uri="{FF2B5EF4-FFF2-40B4-BE49-F238E27FC236}">
                  <a16:creationId xmlns:a16="http://schemas.microsoft.com/office/drawing/2014/main" id="{61516F55-9E7F-4062-BA01-23E17F3316A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B195BF64-F387-4C55-A8AF-D5B2B5BF2E5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893D1B42-8708-4464-AF69-C61D76136CFF}"/>
              </a:ext>
            </a:extLst>
          </p:cNvPr>
          <p:cNvSpPr/>
          <p:nvPr/>
        </p:nvSpPr>
        <p:spPr>
          <a:xfrm rot="10800000">
            <a:off x="3787812" y="419983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3A566B6D-8010-4858-AD3C-0F3CAF2A29A5}"/>
              </a:ext>
            </a:extLst>
          </p:cNvPr>
          <p:cNvSpPr/>
          <p:nvPr/>
        </p:nvSpPr>
        <p:spPr>
          <a:xfrm rot="10800000">
            <a:off x="5304956" y="4272908"/>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581B17F4-39B3-4BF0-AD62-05BAF4E1D2D2}"/>
              </a:ext>
            </a:extLst>
          </p:cNvPr>
          <p:cNvGraphicFramePr/>
          <p:nvPr>
            <p:extLst>
              <p:ext uri="{D42A27DB-BD31-4B8C-83A1-F6EECF244321}">
                <p14:modId xmlns:p14="http://schemas.microsoft.com/office/powerpoint/2010/main" val="2617913545"/>
              </p:ext>
            </p:extLst>
          </p:nvPr>
        </p:nvGraphicFramePr>
        <p:xfrm>
          <a:off x="510562" y="2030910"/>
          <a:ext cx="8128000" cy="287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970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fontScale="90000"/>
          </a:bodyPr>
          <a:lstStyle/>
          <a:p>
            <a:r>
              <a:rPr lang="en-NZ" sz="4000" dirty="0">
                <a:latin typeface="Georgia" panose="02040502050405020303" pitchFamily="18" charset="0"/>
              </a:rPr>
              <a:t>Perceived impact on wellbeing and society AMONG ASIAN NEW ZEALANDERS</a:t>
            </a:r>
          </a:p>
        </p:txBody>
      </p:sp>
      <p:sp>
        <p:nvSpPr>
          <p:cNvPr id="3" name="Subtitle 2">
            <a:extLst>
              <a:ext uri="{FF2B5EF4-FFF2-40B4-BE49-F238E27FC236}">
                <a16:creationId xmlns:a16="http://schemas.microsoft.com/office/drawing/2014/main" id="{3B220C76-DF57-45AC-9CD3-BE98A714593E}"/>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178845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Importance of the arts to wellbeing</a:t>
            </a:r>
          </a:p>
        </p:txBody>
      </p:sp>
      <p:sp>
        <p:nvSpPr>
          <p:cNvPr id="20" name="Text Placeholder 6">
            <a:extLst>
              <a:ext uri="{FF2B5EF4-FFF2-40B4-BE49-F238E27FC236}">
                <a16:creationId xmlns:a16="http://schemas.microsoft.com/office/drawing/2014/main" id="{874B7610-1DA2-492A-8706-617368445307}"/>
              </a:ext>
            </a:extLst>
          </p:cNvPr>
          <p:cNvSpPr>
            <a:spLocks noGrp="1"/>
          </p:cNvSpPr>
          <p:nvPr>
            <p:ph type="body" sz="quarter" idx="10"/>
          </p:nvPr>
        </p:nvSpPr>
        <p:spPr>
          <a:xfrm>
            <a:off x="758825" y="1196818"/>
            <a:ext cx="6953250" cy="419100"/>
          </a:xfrm>
        </p:spPr>
        <p:txBody>
          <a:bodyPr/>
          <a:lstStyle/>
          <a:p>
            <a:r>
              <a:rPr lang="en-NZ" dirty="0"/>
              <a:t>How important is the arts to your personal wellbeing?</a:t>
            </a:r>
          </a:p>
        </p:txBody>
      </p:sp>
      <p:graphicFrame>
        <p:nvGraphicFramePr>
          <p:cNvPr id="25" name="Chart 24">
            <a:extLst>
              <a:ext uri="{FF2B5EF4-FFF2-40B4-BE49-F238E27FC236}">
                <a16:creationId xmlns:a16="http://schemas.microsoft.com/office/drawing/2014/main" id="{D6240688-AC0B-41C7-84F9-2FC7DBDA9602}"/>
              </a:ext>
            </a:extLst>
          </p:cNvPr>
          <p:cNvGraphicFramePr/>
          <p:nvPr>
            <p:extLst>
              <p:ext uri="{D42A27DB-BD31-4B8C-83A1-F6EECF244321}">
                <p14:modId xmlns:p14="http://schemas.microsoft.com/office/powerpoint/2010/main" val="3017894212"/>
              </p:ext>
            </p:extLst>
          </p:nvPr>
        </p:nvGraphicFramePr>
        <p:xfrm>
          <a:off x="329868" y="4301763"/>
          <a:ext cx="7387755" cy="1911476"/>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a:extLst>
              <a:ext uri="{FF2B5EF4-FFF2-40B4-BE49-F238E27FC236}">
                <a16:creationId xmlns:a16="http://schemas.microsoft.com/office/drawing/2014/main" id="{09066B81-1968-419B-A3F0-EF9CD3A712C9}"/>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41B0016-5B03-4816-BBC4-0375F922547A}"/>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F774457C-2210-4E7F-9013-B126C7E0A80F}"/>
              </a:ext>
            </a:extLst>
          </p:cNvPr>
          <p:cNvGrpSpPr/>
          <p:nvPr/>
        </p:nvGrpSpPr>
        <p:grpSpPr>
          <a:xfrm>
            <a:off x="441623" y="3885690"/>
            <a:ext cx="431322" cy="480358"/>
            <a:chOff x="-420060" y="172"/>
            <a:chExt cx="431322" cy="480358"/>
          </a:xfrm>
        </p:grpSpPr>
        <p:sp>
          <p:nvSpPr>
            <p:cNvPr id="31" name="Rectangle 30">
              <a:extLst>
                <a:ext uri="{FF2B5EF4-FFF2-40B4-BE49-F238E27FC236}">
                  <a16:creationId xmlns:a16="http://schemas.microsoft.com/office/drawing/2014/main" id="{A2CC8EF9-F1C6-46E2-97BE-52E52E10A77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63CAFF8-114D-4902-B809-6667ADE8881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3" name="Text Placeholder 17">
            <a:extLst>
              <a:ext uri="{FF2B5EF4-FFF2-40B4-BE49-F238E27FC236}">
                <a16:creationId xmlns:a16="http://schemas.microsoft.com/office/drawing/2014/main" id="{F3A5C6E1-26D3-4120-A633-9853AF29EEC5}"/>
              </a:ext>
            </a:extLst>
          </p:cNvPr>
          <p:cNvSpPr txBox="1">
            <a:spLocks/>
          </p:cNvSpPr>
          <p:nvPr/>
        </p:nvSpPr>
        <p:spPr>
          <a:xfrm>
            <a:off x="887013" y="3959329"/>
            <a:ext cx="6358518"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Would you say the arts have become more or less important to your wellbeing since COVID-19 arrived in New Zealand?</a:t>
            </a:r>
          </a:p>
        </p:txBody>
      </p:sp>
      <p:sp>
        <p:nvSpPr>
          <p:cNvPr id="35" name="Rectangle 34">
            <a:extLst>
              <a:ext uri="{FF2B5EF4-FFF2-40B4-BE49-F238E27FC236}">
                <a16:creationId xmlns:a16="http://schemas.microsoft.com/office/drawing/2014/main" id="{B57135B6-5F07-4673-A2CF-3BE1EE7CA591}"/>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2A69477-0B5D-4F38-B2DF-442DCFAEBFF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0" name="Chart 49">
            <a:extLst>
              <a:ext uri="{FF2B5EF4-FFF2-40B4-BE49-F238E27FC236}">
                <a16:creationId xmlns:a16="http://schemas.microsoft.com/office/drawing/2014/main" id="{0E27CECD-C824-4368-99A0-27372F2C52E1}"/>
              </a:ext>
            </a:extLst>
          </p:cNvPr>
          <p:cNvGraphicFramePr/>
          <p:nvPr>
            <p:extLst>
              <p:ext uri="{D42A27DB-BD31-4B8C-83A1-F6EECF244321}">
                <p14:modId xmlns:p14="http://schemas.microsoft.com/office/powerpoint/2010/main" val="1129563115"/>
              </p:ext>
            </p:extLst>
          </p:nvPr>
        </p:nvGraphicFramePr>
        <p:xfrm>
          <a:off x="329868" y="1696455"/>
          <a:ext cx="7387755" cy="1899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2828BEA-63A6-4EB6-8C9B-A29531AE037C}"/>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grpSp>
        <p:nvGrpSpPr>
          <p:cNvPr id="23" name="Group 22">
            <a:extLst>
              <a:ext uri="{FF2B5EF4-FFF2-40B4-BE49-F238E27FC236}">
                <a16:creationId xmlns:a16="http://schemas.microsoft.com/office/drawing/2014/main" id="{DD443DF2-99C0-4A2A-9E46-462200402369}"/>
              </a:ext>
            </a:extLst>
          </p:cNvPr>
          <p:cNvGrpSpPr/>
          <p:nvPr/>
        </p:nvGrpSpPr>
        <p:grpSpPr>
          <a:xfrm>
            <a:off x="5136705" y="6508981"/>
            <a:ext cx="2891981" cy="215444"/>
            <a:chOff x="163092" y="5772628"/>
            <a:chExt cx="2891981" cy="215444"/>
          </a:xfrm>
        </p:grpSpPr>
        <p:sp>
          <p:nvSpPr>
            <p:cNvPr id="24" name="TextBox 23">
              <a:extLst>
                <a:ext uri="{FF2B5EF4-FFF2-40B4-BE49-F238E27FC236}">
                  <a16:creationId xmlns:a16="http://schemas.microsoft.com/office/drawing/2014/main" id="{CAB4F6AA-8690-4BE5-AB55-D5DC9A9ED8BD}"/>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8A3F94B5-B0AB-4F58-98B2-461B3C3FB47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A6FB60ED-BE61-4C9C-854D-DCDD82B666B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21" name="Isosceles Triangle 20">
            <a:extLst>
              <a:ext uri="{FF2B5EF4-FFF2-40B4-BE49-F238E27FC236}">
                <a16:creationId xmlns:a16="http://schemas.microsoft.com/office/drawing/2014/main" id="{7BFD7C5D-1473-40D8-B059-F96D40AF5F90}"/>
              </a:ext>
            </a:extLst>
          </p:cNvPr>
          <p:cNvSpPr>
            <a:spLocks noChangeAspect="1"/>
          </p:cNvSpPr>
          <p:nvPr/>
        </p:nvSpPr>
        <p:spPr>
          <a:xfrm>
            <a:off x="3315926" y="2188086"/>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89BEE62F-2942-408B-B501-510B310BFAD6}"/>
              </a:ext>
            </a:extLst>
          </p:cNvPr>
          <p:cNvSpPr>
            <a:spLocks noChangeAspect="1"/>
          </p:cNvSpPr>
          <p:nvPr/>
        </p:nvSpPr>
        <p:spPr>
          <a:xfrm rot="10800000">
            <a:off x="7348614" y="2183777"/>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37014EC0-1C20-4600-96CF-670D855C2AB9}"/>
              </a:ext>
            </a:extLst>
          </p:cNvPr>
          <p:cNvSpPr>
            <a:spLocks noChangeAspect="1"/>
          </p:cNvSpPr>
          <p:nvPr/>
        </p:nvSpPr>
        <p:spPr>
          <a:xfrm>
            <a:off x="2594031" y="4808098"/>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ectangle 35">
            <a:extLst>
              <a:ext uri="{FF2B5EF4-FFF2-40B4-BE49-F238E27FC236}">
                <a16:creationId xmlns:a16="http://schemas.microsoft.com/office/drawing/2014/main" id="{49F0F197-CD37-4644-B178-EEF3656D053E}"/>
              </a:ext>
            </a:extLst>
          </p:cNvPr>
          <p:cNvSpPr/>
          <p:nvPr/>
        </p:nvSpPr>
        <p:spPr>
          <a:xfrm>
            <a:off x="8208336" y="1945470"/>
            <a:ext cx="3765712" cy="2400657"/>
          </a:xfrm>
          <a:prstGeom prst="rect">
            <a:avLst/>
          </a:prstGeom>
        </p:spPr>
        <p:txBody>
          <a:bodyPr wrap="square">
            <a:spAutoFit/>
          </a:bodyPr>
          <a:lstStyle/>
          <a:p>
            <a:pPr lvl="0">
              <a:spcBef>
                <a:spcPts val="600"/>
              </a:spcBef>
            </a:pPr>
            <a:r>
              <a:rPr lang="en-NZ" sz="1000" dirty="0">
                <a:solidFill>
                  <a:schemeClr val="tx1">
                    <a:lumMod val="85000"/>
                    <a:lumOff val="15000"/>
                  </a:schemeClr>
                </a:solidFill>
              </a:rPr>
              <a:t>In 2020, the survey further explored the impact of the arts on wellbeing, with the two questions opposite. </a:t>
            </a:r>
          </a:p>
          <a:p>
            <a:pPr lvl="0">
              <a:spcBef>
                <a:spcPts val="600"/>
              </a:spcBef>
            </a:pPr>
            <a:r>
              <a:rPr lang="en-NZ" sz="1000" dirty="0">
                <a:solidFill>
                  <a:schemeClr val="tx1">
                    <a:lumMod val="85000"/>
                    <a:lumOff val="15000"/>
                  </a:schemeClr>
                </a:solidFill>
              </a:rPr>
              <a:t>Half of Asian New Zealanders feel that the arts is important to their personal wellbeing. </a:t>
            </a:r>
            <a:r>
              <a:rPr lang="en-NZ" sz="1000" dirty="0"/>
              <a:t>This is significantly higher </a:t>
            </a:r>
            <a:r>
              <a:rPr lang="en-NZ" sz="1000" dirty="0">
                <a:solidFill>
                  <a:schemeClr val="tx1">
                    <a:lumMod val="85000"/>
                    <a:lumOff val="15000"/>
                  </a:schemeClr>
                </a:solidFill>
              </a:rPr>
              <a:t>than the average for all New Zealanders (40%). Only 11% say the arts is not important to their wellbeing. </a:t>
            </a:r>
          </a:p>
          <a:p>
            <a:pPr lvl="0">
              <a:spcBef>
                <a:spcPts val="600"/>
              </a:spcBef>
            </a:pPr>
            <a:r>
              <a:rPr lang="en-NZ" sz="1000" dirty="0">
                <a:solidFill>
                  <a:schemeClr val="tx1">
                    <a:lumMod val="85000"/>
                    <a:lumOff val="15000"/>
                  </a:schemeClr>
                </a:solidFill>
              </a:rPr>
              <a:t>Three in ten say the arts are more important to their wellbeing since COVID-19 arrived in New Zealand while 13% say it is less </a:t>
            </a:r>
            <a:r>
              <a:rPr lang="en-NZ" sz="1000" dirty="0"/>
              <a:t>important. The proportion that say it’s more important is significantly higher </a:t>
            </a:r>
            <a:r>
              <a:rPr lang="en-NZ" sz="1000" dirty="0">
                <a:solidFill>
                  <a:schemeClr val="tx1">
                    <a:lumMod val="85000"/>
                    <a:lumOff val="15000"/>
                  </a:schemeClr>
                </a:solidFill>
              </a:rPr>
              <a:t>than the national average.</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There are no subgroup differences of note for these two questions.</a:t>
            </a:r>
          </a:p>
        </p:txBody>
      </p:sp>
      <p:sp>
        <p:nvSpPr>
          <p:cNvPr id="38" name="Isosceles Triangle 37">
            <a:extLst>
              <a:ext uri="{FF2B5EF4-FFF2-40B4-BE49-F238E27FC236}">
                <a16:creationId xmlns:a16="http://schemas.microsoft.com/office/drawing/2014/main" id="{36C27555-B5C8-452F-96B4-C53992A06A80}"/>
              </a:ext>
            </a:extLst>
          </p:cNvPr>
          <p:cNvSpPr>
            <a:spLocks noChangeAspect="1"/>
          </p:cNvSpPr>
          <p:nvPr/>
        </p:nvSpPr>
        <p:spPr>
          <a:xfrm rot="10800000">
            <a:off x="5022342" y="4808098"/>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85246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Asian New Zealanders feel the arts is important for their wellbeing</a:t>
            </a:r>
          </a:p>
        </p:txBody>
      </p:sp>
      <p:sp>
        <p:nvSpPr>
          <p:cNvPr id="3" name="Text Placeholder 2">
            <a:extLst>
              <a:ext uri="{FF2B5EF4-FFF2-40B4-BE49-F238E27FC236}">
                <a16:creationId xmlns:a16="http://schemas.microsoft.com/office/drawing/2014/main" id="{5C9FE983-F3D5-4EAE-A34A-BF7417855DAE}"/>
              </a:ext>
            </a:extLst>
          </p:cNvPr>
          <p:cNvSpPr>
            <a:spLocks noGrp="1"/>
          </p:cNvSpPr>
          <p:nvPr>
            <p:ph type="body" sz="quarter" idx="10"/>
          </p:nvPr>
        </p:nvSpPr>
        <p:spPr>
          <a:xfrm>
            <a:off x="758825" y="1326789"/>
            <a:ext cx="6953250" cy="419100"/>
          </a:xfrm>
        </p:spPr>
        <p:txBody>
          <a:bodyPr/>
          <a:lstStyle/>
          <a:p>
            <a:r>
              <a:rPr lang="en-NZ" dirty="0"/>
              <a:t>For what reasons do you say that? </a:t>
            </a:r>
          </a:p>
        </p:txBody>
      </p:sp>
      <p:sp>
        <p:nvSpPr>
          <p:cNvPr id="22" name="TextBox 21">
            <a:extLst>
              <a:ext uri="{FF2B5EF4-FFF2-40B4-BE49-F238E27FC236}">
                <a16:creationId xmlns:a16="http://schemas.microsoft.com/office/drawing/2014/main" id="{D81AD99E-13F3-40C0-8D40-790ED8721E30}"/>
              </a:ext>
            </a:extLst>
          </p:cNvPr>
          <p:cNvSpPr txBox="1"/>
          <p:nvPr/>
        </p:nvSpPr>
        <p:spPr>
          <a:xfrm>
            <a:off x="88901" y="6577003"/>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4% of respondents have not been reported</a:t>
            </a:r>
          </a:p>
        </p:txBody>
      </p:sp>
      <p:sp>
        <p:nvSpPr>
          <p:cNvPr id="29" name="Oval 28">
            <a:extLst>
              <a:ext uri="{FF2B5EF4-FFF2-40B4-BE49-F238E27FC236}">
                <a16:creationId xmlns:a16="http://schemas.microsoft.com/office/drawing/2014/main" id="{AA1F6604-7BC5-4CA9-88F5-B9F67227876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 name="Rectangle 5">
            <a:extLst>
              <a:ext uri="{FF2B5EF4-FFF2-40B4-BE49-F238E27FC236}">
                <a16:creationId xmlns:a16="http://schemas.microsoft.com/office/drawing/2014/main" id="{26C256A3-0613-409A-890F-89B3D8C500F5}"/>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237C68B-CF3F-42A8-ACB5-7BAF237FBBCC}"/>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3EDB70C-82B6-4B22-8EFC-77107C8BA08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2" name="Title 1">
            <a:extLst>
              <a:ext uri="{FF2B5EF4-FFF2-40B4-BE49-F238E27FC236}">
                <a16:creationId xmlns:a16="http://schemas.microsoft.com/office/drawing/2014/main" id="{546847F3-9044-4AB3-980D-AB179006C826}"/>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3" name="TextBox 32">
            <a:extLst>
              <a:ext uri="{FF2B5EF4-FFF2-40B4-BE49-F238E27FC236}">
                <a16:creationId xmlns:a16="http://schemas.microsoft.com/office/drawing/2014/main" id="{A970448E-7097-42A8-9E23-4D95DE5101DE}"/>
              </a:ext>
            </a:extLst>
          </p:cNvPr>
          <p:cNvSpPr txBox="1"/>
          <p:nvPr/>
        </p:nvSpPr>
        <p:spPr>
          <a:xfrm>
            <a:off x="2791077" y="1831491"/>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graphicFrame>
        <p:nvGraphicFramePr>
          <p:cNvPr id="34" name="Chart 33">
            <a:extLst>
              <a:ext uri="{FF2B5EF4-FFF2-40B4-BE49-F238E27FC236}">
                <a16:creationId xmlns:a16="http://schemas.microsoft.com/office/drawing/2014/main" id="{EDC9D73D-AAA3-4693-ADFD-F6A70E817CE4}"/>
              </a:ext>
            </a:extLst>
          </p:cNvPr>
          <p:cNvGraphicFramePr/>
          <p:nvPr>
            <p:extLst>
              <p:ext uri="{D42A27DB-BD31-4B8C-83A1-F6EECF244321}">
                <p14:modId xmlns:p14="http://schemas.microsoft.com/office/powerpoint/2010/main" val="2057612509"/>
              </p:ext>
            </p:extLst>
          </p:nvPr>
        </p:nvGraphicFramePr>
        <p:xfrm>
          <a:off x="297960" y="2156407"/>
          <a:ext cx="7574484" cy="613034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6BF517A-20A1-46DB-9F71-2270D79FC2E0}"/>
              </a:ext>
            </a:extLst>
          </p:cNvPr>
          <p:cNvSpPr txBox="1"/>
          <p:nvPr/>
        </p:nvSpPr>
        <p:spPr>
          <a:xfrm>
            <a:off x="88901" y="6435827"/>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feel the arts is important for their wellbeing (n=669)</a:t>
            </a:r>
          </a:p>
        </p:txBody>
      </p:sp>
      <p:sp>
        <p:nvSpPr>
          <p:cNvPr id="14" name="Content Placeholder 20">
            <a:extLst>
              <a:ext uri="{FF2B5EF4-FFF2-40B4-BE49-F238E27FC236}">
                <a16:creationId xmlns:a16="http://schemas.microsoft.com/office/drawing/2014/main" id="{2FE68CFD-930A-4C29-A34B-AA49B43081B4}"/>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t>Fifty percent of Asian New Zealanders feel the arts are important to their personal wellbeing. We asked these respondents an open ended question as to why this is. The chart opposite shows the leading reasons given. </a:t>
            </a:r>
          </a:p>
          <a:p>
            <a:pPr marL="0" indent="0">
              <a:buNone/>
            </a:pPr>
            <a:r>
              <a:rPr lang="en-NZ" sz="1100" dirty="0"/>
              <a:t>These reasons relate to the therapeutic benefits of the arts and associated positive impacts on mental health. Some also talk about art as a means of expression and a way to recognise and give a voice to difference cultures.</a:t>
            </a:r>
          </a:p>
        </p:txBody>
      </p:sp>
      <p:sp>
        <p:nvSpPr>
          <p:cNvPr id="2" name="Rectangle 1">
            <a:extLst>
              <a:ext uri="{FF2B5EF4-FFF2-40B4-BE49-F238E27FC236}">
                <a16:creationId xmlns:a16="http://schemas.microsoft.com/office/drawing/2014/main" id="{EB0EB438-3B9C-4354-BECA-2E6575380AFF}"/>
              </a:ext>
            </a:extLst>
          </p:cNvPr>
          <p:cNvSpPr/>
          <p:nvPr/>
        </p:nvSpPr>
        <p:spPr>
          <a:xfrm>
            <a:off x="8215507" y="4304695"/>
            <a:ext cx="3756351" cy="1785104"/>
          </a:xfrm>
          <a:prstGeom prst="rect">
            <a:avLst/>
          </a:prstGeom>
        </p:spPr>
        <p:txBody>
          <a:bodyPr wrap="square">
            <a:spAutoFit/>
          </a:bodyPr>
          <a:lstStyle/>
          <a:p>
            <a:r>
              <a:rPr lang="en-NZ" sz="1100" i="1" dirty="0"/>
              <a:t>“Because having a creative outlet and being able to participate in the Arts (either by going to a gallery or attending a performance) is part of a healthy and happy lifestyle for me.”</a:t>
            </a:r>
          </a:p>
          <a:p>
            <a:pPr algn="r"/>
            <a:r>
              <a:rPr lang="en-NZ" sz="1000" dirty="0"/>
              <a:t>Woman, 30-39, Asian New Zealanders, Auckland region</a:t>
            </a:r>
          </a:p>
          <a:p>
            <a:pPr algn="r"/>
            <a:endParaRPr lang="en-NZ" sz="1100" dirty="0"/>
          </a:p>
          <a:p>
            <a:pPr algn="r"/>
            <a:endParaRPr lang="en-NZ" sz="1100" dirty="0"/>
          </a:p>
          <a:p>
            <a:r>
              <a:rPr lang="en-NZ" sz="1100" i="1" dirty="0"/>
              <a:t>“I play multiple instruments and enjoy drawing. Helps me calm down and keep myself happy.”</a:t>
            </a:r>
          </a:p>
          <a:p>
            <a:pPr algn="r"/>
            <a:r>
              <a:rPr lang="de-DE" sz="1000" dirty="0"/>
              <a:t>Man, 15-17, Asian New Zealanders, Wellington region </a:t>
            </a:r>
            <a:endParaRPr lang="en-NZ" sz="1000" dirty="0"/>
          </a:p>
        </p:txBody>
      </p:sp>
    </p:spTree>
    <p:extLst>
      <p:ext uri="{BB962C8B-B14F-4D97-AF65-F5344CB8AC3E}">
        <p14:creationId xmlns:p14="http://schemas.microsoft.com/office/powerpoint/2010/main" val="38737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ASIAN NEW ZEALANDERS: Summary</a:t>
            </a:r>
          </a:p>
        </p:txBody>
      </p:sp>
    </p:spTree>
    <p:extLst>
      <p:ext uri="{BB962C8B-B14F-4D97-AF65-F5344CB8AC3E}">
        <p14:creationId xmlns:p14="http://schemas.microsoft.com/office/powerpoint/2010/main" val="745593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the arts improve society</a:t>
            </a:r>
          </a:p>
        </p:txBody>
      </p:sp>
      <p:sp>
        <p:nvSpPr>
          <p:cNvPr id="22" name="Text Placeholder 6">
            <a:extLst>
              <a:ext uri="{FF2B5EF4-FFF2-40B4-BE49-F238E27FC236}">
                <a16:creationId xmlns:a16="http://schemas.microsoft.com/office/drawing/2014/main" id="{CB4991EB-D560-4ECA-A6D8-9BFCB7E351D8}"/>
              </a:ext>
            </a:extLst>
          </p:cNvPr>
          <p:cNvSpPr>
            <a:spLocks noGrp="1"/>
          </p:cNvSpPr>
          <p:nvPr>
            <p:ph type="body" sz="quarter" idx="10"/>
          </p:nvPr>
        </p:nvSpPr>
        <p:spPr>
          <a:xfrm>
            <a:off x="758825" y="1326791"/>
            <a:ext cx="6953250" cy="419100"/>
          </a:xfrm>
        </p:spPr>
        <p:txBody>
          <a:bodyPr/>
          <a:lstStyle/>
          <a:p>
            <a:r>
              <a:rPr lang="en-NZ" dirty="0"/>
              <a:t>For what reasons do you feel the arts help improve society? </a:t>
            </a:r>
          </a:p>
        </p:txBody>
      </p:sp>
      <p:sp>
        <p:nvSpPr>
          <p:cNvPr id="24" name="TextBox 23">
            <a:extLst>
              <a:ext uri="{FF2B5EF4-FFF2-40B4-BE49-F238E27FC236}">
                <a16:creationId xmlns:a16="http://schemas.microsoft.com/office/drawing/2014/main" id="{EDDAF9DB-C588-4AB2-8F64-D6737350D53B}"/>
              </a:ext>
            </a:extLst>
          </p:cNvPr>
          <p:cNvSpPr txBox="1"/>
          <p:nvPr/>
        </p:nvSpPr>
        <p:spPr>
          <a:xfrm>
            <a:off x="11498" y="6591682"/>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6% of respondents have not been reported</a:t>
            </a:r>
          </a:p>
        </p:txBody>
      </p:sp>
      <p:sp>
        <p:nvSpPr>
          <p:cNvPr id="29" name="Oval 28">
            <a:extLst>
              <a:ext uri="{FF2B5EF4-FFF2-40B4-BE49-F238E27FC236}">
                <a16:creationId xmlns:a16="http://schemas.microsoft.com/office/drawing/2014/main" id="{3A9BEBD2-7428-4487-B3D3-B10042DC2BF1}"/>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30" name="Chart 29">
            <a:extLst>
              <a:ext uri="{FF2B5EF4-FFF2-40B4-BE49-F238E27FC236}">
                <a16:creationId xmlns:a16="http://schemas.microsoft.com/office/drawing/2014/main" id="{6CC509D4-7DAC-4C7F-8C64-32C2C496D439}"/>
              </a:ext>
            </a:extLst>
          </p:cNvPr>
          <p:cNvGraphicFramePr/>
          <p:nvPr>
            <p:extLst>
              <p:ext uri="{D42A27DB-BD31-4B8C-83A1-F6EECF244321}">
                <p14:modId xmlns:p14="http://schemas.microsoft.com/office/powerpoint/2010/main" val="88680907"/>
              </p:ext>
            </p:extLst>
          </p:nvPr>
        </p:nvGraphicFramePr>
        <p:xfrm>
          <a:off x="166536" y="2233347"/>
          <a:ext cx="7690924" cy="4135609"/>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6DC147BE-EDBC-4B97-A887-9902904F77AE}"/>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860CD95D-713F-4A87-A612-7004F86A6773}"/>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376AE12-B3A4-490C-B5A1-20576E7F215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5" name="Title 1">
            <a:extLst>
              <a:ext uri="{FF2B5EF4-FFF2-40B4-BE49-F238E27FC236}">
                <a16:creationId xmlns:a16="http://schemas.microsoft.com/office/drawing/2014/main" id="{B3B49497-B7E5-4F15-9B57-CF3117EE9EF2}"/>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6" name="TextBox 35">
            <a:extLst>
              <a:ext uri="{FF2B5EF4-FFF2-40B4-BE49-F238E27FC236}">
                <a16:creationId xmlns:a16="http://schemas.microsoft.com/office/drawing/2014/main" id="{D936951F-B6D8-424C-9715-8F33BCEF3A39}"/>
              </a:ext>
            </a:extLst>
          </p:cNvPr>
          <p:cNvSpPr txBox="1"/>
          <p:nvPr/>
        </p:nvSpPr>
        <p:spPr>
          <a:xfrm>
            <a:off x="2721052" y="1944795"/>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sp>
        <p:nvSpPr>
          <p:cNvPr id="13" name="TextBox 12">
            <a:extLst>
              <a:ext uri="{FF2B5EF4-FFF2-40B4-BE49-F238E27FC236}">
                <a16:creationId xmlns:a16="http://schemas.microsoft.com/office/drawing/2014/main" id="{C25E3CCD-F985-4497-9358-7B6B8BD7DC71}"/>
              </a:ext>
            </a:extLst>
          </p:cNvPr>
          <p:cNvSpPr txBox="1"/>
          <p:nvPr/>
        </p:nvSpPr>
        <p:spPr>
          <a:xfrm>
            <a:off x="15952" y="64488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who agree the arts help improve New Zealand society (n=902)</a:t>
            </a:r>
          </a:p>
        </p:txBody>
      </p:sp>
      <p:sp>
        <p:nvSpPr>
          <p:cNvPr id="14" name="Content Placeholder 20">
            <a:extLst>
              <a:ext uri="{FF2B5EF4-FFF2-40B4-BE49-F238E27FC236}">
                <a16:creationId xmlns:a16="http://schemas.microsoft.com/office/drawing/2014/main" id="{D4948A52-796B-4908-8275-F605D47E449A}"/>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t>Two thirds (68%) of Asian New Zealanders feel the arts improve New Zealand society. We asked these respondents an open ended question as to why this is. The chart below shows the leading reasons given. </a:t>
            </a:r>
          </a:p>
          <a:p>
            <a:pPr marL="0" indent="0">
              <a:buNone/>
            </a:pPr>
            <a:r>
              <a:rPr lang="en-NZ" sz="1100" dirty="0"/>
              <a:t>Some of the key these include self expression, cultural understanding, unity, fulfilment and belonging.</a:t>
            </a:r>
          </a:p>
        </p:txBody>
      </p:sp>
      <p:sp>
        <p:nvSpPr>
          <p:cNvPr id="15" name="Rectangle 14">
            <a:extLst>
              <a:ext uri="{FF2B5EF4-FFF2-40B4-BE49-F238E27FC236}">
                <a16:creationId xmlns:a16="http://schemas.microsoft.com/office/drawing/2014/main" id="{C8D522AB-015D-4918-9157-62F71AFB979E}"/>
              </a:ext>
            </a:extLst>
          </p:cNvPr>
          <p:cNvSpPr/>
          <p:nvPr/>
        </p:nvSpPr>
        <p:spPr>
          <a:xfrm>
            <a:off x="8215507" y="4304695"/>
            <a:ext cx="3756351" cy="1908215"/>
          </a:xfrm>
          <a:prstGeom prst="rect">
            <a:avLst/>
          </a:prstGeom>
        </p:spPr>
        <p:txBody>
          <a:bodyPr wrap="square">
            <a:spAutoFit/>
          </a:bodyPr>
          <a:lstStyle/>
          <a:p>
            <a:r>
              <a:rPr lang="en-NZ" sz="1100" i="1" dirty="0"/>
              <a:t>“The arts reflect culture, values, combined shared histories and should stimulate public debate and commentary.”</a:t>
            </a:r>
          </a:p>
          <a:p>
            <a:pPr algn="r"/>
            <a:r>
              <a:rPr lang="en-NZ" sz="1000" dirty="0"/>
              <a:t>Man, 50-59, Pacific peoples, Asian New Zealanders, Auckland region</a:t>
            </a:r>
          </a:p>
          <a:p>
            <a:pPr algn="r"/>
            <a:endParaRPr lang="en-NZ" sz="1100" dirty="0"/>
          </a:p>
          <a:p>
            <a:r>
              <a:rPr lang="en-NZ" sz="1100" i="1" dirty="0"/>
              <a:t>“Education doesn't belong just in schools and the arts add to our learning in a variety of ways: music, literature, sculpture, opera, dance, painting, photography, fiction, non-fiction. The arts are life-long.”</a:t>
            </a:r>
          </a:p>
          <a:p>
            <a:pPr algn="r"/>
            <a:r>
              <a:rPr lang="en-NZ" sz="1000" dirty="0"/>
              <a:t>Woman, 70 plus, Asian New Zealanders, Canterbury region </a:t>
            </a:r>
          </a:p>
        </p:txBody>
      </p:sp>
    </p:spTree>
    <p:extLst>
      <p:ext uri="{BB962C8B-B14F-4D97-AF65-F5344CB8AC3E}">
        <p14:creationId xmlns:p14="http://schemas.microsoft.com/office/powerpoint/2010/main" val="88140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Impact of </a:t>
            </a:r>
            <a:br>
              <a:rPr lang="en-NZ" sz="4000" dirty="0">
                <a:latin typeface="Georgia" panose="02040502050405020303" pitchFamily="18" charset="0"/>
              </a:rPr>
            </a:br>
            <a:r>
              <a:rPr lang="en-NZ" sz="4000" dirty="0">
                <a:latin typeface="Georgia" panose="02040502050405020303" pitchFamily="18" charset="0"/>
              </a:rPr>
              <a:t>COVID-19 AMONG ASIAN NEW ZEALANDERS</a:t>
            </a:r>
          </a:p>
        </p:txBody>
      </p:sp>
    </p:spTree>
    <p:extLst>
      <p:ext uri="{BB962C8B-B14F-4D97-AF65-F5344CB8AC3E}">
        <p14:creationId xmlns:p14="http://schemas.microsoft.com/office/powerpoint/2010/main" val="400577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Getting through COVID-19</a:t>
            </a:r>
          </a:p>
        </p:txBody>
      </p:sp>
      <p:sp>
        <p:nvSpPr>
          <p:cNvPr id="8" name="Text Placeholder 7">
            <a:extLst>
              <a:ext uri="{FF2B5EF4-FFF2-40B4-BE49-F238E27FC236}">
                <a16:creationId xmlns:a16="http://schemas.microsoft.com/office/drawing/2014/main" id="{61082248-7070-4FDF-A9CF-3634BE787AB3}"/>
              </a:ext>
            </a:extLst>
          </p:cNvPr>
          <p:cNvSpPr>
            <a:spLocks noGrp="1"/>
          </p:cNvSpPr>
          <p:nvPr>
            <p:ph type="body" sz="quarter" idx="10"/>
          </p:nvPr>
        </p:nvSpPr>
        <p:spPr>
          <a:xfrm>
            <a:off x="758825" y="1344207"/>
            <a:ext cx="6953250" cy="419100"/>
          </a:xfrm>
        </p:spPr>
        <p:txBody>
          <a:bodyPr/>
          <a:lstStyle/>
          <a:p>
            <a:r>
              <a:rPr lang="en-NZ" dirty="0"/>
              <a:t>How much do you agree or disagree with the following?</a:t>
            </a:r>
          </a:p>
          <a:p>
            <a:endParaRPr lang="en-NZ" dirty="0"/>
          </a:p>
        </p:txBody>
      </p:sp>
      <p:graphicFrame>
        <p:nvGraphicFramePr>
          <p:cNvPr id="7" name="Chart 6"/>
          <p:cNvGraphicFramePr/>
          <p:nvPr>
            <p:extLst>
              <p:ext uri="{D42A27DB-BD31-4B8C-83A1-F6EECF244321}">
                <p14:modId xmlns:p14="http://schemas.microsoft.com/office/powerpoint/2010/main" val="4234360826"/>
              </p:ext>
            </p:extLst>
          </p:nvPr>
        </p:nvGraphicFramePr>
        <p:xfrm>
          <a:off x="2175154" y="1734433"/>
          <a:ext cx="5724525" cy="44950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BE2116B-6534-489F-BD19-C6E4150B4B7A}"/>
              </a:ext>
            </a:extLst>
          </p:cNvPr>
          <p:cNvSpPr txBox="1"/>
          <p:nvPr/>
        </p:nvSpPr>
        <p:spPr>
          <a:xfrm>
            <a:off x="689154" y="4971239"/>
            <a:ext cx="1893905"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attended or participated in new arts and culture activities because of COVID-19</a:t>
            </a:r>
          </a:p>
        </p:txBody>
      </p:sp>
      <p:sp>
        <p:nvSpPr>
          <p:cNvPr id="19" name="TextBox 18">
            <a:extLst>
              <a:ext uri="{FF2B5EF4-FFF2-40B4-BE49-F238E27FC236}">
                <a16:creationId xmlns:a16="http://schemas.microsoft.com/office/drawing/2014/main" id="{89EC127D-4B28-4E2B-AE02-156D2BCB91D7}"/>
              </a:ext>
            </a:extLst>
          </p:cNvPr>
          <p:cNvSpPr txBox="1"/>
          <p:nvPr/>
        </p:nvSpPr>
        <p:spPr>
          <a:xfrm>
            <a:off x="689154" y="2388185"/>
            <a:ext cx="1759152" cy="707886"/>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supported my wellbeing during the COVID-19 crisis</a:t>
            </a:r>
          </a:p>
        </p:txBody>
      </p:sp>
      <p:sp>
        <p:nvSpPr>
          <p:cNvPr id="20" name="TextBox 19">
            <a:extLst>
              <a:ext uri="{FF2B5EF4-FFF2-40B4-BE49-F238E27FC236}">
                <a16:creationId xmlns:a16="http://schemas.microsoft.com/office/drawing/2014/main" id="{CD74BB66-AA2B-4A8B-B894-976B303FF74C}"/>
              </a:ext>
            </a:extLst>
          </p:cNvPr>
          <p:cNvSpPr txBox="1"/>
          <p:nvPr/>
        </p:nvSpPr>
        <p:spPr>
          <a:xfrm>
            <a:off x="689154" y="3652587"/>
            <a:ext cx="1759151"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watched more arts and culture activities online since the March lockdown</a:t>
            </a:r>
          </a:p>
        </p:txBody>
      </p:sp>
      <p:sp>
        <p:nvSpPr>
          <p:cNvPr id="21" name="Rectangle 20">
            <a:extLst>
              <a:ext uri="{FF2B5EF4-FFF2-40B4-BE49-F238E27FC236}">
                <a16:creationId xmlns:a16="http://schemas.microsoft.com/office/drawing/2014/main" id="{C3144B9F-8AC8-4C6B-A21F-AF2CA40252B5}"/>
              </a:ext>
            </a:extLst>
          </p:cNvPr>
          <p:cNvSpPr/>
          <p:nvPr/>
        </p:nvSpPr>
        <p:spPr>
          <a:xfrm>
            <a:off x="8218967" y="1945470"/>
            <a:ext cx="3820877" cy="2939266"/>
          </a:xfrm>
          <a:prstGeom prst="rect">
            <a:avLst/>
          </a:prstGeom>
        </p:spPr>
        <p:txBody>
          <a:bodyPr wrap="square">
            <a:spAutoFit/>
          </a:bodyPr>
          <a:lstStyle/>
          <a:p>
            <a:r>
              <a:rPr lang="en-NZ" sz="1000" dirty="0"/>
              <a:t>Thirty-six percent of Asian New Zealanders say the arts has supported their wellbeing to get them through COVID-19. The pandemic has also pushed people to watch more activities online since the lockdown (35%). Finally, it has even provided a spur for some to engage in new cultural activities (17%). </a:t>
            </a:r>
          </a:p>
          <a:p>
            <a:endParaRPr lang="en-NZ" sz="1000" dirty="0"/>
          </a:p>
          <a:p>
            <a:r>
              <a:rPr lang="en-NZ" sz="1000" dirty="0"/>
              <a:t>Asian New Zealanders are significantly more likely to agree with each of these statements than New Zealanders overall. </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New Zealanders with the lived experience of disability are more likely than average to agree that they have watched more arts and culture activities online since the March lockdown (42% vs. 35%).</a:t>
            </a:r>
          </a:p>
          <a:p>
            <a:pPr lvl="0">
              <a:spcBef>
                <a:spcPts val="600"/>
              </a:spcBef>
            </a:pPr>
            <a:r>
              <a:rPr lang="en-NZ" sz="1000" dirty="0">
                <a:solidFill>
                  <a:schemeClr val="tx1">
                    <a:lumMod val="85000"/>
                    <a:lumOff val="15000"/>
                  </a:schemeClr>
                </a:solidFill>
              </a:rPr>
              <a:t>Additionally, those with the lived experience of disability (35%) and people aged 30 to 39 (20%) are more likely than average (17%) to agree that they have engaged in new arts and culture activities because of COVID-19.</a:t>
            </a:r>
          </a:p>
        </p:txBody>
      </p:sp>
      <p:sp>
        <p:nvSpPr>
          <p:cNvPr id="22" name="Oval 21">
            <a:extLst>
              <a:ext uri="{FF2B5EF4-FFF2-40B4-BE49-F238E27FC236}">
                <a16:creationId xmlns:a16="http://schemas.microsoft.com/office/drawing/2014/main" id="{25DE0D4C-F99B-49F0-B70D-90B23AA1C77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cxnSp>
        <p:nvCxnSpPr>
          <p:cNvPr id="23" name="Straight Connector 22">
            <a:extLst>
              <a:ext uri="{FF2B5EF4-FFF2-40B4-BE49-F238E27FC236}">
                <a16:creationId xmlns:a16="http://schemas.microsoft.com/office/drawing/2014/main" id="{E9409B35-D0A7-4B20-B44D-AA3ECA95BF32}"/>
              </a:ext>
            </a:extLst>
          </p:cNvPr>
          <p:cNvCxnSpPr>
            <a:cxnSpLocks/>
          </p:cNvCxnSpPr>
          <p:nvPr/>
        </p:nvCxnSpPr>
        <p:spPr>
          <a:xfrm>
            <a:off x="175248" y="3376511"/>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F7A1EA-BC83-46FA-8B5B-0568C6BD580F}"/>
              </a:ext>
            </a:extLst>
          </p:cNvPr>
          <p:cNvCxnSpPr>
            <a:cxnSpLocks/>
          </p:cNvCxnSpPr>
          <p:nvPr/>
        </p:nvCxnSpPr>
        <p:spPr>
          <a:xfrm>
            <a:off x="175248" y="4700213"/>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48125F-0963-4472-83CD-DC24B870C564}"/>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grpSp>
        <p:nvGrpSpPr>
          <p:cNvPr id="16" name="Group 15">
            <a:extLst>
              <a:ext uri="{FF2B5EF4-FFF2-40B4-BE49-F238E27FC236}">
                <a16:creationId xmlns:a16="http://schemas.microsoft.com/office/drawing/2014/main" id="{EB273646-AE36-4C96-B5B8-D74940350774}"/>
              </a:ext>
            </a:extLst>
          </p:cNvPr>
          <p:cNvGrpSpPr/>
          <p:nvPr/>
        </p:nvGrpSpPr>
        <p:grpSpPr>
          <a:xfrm>
            <a:off x="5136705" y="6508981"/>
            <a:ext cx="2891981" cy="215444"/>
            <a:chOff x="163092" y="5772628"/>
            <a:chExt cx="2891981" cy="215444"/>
          </a:xfrm>
        </p:grpSpPr>
        <p:sp>
          <p:nvSpPr>
            <p:cNvPr id="17" name="TextBox 16">
              <a:extLst>
                <a:ext uri="{FF2B5EF4-FFF2-40B4-BE49-F238E27FC236}">
                  <a16:creationId xmlns:a16="http://schemas.microsoft.com/office/drawing/2014/main" id="{3515F64D-2248-4C16-9440-AFC65AE794AA}"/>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8" name="Isosceles Triangle 17">
              <a:extLst>
                <a:ext uri="{FF2B5EF4-FFF2-40B4-BE49-F238E27FC236}">
                  <a16:creationId xmlns:a16="http://schemas.microsoft.com/office/drawing/2014/main" id="{1AAD4E85-8917-4A7D-8375-89CC759F51B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6E8B26F9-49EA-47D2-9872-A53216FF61D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Isosceles Triangle 25">
            <a:extLst>
              <a:ext uri="{FF2B5EF4-FFF2-40B4-BE49-F238E27FC236}">
                <a16:creationId xmlns:a16="http://schemas.microsoft.com/office/drawing/2014/main" id="{BB09740A-4BA1-4A04-847C-D1BBE19C3491}"/>
              </a:ext>
            </a:extLst>
          </p:cNvPr>
          <p:cNvSpPr>
            <a:spLocks noChangeAspect="1"/>
          </p:cNvSpPr>
          <p:nvPr/>
        </p:nvSpPr>
        <p:spPr>
          <a:xfrm>
            <a:off x="5013095" y="495697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a:extLst>
              <a:ext uri="{FF2B5EF4-FFF2-40B4-BE49-F238E27FC236}">
                <a16:creationId xmlns:a16="http://schemas.microsoft.com/office/drawing/2014/main" id="{3D1375ED-E3E6-49F4-9169-77ADE021629B}"/>
              </a:ext>
            </a:extLst>
          </p:cNvPr>
          <p:cNvSpPr>
            <a:spLocks noChangeAspect="1"/>
          </p:cNvSpPr>
          <p:nvPr/>
        </p:nvSpPr>
        <p:spPr>
          <a:xfrm>
            <a:off x="5627507" y="3700007"/>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Isosceles Triangle 27">
            <a:extLst>
              <a:ext uri="{FF2B5EF4-FFF2-40B4-BE49-F238E27FC236}">
                <a16:creationId xmlns:a16="http://schemas.microsoft.com/office/drawing/2014/main" id="{4578D14B-834E-4559-8B63-E07D31C7BD26}"/>
              </a:ext>
            </a:extLst>
          </p:cNvPr>
          <p:cNvSpPr>
            <a:spLocks noChangeAspect="1"/>
          </p:cNvSpPr>
          <p:nvPr/>
        </p:nvSpPr>
        <p:spPr>
          <a:xfrm>
            <a:off x="5627507" y="2457017"/>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47916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After COVID-19</a:t>
            </a:r>
          </a:p>
        </p:txBody>
      </p:sp>
      <p:sp>
        <p:nvSpPr>
          <p:cNvPr id="8" name="Text Placeholder 7">
            <a:extLst>
              <a:ext uri="{FF2B5EF4-FFF2-40B4-BE49-F238E27FC236}">
                <a16:creationId xmlns:a16="http://schemas.microsoft.com/office/drawing/2014/main" id="{362C52EF-321F-4867-9271-5C0A5F9710BF}"/>
              </a:ext>
            </a:extLst>
          </p:cNvPr>
          <p:cNvSpPr>
            <a:spLocks noGrp="1"/>
          </p:cNvSpPr>
          <p:nvPr>
            <p:ph type="body" sz="quarter" idx="10"/>
          </p:nvPr>
        </p:nvSpPr>
        <p:spPr>
          <a:xfrm>
            <a:off x="758825" y="1309372"/>
            <a:ext cx="6953250" cy="419100"/>
          </a:xfrm>
        </p:spPr>
        <p:txBody>
          <a:bodyPr/>
          <a:lstStyle/>
          <a:p>
            <a:r>
              <a:rPr lang="en-NZ" dirty="0"/>
              <a:t>How much do you agree or disagree with the following?</a:t>
            </a:r>
          </a:p>
        </p:txBody>
      </p:sp>
      <p:graphicFrame>
        <p:nvGraphicFramePr>
          <p:cNvPr id="7" name="Chart 6"/>
          <p:cNvGraphicFramePr/>
          <p:nvPr>
            <p:extLst>
              <p:ext uri="{D42A27DB-BD31-4B8C-83A1-F6EECF244321}">
                <p14:modId xmlns:p14="http://schemas.microsoft.com/office/powerpoint/2010/main" val="1976432839"/>
              </p:ext>
            </p:extLst>
          </p:nvPr>
        </p:nvGraphicFramePr>
        <p:xfrm>
          <a:off x="1505224" y="1699601"/>
          <a:ext cx="5724525" cy="470119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89EC127D-4B28-4E2B-AE02-156D2BCB91D7}"/>
              </a:ext>
            </a:extLst>
          </p:cNvPr>
          <p:cNvSpPr txBox="1"/>
          <p:nvPr/>
        </p:nvSpPr>
        <p:spPr>
          <a:xfrm>
            <a:off x="161790" y="2602282"/>
            <a:ext cx="114313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I’d like to have the choice of attending the arts in person or watching online</a:t>
            </a:r>
          </a:p>
        </p:txBody>
      </p:sp>
      <p:sp>
        <p:nvSpPr>
          <p:cNvPr id="20" name="TextBox 19">
            <a:extLst>
              <a:ext uri="{FF2B5EF4-FFF2-40B4-BE49-F238E27FC236}">
                <a16:creationId xmlns:a16="http://schemas.microsoft.com/office/drawing/2014/main" id="{CD74BB66-AA2B-4A8B-B894-976B303FF74C}"/>
              </a:ext>
            </a:extLst>
          </p:cNvPr>
          <p:cNvSpPr txBox="1"/>
          <p:nvPr/>
        </p:nvSpPr>
        <p:spPr>
          <a:xfrm>
            <a:off x="161790" y="4061505"/>
            <a:ext cx="121602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re-building New Zealand after the COVID-19 crisis</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381782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9972F5A0-1DA3-4B5A-BAA9-998777CAEAD6}"/>
              </a:ext>
            </a:extLst>
          </p:cNvPr>
          <p:cNvGraphicFramePr>
            <a:graphicFrameLocks noGrp="1"/>
          </p:cNvGraphicFramePr>
          <p:nvPr>
            <p:extLst>
              <p:ext uri="{D42A27DB-BD31-4B8C-83A1-F6EECF244321}">
                <p14:modId xmlns:p14="http://schemas.microsoft.com/office/powerpoint/2010/main" val="1336208286"/>
              </p:ext>
            </p:extLst>
          </p:nvPr>
        </p:nvGraphicFramePr>
        <p:xfrm>
          <a:off x="7327594" y="2068998"/>
          <a:ext cx="527855" cy="3199689"/>
        </p:xfrm>
        <a:graphic>
          <a:graphicData uri="http://schemas.openxmlformats.org/drawingml/2006/table">
            <a:tbl>
              <a:tblPr firstRow="1" bandRow="1">
                <a:tableStyleId>{5C22544A-7EE6-4342-B048-85BDC9FD1C3A}</a:tableStyleId>
              </a:tblPr>
              <a:tblGrid>
                <a:gridCol w="527855">
                  <a:extLst>
                    <a:ext uri="{9D8B030D-6E8A-4147-A177-3AD203B41FA5}">
                      <a16:colId xmlns:a16="http://schemas.microsoft.com/office/drawing/2014/main" val="2520513731"/>
                    </a:ext>
                  </a:extLst>
                </a:gridCol>
              </a:tblGrid>
              <a:tr h="313699">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9870753"/>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58</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6435131"/>
                  </a:ext>
                </a:extLst>
              </a:tr>
              <a:tr h="577198">
                <a:tc>
                  <a:txBody>
                    <a:bodyPr/>
                    <a:lstStyle/>
                    <a:p>
                      <a:pPr algn="ctr"/>
                      <a:r>
                        <a:rPr lang="en-NZ" sz="1400" b="0" dirty="0">
                          <a:solidFill>
                            <a:schemeClr val="tx1">
                              <a:lumMod val="65000"/>
                              <a:lumOff val="35000"/>
                            </a:schemeClr>
                          </a:solidFill>
                          <a:latin typeface="Arial" panose="020B0604020202020204" pitchFamily="34" charset="0"/>
                          <a:cs typeface="Arial" panose="020B0604020202020204" pitchFamily="34" charset="0"/>
                        </a:rPr>
                        <a:t>52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0711227"/>
                  </a:ext>
                </a:extLst>
              </a:tr>
              <a:tr h="577198">
                <a:tc>
                  <a:txBody>
                    <a:bodyPr/>
                    <a:lstStyle/>
                    <a:p>
                      <a:pPr algn="ct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6248346"/>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50</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434710"/>
                  </a:ext>
                </a:extLst>
              </a:tr>
              <a:tr h="577198">
                <a:tc>
                  <a:txBody>
                    <a:bodyPr/>
                    <a:lstStyle/>
                    <a:p>
                      <a:pPr algn="ctr"/>
                      <a:r>
                        <a:rPr lang="en-NZ" sz="1400" b="0" dirty="0">
                          <a:solidFill>
                            <a:schemeClr val="tx1">
                              <a:lumMod val="65000"/>
                              <a:lumOff val="35000"/>
                            </a:schemeClr>
                          </a:solidFill>
                          <a:latin typeface="Arial" panose="020B0604020202020204" pitchFamily="34" charset="0"/>
                          <a:cs typeface="Arial" panose="020B0604020202020204" pitchFamily="34" charset="0"/>
                        </a:rPr>
                        <a:t>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57190"/>
                  </a:ext>
                </a:extLst>
              </a:tr>
            </a:tbl>
          </a:graphicData>
        </a:graphic>
      </p:graphicFrame>
      <p:sp>
        <p:nvSpPr>
          <p:cNvPr id="24" name="TextBox 23">
            <a:extLst>
              <a:ext uri="{FF2B5EF4-FFF2-40B4-BE49-F238E27FC236}">
                <a16:creationId xmlns:a16="http://schemas.microsoft.com/office/drawing/2014/main" id="{D5216A89-2C6B-4485-87E1-22AC5847AD85}"/>
              </a:ext>
            </a:extLst>
          </p:cNvPr>
          <p:cNvSpPr txBox="1"/>
          <p:nvPr/>
        </p:nvSpPr>
        <p:spPr>
          <a:xfrm>
            <a:off x="7254522" y="1847029"/>
            <a:ext cx="631299" cy="369332"/>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agree</a:t>
            </a:r>
          </a:p>
        </p:txBody>
      </p:sp>
      <p:sp>
        <p:nvSpPr>
          <p:cNvPr id="25" name="Rectangle 24">
            <a:extLst>
              <a:ext uri="{FF2B5EF4-FFF2-40B4-BE49-F238E27FC236}">
                <a16:creationId xmlns:a16="http://schemas.microsoft.com/office/drawing/2014/main" id="{283BBAD7-00CF-4382-A80A-DA4FB5ACEC7B}"/>
              </a:ext>
            </a:extLst>
          </p:cNvPr>
          <p:cNvSpPr/>
          <p:nvPr/>
        </p:nvSpPr>
        <p:spPr>
          <a:xfrm>
            <a:off x="8269676" y="1945470"/>
            <a:ext cx="3760534" cy="2554545"/>
          </a:xfrm>
          <a:prstGeom prst="rect">
            <a:avLst/>
          </a:prstGeom>
        </p:spPr>
        <p:txBody>
          <a:bodyPr wrap="square">
            <a:spAutoFit/>
          </a:bodyPr>
          <a:lstStyle/>
          <a:p>
            <a:r>
              <a:rPr lang="en-NZ" sz="1000" dirty="0"/>
              <a:t>Fifty percent of Asian New Zealanders see the arts playing a vital role in the COVID-19 recovery.</a:t>
            </a:r>
          </a:p>
          <a:p>
            <a:endParaRPr lang="en-NZ" sz="1000" dirty="0"/>
          </a:p>
          <a:p>
            <a:r>
              <a:rPr lang="en-NZ" sz="1000" dirty="0"/>
              <a:t>There is an appetite to retain any online access to the arts which has developed during COVID-19. Looking forward, 58% would like to have the choice of attending the arts in person or watching them online. Asian New Zealanders are significantly more likely to indicate they want to be able to access the arts online than all New Zealanders.</a:t>
            </a:r>
          </a:p>
          <a:p>
            <a:pPr lvl="0">
              <a:spcBef>
                <a:spcPts val="600"/>
              </a:spcBef>
            </a:pPr>
            <a:r>
              <a:rPr lang="en-NZ" sz="1000" b="1" dirty="0">
                <a:solidFill>
                  <a:schemeClr val="tx1">
                    <a:lumMod val="85000"/>
                    <a:lumOff val="15000"/>
                  </a:schemeClr>
                </a:solidFill>
              </a:rPr>
              <a:t>Sub-group differences among Asian New Zealanders:</a:t>
            </a:r>
          </a:p>
          <a:p>
            <a:pPr lvl="0">
              <a:spcBef>
                <a:spcPts val="600"/>
              </a:spcBef>
            </a:pPr>
            <a:r>
              <a:rPr lang="en-NZ" sz="1000" dirty="0">
                <a:solidFill>
                  <a:schemeClr val="tx1">
                    <a:lumMod val="85000"/>
                    <a:lumOff val="15000"/>
                  </a:schemeClr>
                </a:solidFill>
              </a:rPr>
              <a:t>Asian women are more likely than average to agree they would like the choice of attending the arts in person or watching them online (63% vs. 58%). They are also more likely to agree that arts and culture have a vital role to play in rebuilding New Zealand after the COVID-19 crisis (54% vs. 50%).</a:t>
            </a:r>
          </a:p>
        </p:txBody>
      </p:sp>
      <p:sp>
        <p:nvSpPr>
          <p:cNvPr id="13" name="TextBox 12">
            <a:extLst>
              <a:ext uri="{FF2B5EF4-FFF2-40B4-BE49-F238E27FC236}">
                <a16:creationId xmlns:a16="http://schemas.microsoft.com/office/drawing/2014/main" id="{8EB4B549-84AC-432F-A8F0-50AA2E0B3BE3}"/>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2020 (n=1366); New Zealand 2020 (n=6263)</a:t>
            </a:r>
          </a:p>
        </p:txBody>
      </p:sp>
      <p:grpSp>
        <p:nvGrpSpPr>
          <p:cNvPr id="14" name="Group 13">
            <a:extLst>
              <a:ext uri="{FF2B5EF4-FFF2-40B4-BE49-F238E27FC236}">
                <a16:creationId xmlns:a16="http://schemas.microsoft.com/office/drawing/2014/main" id="{BFF15F46-B26A-4FBE-A938-8DF7BDA5BA20}"/>
              </a:ext>
            </a:extLst>
          </p:cNvPr>
          <p:cNvGrpSpPr/>
          <p:nvPr/>
        </p:nvGrpSpPr>
        <p:grpSpPr>
          <a:xfrm>
            <a:off x="5136705" y="6508981"/>
            <a:ext cx="2891981" cy="215444"/>
            <a:chOff x="163092" y="5772628"/>
            <a:chExt cx="2891981" cy="215444"/>
          </a:xfrm>
        </p:grpSpPr>
        <p:sp>
          <p:nvSpPr>
            <p:cNvPr id="15" name="TextBox 14">
              <a:extLst>
                <a:ext uri="{FF2B5EF4-FFF2-40B4-BE49-F238E27FC236}">
                  <a16:creationId xmlns:a16="http://schemas.microsoft.com/office/drawing/2014/main" id="{14F3B3ED-5291-4183-8D9B-2C56C1D8090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6" name="Isosceles Triangle 15">
              <a:extLst>
                <a:ext uri="{FF2B5EF4-FFF2-40B4-BE49-F238E27FC236}">
                  <a16:creationId xmlns:a16="http://schemas.microsoft.com/office/drawing/2014/main" id="{DFE16927-5ABB-48E1-8EEC-9334CA1C596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C8634863-9073-4FC5-AF44-DDF078BA743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Isosceles Triangle 17">
            <a:extLst>
              <a:ext uri="{FF2B5EF4-FFF2-40B4-BE49-F238E27FC236}">
                <a16:creationId xmlns:a16="http://schemas.microsoft.com/office/drawing/2014/main" id="{24B163E4-DEC4-4A2A-B300-CCA59ED11EAE}"/>
              </a:ext>
            </a:extLst>
          </p:cNvPr>
          <p:cNvSpPr>
            <a:spLocks noChangeAspect="1"/>
          </p:cNvSpPr>
          <p:nvPr/>
        </p:nvSpPr>
        <p:spPr>
          <a:xfrm>
            <a:off x="7741821" y="2602282"/>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80339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4E33C63-F573-4348-9293-466E77071C65}"/>
              </a:ext>
            </a:extLst>
          </p:cNvPr>
          <p:cNvSpPr txBox="1">
            <a:spLocks/>
          </p:cNvSpPr>
          <p:nvPr/>
        </p:nvSpPr>
        <p:spPr>
          <a:xfrm>
            <a:off x="3188368" y="4154868"/>
            <a:ext cx="5715000" cy="501650"/>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alibri Light" panose="020F030202020403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dirty="0">
                <a:solidFill>
                  <a:sysClr val="window" lastClr="FFFFFF"/>
                </a:solidFill>
              </a:rPr>
              <a:t>EDWARD LANGLEY or KATELYNN FULLER</a:t>
            </a:r>
          </a:p>
        </p:txBody>
      </p:sp>
    </p:spTree>
    <p:extLst>
      <p:ext uri="{BB962C8B-B14F-4D97-AF65-F5344CB8AC3E}">
        <p14:creationId xmlns:p14="http://schemas.microsoft.com/office/powerpoint/2010/main" val="239079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3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83FB58-9D62-4A07-AD8A-C03020D6FEA2}"/>
              </a:ext>
            </a:extLst>
          </p:cNvPr>
          <p:cNvSpPr/>
          <p:nvPr/>
        </p:nvSpPr>
        <p:spPr>
          <a:xfrm>
            <a:off x="0" y="6065793"/>
            <a:ext cx="12192000" cy="460962"/>
          </a:xfrm>
          <a:prstGeom prst="rect">
            <a:avLst/>
          </a:prstGeom>
          <a:solidFill>
            <a:schemeClr val="bg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bject 154">
            <a:extLst>
              <a:ext uri="{FF2B5EF4-FFF2-40B4-BE49-F238E27FC236}">
                <a16:creationId xmlns:a16="http://schemas.microsoft.com/office/drawing/2014/main" id="{E2FBAAA0-98D5-4DA5-9FA9-FABED492A2D1}"/>
              </a:ext>
            </a:extLst>
          </p:cNvPr>
          <p:cNvSpPr txBox="1"/>
          <p:nvPr/>
        </p:nvSpPr>
        <p:spPr>
          <a:xfrm>
            <a:off x="143068" y="1509685"/>
            <a:ext cx="6416600" cy="4891116"/>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25" name="TextBox 24">
            <a:extLst>
              <a:ext uri="{FF2B5EF4-FFF2-40B4-BE49-F238E27FC236}">
                <a16:creationId xmlns:a16="http://schemas.microsoft.com/office/drawing/2014/main" id="{2E79382E-4008-4D10-8D4F-7615BCDF9627}"/>
              </a:ext>
            </a:extLst>
          </p:cNvPr>
          <p:cNvSpPr txBox="1"/>
          <p:nvPr/>
        </p:nvSpPr>
        <p:spPr>
          <a:xfrm rot="10800000" flipV="1">
            <a:off x="139321" y="1232685"/>
            <a:ext cx="6420347" cy="276999"/>
          </a:xfrm>
          <a:prstGeom prst="rect">
            <a:avLst/>
          </a:prstGeom>
          <a:solidFill>
            <a:srgbClr val="DAAB2D"/>
          </a:solidFill>
        </p:spPr>
        <p:txBody>
          <a:bodyPr wrap="square" rtlCol="0">
            <a:spAutoFit/>
          </a:bodyPr>
          <a:lstStyle/>
          <a:p>
            <a:r>
              <a:rPr lang="en-NZ" sz="1200" b="1" dirty="0">
                <a:solidFill>
                  <a:srgbClr val="282D41"/>
                </a:solidFill>
              </a:rPr>
              <a:t>Asian New Zealanders’ ENGAGEMENT WITH THE ARTS</a:t>
            </a:r>
          </a:p>
        </p:txBody>
      </p:sp>
      <p:graphicFrame>
        <p:nvGraphicFramePr>
          <p:cNvPr id="29" name="Chart 28">
            <a:extLst>
              <a:ext uri="{FF2B5EF4-FFF2-40B4-BE49-F238E27FC236}">
                <a16:creationId xmlns:a16="http://schemas.microsoft.com/office/drawing/2014/main" id="{68DC7610-4D29-421C-ACFE-10048AC1E915}"/>
              </a:ext>
            </a:extLst>
          </p:cNvPr>
          <p:cNvGraphicFramePr/>
          <p:nvPr/>
        </p:nvGraphicFramePr>
        <p:xfrm>
          <a:off x="4752430" y="1724686"/>
          <a:ext cx="1800770" cy="194006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2E6F79C3-A151-40C2-8B5E-C36341C20939}"/>
              </a:ext>
            </a:extLst>
          </p:cNvPr>
          <p:cNvSpPr/>
          <p:nvPr/>
        </p:nvSpPr>
        <p:spPr>
          <a:xfrm>
            <a:off x="0" y="792207"/>
            <a:ext cx="12192000" cy="289604"/>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AA7FB02F-86E6-4164-AA1A-CF2BFE4C303D}"/>
              </a:ext>
            </a:extLst>
          </p:cNvPr>
          <p:cNvSpPr>
            <a:spLocks noGrp="1"/>
          </p:cNvSpPr>
          <p:nvPr>
            <p:ph type="title"/>
          </p:nvPr>
        </p:nvSpPr>
        <p:spPr>
          <a:xfrm>
            <a:off x="166536" y="39915"/>
            <a:ext cx="10228293" cy="714828"/>
          </a:xfrm>
        </p:spPr>
        <p:txBody>
          <a:bodyPr/>
          <a:lstStyle/>
          <a:p>
            <a:r>
              <a:rPr lang="en-NZ" dirty="0"/>
              <a:t>Executive Summary: Asian New Zealanders and the Arts</a:t>
            </a:r>
          </a:p>
        </p:txBody>
      </p:sp>
      <p:sp>
        <p:nvSpPr>
          <p:cNvPr id="4" name="TextBox 3">
            <a:extLst>
              <a:ext uri="{FF2B5EF4-FFF2-40B4-BE49-F238E27FC236}">
                <a16:creationId xmlns:a16="http://schemas.microsoft.com/office/drawing/2014/main" id="{0A74DA00-A02E-459C-BAD2-2E3D42EDEC7E}"/>
              </a:ext>
            </a:extLst>
          </p:cNvPr>
          <p:cNvSpPr txBox="1"/>
          <p:nvPr/>
        </p:nvSpPr>
        <p:spPr>
          <a:xfrm>
            <a:off x="166536" y="813899"/>
            <a:ext cx="6208477" cy="246221"/>
          </a:xfrm>
          <a:prstGeom prst="rect">
            <a:avLst/>
          </a:prstGeom>
          <a:noFill/>
        </p:spPr>
        <p:txBody>
          <a:bodyPr wrap="square" rtlCol="0">
            <a:spAutoFit/>
          </a:bodyPr>
          <a:lstStyle/>
          <a:p>
            <a:r>
              <a:rPr lang="en-NZ" sz="1000" b="1" dirty="0">
                <a:solidFill>
                  <a:srgbClr val="DAAB2D"/>
                </a:solidFill>
              </a:rPr>
              <a:t>Method: </a:t>
            </a:r>
            <a:r>
              <a:rPr lang="en-NZ" sz="1000" dirty="0">
                <a:solidFill>
                  <a:schemeClr val="bg1"/>
                </a:solidFill>
              </a:rPr>
              <a:t>Online survey of 6,263 New Zealanders aged 15+ including 1,366 Asian New Zealanders</a:t>
            </a:r>
          </a:p>
        </p:txBody>
      </p:sp>
      <p:sp>
        <p:nvSpPr>
          <p:cNvPr id="5" name="TextBox 4">
            <a:extLst>
              <a:ext uri="{FF2B5EF4-FFF2-40B4-BE49-F238E27FC236}">
                <a16:creationId xmlns:a16="http://schemas.microsoft.com/office/drawing/2014/main" id="{7845F969-8DA2-4177-91B5-229A757460CE}"/>
              </a:ext>
            </a:extLst>
          </p:cNvPr>
          <p:cNvSpPr txBox="1"/>
          <p:nvPr/>
        </p:nvSpPr>
        <p:spPr>
          <a:xfrm>
            <a:off x="6104233" y="813899"/>
            <a:ext cx="4053772" cy="246221"/>
          </a:xfrm>
          <a:prstGeom prst="rect">
            <a:avLst/>
          </a:prstGeom>
          <a:noFill/>
        </p:spPr>
        <p:txBody>
          <a:bodyPr wrap="square" rtlCol="0">
            <a:spAutoFit/>
          </a:bodyPr>
          <a:lstStyle/>
          <a:p>
            <a:r>
              <a:rPr lang="en-NZ" sz="1000" b="1" dirty="0">
                <a:solidFill>
                  <a:srgbClr val="DAAB2D"/>
                </a:solidFill>
              </a:rPr>
              <a:t>Fieldwork: </a:t>
            </a:r>
            <a:r>
              <a:rPr lang="en-NZ" sz="1000" dirty="0">
                <a:solidFill>
                  <a:schemeClr val="bg1"/>
                </a:solidFill>
              </a:rPr>
              <a:t>2 October to 2 November 2020</a:t>
            </a:r>
          </a:p>
        </p:txBody>
      </p:sp>
      <p:sp>
        <p:nvSpPr>
          <p:cNvPr id="6" name="TextBox 5">
            <a:extLst>
              <a:ext uri="{FF2B5EF4-FFF2-40B4-BE49-F238E27FC236}">
                <a16:creationId xmlns:a16="http://schemas.microsoft.com/office/drawing/2014/main" id="{44DFA346-8CB7-4E48-84B1-98E7CB9DA4AF}"/>
              </a:ext>
            </a:extLst>
          </p:cNvPr>
          <p:cNvSpPr txBox="1"/>
          <p:nvPr/>
        </p:nvSpPr>
        <p:spPr>
          <a:xfrm>
            <a:off x="8920574" y="813899"/>
            <a:ext cx="3271425" cy="246221"/>
          </a:xfrm>
          <a:prstGeom prst="rect">
            <a:avLst/>
          </a:prstGeom>
          <a:noFill/>
        </p:spPr>
        <p:txBody>
          <a:bodyPr wrap="square" rtlCol="0">
            <a:spAutoFit/>
          </a:bodyPr>
          <a:lstStyle/>
          <a:p>
            <a:r>
              <a:rPr lang="en-NZ" sz="1000" b="1" dirty="0">
                <a:solidFill>
                  <a:srgbClr val="DAAB2D"/>
                </a:solidFill>
              </a:rPr>
              <a:t>Margin of error for Asian New Zealanders: </a:t>
            </a:r>
            <a:r>
              <a:rPr lang="en-NZ" sz="1000" dirty="0">
                <a:solidFill>
                  <a:schemeClr val="bg1"/>
                </a:solidFill>
              </a:rPr>
              <a:t>+/- 2.7%</a:t>
            </a:r>
          </a:p>
        </p:txBody>
      </p:sp>
      <p:graphicFrame>
        <p:nvGraphicFramePr>
          <p:cNvPr id="8" name="Chart 7">
            <a:extLst>
              <a:ext uri="{FF2B5EF4-FFF2-40B4-BE49-F238E27FC236}">
                <a16:creationId xmlns:a16="http://schemas.microsoft.com/office/drawing/2014/main" id="{29F6052F-D442-4BAA-96F2-63DE6C741327}"/>
              </a:ext>
            </a:extLst>
          </p:cNvPr>
          <p:cNvGraphicFramePr/>
          <p:nvPr/>
        </p:nvGraphicFramePr>
        <p:xfrm>
          <a:off x="2215763" y="2017141"/>
          <a:ext cx="1935796" cy="1365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D22625C-B2B0-4FBC-B558-76510EEAB572}"/>
              </a:ext>
            </a:extLst>
          </p:cNvPr>
          <p:cNvGraphicFramePr/>
          <p:nvPr>
            <p:extLst>
              <p:ext uri="{D42A27DB-BD31-4B8C-83A1-F6EECF244321}">
                <p14:modId xmlns:p14="http://schemas.microsoft.com/office/powerpoint/2010/main" val="3711470513"/>
              </p:ext>
            </p:extLst>
          </p:nvPr>
        </p:nvGraphicFramePr>
        <p:xfrm>
          <a:off x="3387087" y="2017484"/>
          <a:ext cx="1901152" cy="1364956"/>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10B797E-BD63-4932-AEF8-B07E6F036237}"/>
              </a:ext>
            </a:extLst>
          </p:cNvPr>
          <p:cNvSpPr/>
          <p:nvPr/>
        </p:nvSpPr>
        <p:spPr>
          <a:xfrm>
            <a:off x="2843561" y="2425646"/>
            <a:ext cx="723275" cy="369332"/>
          </a:xfrm>
          <a:prstGeom prst="rect">
            <a:avLst/>
          </a:prstGeom>
        </p:spPr>
        <p:txBody>
          <a:bodyPr wrap="none" anchor="ctr">
            <a:spAutoFit/>
          </a:bodyPr>
          <a:lstStyle/>
          <a:p>
            <a:pPr algn="ctr"/>
            <a:r>
              <a:rPr lang="en-NZ" dirty="0">
                <a:solidFill>
                  <a:srgbClr val="414141"/>
                </a:solidFill>
                <a:latin typeface="Arial Black" panose="020B0A04020102020204" pitchFamily="34" charset="0"/>
              </a:rPr>
              <a:t>77</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4" name="TextBox 13">
            <a:extLst>
              <a:ext uri="{FF2B5EF4-FFF2-40B4-BE49-F238E27FC236}">
                <a16:creationId xmlns:a16="http://schemas.microsoft.com/office/drawing/2014/main" id="{25DF98F8-A606-44B0-9C28-FBF9D7E08B8D}"/>
              </a:ext>
            </a:extLst>
          </p:cNvPr>
          <p:cNvSpPr txBox="1"/>
          <p:nvPr/>
        </p:nvSpPr>
        <p:spPr>
          <a:xfrm>
            <a:off x="2904475"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15" name="Straight Connector 14">
            <a:extLst>
              <a:ext uri="{FF2B5EF4-FFF2-40B4-BE49-F238E27FC236}">
                <a16:creationId xmlns:a16="http://schemas.microsoft.com/office/drawing/2014/main" id="{2B6A80EB-B912-46DF-B7BB-21D06D7E5B3A}"/>
              </a:ext>
            </a:extLst>
          </p:cNvPr>
          <p:cNvCxnSpPr>
            <a:cxnSpLocks/>
          </p:cNvCxnSpPr>
          <p:nvPr/>
        </p:nvCxnSpPr>
        <p:spPr>
          <a:xfrm>
            <a:off x="2907716"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6C2CFF-5D5C-49A6-BABD-6BEDDCC7574A}"/>
              </a:ext>
            </a:extLst>
          </p:cNvPr>
          <p:cNvSpPr/>
          <p:nvPr/>
        </p:nvSpPr>
        <p:spPr>
          <a:xfrm>
            <a:off x="4000494" y="2425646"/>
            <a:ext cx="723275" cy="369332"/>
          </a:xfrm>
          <a:prstGeom prst="rect">
            <a:avLst/>
          </a:prstGeom>
        </p:spPr>
        <p:txBody>
          <a:bodyPr wrap="none" anchor="ctr">
            <a:spAutoFit/>
          </a:bodyPr>
          <a:lstStyle/>
          <a:p>
            <a:pPr algn="ctr"/>
            <a:r>
              <a:rPr lang="en-NZ" dirty="0">
                <a:solidFill>
                  <a:srgbClr val="414141"/>
                </a:solidFill>
                <a:latin typeface="Arial Black" panose="020B0A04020102020204" pitchFamily="34" charset="0"/>
              </a:rPr>
              <a:t>76</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7" name="TextBox 16">
            <a:extLst>
              <a:ext uri="{FF2B5EF4-FFF2-40B4-BE49-F238E27FC236}">
                <a16:creationId xmlns:a16="http://schemas.microsoft.com/office/drawing/2014/main" id="{6A0329AC-CB66-4C4A-BA08-69F2B42F079A}"/>
              </a:ext>
            </a:extLst>
          </p:cNvPr>
          <p:cNvSpPr txBox="1"/>
          <p:nvPr/>
        </p:nvSpPr>
        <p:spPr>
          <a:xfrm>
            <a:off x="406140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19" name="Rectangle 18">
            <a:extLst>
              <a:ext uri="{FF2B5EF4-FFF2-40B4-BE49-F238E27FC236}">
                <a16:creationId xmlns:a16="http://schemas.microsoft.com/office/drawing/2014/main" id="{173A63BF-B179-4DB8-ABA7-5F3EE4915DA2}"/>
              </a:ext>
            </a:extLst>
          </p:cNvPr>
          <p:cNvSpPr/>
          <p:nvPr/>
        </p:nvSpPr>
        <p:spPr>
          <a:xfrm>
            <a:off x="5313384" y="2425646"/>
            <a:ext cx="723275" cy="369332"/>
          </a:xfrm>
          <a:prstGeom prst="rect">
            <a:avLst/>
          </a:prstGeom>
        </p:spPr>
        <p:txBody>
          <a:bodyPr wrap="none" anchor="ctr">
            <a:spAutoFit/>
          </a:bodyPr>
          <a:lstStyle/>
          <a:p>
            <a:pPr algn="ctr"/>
            <a:r>
              <a:rPr lang="en-US" dirty="0">
                <a:solidFill>
                  <a:srgbClr val="414141"/>
                </a:solidFill>
                <a:latin typeface="Arial Black" panose="020B0A04020102020204" pitchFamily="34" charset="0"/>
              </a:rPr>
              <a:t>75%</a:t>
            </a:r>
            <a:endParaRPr lang="en-NZ" dirty="0">
              <a:solidFill>
                <a:srgbClr val="414141"/>
              </a:solidFill>
              <a:latin typeface="Arial Black" panose="020B0A04020102020204" pitchFamily="34" charset="0"/>
            </a:endParaRPr>
          </a:p>
        </p:txBody>
      </p:sp>
      <p:sp>
        <p:nvSpPr>
          <p:cNvPr id="20" name="TextBox 19">
            <a:extLst>
              <a:ext uri="{FF2B5EF4-FFF2-40B4-BE49-F238E27FC236}">
                <a16:creationId xmlns:a16="http://schemas.microsoft.com/office/drawing/2014/main" id="{98AECFAF-5D75-40D6-8B7F-E50CD02BE120}"/>
              </a:ext>
            </a:extLst>
          </p:cNvPr>
          <p:cNvSpPr txBox="1"/>
          <p:nvPr/>
        </p:nvSpPr>
        <p:spPr>
          <a:xfrm>
            <a:off x="537429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46" name="Oval 45">
            <a:extLst>
              <a:ext uri="{FF2B5EF4-FFF2-40B4-BE49-F238E27FC236}">
                <a16:creationId xmlns:a16="http://schemas.microsoft.com/office/drawing/2014/main" id="{B0ED4284-321F-404F-9F4C-550D2318592B}"/>
              </a:ext>
            </a:extLst>
          </p:cNvPr>
          <p:cNvSpPr/>
          <p:nvPr/>
        </p:nvSpPr>
        <p:spPr>
          <a:xfrm>
            <a:off x="399890" y="4073327"/>
            <a:ext cx="165301" cy="199238"/>
          </a:xfrm>
          <a:prstGeom prst="ellipse">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effectLst/>
                <a:uLnTx/>
                <a:uFillTx/>
                <a:latin typeface="+mj-lt"/>
                <a:ea typeface="+mn-ea"/>
                <a:cs typeface="+mn-cs"/>
              </a:rPr>
              <a:t>%</a:t>
            </a:r>
          </a:p>
        </p:txBody>
      </p:sp>
      <p:sp>
        <p:nvSpPr>
          <p:cNvPr id="49" name="TextBox 48">
            <a:extLst>
              <a:ext uri="{FF2B5EF4-FFF2-40B4-BE49-F238E27FC236}">
                <a16:creationId xmlns:a16="http://schemas.microsoft.com/office/drawing/2014/main" id="{A626FB2A-8A15-4499-A2BF-9B31F7541010}"/>
              </a:ext>
            </a:extLst>
          </p:cNvPr>
          <p:cNvSpPr txBox="1"/>
          <p:nvPr/>
        </p:nvSpPr>
        <p:spPr>
          <a:xfrm>
            <a:off x="822978" y="4034447"/>
            <a:ext cx="1952285" cy="276999"/>
          </a:xfrm>
          <a:prstGeom prst="rect">
            <a:avLst/>
          </a:prstGeom>
          <a:noFill/>
        </p:spPr>
        <p:txBody>
          <a:bodyPr wrap="square" rtlCol="0">
            <a:spAutoFit/>
          </a:bodyPr>
          <a:lstStyle/>
          <a:p>
            <a:pPr algn="ctr"/>
            <a:r>
              <a:rPr lang="en-NZ" sz="1200" b="1" dirty="0">
                <a:latin typeface="+mj-lt"/>
              </a:rPr>
              <a:t>Attendance</a:t>
            </a:r>
          </a:p>
        </p:txBody>
      </p:sp>
      <p:graphicFrame>
        <p:nvGraphicFramePr>
          <p:cNvPr id="45" name="Chart 44">
            <a:extLst>
              <a:ext uri="{FF2B5EF4-FFF2-40B4-BE49-F238E27FC236}">
                <a16:creationId xmlns:a16="http://schemas.microsoft.com/office/drawing/2014/main" id="{51EB28F3-6E66-4559-A791-17228829A518}"/>
              </a:ext>
            </a:extLst>
          </p:cNvPr>
          <p:cNvGraphicFramePr/>
          <p:nvPr>
            <p:extLst>
              <p:ext uri="{D42A27DB-BD31-4B8C-83A1-F6EECF244321}">
                <p14:modId xmlns:p14="http://schemas.microsoft.com/office/powerpoint/2010/main" val="2906638625"/>
              </p:ext>
            </p:extLst>
          </p:nvPr>
        </p:nvGraphicFramePr>
        <p:xfrm>
          <a:off x="219494" y="3886192"/>
          <a:ext cx="3028620" cy="21380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Chart 57">
            <a:extLst>
              <a:ext uri="{FF2B5EF4-FFF2-40B4-BE49-F238E27FC236}">
                <a16:creationId xmlns:a16="http://schemas.microsoft.com/office/drawing/2014/main" id="{9C4423C2-3CEE-456C-A92A-816E6D1FE3C7}"/>
              </a:ext>
            </a:extLst>
          </p:cNvPr>
          <p:cNvGraphicFramePr/>
          <p:nvPr>
            <p:extLst>
              <p:ext uri="{D42A27DB-BD31-4B8C-83A1-F6EECF244321}">
                <p14:modId xmlns:p14="http://schemas.microsoft.com/office/powerpoint/2010/main" val="877186614"/>
              </p:ext>
            </p:extLst>
          </p:nvPr>
        </p:nvGraphicFramePr>
        <p:xfrm>
          <a:off x="3359432" y="3873492"/>
          <a:ext cx="3118217" cy="2155379"/>
        </p:xfrm>
        <a:graphic>
          <a:graphicData uri="http://schemas.openxmlformats.org/drawingml/2006/chart">
            <c:chart xmlns:c="http://schemas.openxmlformats.org/drawingml/2006/chart" xmlns:r="http://schemas.openxmlformats.org/officeDocument/2006/relationships" r:id="rId7"/>
          </a:graphicData>
        </a:graphic>
      </p:graphicFrame>
      <p:sp>
        <p:nvSpPr>
          <p:cNvPr id="60" name="TextBox 59">
            <a:extLst>
              <a:ext uri="{FF2B5EF4-FFF2-40B4-BE49-F238E27FC236}">
                <a16:creationId xmlns:a16="http://schemas.microsoft.com/office/drawing/2014/main" id="{DF56AF22-AC1A-4D77-8AE5-4251CC8BA955}"/>
              </a:ext>
            </a:extLst>
          </p:cNvPr>
          <p:cNvSpPr txBox="1"/>
          <p:nvPr/>
        </p:nvSpPr>
        <p:spPr>
          <a:xfrm>
            <a:off x="3995695" y="4034447"/>
            <a:ext cx="1952285" cy="276999"/>
          </a:xfrm>
          <a:prstGeom prst="rect">
            <a:avLst/>
          </a:prstGeom>
          <a:noFill/>
        </p:spPr>
        <p:txBody>
          <a:bodyPr wrap="square" rtlCol="0">
            <a:spAutoFit/>
          </a:bodyPr>
          <a:lstStyle/>
          <a:p>
            <a:pPr algn="ctr"/>
            <a:r>
              <a:rPr lang="en-NZ" sz="1200" b="1" dirty="0">
                <a:latin typeface="+mj-lt"/>
              </a:rPr>
              <a:t>Participation</a:t>
            </a:r>
          </a:p>
        </p:txBody>
      </p:sp>
      <p:sp>
        <p:nvSpPr>
          <p:cNvPr id="55" name="object 154">
            <a:extLst>
              <a:ext uri="{FF2B5EF4-FFF2-40B4-BE49-F238E27FC236}">
                <a16:creationId xmlns:a16="http://schemas.microsoft.com/office/drawing/2014/main" id="{33A8AA5C-FE1E-4277-ACC5-D7491DEE83CD}"/>
              </a:ext>
            </a:extLst>
          </p:cNvPr>
          <p:cNvSpPr txBox="1"/>
          <p:nvPr/>
        </p:nvSpPr>
        <p:spPr>
          <a:xfrm>
            <a:off x="6683829" y="1488993"/>
            <a:ext cx="5364066" cy="4911807"/>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61" name="TextBox 60">
            <a:extLst>
              <a:ext uri="{FF2B5EF4-FFF2-40B4-BE49-F238E27FC236}">
                <a16:creationId xmlns:a16="http://schemas.microsoft.com/office/drawing/2014/main" id="{7738E800-5E5C-4421-9A48-300E43DDB092}"/>
              </a:ext>
            </a:extLst>
          </p:cNvPr>
          <p:cNvSpPr txBox="1"/>
          <p:nvPr/>
        </p:nvSpPr>
        <p:spPr>
          <a:xfrm rot="10800000" flipV="1">
            <a:off x="6683829" y="1232684"/>
            <a:ext cx="5364066" cy="276999"/>
          </a:xfrm>
          <a:prstGeom prst="rect">
            <a:avLst/>
          </a:prstGeom>
          <a:solidFill>
            <a:srgbClr val="DAAB2D"/>
          </a:solidFill>
        </p:spPr>
        <p:txBody>
          <a:bodyPr wrap="square" rtlCol="0">
            <a:spAutoFit/>
          </a:bodyPr>
          <a:lstStyle/>
          <a:p>
            <a:r>
              <a:rPr lang="en-NZ" sz="1200" b="1" dirty="0">
                <a:solidFill>
                  <a:srgbClr val="282D41"/>
                </a:solidFill>
              </a:rPr>
              <a:t>Asian New Zealanders’ RELATIONSHIP WITH THE ARTS</a:t>
            </a:r>
          </a:p>
        </p:txBody>
      </p:sp>
      <p:graphicFrame>
        <p:nvGraphicFramePr>
          <p:cNvPr id="64" name="Chart 63">
            <a:extLst>
              <a:ext uri="{FF2B5EF4-FFF2-40B4-BE49-F238E27FC236}">
                <a16:creationId xmlns:a16="http://schemas.microsoft.com/office/drawing/2014/main" id="{832FF8D8-51E7-48AD-9E86-C79CA114B6E4}"/>
              </a:ext>
            </a:extLst>
          </p:cNvPr>
          <p:cNvGraphicFramePr/>
          <p:nvPr>
            <p:extLst>
              <p:ext uri="{D42A27DB-BD31-4B8C-83A1-F6EECF244321}">
                <p14:modId xmlns:p14="http://schemas.microsoft.com/office/powerpoint/2010/main" val="4156648604"/>
              </p:ext>
            </p:extLst>
          </p:nvPr>
        </p:nvGraphicFramePr>
        <p:xfrm>
          <a:off x="9254062" y="4762437"/>
          <a:ext cx="1686080" cy="1816506"/>
        </p:xfrm>
        <a:graphic>
          <a:graphicData uri="http://schemas.openxmlformats.org/drawingml/2006/chart">
            <c:chart xmlns:c="http://schemas.openxmlformats.org/drawingml/2006/chart" xmlns:r="http://schemas.openxmlformats.org/officeDocument/2006/relationships" r:id="rId8"/>
          </a:graphicData>
        </a:graphic>
      </p:graphicFrame>
      <p:sp>
        <p:nvSpPr>
          <p:cNvPr id="65" name="Rectangle 64">
            <a:extLst>
              <a:ext uri="{FF2B5EF4-FFF2-40B4-BE49-F238E27FC236}">
                <a16:creationId xmlns:a16="http://schemas.microsoft.com/office/drawing/2014/main" id="{F59AC8BA-65B6-4D13-973D-9F207F6556F2}"/>
              </a:ext>
            </a:extLst>
          </p:cNvPr>
          <p:cNvSpPr/>
          <p:nvPr/>
        </p:nvSpPr>
        <p:spPr>
          <a:xfrm>
            <a:off x="9758990" y="5520299"/>
            <a:ext cx="723275" cy="369332"/>
          </a:xfrm>
          <a:prstGeom prst="rect">
            <a:avLst/>
          </a:prstGeom>
        </p:spPr>
        <p:txBody>
          <a:bodyPr wrap="none">
            <a:spAutoFit/>
          </a:bodyPr>
          <a:lstStyle/>
          <a:p>
            <a:pPr algn="ctr"/>
            <a:r>
              <a:rPr lang="en-NZ" dirty="0">
                <a:solidFill>
                  <a:srgbClr val="414141"/>
                </a:solidFill>
                <a:latin typeface="Arial Black" panose="020B0A04020102020204" pitchFamily="34" charset="0"/>
              </a:rPr>
              <a:t>58</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66" name="Content Placeholder 2">
            <a:extLst>
              <a:ext uri="{FF2B5EF4-FFF2-40B4-BE49-F238E27FC236}">
                <a16:creationId xmlns:a16="http://schemas.microsoft.com/office/drawing/2014/main" id="{DBD53BA5-4194-435F-AACB-C8CCF1D10B20}"/>
              </a:ext>
            </a:extLst>
          </p:cNvPr>
          <p:cNvSpPr txBox="1">
            <a:spLocks/>
          </p:cNvSpPr>
          <p:nvPr/>
        </p:nvSpPr>
        <p:spPr>
          <a:xfrm>
            <a:off x="10645286" y="5297890"/>
            <a:ext cx="1316333" cy="1015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NZ" sz="1000" dirty="0"/>
              <a:t>Would like the choice of attending the arts in person or watching online</a:t>
            </a:r>
          </a:p>
          <a:p>
            <a:pPr>
              <a:lnSpc>
                <a:spcPct val="120000"/>
              </a:lnSpc>
              <a:spcBef>
                <a:spcPts val="300"/>
              </a:spcBef>
            </a:pPr>
            <a:endParaRPr lang="en-NZ" sz="1000" dirty="0">
              <a:latin typeface="Arial" panose="020B0604020202020204" pitchFamily="34" charset="0"/>
              <a:cs typeface="Arial" panose="020B0604020202020204" pitchFamily="34" charset="0"/>
            </a:endParaRPr>
          </a:p>
        </p:txBody>
      </p:sp>
      <p:graphicFrame>
        <p:nvGraphicFramePr>
          <p:cNvPr id="69" name="Chart 68">
            <a:extLst>
              <a:ext uri="{FF2B5EF4-FFF2-40B4-BE49-F238E27FC236}">
                <a16:creationId xmlns:a16="http://schemas.microsoft.com/office/drawing/2014/main" id="{CA03834E-D0AF-4225-AA03-1F3F0D374A43}"/>
              </a:ext>
            </a:extLst>
          </p:cNvPr>
          <p:cNvGraphicFramePr/>
          <p:nvPr>
            <p:extLst>
              <p:ext uri="{D42A27DB-BD31-4B8C-83A1-F6EECF244321}">
                <p14:modId xmlns:p14="http://schemas.microsoft.com/office/powerpoint/2010/main" val="2524184219"/>
              </p:ext>
            </p:extLst>
          </p:nvPr>
        </p:nvGraphicFramePr>
        <p:xfrm>
          <a:off x="7827544" y="2111826"/>
          <a:ext cx="4162214" cy="1137238"/>
        </p:xfrm>
        <a:graphic>
          <a:graphicData uri="http://schemas.openxmlformats.org/drawingml/2006/chart">
            <c:chart xmlns:c="http://schemas.openxmlformats.org/drawingml/2006/chart" xmlns:r="http://schemas.openxmlformats.org/officeDocument/2006/relationships" r:id="rId9"/>
          </a:graphicData>
        </a:graphic>
      </p:graphicFrame>
      <p:sp>
        <p:nvSpPr>
          <p:cNvPr id="85" name="Content Placeholder 2">
            <a:extLst>
              <a:ext uri="{FF2B5EF4-FFF2-40B4-BE49-F238E27FC236}">
                <a16:creationId xmlns:a16="http://schemas.microsoft.com/office/drawing/2014/main" id="{AEB21228-664D-44FD-9926-649D3CC76FDE}"/>
              </a:ext>
            </a:extLst>
          </p:cNvPr>
          <p:cNvSpPr txBox="1">
            <a:spLocks/>
          </p:cNvSpPr>
          <p:nvPr/>
        </p:nvSpPr>
        <p:spPr>
          <a:xfrm>
            <a:off x="7140982" y="1964389"/>
            <a:ext cx="5775596"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50" b="1" dirty="0"/>
              <a:t>Has your view of the arts changed in the last 12 months?</a:t>
            </a:r>
          </a:p>
          <a:p>
            <a:pPr>
              <a:spcBef>
                <a:spcPts val="300"/>
              </a:spcBef>
            </a:pPr>
            <a:endParaRPr lang="en-NZ" sz="900" b="1" dirty="0">
              <a:latin typeface="Arial" panose="020B0604020202020204" pitchFamily="34" charset="0"/>
              <a:cs typeface="Arial" panose="020B0604020202020204" pitchFamily="34" charset="0"/>
            </a:endParaRPr>
          </a:p>
        </p:txBody>
      </p:sp>
      <p:sp>
        <p:nvSpPr>
          <p:cNvPr id="86" name="Content Placeholder 2">
            <a:extLst>
              <a:ext uri="{FF2B5EF4-FFF2-40B4-BE49-F238E27FC236}">
                <a16:creationId xmlns:a16="http://schemas.microsoft.com/office/drawing/2014/main" id="{27F1B190-D22F-44A9-A9B5-999472587FDB}"/>
              </a:ext>
            </a:extLst>
          </p:cNvPr>
          <p:cNvSpPr txBox="1">
            <a:spLocks/>
          </p:cNvSpPr>
          <p:nvPr/>
        </p:nvSpPr>
        <p:spPr>
          <a:xfrm>
            <a:off x="7018025" y="2522151"/>
            <a:ext cx="149529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dirty="0"/>
              <a:t>Asian New Zealanders</a:t>
            </a:r>
          </a:p>
        </p:txBody>
      </p:sp>
      <p:sp>
        <p:nvSpPr>
          <p:cNvPr id="88" name="Oval 87">
            <a:extLst>
              <a:ext uri="{FF2B5EF4-FFF2-40B4-BE49-F238E27FC236}">
                <a16:creationId xmlns:a16="http://schemas.microsoft.com/office/drawing/2014/main" id="{665AE1EA-2987-4995-9AED-5C5A63EA7157}"/>
              </a:ext>
            </a:extLst>
          </p:cNvPr>
          <p:cNvSpPr/>
          <p:nvPr/>
        </p:nvSpPr>
        <p:spPr>
          <a:xfrm>
            <a:off x="6761240" y="1662490"/>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1</a:t>
            </a:r>
          </a:p>
        </p:txBody>
      </p:sp>
      <p:sp>
        <p:nvSpPr>
          <p:cNvPr id="89" name="TextBox 88">
            <a:extLst>
              <a:ext uri="{FF2B5EF4-FFF2-40B4-BE49-F238E27FC236}">
                <a16:creationId xmlns:a16="http://schemas.microsoft.com/office/drawing/2014/main" id="{7E17D67E-6FEB-4CC7-AE08-97841ECCA488}"/>
              </a:ext>
            </a:extLst>
          </p:cNvPr>
          <p:cNvSpPr txBox="1"/>
          <p:nvPr/>
        </p:nvSpPr>
        <p:spPr>
          <a:xfrm>
            <a:off x="6999577" y="1675685"/>
            <a:ext cx="5135943" cy="261610"/>
          </a:xfrm>
          <a:prstGeom prst="rect">
            <a:avLst/>
          </a:prstGeom>
          <a:noFill/>
        </p:spPr>
        <p:txBody>
          <a:bodyPr wrap="square" rtlCol="0">
            <a:spAutoFit/>
          </a:bodyPr>
          <a:lstStyle/>
          <a:p>
            <a:r>
              <a:rPr lang="en-NZ" sz="1050" dirty="0"/>
              <a:t>COVID-19 seems to have increased positive</a:t>
            </a:r>
            <a:r>
              <a:rPr lang="mi-NZ" sz="1050" dirty="0">
                <a:solidFill>
                  <a:srgbClr val="FF0000"/>
                </a:solidFill>
              </a:rPr>
              <a:t> </a:t>
            </a:r>
            <a:r>
              <a:rPr lang="en-NZ" sz="1050" dirty="0"/>
              <a:t>sentiment towards the arts…</a:t>
            </a:r>
          </a:p>
        </p:txBody>
      </p:sp>
      <p:sp>
        <p:nvSpPr>
          <p:cNvPr id="90" name="Oval 89">
            <a:extLst>
              <a:ext uri="{FF2B5EF4-FFF2-40B4-BE49-F238E27FC236}">
                <a16:creationId xmlns:a16="http://schemas.microsoft.com/office/drawing/2014/main" id="{956F1795-3504-4D2F-AA55-F22203FF32C8}"/>
              </a:ext>
            </a:extLst>
          </p:cNvPr>
          <p:cNvSpPr/>
          <p:nvPr/>
        </p:nvSpPr>
        <p:spPr>
          <a:xfrm>
            <a:off x="6761240" y="3380222"/>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NZ" sz="1200" b="1" kern="0" dirty="0">
                <a:solidFill>
                  <a:schemeClr val="bg1"/>
                </a:solidFill>
                <a:latin typeface="+mj-lt"/>
              </a:rPr>
              <a:t>2</a:t>
            </a:r>
            <a:endParaRPr kumimoji="0" lang="en-NZ" sz="1200" b="1" i="0" u="none" strike="noStrike" kern="0" cap="none" spc="0" normalizeH="0" baseline="0" noProof="0" dirty="0">
              <a:ln>
                <a:noFill/>
              </a:ln>
              <a:solidFill>
                <a:schemeClr val="bg1"/>
              </a:solidFill>
              <a:effectLst/>
              <a:uLnTx/>
              <a:uFillTx/>
              <a:latin typeface="+mj-lt"/>
            </a:endParaRPr>
          </a:p>
        </p:txBody>
      </p:sp>
      <p:sp>
        <p:nvSpPr>
          <p:cNvPr id="91" name="TextBox 90">
            <a:extLst>
              <a:ext uri="{FF2B5EF4-FFF2-40B4-BE49-F238E27FC236}">
                <a16:creationId xmlns:a16="http://schemas.microsoft.com/office/drawing/2014/main" id="{C13C44C4-1818-48FF-A222-5EE7CF79F6BD}"/>
              </a:ext>
            </a:extLst>
          </p:cNvPr>
          <p:cNvSpPr txBox="1"/>
          <p:nvPr/>
        </p:nvSpPr>
        <p:spPr>
          <a:xfrm>
            <a:off x="6999577" y="3383990"/>
            <a:ext cx="5135943" cy="246221"/>
          </a:xfrm>
          <a:prstGeom prst="rect">
            <a:avLst/>
          </a:prstGeom>
          <a:noFill/>
        </p:spPr>
        <p:txBody>
          <a:bodyPr wrap="square" rtlCol="0">
            <a:spAutoFit/>
          </a:bodyPr>
          <a:lstStyle/>
          <a:p>
            <a:r>
              <a:rPr lang="en-NZ" sz="1000" dirty="0"/>
              <a:t>As Asian New Zealanders see how the arts provide individual and collective benefits</a:t>
            </a:r>
          </a:p>
        </p:txBody>
      </p:sp>
      <p:graphicFrame>
        <p:nvGraphicFramePr>
          <p:cNvPr id="95" name="Chart 94">
            <a:extLst>
              <a:ext uri="{FF2B5EF4-FFF2-40B4-BE49-F238E27FC236}">
                <a16:creationId xmlns:a16="http://schemas.microsoft.com/office/drawing/2014/main" id="{DD7902BD-9120-4DF9-B085-B6C1D78EAF42}"/>
              </a:ext>
            </a:extLst>
          </p:cNvPr>
          <p:cNvGraphicFramePr/>
          <p:nvPr>
            <p:extLst>
              <p:ext uri="{D42A27DB-BD31-4B8C-83A1-F6EECF244321}">
                <p14:modId xmlns:p14="http://schemas.microsoft.com/office/powerpoint/2010/main" val="1617547001"/>
              </p:ext>
            </p:extLst>
          </p:nvPr>
        </p:nvGraphicFramePr>
        <p:xfrm>
          <a:off x="7577516" y="3601082"/>
          <a:ext cx="4145918" cy="1259049"/>
        </p:xfrm>
        <a:graphic>
          <a:graphicData uri="http://schemas.openxmlformats.org/drawingml/2006/chart">
            <c:chart xmlns:c="http://schemas.openxmlformats.org/drawingml/2006/chart" xmlns:r="http://schemas.openxmlformats.org/officeDocument/2006/relationships" r:id="rId10"/>
          </a:graphicData>
        </a:graphic>
      </p:graphicFrame>
      <p:sp>
        <p:nvSpPr>
          <p:cNvPr id="97" name="Oval 96">
            <a:extLst>
              <a:ext uri="{FF2B5EF4-FFF2-40B4-BE49-F238E27FC236}">
                <a16:creationId xmlns:a16="http://schemas.microsoft.com/office/drawing/2014/main" id="{E30DDC28-75B3-47BB-8C4E-EE4C3084B38A}"/>
              </a:ext>
            </a:extLst>
          </p:cNvPr>
          <p:cNvSpPr/>
          <p:nvPr/>
        </p:nvSpPr>
        <p:spPr>
          <a:xfrm>
            <a:off x="6761240"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3</a:t>
            </a:r>
          </a:p>
        </p:txBody>
      </p:sp>
      <p:sp>
        <p:nvSpPr>
          <p:cNvPr id="98" name="TextBox 97">
            <a:extLst>
              <a:ext uri="{FF2B5EF4-FFF2-40B4-BE49-F238E27FC236}">
                <a16:creationId xmlns:a16="http://schemas.microsoft.com/office/drawing/2014/main" id="{BAF95CFE-19EC-40B1-8E25-5C2BCC91EEC4}"/>
              </a:ext>
            </a:extLst>
          </p:cNvPr>
          <p:cNvSpPr txBox="1"/>
          <p:nvPr/>
        </p:nvSpPr>
        <p:spPr>
          <a:xfrm>
            <a:off x="7018025" y="4673563"/>
            <a:ext cx="1984963" cy="577081"/>
          </a:xfrm>
          <a:prstGeom prst="rect">
            <a:avLst/>
          </a:prstGeom>
          <a:noFill/>
        </p:spPr>
        <p:txBody>
          <a:bodyPr wrap="square" rtlCol="0">
            <a:spAutoFit/>
          </a:bodyPr>
          <a:lstStyle/>
          <a:p>
            <a:r>
              <a:rPr lang="en-NZ" sz="1050" dirty="0"/>
              <a:t>This has led to increased support for public funding of the arts</a:t>
            </a:r>
          </a:p>
        </p:txBody>
      </p:sp>
      <p:graphicFrame>
        <p:nvGraphicFramePr>
          <p:cNvPr id="99" name="Chart 98">
            <a:extLst>
              <a:ext uri="{FF2B5EF4-FFF2-40B4-BE49-F238E27FC236}">
                <a16:creationId xmlns:a16="http://schemas.microsoft.com/office/drawing/2014/main" id="{3E4F5EC7-1BD7-417A-B362-86CC27E36807}"/>
              </a:ext>
            </a:extLst>
          </p:cNvPr>
          <p:cNvGraphicFramePr/>
          <p:nvPr>
            <p:extLst>
              <p:ext uri="{D42A27DB-BD31-4B8C-83A1-F6EECF244321}">
                <p14:modId xmlns:p14="http://schemas.microsoft.com/office/powerpoint/2010/main" val="71931035"/>
              </p:ext>
            </p:extLst>
          </p:nvPr>
        </p:nvGraphicFramePr>
        <p:xfrm>
          <a:off x="6966457" y="5343525"/>
          <a:ext cx="1949144" cy="1013731"/>
        </p:xfrm>
        <a:graphic>
          <a:graphicData uri="http://schemas.openxmlformats.org/drawingml/2006/chart">
            <c:chart xmlns:c="http://schemas.openxmlformats.org/drawingml/2006/chart" xmlns:r="http://schemas.openxmlformats.org/officeDocument/2006/relationships" r:id="rId11"/>
          </a:graphicData>
        </a:graphic>
      </p:graphicFrame>
      <p:sp>
        <p:nvSpPr>
          <p:cNvPr id="100" name="Oval 99">
            <a:extLst>
              <a:ext uri="{FF2B5EF4-FFF2-40B4-BE49-F238E27FC236}">
                <a16:creationId xmlns:a16="http://schemas.microsoft.com/office/drawing/2014/main" id="{B1017EFA-12A1-4AA7-9F5D-89AB2EA17979}"/>
              </a:ext>
            </a:extLst>
          </p:cNvPr>
          <p:cNvSpPr/>
          <p:nvPr/>
        </p:nvSpPr>
        <p:spPr>
          <a:xfrm>
            <a:off x="9608954"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4</a:t>
            </a:r>
          </a:p>
        </p:txBody>
      </p:sp>
      <p:sp>
        <p:nvSpPr>
          <p:cNvPr id="101" name="TextBox 100">
            <a:extLst>
              <a:ext uri="{FF2B5EF4-FFF2-40B4-BE49-F238E27FC236}">
                <a16:creationId xmlns:a16="http://schemas.microsoft.com/office/drawing/2014/main" id="{E73746DA-E7B7-470D-A87A-1E90C7CBFF0A}"/>
              </a:ext>
            </a:extLst>
          </p:cNvPr>
          <p:cNvSpPr txBox="1"/>
          <p:nvPr/>
        </p:nvSpPr>
        <p:spPr>
          <a:xfrm>
            <a:off x="9906912" y="4662971"/>
            <a:ext cx="2373275" cy="430887"/>
          </a:xfrm>
          <a:prstGeom prst="rect">
            <a:avLst/>
          </a:prstGeom>
          <a:noFill/>
        </p:spPr>
        <p:txBody>
          <a:bodyPr wrap="square" rtlCol="0">
            <a:spAutoFit/>
          </a:bodyPr>
          <a:lstStyle/>
          <a:p>
            <a:r>
              <a:rPr lang="en-NZ" sz="1050" dirty="0"/>
              <a:t>As well as demand for greater accessibility</a:t>
            </a:r>
          </a:p>
        </p:txBody>
      </p:sp>
      <p:sp>
        <p:nvSpPr>
          <p:cNvPr id="102" name="TextBox 101">
            <a:extLst>
              <a:ext uri="{FF2B5EF4-FFF2-40B4-BE49-F238E27FC236}">
                <a16:creationId xmlns:a16="http://schemas.microsoft.com/office/drawing/2014/main" id="{9B06372B-E1AE-4D43-B4EF-579C68CAA2DD}"/>
              </a:ext>
            </a:extLst>
          </p:cNvPr>
          <p:cNvSpPr txBox="1"/>
          <p:nvPr/>
        </p:nvSpPr>
        <p:spPr>
          <a:xfrm>
            <a:off x="213590" y="2008422"/>
            <a:ext cx="2228434" cy="1384995"/>
          </a:xfrm>
          <a:prstGeom prst="rect">
            <a:avLst/>
          </a:prstGeom>
          <a:noFill/>
        </p:spPr>
        <p:txBody>
          <a:bodyPr wrap="square" rtlCol="0">
            <a:spAutoFit/>
          </a:bodyPr>
          <a:lstStyle/>
          <a:p>
            <a:r>
              <a:rPr lang="en-NZ" sz="1050" dirty="0"/>
              <a:t>Three quarters of Asian New Zealanders have attended or participated in the arts in the last 12 months. This is in line with 2017, going against the national trend (which saw engagement fall from 80% to 75% across New Zealand). </a:t>
            </a:r>
          </a:p>
        </p:txBody>
      </p:sp>
      <p:sp>
        <p:nvSpPr>
          <p:cNvPr id="103" name="Rectangle 102">
            <a:extLst>
              <a:ext uri="{FF2B5EF4-FFF2-40B4-BE49-F238E27FC236}">
                <a16:creationId xmlns:a16="http://schemas.microsoft.com/office/drawing/2014/main" id="{58A8C2C1-EB19-40B3-A6D4-AC4D3C9AE735}"/>
              </a:ext>
            </a:extLst>
          </p:cNvPr>
          <p:cNvSpPr/>
          <p:nvPr/>
        </p:nvSpPr>
        <p:spPr>
          <a:xfrm>
            <a:off x="213590" y="3458394"/>
            <a:ext cx="6170204" cy="415498"/>
          </a:xfrm>
          <a:prstGeom prst="rect">
            <a:avLst/>
          </a:prstGeom>
        </p:spPr>
        <p:txBody>
          <a:bodyPr wrap="square">
            <a:spAutoFit/>
          </a:bodyPr>
          <a:lstStyle/>
          <a:p>
            <a:r>
              <a:rPr lang="en-NZ" sz="1050" dirty="0"/>
              <a:t>Looking at individual art forms, Asian New Zealanders are significantly more likely to have attended Ngā Toi Māori than in 2017, but are significantly less likely to have participated in the visual arts.</a:t>
            </a:r>
          </a:p>
        </p:txBody>
      </p:sp>
      <p:graphicFrame>
        <p:nvGraphicFramePr>
          <p:cNvPr id="52" name="Chart 51">
            <a:extLst>
              <a:ext uri="{FF2B5EF4-FFF2-40B4-BE49-F238E27FC236}">
                <a16:creationId xmlns:a16="http://schemas.microsoft.com/office/drawing/2014/main" id="{C58DE1D6-CB58-4082-848F-C7C47BFBCED7}"/>
              </a:ext>
            </a:extLst>
          </p:cNvPr>
          <p:cNvGraphicFramePr/>
          <p:nvPr/>
        </p:nvGraphicFramePr>
        <p:xfrm>
          <a:off x="230381" y="5982096"/>
          <a:ext cx="6131313" cy="415498"/>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Box 6">
            <a:extLst>
              <a:ext uri="{FF2B5EF4-FFF2-40B4-BE49-F238E27FC236}">
                <a16:creationId xmlns:a16="http://schemas.microsoft.com/office/drawing/2014/main" id="{213B5BC8-1B26-4C61-9670-90CD4E19AA81}"/>
              </a:ext>
            </a:extLst>
          </p:cNvPr>
          <p:cNvSpPr txBox="1"/>
          <p:nvPr/>
        </p:nvSpPr>
        <p:spPr>
          <a:xfrm>
            <a:off x="2652503" y="1663840"/>
            <a:ext cx="2201244" cy="276999"/>
          </a:xfrm>
          <a:prstGeom prst="rect">
            <a:avLst/>
          </a:prstGeom>
          <a:noFill/>
        </p:spPr>
        <p:txBody>
          <a:bodyPr wrap="none" rtlCol="0">
            <a:spAutoFit/>
          </a:bodyPr>
          <a:lstStyle/>
          <a:p>
            <a:pPr algn="ctr"/>
            <a:r>
              <a:rPr lang="en-US" sz="1200" b="1" spc="150" dirty="0">
                <a:solidFill>
                  <a:srgbClr val="282D41"/>
                </a:solidFill>
                <a:latin typeface="+mj-lt"/>
              </a:rPr>
              <a:t>Asian New Zealanders</a:t>
            </a:r>
          </a:p>
        </p:txBody>
      </p:sp>
      <p:sp>
        <p:nvSpPr>
          <p:cNvPr id="9" name="TextBox 8">
            <a:extLst>
              <a:ext uri="{FF2B5EF4-FFF2-40B4-BE49-F238E27FC236}">
                <a16:creationId xmlns:a16="http://schemas.microsoft.com/office/drawing/2014/main" id="{6FE0FEEA-AADB-4D3A-8015-B873DE52F251}"/>
              </a:ext>
            </a:extLst>
          </p:cNvPr>
          <p:cNvSpPr txBox="1"/>
          <p:nvPr/>
        </p:nvSpPr>
        <p:spPr>
          <a:xfrm>
            <a:off x="4987477" y="1663840"/>
            <a:ext cx="1374219" cy="276999"/>
          </a:xfrm>
          <a:prstGeom prst="rect">
            <a:avLst/>
          </a:prstGeom>
          <a:noFill/>
        </p:spPr>
        <p:txBody>
          <a:bodyPr wrap="none" rtlCol="0">
            <a:spAutoFit/>
          </a:bodyPr>
          <a:lstStyle/>
          <a:p>
            <a:pPr algn="ctr"/>
            <a:r>
              <a:rPr lang="en-US" sz="1200" b="1" spc="150" dirty="0">
                <a:solidFill>
                  <a:srgbClr val="282D41"/>
                </a:solidFill>
                <a:latin typeface="+mj-lt"/>
              </a:rPr>
              <a:t>New Zealand</a:t>
            </a:r>
          </a:p>
        </p:txBody>
      </p:sp>
      <p:cxnSp>
        <p:nvCxnSpPr>
          <p:cNvPr id="28" name="Straight Connector 27">
            <a:extLst>
              <a:ext uri="{FF2B5EF4-FFF2-40B4-BE49-F238E27FC236}">
                <a16:creationId xmlns:a16="http://schemas.microsoft.com/office/drawing/2014/main" id="{A46B1301-E077-4857-8ABD-49229E488E99}"/>
              </a:ext>
            </a:extLst>
          </p:cNvPr>
          <p:cNvCxnSpPr/>
          <p:nvPr/>
        </p:nvCxnSpPr>
        <p:spPr>
          <a:xfrm>
            <a:off x="6789688" y="3270836"/>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076A34-9708-417D-AB0B-4E0A727D5251}"/>
              </a:ext>
            </a:extLst>
          </p:cNvPr>
          <p:cNvCxnSpPr/>
          <p:nvPr/>
        </p:nvCxnSpPr>
        <p:spPr>
          <a:xfrm>
            <a:off x="6789688" y="4588009"/>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Table 31">
            <a:extLst>
              <a:ext uri="{FF2B5EF4-FFF2-40B4-BE49-F238E27FC236}">
                <a16:creationId xmlns:a16="http://schemas.microsoft.com/office/drawing/2014/main" id="{DC7D4209-1604-4753-B99A-4BFC14A4474C}"/>
              </a:ext>
            </a:extLst>
          </p:cNvPr>
          <p:cNvGraphicFramePr>
            <a:graphicFrameLocks noGrp="1"/>
          </p:cNvGraphicFramePr>
          <p:nvPr/>
        </p:nvGraphicFramePr>
        <p:xfrm>
          <a:off x="6748736" y="3609875"/>
          <a:ext cx="1768645" cy="944880"/>
        </p:xfrm>
        <a:graphic>
          <a:graphicData uri="http://schemas.openxmlformats.org/drawingml/2006/table">
            <a:tbl>
              <a:tblPr firstRow="1" bandRow="1">
                <a:tableStyleId>{5C22544A-7EE6-4342-B048-85BDC9FD1C3A}</a:tableStyleId>
              </a:tblPr>
              <a:tblGrid>
                <a:gridCol w="1768645">
                  <a:extLst>
                    <a:ext uri="{9D8B030D-6E8A-4147-A177-3AD203B41FA5}">
                      <a16:colId xmlns:a16="http://schemas.microsoft.com/office/drawing/2014/main" val="3546568670"/>
                    </a:ext>
                  </a:extLst>
                </a:gridCol>
              </a:tblGrid>
              <a:tr h="521782">
                <a:tc>
                  <a:txBody>
                    <a:bodyPr/>
                    <a:lstStyle/>
                    <a:p>
                      <a:pPr algn="r"/>
                      <a:r>
                        <a:rPr lang="en-US" sz="1000" b="0" i="0" u="none" strike="noStrike" kern="1200" baseline="0" dirty="0">
                          <a:solidFill>
                            <a:schemeClr val="tx1"/>
                          </a:solidFill>
                          <a:latin typeface="+mn-lt"/>
                          <a:ea typeface="+mn-ea"/>
                          <a:cs typeface="+mn-cs"/>
                        </a:rPr>
                        <a:t>Arts and culture have supported my wellbeing since the COVID-19 crisis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8810661"/>
                  </a:ext>
                </a:extLst>
              </a:tr>
              <a:tr h="3768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The arts help improve New Zealand society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1219243"/>
                  </a:ext>
                </a:extLst>
              </a:tr>
            </a:tbl>
          </a:graphicData>
        </a:graphic>
      </p:graphicFrame>
      <p:cxnSp>
        <p:nvCxnSpPr>
          <p:cNvPr id="34" name="Straight Connector 33">
            <a:extLst>
              <a:ext uri="{FF2B5EF4-FFF2-40B4-BE49-F238E27FC236}">
                <a16:creationId xmlns:a16="http://schemas.microsoft.com/office/drawing/2014/main" id="{AFC31F21-C82E-4919-BB3E-22C2A97B815E}"/>
              </a:ext>
            </a:extLst>
          </p:cNvPr>
          <p:cNvCxnSpPr>
            <a:cxnSpLocks/>
          </p:cNvCxnSpPr>
          <p:nvPr/>
        </p:nvCxnSpPr>
        <p:spPr>
          <a:xfrm>
            <a:off x="3307990" y="4073327"/>
            <a:ext cx="0" cy="191154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C606C1-6341-49D6-8CB5-DDAE5186C8C3}"/>
              </a:ext>
            </a:extLst>
          </p:cNvPr>
          <p:cNvCxnSpPr>
            <a:cxnSpLocks/>
          </p:cNvCxnSpPr>
          <p:nvPr/>
        </p:nvCxnSpPr>
        <p:spPr>
          <a:xfrm>
            <a:off x="406464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E6894B-71F9-4064-9465-3F6D556AC2E7}"/>
              </a:ext>
            </a:extLst>
          </p:cNvPr>
          <p:cNvCxnSpPr>
            <a:cxnSpLocks/>
          </p:cNvCxnSpPr>
          <p:nvPr/>
        </p:nvCxnSpPr>
        <p:spPr>
          <a:xfrm>
            <a:off x="537753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031908-8A5A-47D7-A5C7-3503468EE236}"/>
              </a:ext>
            </a:extLst>
          </p:cNvPr>
          <p:cNvCxnSpPr>
            <a:cxnSpLocks/>
          </p:cNvCxnSpPr>
          <p:nvPr/>
        </p:nvCxnSpPr>
        <p:spPr>
          <a:xfrm>
            <a:off x="9365862" y="4663877"/>
            <a:ext cx="0" cy="16511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4">
            <a:extLst>
              <a:ext uri="{FF2B5EF4-FFF2-40B4-BE49-F238E27FC236}">
                <a16:creationId xmlns:a16="http://schemas.microsoft.com/office/drawing/2014/main" id="{BBF92980-9672-4D56-A0EB-2CFB09576681}"/>
              </a:ext>
            </a:extLst>
          </p:cNvPr>
          <p:cNvGrpSpPr>
            <a:grpSpLocks noChangeAspect="1"/>
          </p:cNvGrpSpPr>
          <p:nvPr/>
        </p:nvGrpSpPr>
        <p:grpSpPr bwMode="auto">
          <a:xfrm>
            <a:off x="8558605" y="4234197"/>
            <a:ext cx="190829" cy="268272"/>
            <a:chOff x="3124" y="3042"/>
            <a:chExt cx="446" cy="627"/>
          </a:xfrm>
          <a:solidFill>
            <a:srgbClr val="282D41"/>
          </a:solidFill>
        </p:grpSpPr>
        <p:sp>
          <p:nvSpPr>
            <p:cNvPr id="59" name="Freeform 5">
              <a:extLst>
                <a:ext uri="{FF2B5EF4-FFF2-40B4-BE49-F238E27FC236}">
                  <a16:creationId xmlns:a16="http://schemas.microsoft.com/office/drawing/2014/main" id="{76EDCBD8-E451-470A-BFAC-071382F1C736}"/>
                </a:ext>
              </a:extLst>
            </p:cNvPr>
            <p:cNvSpPr>
              <a:spLocks/>
            </p:cNvSpPr>
            <p:nvPr/>
          </p:nvSpPr>
          <p:spPr bwMode="auto">
            <a:xfrm>
              <a:off x="3347" y="3042"/>
              <a:ext cx="223" cy="341"/>
            </a:xfrm>
            <a:custGeom>
              <a:avLst/>
              <a:gdLst>
                <a:gd name="T0" fmla="*/ 10 w 223"/>
                <a:gd name="T1" fmla="*/ 0 h 341"/>
                <a:gd name="T2" fmla="*/ 26 w 223"/>
                <a:gd name="T3" fmla="*/ 24 h 341"/>
                <a:gd name="T4" fmla="*/ 46 w 223"/>
                <a:gd name="T5" fmla="*/ 24 h 341"/>
                <a:gd name="T6" fmla="*/ 72 w 223"/>
                <a:gd name="T7" fmla="*/ 55 h 341"/>
                <a:gd name="T8" fmla="*/ 84 w 223"/>
                <a:gd name="T9" fmla="*/ 95 h 341"/>
                <a:gd name="T10" fmla="*/ 84 w 223"/>
                <a:gd name="T11" fmla="*/ 114 h 341"/>
                <a:gd name="T12" fmla="*/ 105 w 223"/>
                <a:gd name="T13" fmla="*/ 143 h 341"/>
                <a:gd name="T14" fmla="*/ 101 w 223"/>
                <a:gd name="T15" fmla="*/ 110 h 341"/>
                <a:gd name="T16" fmla="*/ 117 w 223"/>
                <a:gd name="T17" fmla="*/ 110 h 341"/>
                <a:gd name="T18" fmla="*/ 125 w 223"/>
                <a:gd name="T19" fmla="*/ 157 h 341"/>
                <a:gd name="T20" fmla="*/ 173 w 223"/>
                <a:gd name="T21" fmla="*/ 181 h 341"/>
                <a:gd name="T22" fmla="*/ 192 w 223"/>
                <a:gd name="T23" fmla="*/ 162 h 341"/>
                <a:gd name="T24" fmla="*/ 223 w 223"/>
                <a:gd name="T25" fmla="*/ 164 h 341"/>
                <a:gd name="T26" fmla="*/ 223 w 223"/>
                <a:gd name="T27" fmla="*/ 179 h 341"/>
                <a:gd name="T28" fmla="*/ 211 w 223"/>
                <a:gd name="T29" fmla="*/ 219 h 341"/>
                <a:gd name="T30" fmla="*/ 199 w 223"/>
                <a:gd name="T31" fmla="*/ 224 h 341"/>
                <a:gd name="T32" fmla="*/ 199 w 223"/>
                <a:gd name="T33" fmla="*/ 241 h 341"/>
                <a:gd name="T34" fmla="*/ 168 w 223"/>
                <a:gd name="T35" fmla="*/ 236 h 341"/>
                <a:gd name="T36" fmla="*/ 153 w 223"/>
                <a:gd name="T37" fmla="*/ 253 h 341"/>
                <a:gd name="T38" fmla="*/ 161 w 223"/>
                <a:gd name="T39" fmla="*/ 269 h 341"/>
                <a:gd name="T40" fmla="*/ 125 w 223"/>
                <a:gd name="T41" fmla="*/ 324 h 341"/>
                <a:gd name="T42" fmla="*/ 115 w 223"/>
                <a:gd name="T43" fmla="*/ 341 h 341"/>
                <a:gd name="T44" fmla="*/ 65 w 223"/>
                <a:gd name="T45" fmla="*/ 341 h 341"/>
                <a:gd name="T46" fmla="*/ 62 w 223"/>
                <a:gd name="T47" fmla="*/ 324 h 341"/>
                <a:gd name="T48" fmla="*/ 89 w 223"/>
                <a:gd name="T49" fmla="*/ 303 h 341"/>
                <a:gd name="T50" fmla="*/ 86 w 223"/>
                <a:gd name="T51" fmla="*/ 274 h 341"/>
                <a:gd name="T52" fmla="*/ 34 w 223"/>
                <a:gd name="T53" fmla="*/ 246 h 341"/>
                <a:gd name="T54" fmla="*/ 36 w 223"/>
                <a:gd name="T55" fmla="*/ 226 h 341"/>
                <a:gd name="T56" fmla="*/ 58 w 223"/>
                <a:gd name="T57" fmla="*/ 224 h 341"/>
                <a:gd name="T58" fmla="*/ 74 w 223"/>
                <a:gd name="T59" fmla="*/ 176 h 341"/>
                <a:gd name="T60" fmla="*/ 67 w 223"/>
                <a:gd name="T61" fmla="*/ 121 h 341"/>
                <a:gd name="T62" fmla="*/ 48 w 223"/>
                <a:gd name="T63" fmla="*/ 86 h 341"/>
                <a:gd name="T64" fmla="*/ 10 w 223"/>
                <a:gd name="T65" fmla="*/ 38 h 341"/>
                <a:gd name="T66" fmla="*/ 12 w 223"/>
                <a:gd name="T67" fmla="*/ 26 h 341"/>
                <a:gd name="T68" fmla="*/ 0 w 223"/>
                <a:gd name="T69" fmla="*/ 7 h 341"/>
                <a:gd name="T70" fmla="*/ 10 w 223"/>
                <a:gd name="T7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341">
                  <a:moveTo>
                    <a:pt x="10" y="0"/>
                  </a:moveTo>
                  <a:lnTo>
                    <a:pt x="26" y="24"/>
                  </a:lnTo>
                  <a:lnTo>
                    <a:pt x="46" y="24"/>
                  </a:lnTo>
                  <a:lnTo>
                    <a:pt x="72" y="55"/>
                  </a:lnTo>
                  <a:lnTo>
                    <a:pt x="84" y="95"/>
                  </a:lnTo>
                  <a:lnTo>
                    <a:pt x="84" y="114"/>
                  </a:lnTo>
                  <a:lnTo>
                    <a:pt x="105" y="143"/>
                  </a:lnTo>
                  <a:lnTo>
                    <a:pt x="101" y="110"/>
                  </a:lnTo>
                  <a:lnTo>
                    <a:pt x="117" y="110"/>
                  </a:lnTo>
                  <a:lnTo>
                    <a:pt x="125" y="157"/>
                  </a:lnTo>
                  <a:lnTo>
                    <a:pt x="173" y="181"/>
                  </a:lnTo>
                  <a:lnTo>
                    <a:pt x="192" y="162"/>
                  </a:lnTo>
                  <a:lnTo>
                    <a:pt x="223" y="164"/>
                  </a:lnTo>
                  <a:lnTo>
                    <a:pt x="223" y="179"/>
                  </a:lnTo>
                  <a:lnTo>
                    <a:pt x="211" y="219"/>
                  </a:lnTo>
                  <a:lnTo>
                    <a:pt x="199" y="224"/>
                  </a:lnTo>
                  <a:lnTo>
                    <a:pt x="199" y="241"/>
                  </a:lnTo>
                  <a:lnTo>
                    <a:pt x="168" y="236"/>
                  </a:lnTo>
                  <a:lnTo>
                    <a:pt x="153" y="253"/>
                  </a:lnTo>
                  <a:lnTo>
                    <a:pt x="161" y="269"/>
                  </a:lnTo>
                  <a:lnTo>
                    <a:pt x="125" y="324"/>
                  </a:lnTo>
                  <a:lnTo>
                    <a:pt x="115" y="341"/>
                  </a:lnTo>
                  <a:lnTo>
                    <a:pt x="65" y="341"/>
                  </a:lnTo>
                  <a:lnTo>
                    <a:pt x="62" y="324"/>
                  </a:lnTo>
                  <a:lnTo>
                    <a:pt x="89" y="303"/>
                  </a:lnTo>
                  <a:lnTo>
                    <a:pt x="86" y="274"/>
                  </a:lnTo>
                  <a:lnTo>
                    <a:pt x="34" y="246"/>
                  </a:lnTo>
                  <a:lnTo>
                    <a:pt x="36" y="226"/>
                  </a:lnTo>
                  <a:lnTo>
                    <a:pt x="58" y="224"/>
                  </a:lnTo>
                  <a:lnTo>
                    <a:pt x="74" y="176"/>
                  </a:lnTo>
                  <a:lnTo>
                    <a:pt x="67" y="121"/>
                  </a:lnTo>
                  <a:lnTo>
                    <a:pt x="48" y="86"/>
                  </a:lnTo>
                  <a:lnTo>
                    <a:pt x="10" y="38"/>
                  </a:lnTo>
                  <a:lnTo>
                    <a:pt x="12" y="26"/>
                  </a:lnTo>
                  <a:lnTo>
                    <a:pt x="0" y="7"/>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6">
              <a:extLst>
                <a:ext uri="{FF2B5EF4-FFF2-40B4-BE49-F238E27FC236}">
                  <a16:creationId xmlns:a16="http://schemas.microsoft.com/office/drawing/2014/main" id="{4DDE4D47-6075-423F-9975-5FE5684557EB}"/>
                </a:ext>
              </a:extLst>
            </p:cNvPr>
            <p:cNvSpPr>
              <a:spLocks/>
            </p:cNvSpPr>
            <p:nvPr/>
          </p:nvSpPr>
          <p:spPr bwMode="auto">
            <a:xfrm>
              <a:off x="3124" y="3345"/>
              <a:ext cx="271" cy="324"/>
            </a:xfrm>
            <a:custGeom>
              <a:avLst/>
              <a:gdLst>
                <a:gd name="T0" fmla="*/ 81 w 113"/>
                <a:gd name="T1" fmla="*/ 2 h 136"/>
                <a:gd name="T2" fmla="*/ 91 w 113"/>
                <a:gd name="T3" fmla="*/ 0 h 136"/>
                <a:gd name="T4" fmla="*/ 95 w 113"/>
                <a:gd name="T5" fmla="*/ 14 h 136"/>
                <a:gd name="T6" fmla="*/ 106 w 113"/>
                <a:gd name="T7" fmla="*/ 6 h 136"/>
                <a:gd name="T8" fmla="*/ 111 w 113"/>
                <a:gd name="T9" fmla="*/ 14 h 136"/>
                <a:gd name="T10" fmla="*/ 108 w 113"/>
                <a:gd name="T11" fmla="*/ 18 h 136"/>
                <a:gd name="T12" fmla="*/ 113 w 113"/>
                <a:gd name="T13" fmla="*/ 24 h 136"/>
                <a:gd name="T14" fmla="*/ 100 w 113"/>
                <a:gd name="T15" fmla="*/ 46 h 136"/>
                <a:gd name="T16" fmla="*/ 89 w 113"/>
                <a:gd name="T17" fmla="*/ 52 h 136"/>
                <a:gd name="T18" fmla="*/ 92 w 113"/>
                <a:gd name="T19" fmla="*/ 64 h 136"/>
                <a:gd name="T20" fmla="*/ 67 w 113"/>
                <a:gd name="T21" fmla="*/ 76 h 136"/>
                <a:gd name="T22" fmla="*/ 58 w 113"/>
                <a:gd name="T23" fmla="*/ 110 h 136"/>
                <a:gd name="T24" fmla="*/ 40 w 113"/>
                <a:gd name="T25" fmla="*/ 126 h 136"/>
                <a:gd name="T26" fmla="*/ 25 w 113"/>
                <a:gd name="T27" fmla="*/ 121 h 136"/>
                <a:gd name="T28" fmla="*/ 25 w 113"/>
                <a:gd name="T29" fmla="*/ 132 h 136"/>
                <a:gd name="T30" fmla="*/ 13 w 113"/>
                <a:gd name="T31" fmla="*/ 136 h 136"/>
                <a:gd name="T32" fmla="*/ 10 w 113"/>
                <a:gd name="T33" fmla="*/ 130 h 136"/>
                <a:gd name="T34" fmla="*/ 17 w 113"/>
                <a:gd name="T35" fmla="*/ 115 h 136"/>
                <a:gd name="T36" fmla="*/ 2 w 113"/>
                <a:gd name="T37" fmla="*/ 113 h 136"/>
                <a:gd name="T38" fmla="*/ 0 w 113"/>
                <a:gd name="T39" fmla="*/ 102 h 136"/>
                <a:gd name="T40" fmla="*/ 25 w 113"/>
                <a:gd name="T41" fmla="*/ 71 h 136"/>
                <a:gd name="T42" fmla="*/ 33 w 113"/>
                <a:gd name="T43" fmla="*/ 68 h 136"/>
                <a:gd name="T44" fmla="*/ 67 w 113"/>
                <a:gd name="T45" fmla="*/ 40 h 136"/>
                <a:gd name="T46" fmla="*/ 70 w 113"/>
                <a:gd name="T47" fmla="*/ 23 h 136"/>
                <a:gd name="T48" fmla="*/ 77 w 113"/>
                <a:gd name="T49" fmla="*/ 22 h 136"/>
                <a:gd name="T50" fmla="*/ 81 w 113"/>
                <a:gd name="T51" fmla="*/ 14 h 136"/>
                <a:gd name="T52" fmla="*/ 81 w 113"/>
                <a:gd name="T5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36">
                  <a:moveTo>
                    <a:pt x="81" y="2"/>
                  </a:moveTo>
                  <a:cubicBezTo>
                    <a:pt x="91" y="0"/>
                    <a:pt x="91" y="0"/>
                    <a:pt x="91" y="0"/>
                  </a:cubicBezTo>
                  <a:cubicBezTo>
                    <a:pt x="95" y="14"/>
                    <a:pt x="95" y="14"/>
                    <a:pt x="95" y="14"/>
                  </a:cubicBezTo>
                  <a:cubicBezTo>
                    <a:pt x="106" y="6"/>
                    <a:pt x="106" y="6"/>
                    <a:pt x="106" y="6"/>
                  </a:cubicBezTo>
                  <a:cubicBezTo>
                    <a:pt x="111" y="14"/>
                    <a:pt x="111" y="14"/>
                    <a:pt x="111" y="14"/>
                  </a:cubicBezTo>
                  <a:cubicBezTo>
                    <a:pt x="108" y="18"/>
                    <a:pt x="108" y="18"/>
                    <a:pt x="108" y="18"/>
                  </a:cubicBezTo>
                  <a:cubicBezTo>
                    <a:pt x="113" y="24"/>
                    <a:pt x="113" y="24"/>
                    <a:pt x="113" y="24"/>
                  </a:cubicBezTo>
                  <a:cubicBezTo>
                    <a:pt x="100" y="46"/>
                    <a:pt x="100" y="46"/>
                    <a:pt x="100" y="46"/>
                  </a:cubicBezTo>
                  <a:cubicBezTo>
                    <a:pt x="89" y="52"/>
                    <a:pt x="89" y="52"/>
                    <a:pt x="89" y="52"/>
                  </a:cubicBezTo>
                  <a:cubicBezTo>
                    <a:pt x="92" y="64"/>
                    <a:pt x="92" y="64"/>
                    <a:pt x="92" y="64"/>
                  </a:cubicBezTo>
                  <a:cubicBezTo>
                    <a:pt x="67" y="76"/>
                    <a:pt x="67" y="76"/>
                    <a:pt x="67" y="76"/>
                  </a:cubicBezTo>
                  <a:cubicBezTo>
                    <a:pt x="58" y="110"/>
                    <a:pt x="58" y="110"/>
                    <a:pt x="58" y="110"/>
                  </a:cubicBezTo>
                  <a:cubicBezTo>
                    <a:pt x="40" y="126"/>
                    <a:pt x="40" y="126"/>
                    <a:pt x="40" y="126"/>
                  </a:cubicBezTo>
                  <a:cubicBezTo>
                    <a:pt x="40" y="126"/>
                    <a:pt x="25" y="120"/>
                    <a:pt x="25" y="121"/>
                  </a:cubicBezTo>
                  <a:cubicBezTo>
                    <a:pt x="24" y="123"/>
                    <a:pt x="25" y="132"/>
                    <a:pt x="25" y="132"/>
                  </a:cubicBezTo>
                  <a:cubicBezTo>
                    <a:pt x="13" y="136"/>
                    <a:pt x="13" y="136"/>
                    <a:pt x="13" y="136"/>
                  </a:cubicBezTo>
                  <a:cubicBezTo>
                    <a:pt x="10" y="130"/>
                    <a:pt x="10" y="130"/>
                    <a:pt x="10" y="130"/>
                  </a:cubicBezTo>
                  <a:cubicBezTo>
                    <a:pt x="17" y="115"/>
                    <a:pt x="17" y="115"/>
                    <a:pt x="17" y="115"/>
                  </a:cubicBezTo>
                  <a:cubicBezTo>
                    <a:pt x="2" y="113"/>
                    <a:pt x="2" y="113"/>
                    <a:pt x="2" y="113"/>
                  </a:cubicBezTo>
                  <a:cubicBezTo>
                    <a:pt x="0" y="102"/>
                    <a:pt x="0" y="102"/>
                    <a:pt x="0" y="102"/>
                  </a:cubicBezTo>
                  <a:cubicBezTo>
                    <a:pt x="25" y="71"/>
                    <a:pt x="25" y="71"/>
                    <a:pt x="25" y="71"/>
                  </a:cubicBezTo>
                  <a:cubicBezTo>
                    <a:pt x="33" y="68"/>
                    <a:pt x="33" y="68"/>
                    <a:pt x="33" y="68"/>
                  </a:cubicBezTo>
                  <a:cubicBezTo>
                    <a:pt x="67" y="40"/>
                    <a:pt x="67" y="40"/>
                    <a:pt x="67" y="40"/>
                  </a:cubicBezTo>
                  <a:cubicBezTo>
                    <a:pt x="70" y="23"/>
                    <a:pt x="70" y="23"/>
                    <a:pt x="70" y="23"/>
                  </a:cubicBezTo>
                  <a:cubicBezTo>
                    <a:pt x="77" y="22"/>
                    <a:pt x="77" y="22"/>
                    <a:pt x="77" y="22"/>
                  </a:cubicBezTo>
                  <a:cubicBezTo>
                    <a:pt x="81" y="14"/>
                    <a:pt x="81" y="14"/>
                    <a:pt x="81" y="14"/>
                  </a:cubicBezTo>
                  <a:lnTo>
                    <a:pt x="8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2" name="Freeform: Shape 71">
            <a:extLst>
              <a:ext uri="{FF2B5EF4-FFF2-40B4-BE49-F238E27FC236}">
                <a16:creationId xmlns:a16="http://schemas.microsoft.com/office/drawing/2014/main" id="{712D577D-3CDC-44E6-8924-8B4F040308F7}"/>
              </a:ext>
            </a:extLst>
          </p:cNvPr>
          <p:cNvSpPr/>
          <p:nvPr/>
        </p:nvSpPr>
        <p:spPr>
          <a:xfrm>
            <a:off x="8548358" y="3808063"/>
            <a:ext cx="211322" cy="211322"/>
          </a:xfrm>
          <a:custGeom>
            <a:avLst/>
            <a:gdLst>
              <a:gd name="connsiteX0" fmla="*/ 416929 w 833856"/>
              <a:gd name="connsiteY0" fmla="*/ 0 h 833857"/>
              <a:gd name="connsiteX1" fmla="*/ 0 w 833856"/>
              <a:gd name="connsiteY1" fmla="*/ 417165 h 833857"/>
              <a:gd name="connsiteX2" fmla="*/ 417165 w 833856"/>
              <a:gd name="connsiteY2" fmla="*/ 834331 h 833857"/>
              <a:gd name="connsiteX3" fmla="*/ 834331 w 833856"/>
              <a:gd name="connsiteY3" fmla="*/ 417165 h 833857"/>
              <a:gd name="connsiteX4" fmla="*/ 416929 w 833856"/>
              <a:gd name="connsiteY4" fmla="*/ 0 h 833857"/>
              <a:gd name="connsiteX5" fmla="*/ 526135 w 833856"/>
              <a:gd name="connsiteY5" fmla="*/ 210833 h 833857"/>
              <a:gd name="connsiteX6" fmla="*/ 575409 w 833856"/>
              <a:gd name="connsiteY6" fmla="*/ 260107 h 833857"/>
              <a:gd name="connsiteX7" fmla="*/ 526135 w 833856"/>
              <a:gd name="connsiteY7" fmla="*/ 309380 h 833857"/>
              <a:gd name="connsiteX8" fmla="*/ 476862 w 833856"/>
              <a:gd name="connsiteY8" fmla="*/ 260107 h 833857"/>
              <a:gd name="connsiteX9" fmla="*/ 526135 w 833856"/>
              <a:gd name="connsiteY9" fmla="*/ 210833 h 833857"/>
              <a:gd name="connsiteX10" fmla="*/ 307722 w 833856"/>
              <a:gd name="connsiteY10" fmla="*/ 210833 h 833857"/>
              <a:gd name="connsiteX11" fmla="*/ 356995 w 833856"/>
              <a:gd name="connsiteY11" fmla="*/ 260107 h 833857"/>
              <a:gd name="connsiteX12" fmla="*/ 307722 w 833856"/>
              <a:gd name="connsiteY12" fmla="*/ 309380 h 833857"/>
              <a:gd name="connsiteX13" fmla="*/ 258448 w 833856"/>
              <a:gd name="connsiteY13" fmla="*/ 260107 h 833857"/>
              <a:gd name="connsiteX14" fmla="*/ 307722 w 833856"/>
              <a:gd name="connsiteY14" fmla="*/ 210833 h 833857"/>
              <a:gd name="connsiteX15" fmla="*/ 629183 w 833856"/>
              <a:gd name="connsiteY15" fmla="*/ 490602 h 833857"/>
              <a:gd name="connsiteX16" fmla="*/ 417165 w 833856"/>
              <a:gd name="connsiteY16" fmla="*/ 623498 h 833857"/>
              <a:gd name="connsiteX17" fmla="*/ 205148 w 833856"/>
              <a:gd name="connsiteY17" fmla="*/ 490602 h 833857"/>
              <a:gd name="connsiteX18" fmla="*/ 254184 w 833856"/>
              <a:gd name="connsiteY18" fmla="*/ 466913 h 833857"/>
              <a:gd name="connsiteX19" fmla="*/ 417402 w 833856"/>
              <a:gd name="connsiteY19" fmla="*/ 569013 h 833857"/>
              <a:gd name="connsiteX20" fmla="*/ 580620 w 833856"/>
              <a:gd name="connsiteY20" fmla="*/ 466913 h 833857"/>
              <a:gd name="connsiteX21" fmla="*/ 629183 w 833856"/>
              <a:gd name="connsiteY21" fmla="*/ 490602 h 83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856" h="833857">
                <a:moveTo>
                  <a:pt x="416929" y="0"/>
                </a:moveTo>
                <a:cubicBezTo>
                  <a:pt x="186670" y="0"/>
                  <a:pt x="0" y="186907"/>
                  <a:pt x="0" y="417165"/>
                </a:cubicBezTo>
                <a:cubicBezTo>
                  <a:pt x="0" y="647424"/>
                  <a:pt x="186670" y="834331"/>
                  <a:pt x="417165" y="834331"/>
                </a:cubicBezTo>
                <a:cubicBezTo>
                  <a:pt x="647661" y="834331"/>
                  <a:pt x="834331" y="647661"/>
                  <a:pt x="834331" y="417165"/>
                </a:cubicBezTo>
                <a:cubicBezTo>
                  <a:pt x="834094" y="186907"/>
                  <a:pt x="647187" y="0"/>
                  <a:pt x="416929" y="0"/>
                </a:cubicBezTo>
                <a:close/>
                <a:moveTo>
                  <a:pt x="526135" y="210833"/>
                </a:moveTo>
                <a:cubicBezTo>
                  <a:pt x="553378" y="210833"/>
                  <a:pt x="575409" y="232864"/>
                  <a:pt x="575409" y="260107"/>
                </a:cubicBezTo>
                <a:cubicBezTo>
                  <a:pt x="575409" y="287349"/>
                  <a:pt x="553378" y="309380"/>
                  <a:pt x="526135" y="309380"/>
                </a:cubicBezTo>
                <a:cubicBezTo>
                  <a:pt x="498893" y="309380"/>
                  <a:pt x="476862" y="287349"/>
                  <a:pt x="476862" y="260107"/>
                </a:cubicBezTo>
                <a:cubicBezTo>
                  <a:pt x="476862" y="232864"/>
                  <a:pt x="498893" y="210833"/>
                  <a:pt x="526135" y="210833"/>
                </a:cubicBezTo>
                <a:close/>
                <a:moveTo>
                  <a:pt x="307722" y="210833"/>
                </a:moveTo>
                <a:cubicBezTo>
                  <a:pt x="334964" y="210833"/>
                  <a:pt x="356995" y="232864"/>
                  <a:pt x="356995" y="260107"/>
                </a:cubicBezTo>
                <a:cubicBezTo>
                  <a:pt x="356995" y="287349"/>
                  <a:pt x="334964" y="309380"/>
                  <a:pt x="307722" y="309380"/>
                </a:cubicBezTo>
                <a:cubicBezTo>
                  <a:pt x="280479" y="309380"/>
                  <a:pt x="258448" y="287349"/>
                  <a:pt x="258448" y="260107"/>
                </a:cubicBezTo>
                <a:cubicBezTo>
                  <a:pt x="258448" y="232864"/>
                  <a:pt x="280479" y="210833"/>
                  <a:pt x="307722" y="210833"/>
                </a:cubicBezTo>
                <a:close/>
                <a:moveTo>
                  <a:pt x="629183" y="490602"/>
                </a:moveTo>
                <a:cubicBezTo>
                  <a:pt x="591044" y="569250"/>
                  <a:pt x="510501" y="623498"/>
                  <a:pt x="417165" y="623498"/>
                </a:cubicBezTo>
                <a:cubicBezTo>
                  <a:pt x="323830" y="623498"/>
                  <a:pt x="243287" y="569250"/>
                  <a:pt x="205148" y="490602"/>
                </a:cubicBezTo>
                <a:cubicBezTo>
                  <a:pt x="189276" y="457911"/>
                  <a:pt x="238313" y="434222"/>
                  <a:pt x="254184" y="466913"/>
                </a:cubicBezTo>
                <a:cubicBezTo>
                  <a:pt x="283559" y="527557"/>
                  <a:pt x="345624" y="569013"/>
                  <a:pt x="417402" y="569013"/>
                </a:cubicBezTo>
                <a:cubicBezTo>
                  <a:pt x="489180" y="569013"/>
                  <a:pt x="551246" y="527320"/>
                  <a:pt x="580620" y="466913"/>
                </a:cubicBezTo>
                <a:cubicBezTo>
                  <a:pt x="596018" y="434222"/>
                  <a:pt x="645055" y="458148"/>
                  <a:pt x="629183" y="490602"/>
                </a:cubicBezTo>
                <a:close/>
              </a:path>
            </a:pathLst>
          </a:custGeom>
          <a:solidFill>
            <a:srgbClr val="282D41"/>
          </a:solidFill>
          <a:ln w="2369" cap="flat">
            <a:noFill/>
            <a:prstDash val="solid"/>
            <a:miter/>
          </a:ln>
        </p:spPr>
        <p:txBody>
          <a:bodyPr rtlCol="0" anchor="ctr"/>
          <a:lstStyle/>
          <a:p>
            <a:endParaRPr lang="en-NZ"/>
          </a:p>
        </p:txBody>
      </p:sp>
      <p:grpSp>
        <p:nvGrpSpPr>
          <p:cNvPr id="63" name="Group 62">
            <a:extLst>
              <a:ext uri="{FF2B5EF4-FFF2-40B4-BE49-F238E27FC236}">
                <a16:creationId xmlns:a16="http://schemas.microsoft.com/office/drawing/2014/main" id="{E69D4135-C55A-43C7-BA7D-52D8CE4DE7D0}"/>
              </a:ext>
            </a:extLst>
          </p:cNvPr>
          <p:cNvGrpSpPr/>
          <p:nvPr/>
        </p:nvGrpSpPr>
        <p:grpSpPr>
          <a:xfrm>
            <a:off x="5136705" y="6520445"/>
            <a:ext cx="2241162" cy="215444"/>
            <a:chOff x="163092" y="5772628"/>
            <a:chExt cx="2241162" cy="215444"/>
          </a:xfrm>
        </p:grpSpPr>
        <p:sp>
          <p:nvSpPr>
            <p:cNvPr id="67" name="TextBox 66">
              <a:extLst>
                <a:ext uri="{FF2B5EF4-FFF2-40B4-BE49-F238E27FC236}">
                  <a16:creationId xmlns:a16="http://schemas.microsoft.com/office/drawing/2014/main" id="{1447AC91-F7A3-4F40-BF52-C40DABE76F5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68" name="Isosceles Triangle 67">
              <a:extLst>
                <a:ext uri="{FF2B5EF4-FFF2-40B4-BE49-F238E27FC236}">
                  <a16:creationId xmlns:a16="http://schemas.microsoft.com/office/drawing/2014/main" id="{C8805390-5B7A-4736-B8BB-0FF06D8BC750}"/>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Isosceles Triangle 70">
              <a:extLst>
                <a:ext uri="{FF2B5EF4-FFF2-40B4-BE49-F238E27FC236}">
                  <a16:creationId xmlns:a16="http://schemas.microsoft.com/office/drawing/2014/main" id="{A4717B66-25A6-411A-9C09-739E72DFC933}"/>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3" name="Isosceles Triangle 72">
            <a:extLst>
              <a:ext uri="{FF2B5EF4-FFF2-40B4-BE49-F238E27FC236}">
                <a16:creationId xmlns:a16="http://schemas.microsoft.com/office/drawing/2014/main" id="{639A331C-6599-45A2-9BDF-7F9347A6C59C}"/>
              </a:ext>
            </a:extLst>
          </p:cNvPr>
          <p:cNvSpPr>
            <a:spLocks noChangeAspect="1"/>
          </p:cNvSpPr>
          <p:nvPr/>
        </p:nvSpPr>
        <p:spPr>
          <a:xfrm>
            <a:off x="8418224" y="5210292"/>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Isosceles Triangle 73">
            <a:extLst>
              <a:ext uri="{FF2B5EF4-FFF2-40B4-BE49-F238E27FC236}">
                <a16:creationId xmlns:a16="http://schemas.microsoft.com/office/drawing/2014/main" id="{5C2C55CA-DC7A-45A6-89BC-2EBC2BC3520F}"/>
              </a:ext>
            </a:extLst>
          </p:cNvPr>
          <p:cNvSpPr>
            <a:spLocks noChangeAspect="1"/>
          </p:cNvSpPr>
          <p:nvPr/>
        </p:nvSpPr>
        <p:spPr>
          <a:xfrm>
            <a:off x="2008009" y="4836381"/>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Isosceles Triangle 74">
            <a:extLst>
              <a:ext uri="{FF2B5EF4-FFF2-40B4-BE49-F238E27FC236}">
                <a16:creationId xmlns:a16="http://schemas.microsoft.com/office/drawing/2014/main" id="{BC8548D3-3E99-4EC9-A0B2-F487F217BB18}"/>
              </a:ext>
            </a:extLst>
          </p:cNvPr>
          <p:cNvSpPr>
            <a:spLocks noChangeAspect="1"/>
          </p:cNvSpPr>
          <p:nvPr/>
        </p:nvSpPr>
        <p:spPr>
          <a:xfrm flipV="1">
            <a:off x="4169085" y="4934867"/>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3380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a:xfrm>
            <a:off x="5932715" y="2150053"/>
            <a:ext cx="5994400" cy="2387600"/>
          </a:xfrm>
        </p:spPr>
        <p:txBody>
          <a:bodyPr>
            <a:noAutofit/>
          </a:bodyPr>
          <a:lstStyle/>
          <a:p>
            <a:r>
              <a:rPr lang="en-NZ" sz="4000" dirty="0">
                <a:latin typeface="Georgia" panose="02040502050405020303" pitchFamily="18" charset="0"/>
              </a:rPr>
              <a:t>Overall engagement, Attendance AND PARTICIPATION AMONG ASIAN NEW ZEALANDERS</a:t>
            </a:r>
          </a:p>
        </p:txBody>
      </p:sp>
    </p:spTree>
    <p:extLst>
      <p:ext uri="{BB962C8B-B14F-4D97-AF65-F5344CB8AC3E}">
        <p14:creationId xmlns:p14="http://schemas.microsoft.com/office/powerpoint/2010/main" val="87092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engagement</a:t>
            </a:r>
          </a:p>
        </p:txBody>
      </p:sp>
      <p:sp>
        <p:nvSpPr>
          <p:cNvPr id="19" name="TextBox 18"/>
          <p:cNvSpPr txBox="1"/>
          <p:nvPr/>
        </p:nvSpPr>
        <p:spPr>
          <a:xfrm>
            <a:off x="1327684" y="2303033"/>
            <a:ext cx="2853666"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Asian New Zealanders</a:t>
            </a:r>
          </a:p>
        </p:txBody>
      </p:sp>
      <p:graphicFrame>
        <p:nvGraphicFramePr>
          <p:cNvPr id="28" name="Chart 27"/>
          <p:cNvGraphicFramePr/>
          <p:nvPr>
            <p:extLst>
              <p:ext uri="{D42A27DB-BD31-4B8C-83A1-F6EECF244321}">
                <p14:modId xmlns:p14="http://schemas.microsoft.com/office/powerpoint/2010/main" val="2355270916"/>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(n=6263)</a:t>
            </a:r>
          </a:p>
        </p:txBody>
      </p:sp>
      <p:sp>
        <p:nvSpPr>
          <p:cNvPr id="40" name="TextBox 39">
            <a:extLst>
              <a:ext uri="{FF2B5EF4-FFF2-40B4-BE49-F238E27FC236}">
                <a16:creationId xmlns:a16="http://schemas.microsoft.com/office/drawing/2014/main" id="{57AEB3CE-51B1-4054-903D-764DE049EEB8}"/>
              </a:ext>
            </a:extLst>
          </p:cNvPr>
          <p:cNvSpPr txBox="1"/>
          <p:nvPr/>
        </p:nvSpPr>
        <p:spPr>
          <a:xfrm>
            <a:off x="5790765"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grpSp>
        <p:nvGrpSpPr>
          <p:cNvPr id="9" name="Group 8">
            <a:extLst>
              <a:ext uri="{FF2B5EF4-FFF2-40B4-BE49-F238E27FC236}">
                <a16:creationId xmlns:a16="http://schemas.microsoft.com/office/drawing/2014/main" id="{0BA89247-248A-42CB-AE3D-10630C296C3B}"/>
              </a:ext>
            </a:extLst>
          </p:cNvPr>
          <p:cNvGrpSpPr/>
          <p:nvPr/>
        </p:nvGrpSpPr>
        <p:grpSpPr>
          <a:xfrm>
            <a:off x="5136705" y="6407321"/>
            <a:ext cx="2241162" cy="215444"/>
            <a:chOff x="163092" y="5772628"/>
            <a:chExt cx="2241162" cy="215444"/>
          </a:xfrm>
        </p:grpSpPr>
        <p:sp>
          <p:nvSpPr>
            <p:cNvPr id="43" name="TextBox 42">
              <a:extLst>
                <a:ext uri="{FF2B5EF4-FFF2-40B4-BE49-F238E27FC236}">
                  <a16:creationId xmlns:a16="http://schemas.microsoft.com/office/drawing/2014/main" id="{3A2A2CF1-B83C-4823-A3CD-C26756EF9CF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16" name="Isosceles Triangle 15">
              <a:extLst>
                <a:ext uri="{FF2B5EF4-FFF2-40B4-BE49-F238E27FC236}">
                  <a16:creationId xmlns:a16="http://schemas.microsoft.com/office/drawing/2014/main" id="{9A7D3C62-F798-4C6D-ACFC-4A45EC7AF17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60E129F9-D4D9-4979-95F1-B4F84A5CFC57}"/>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7" name="Rectangle 36">
            <a:extLst>
              <a:ext uri="{FF2B5EF4-FFF2-40B4-BE49-F238E27FC236}">
                <a16:creationId xmlns:a16="http://schemas.microsoft.com/office/drawing/2014/main" id="{DDF3D444-3542-4BC3-8D24-211D27AB7496}"/>
              </a:ext>
            </a:extLst>
          </p:cNvPr>
          <p:cNvSpPr/>
          <p:nvPr/>
        </p:nvSpPr>
        <p:spPr>
          <a:xfrm>
            <a:off x="710919" y="1118672"/>
            <a:ext cx="7238296" cy="600164"/>
          </a:xfrm>
          <a:prstGeom prst="rect">
            <a:avLst/>
          </a:prstGeom>
        </p:spPr>
        <p:txBody>
          <a:bodyPr wrap="square">
            <a:spAutoFit/>
          </a:bodyPr>
          <a:lstStyle/>
          <a:p>
            <a:pPr lvl="0">
              <a:defRPr/>
            </a:pPr>
            <a:r>
              <a:rPr kumimoji="0" lang="en-NZ" sz="1100" b="1" i="1" u="none" strike="noStrike" kern="1200" cap="none" spc="0" normalizeH="0" baseline="0" noProof="0" dirty="0">
                <a:ln>
                  <a:noFill/>
                </a:ln>
                <a:solidFill>
                  <a:schemeClr val="bg1"/>
                </a:solidFill>
                <a:effectLst/>
                <a:uLnTx/>
                <a:uFillTx/>
                <a:latin typeface="+mj-lt"/>
                <a:ea typeface="+mn-ea"/>
                <a:cs typeface="+mn-cs"/>
              </a:rPr>
              <a:t>Overall engagement is based on all those who have either attended or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p>
        </p:txBody>
      </p:sp>
      <p:sp>
        <p:nvSpPr>
          <p:cNvPr id="8" name="Rectangle 7">
            <a:extLst>
              <a:ext uri="{FF2B5EF4-FFF2-40B4-BE49-F238E27FC236}">
                <a16:creationId xmlns:a16="http://schemas.microsoft.com/office/drawing/2014/main" id="{6B3BA0F0-9BAA-45D2-9A17-83B0B62590F8}"/>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8" name="Chart 37">
            <a:extLst>
              <a:ext uri="{FF2B5EF4-FFF2-40B4-BE49-F238E27FC236}">
                <a16:creationId xmlns:a16="http://schemas.microsoft.com/office/drawing/2014/main" id="{13AA6D84-0F96-471C-9ED1-3E4EEB9BC375}"/>
              </a:ext>
            </a:extLst>
          </p:cNvPr>
          <p:cNvGraphicFramePr/>
          <p:nvPr>
            <p:extLst>
              <p:ext uri="{D42A27DB-BD31-4B8C-83A1-F6EECF244321}">
                <p14:modId xmlns:p14="http://schemas.microsoft.com/office/powerpoint/2010/main" val="1245511037"/>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3AE2E25C-8736-41BF-96E2-CE9395685675}"/>
              </a:ext>
            </a:extLst>
          </p:cNvPr>
          <p:cNvGraphicFramePr/>
          <p:nvPr>
            <p:extLst>
              <p:ext uri="{D42A27DB-BD31-4B8C-83A1-F6EECF244321}">
                <p14:modId xmlns:p14="http://schemas.microsoft.com/office/powerpoint/2010/main" val="470560558"/>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5"/>
          </a:graphicData>
        </a:graphic>
      </p:graphicFrame>
      <p:sp>
        <p:nvSpPr>
          <p:cNvPr id="44" name="Rectangle 43">
            <a:extLst>
              <a:ext uri="{FF2B5EF4-FFF2-40B4-BE49-F238E27FC236}">
                <a16:creationId xmlns:a16="http://schemas.microsoft.com/office/drawing/2014/main" id="{879D6D22-990D-4AA5-8279-8D7F66E8857E}"/>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B38544-B1ED-49B5-BB7D-C31E7978C6D8}"/>
              </a:ext>
            </a:extLst>
          </p:cNvPr>
          <p:cNvSpPr/>
          <p:nvPr/>
        </p:nvSpPr>
        <p:spPr>
          <a:xfrm>
            <a:off x="1024191"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77%</a:t>
            </a:r>
            <a:endParaRPr lang="en-NZ" sz="2800" dirty="0">
              <a:solidFill>
                <a:srgbClr val="414141"/>
              </a:solidFill>
              <a:latin typeface="Arial Black" panose="020B0A04020102020204" pitchFamily="34" charset="0"/>
            </a:endParaRPr>
          </a:p>
        </p:txBody>
      </p:sp>
      <p:sp>
        <p:nvSpPr>
          <p:cNvPr id="45" name="TextBox 44">
            <a:extLst>
              <a:ext uri="{FF2B5EF4-FFF2-40B4-BE49-F238E27FC236}">
                <a16:creationId xmlns:a16="http://schemas.microsoft.com/office/drawing/2014/main" id="{37267602-525D-4CC6-B320-140038E49741}"/>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14" name="Straight Connector 13">
            <a:extLst>
              <a:ext uri="{FF2B5EF4-FFF2-40B4-BE49-F238E27FC236}">
                <a16:creationId xmlns:a16="http://schemas.microsoft.com/office/drawing/2014/main" id="{75EB81B7-A116-439C-AA1A-C1EED86EB721}"/>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1E7BA00-AC30-4F0D-98E6-875DFEEED6CE}"/>
              </a:ext>
            </a:extLst>
          </p:cNvPr>
          <p:cNvSpPr/>
          <p:nvPr/>
        </p:nvSpPr>
        <p:spPr>
          <a:xfrm>
            <a:off x="3308634"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76%</a:t>
            </a:r>
            <a:endParaRPr lang="en-NZ" sz="2800" dirty="0">
              <a:solidFill>
                <a:srgbClr val="414141"/>
              </a:solidFill>
              <a:latin typeface="Arial Black" panose="020B0A04020102020204" pitchFamily="34" charset="0"/>
            </a:endParaRPr>
          </a:p>
        </p:txBody>
      </p:sp>
      <p:sp>
        <p:nvSpPr>
          <p:cNvPr id="48" name="TextBox 47">
            <a:extLst>
              <a:ext uri="{FF2B5EF4-FFF2-40B4-BE49-F238E27FC236}">
                <a16:creationId xmlns:a16="http://schemas.microsoft.com/office/drawing/2014/main" id="{199F15A5-395D-43BC-B5EF-F6CD4FED2035}"/>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9" name="Straight Connector 48">
            <a:extLst>
              <a:ext uri="{FF2B5EF4-FFF2-40B4-BE49-F238E27FC236}">
                <a16:creationId xmlns:a16="http://schemas.microsoft.com/office/drawing/2014/main" id="{6515BEF1-A250-4C25-B69E-D4396E1E49C6}"/>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F912064-BE0C-4848-8CC9-D828523653F6}"/>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75%</a:t>
            </a:r>
            <a:endParaRPr lang="en-NZ" sz="2800" dirty="0">
              <a:solidFill>
                <a:srgbClr val="414141"/>
              </a:solidFill>
              <a:latin typeface="Arial Black" panose="020B0A04020102020204" pitchFamily="34" charset="0"/>
            </a:endParaRPr>
          </a:p>
        </p:txBody>
      </p:sp>
      <p:sp>
        <p:nvSpPr>
          <p:cNvPr id="52" name="TextBox 51">
            <a:extLst>
              <a:ext uri="{FF2B5EF4-FFF2-40B4-BE49-F238E27FC236}">
                <a16:creationId xmlns:a16="http://schemas.microsoft.com/office/drawing/2014/main" id="{D4CCC5A9-53B5-4B5A-8F97-9738AE907DB2}"/>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3" name="Straight Connector 52">
            <a:extLst>
              <a:ext uri="{FF2B5EF4-FFF2-40B4-BE49-F238E27FC236}">
                <a16:creationId xmlns:a16="http://schemas.microsoft.com/office/drawing/2014/main" id="{C02DB6AE-707B-4BA3-9D5D-EA6DC4FA4C5E}"/>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26655E1-D578-47AA-908B-C3160F83CD55}"/>
              </a:ext>
            </a:extLst>
          </p:cNvPr>
          <p:cNvGrpSpPr/>
          <p:nvPr/>
        </p:nvGrpSpPr>
        <p:grpSpPr>
          <a:xfrm>
            <a:off x="5136705" y="6615308"/>
            <a:ext cx="2891981" cy="215444"/>
            <a:chOff x="163092" y="5772628"/>
            <a:chExt cx="2891981" cy="215444"/>
          </a:xfrm>
        </p:grpSpPr>
        <p:sp>
          <p:nvSpPr>
            <p:cNvPr id="30" name="TextBox 29">
              <a:extLst>
                <a:ext uri="{FF2B5EF4-FFF2-40B4-BE49-F238E27FC236}">
                  <a16:creationId xmlns:a16="http://schemas.microsoft.com/office/drawing/2014/main" id="{AAE118FF-091B-46F8-8A93-B982336DE0F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1" name="Isosceles Triangle 30">
              <a:extLst>
                <a:ext uri="{FF2B5EF4-FFF2-40B4-BE49-F238E27FC236}">
                  <a16:creationId xmlns:a16="http://schemas.microsoft.com/office/drawing/2014/main" id="{E0E4918F-9BD7-4B30-AFED-02A9BBE00F19}"/>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4BF36269-CB0B-4AF8-8F33-0E05AB866C5E}"/>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Rectangle 32">
            <a:extLst>
              <a:ext uri="{FF2B5EF4-FFF2-40B4-BE49-F238E27FC236}">
                <a16:creationId xmlns:a16="http://schemas.microsoft.com/office/drawing/2014/main" id="{6664D245-96F9-4404-8CC2-5D786AE5E9A6}"/>
              </a:ext>
            </a:extLst>
          </p:cNvPr>
          <p:cNvSpPr/>
          <p:nvPr/>
        </p:nvSpPr>
        <p:spPr>
          <a:xfrm>
            <a:off x="5285391"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Engagement for all New Zealanders has declined significantly since 2017 - was 80%</a:t>
            </a:r>
          </a:p>
        </p:txBody>
      </p:sp>
      <p:sp>
        <p:nvSpPr>
          <p:cNvPr id="34" name="Rectangle 33">
            <a:extLst>
              <a:ext uri="{FF2B5EF4-FFF2-40B4-BE49-F238E27FC236}">
                <a16:creationId xmlns:a16="http://schemas.microsoft.com/office/drawing/2014/main" id="{F65BE3FA-81D3-4B02-8EEF-E64A26067A80}"/>
              </a:ext>
            </a:extLst>
          </p:cNvPr>
          <p:cNvSpPr/>
          <p:nvPr/>
        </p:nvSpPr>
        <p:spPr>
          <a:xfrm>
            <a:off x="8197551" y="1820341"/>
            <a:ext cx="3776497" cy="2785378"/>
          </a:xfrm>
          <a:prstGeom prst="rect">
            <a:avLst/>
          </a:prstGeom>
        </p:spPr>
        <p:txBody>
          <a:bodyPr wrap="square">
            <a:spAutoFit/>
          </a:bodyPr>
          <a:lstStyle/>
          <a:p>
            <a:pPr>
              <a:spcAft>
                <a:spcPts val="600"/>
              </a:spcAft>
            </a:pPr>
            <a:r>
              <a:rPr lang="en-NZ" sz="1000" dirty="0"/>
              <a:t>The survey asks respondents about their attendance at, and their participation in, six separate art forms. There are no overall questions that measure attendance or </a:t>
            </a:r>
            <a:r>
              <a:rPr lang="en-NZ" sz="1000" dirty="0">
                <a:cs typeface="Arial" panose="020B0604020202020204" pitchFamily="34" charset="0"/>
              </a:rPr>
              <a:t>participation</a:t>
            </a:r>
            <a:r>
              <a:rPr lang="en-NZ" sz="1000" dirty="0"/>
              <a:t> in the arts at an overall level. The results opposite are therefore a nett calculation based on the respondents who said they </a:t>
            </a:r>
            <a:r>
              <a:rPr lang="en-NZ" sz="1000" u="sng" dirty="0"/>
              <a:t>attended or participated in at least one</a:t>
            </a:r>
            <a:r>
              <a:rPr lang="en-NZ" sz="1000" dirty="0"/>
              <a:t> art form in the last 12 months.</a:t>
            </a:r>
          </a:p>
          <a:p>
            <a:pPr>
              <a:spcAft>
                <a:spcPts val="600"/>
              </a:spcAft>
            </a:pPr>
            <a:r>
              <a:rPr lang="en-NZ" sz="1000" dirty="0"/>
              <a:t>Consistent with 2017, three quarters of Asian New Zealanders have engaged with the arts in the last 12 months. This goes against the national trend (engagement fell from 80% to 75%). </a:t>
            </a:r>
          </a:p>
          <a:p>
            <a:pPr lvl="0">
              <a:spcBef>
                <a:spcPts val="600"/>
              </a:spcBef>
            </a:pPr>
            <a:r>
              <a:rPr lang="en-NZ" sz="1000" b="1" dirty="0">
                <a:solidFill>
                  <a:schemeClr val="tx1">
                    <a:lumMod val="85000"/>
                    <a:lumOff val="15000"/>
                  </a:schemeClr>
                </a:solidFill>
              </a:rPr>
              <a:t>Sub-group differences among Asian New Zealanders:</a:t>
            </a:r>
          </a:p>
          <a:p>
            <a:pPr>
              <a:spcBef>
                <a:spcPts val="600"/>
              </a:spcBef>
            </a:pPr>
            <a:r>
              <a:rPr lang="en-NZ" sz="1000" dirty="0">
                <a:solidFill>
                  <a:schemeClr val="tx1">
                    <a:lumMod val="85000"/>
                    <a:lumOff val="15000"/>
                  </a:schemeClr>
                </a:solidFill>
              </a:rPr>
              <a:t>Asian New Zealanders with the lived experience of disability (87%) and those aged 15 to 29 (82%) are more likely than average (76%) to be engaged with the arts. Conversely, men (72%) and those aged over 60 (61%) are less likely than average to be engaged.</a:t>
            </a:r>
          </a:p>
        </p:txBody>
      </p:sp>
    </p:spTree>
    <p:extLst>
      <p:ext uri="{BB962C8B-B14F-4D97-AF65-F5344CB8AC3E}">
        <p14:creationId xmlns:p14="http://schemas.microsoft.com/office/powerpoint/2010/main" val="42896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attendance</a:t>
            </a:r>
          </a:p>
        </p:txBody>
      </p:sp>
      <p:sp>
        <p:nvSpPr>
          <p:cNvPr id="28" name="TextBox 27">
            <a:extLst>
              <a:ext uri="{FF2B5EF4-FFF2-40B4-BE49-F238E27FC236}">
                <a16:creationId xmlns:a16="http://schemas.microsoft.com/office/drawing/2014/main" id="{5BCC6ECB-8061-4C1F-A7B1-937A60276AC1}"/>
              </a:ext>
            </a:extLst>
          </p:cNvPr>
          <p:cNvSpPr txBox="1"/>
          <p:nvPr/>
        </p:nvSpPr>
        <p:spPr>
          <a:xfrm>
            <a:off x="1327684" y="2303033"/>
            <a:ext cx="2853666"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Asian New Zealanders</a:t>
            </a:r>
          </a:p>
        </p:txBody>
      </p:sp>
      <p:graphicFrame>
        <p:nvGraphicFramePr>
          <p:cNvPr id="33" name="Chart 32">
            <a:extLst>
              <a:ext uri="{FF2B5EF4-FFF2-40B4-BE49-F238E27FC236}">
                <a16:creationId xmlns:a16="http://schemas.microsoft.com/office/drawing/2014/main" id="{40A8EC15-AF10-4C91-B96A-2685C44A28C1}"/>
              </a:ext>
            </a:extLst>
          </p:cNvPr>
          <p:cNvGraphicFramePr/>
          <p:nvPr>
            <p:extLst>
              <p:ext uri="{D42A27DB-BD31-4B8C-83A1-F6EECF244321}">
                <p14:modId xmlns:p14="http://schemas.microsoft.com/office/powerpoint/2010/main" val="817214839"/>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37B16D34-BAEB-43FF-9BD2-6651F535EB32}"/>
              </a:ext>
            </a:extLst>
          </p:cNvPr>
          <p:cNvSpPr txBox="1"/>
          <p:nvPr/>
        </p:nvSpPr>
        <p:spPr>
          <a:xfrm>
            <a:off x="5790765"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
        <p:nvSpPr>
          <p:cNvPr id="36" name="Rectangle 35">
            <a:extLst>
              <a:ext uri="{FF2B5EF4-FFF2-40B4-BE49-F238E27FC236}">
                <a16:creationId xmlns:a16="http://schemas.microsoft.com/office/drawing/2014/main" id="{6BA656FE-9328-41AE-9001-4F823E5863E2}"/>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AC48585-0F9A-42E4-BE00-070C014E2E7B}"/>
              </a:ext>
            </a:extLst>
          </p:cNvPr>
          <p:cNvGraphicFramePr/>
          <p:nvPr>
            <p:extLst>
              <p:ext uri="{D42A27DB-BD31-4B8C-83A1-F6EECF244321}">
                <p14:modId xmlns:p14="http://schemas.microsoft.com/office/powerpoint/2010/main" val="934087421"/>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785A9BCD-4BB8-43BB-8DA7-3429CD4D2540}"/>
              </a:ext>
            </a:extLst>
          </p:cNvPr>
          <p:cNvGraphicFramePr/>
          <p:nvPr>
            <p:extLst>
              <p:ext uri="{D42A27DB-BD31-4B8C-83A1-F6EECF244321}">
                <p14:modId xmlns:p14="http://schemas.microsoft.com/office/powerpoint/2010/main" val="1235629526"/>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0DF80720-8915-417D-B513-92CD1AF53BB8}"/>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FAEC24C-AFEE-437E-9C8C-26670D3ECC7E}"/>
              </a:ext>
            </a:extLst>
          </p:cNvPr>
          <p:cNvSpPr/>
          <p:nvPr/>
        </p:nvSpPr>
        <p:spPr>
          <a:xfrm>
            <a:off x="1024193"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72%</a:t>
            </a:r>
            <a:endParaRPr lang="en-NZ" sz="2800" dirty="0">
              <a:solidFill>
                <a:srgbClr val="414141"/>
              </a:solidFill>
              <a:latin typeface="Arial Black" panose="020B0A04020102020204" pitchFamily="34" charset="0"/>
            </a:endParaRPr>
          </a:p>
        </p:txBody>
      </p:sp>
      <p:sp>
        <p:nvSpPr>
          <p:cNvPr id="42" name="TextBox 41">
            <a:extLst>
              <a:ext uri="{FF2B5EF4-FFF2-40B4-BE49-F238E27FC236}">
                <a16:creationId xmlns:a16="http://schemas.microsoft.com/office/drawing/2014/main" id="{7FAFEA42-CFA7-4520-91AF-75E921CB1EF5}"/>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44" name="Straight Connector 43">
            <a:extLst>
              <a:ext uri="{FF2B5EF4-FFF2-40B4-BE49-F238E27FC236}">
                <a16:creationId xmlns:a16="http://schemas.microsoft.com/office/drawing/2014/main" id="{17D9D3FD-CD21-4E28-A5DC-A2B5C6E8D99F}"/>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8923AFE-60EF-4B49-B191-41F169240559}"/>
              </a:ext>
            </a:extLst>
          </p:cNvPr>
          <p:cNvSpPr/>
          <p:nvPr/>
        </p:nvSpPr>
        <p:spPr>
          <a:xfrm>
            <a:off x="3308635"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70%</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64D0C48E-4240-4A4D-9ED0-15309CE85EA0}"/>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9B5C588B-B356-4E13-ADDC-E56C9411DF7E}"/>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2EBBF-FEFE-440F-BF05-AE150AFFD9F6}"/>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68%</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AE646180-CE69-4DD8-A531-D02285F9821F}"/>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6BDE6BD3-9ED4-4AC0-9D29-3BE4243037B0}"/>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18E9FCD-66A0-4A12-B64B-2C0FB58AB15D}"/>
              </a:ext>
            </a:extLst>
          </p:cNvPr>
          <p:cNvSpPr/>
          <p:nvPr/>
        </p:nvSpPr>
        <p:spPr>
          <a:xfrm>
            <a:off x="710919" y="1240596"/>
            <a:ext cx="7238296" cy="430887"/>
          </a:xfrm>
          <a:prstGeom prst="rect">
            <a:avLst/>
          </a:prstGeom>
        </p:spPr>
        <p:txBody>
          <a:bodyPr wrap="square">
            <a:spAutoFit/>
          </a:bodyPr>
          <a:lstStyle/>
          <a:p>
            <a:pPr lvl="0"/>
            <a:r>
              <a:rPr lang="en-NZ" sz="1100" b="1" i="1" dirty="0">
                <a:solidFill>
                  <a:schemeClr val="bg1"/>
                </a:solidFill>
                <a:latin typeface="+mj-lt"/>
              </a:rPr>
              <a:t>Overall attendance is based on all those who have attended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sz="1100" b="1" i="1" dirty="0">
              <a:solidFill>
                <a:srgbClr val="7ED2BB"/>
              </a:solidFill>
              <a:latin typeface="+mj-lt"/>
            </a:endParaRPr>
          </a:p>
        </p:txBody>
      </p:sp>
      <p:sp>
        <p:nvSpPr>
          <p:cNvPr id="39" name="TextBox 38">
            <a:extLst>
              <a:ext uri="{FF2B5EF4-FFF2-40B4-BE49-F238E27FC236}">
                <a16:creationId xmlns:a16="http://schemas.microsoft.com/office/drawing/2014/main" id="{903F95C3-279E-4AB5-92C4-B5FEEB3E7894}"/>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Asian New Zealanders 2017 (n=1020); 2020 (n=1366) | New Zealand (n=6263)</a:t>
            </a:r>
          </a:p>
        </p:txBody>
      </p:sp>
      <p:grpSp>
        <p:nvGrpSpPr>
          <p:cNvPr id="43" name="Group 42">
            <a:extLst>
              <a:ext uri="{FF2B5EF4-FFF2-40B4-BE49-F238E27FC236}">
                <a16:creationId xmlns:a16="http://schemas.microsoft.com/office/drawing/2014/main" id="{03303C60-C6C3-4EC3-9FCA-C1EB581031FF}"/>
              </a:ext>
            </a:extLst>
          </p:cNvPr>
          <p:cNvGrpSpPr/>
          <p:nvPr/>
        </p:nvGrpSpPr>
        <p:grpSpPr>
          <a:xfrm>
            <a:off x="5136705" y="6407321"/>
            <a:ext cx="2241162" cy="215444"/>
            <a:chOff x="163092" y="5772628"/>
            <a:chExt cx="2241162" cy="215444"/>
          </a:xfrm>
        </p:grpSpPr>
        <p:sp>
          <p:nvSpPr>
            <p:cNvPr id="51" name="TextBox 50">
              <a:extLst>
                <a:ext uri="{FF2B5EF4-FFF2-40B4-BE49-F238E27FC236}">
                  <a16:creationId xmlns:a16="http://schemas.microsoft.com/office/drawing/2014/main" id="{DD5DC19B-E4F4-4FE4-B17C-CAED5C68FB02}"/>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58" name="Isosceles Triangle 57">
              <a:extLst>
                <a:ext uri="{FF2B5EF4-FFF2-40B4-BE49-F238E27FC236}">
                  <a16:creationId xmlns:a16="http://schemas.microsoft.com/office/drawing/2014/main" id="{07EAEF62-6B2B-41E3-88E3-ED5E04120C9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CF3472D4-C573-4DE8-9263-88D5D9FE1AA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0" name="Group 59">
            <a:extLst>
              <a:ext uri="{FF2B5EF4-FFF2-40B4-BE49-F238E27FC236}">
                <a16:creationId xmlns:a16="http://schemas.microsoft.com/office/drawing/2014/main" id="{DF41543D-B520-4ECF-9360-FADD1A1D0BBA}"/>
              </a:ext>
            </a:extLst>
          </p:cNvPr>
          <p:cNvGrpSpPr/>
          <p:nvPr/>
        </p:nvGrpSpPr>
        <p:grpSpPr>
          <a:xfrm>
            <a:off x="5136705" y="6615308"/>
            <a:ext cx="2891981" cy="215444"/>
            <a:chOff x="163092" y="5772628"/>
            <a:chExt cx="2891981" cy="215444"/>
          </a:xfrm>
        </p:grpSpPr>
        <p:sp>
          <p:nvSpPr>
            <p:cNvPr id="61" name="TextBox 60">
              <a:extLst>
                <a:ext uri="{FF2B5EF4-FFF2-40B4-BE49-F238E27FC236}">
                  <a16:creationId xmlns:a16="http://schemas.microsoft.com/office/drawing/2014/main" id="{5D899E3B-87A9-4B78-8D40-B77D90C08F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2" name="Isosceles Triangle 61">
              <a:extLst>
                <a:ext uri="{FF2B5EF4-FFF2-40B4-BE49-F238E27FC236}">
                  <a16:creationId xmlns:a16="http://schemas.microsoft.com/office/drawing/2014/main" id="{F917124B-2594-4E4B-BEC6-C9EAAB285A0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Isosceles Triangle 62">
              <a:extLst>
                <a:ext uri="{FF2B5EF4-FFF2-40B4-BE49-F238E27FC236}">
                  <a16:creationId xmlns:a16="http://schemas.microsoft.com/office/drawing/2014/main" id="{3160DA20-6C8D-4D37-A5B2-FE5A3ED48F98}"/>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Rectangle 63">
            <a:extLst>
              <a:ext uri="{FF2B5EF4-FFF2-40B4-BE49-F238E27FC236}">
                <a16:creationId xmlns:a16="http://schemas.microsoft.com/office/drawing/2014/main" id="{E34122AF-F855-4721-81C5-EA2939741EE0}"/>
              </a:ext>
            </a:extLst>
          </p:cNvPr>
          <p:cNvSpPr/>
          <p:nvPr/>
        </p:nvSpPr>
        <p:spPr>
          <a:xfrm>
            <a:off x="5285391"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Attendance for all New Zealanders has declined significantly since 2017 - was 73%</a:t>
            </a:r>
          </a:p>
        </p:txBody>
      </p:sp>
      <p:sp>
        <p:nvSpPr>
          <p:cNvPr id="31" name="Rectangle 30">
            <a:extLst>
              <a:ext uri="{FF2B5EF4-FFF2-40B4-BE49-F238E27FC236}">
                <a16:creationId xmlns:a16="http://schemas.microsoft.com/office/drawing/2014/main" id="{737BA356-A486-4E34-9EE7-0534DD7D558F}"/>
              </a:ext>
            </a:extLst>
          </p:cNvPr>
          <p:cNvSpPr/>
          <p:nvPr/>
        </p:nvSpPr>
        <p:spPr>
          <a:xfrm>
            <a:off x="8234754" y="1784444"/>
            <a:ext cx="3759467" cy="1862048"/>
          </a:xfrm>
          <a:prstGeom prst="rect">
            <a:avLst/>
          </a:prstGeom>
        </p:spPr>
        <p:txBody>
          <a:bodyPr wrap="square">
            <a:spAutoFit/>
          </a:bodyPr>
          <a:lstStyle/>
          <a:p>
            <a:r>
              <a:rPr lang="en-NZ" sz="1000" dirty="0"/>
              <a:t>Seven in ten Asian New Zealanders have attended at least one arts event or location in the last 12 months. This is in line with the 2017 result, as well as the national average.</a:t>
            </a:r>
          </a:p>
          <a:p>
            <a:pPr lvl="0">
              <a:spcBef>
                <a:spcPts val="600"/>
              </a:spcBef>
            </a:pPr>
            <a:r>
              <a:rPr lang="en-NZ" sz="1000" b="1" dirty="0">
                <a:solidFill>
                  <a:schemeClr val="tx1">
                    <a:lumMod val="85000"/>
                    <a:lumOff val="15000"/>
                  </a:schemeClr>
                </a:solidFill>
              </a:rPr>
              <a:t>Sub-group differences among Asian New Zealanders:</a:t>
            </a:r>
          </a:p>
          <a:p>
            <a:pPr>
              <a:spcBef>
                <a:spcPts val="600"/>
              </a:spcBef>
            </a:pPr>
            <a:r>
              <a:rPr lang="en-NZ" sz="1000" dirty="0">
                <a:solidFill>
                  <a:schemeClr val="tx1">
                    <a:lumMod val="85000"/>
                    <a:lumOff val="15000"/>
                  </a:schemeClr>
                </a:solidFill>
              </a:rPr>
              <a:t>Asian New Zealanders with the lived experience of disability (78%) and those aged 15 </a:t>
            </a:r>
            <a:r>
              <a:rPr lang="en-NZ" sz="1000">
                <a:solidFill>
                  <a:schemeClr val="tx1">
                    <a:lumMod val="85000"/>
                    <a:lumOff val="15000"/>
                  </a:schemeClr>
                </a:solidFill>
              </a:rPr>
              <a:t>to 29 </a:t>
            </a:r>
            <a:r>
              <a:rPr lang="en-NZ" sz="1000" dirty="0">
                <a:solidFill>
                  <a:schemeClr val="tx1">
                    <a:lumMod val="85000"/>
                    <a:lumOff val="15000"/>
                  </a:schemeClr>
                </a:solidFill>
              </a:rPr>
              <a:t>(76%) are more likely than average (70%) to have attended the arts. On the other hand, men (67%) and people aged 70 plus (46%) are less likely to have done so.</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1657707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55"/>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CD005F"/>
      </a:accent1>
      <a:accent2>
        <a:srgbClr val="B49B69"/>
      </a:accent2>
      <a:accent3>
        <a:srgbClr val="B4BE23"/>
      </a:accent3>
      <a:accent4>
        <a:srgbClr val="E6E68C"/>
      </a:accent4>
      <a:accent5>
        <a:srgbClr val="FFD965"/>
      </a:accent5>
      <a:accent6>
        <a:srgbClr val="ED7D31"/>
      </a:accent6>
      <a:hlink>
        <a:srgbClr val="000000"/>
      </a:hlink>
      <a:folHlink>
        <a:srgbClr val="000000"/>
      </a:folHlink>
    </a:clrScheme>
    <a:fontScheme name="Kantar Mas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D2BB"/>
        </a:solidFill>
        <a:ln w="12700" cap="flat" cmpd="sng" algn="ctr">
          <a:no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prstClr val="white"/>
            </a:solidFill>
            <a:effectLst/>
            <a:uLnTx/>
            <a:uFillTx/>
            <a:latin typeface="Calibri" panose="020F0502020204030204"/>
            <a:ea typeface="+mn-ea"/>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2a1961ed2cc4e4bb3a1ba432cb3e43a xmlns="1eb857db-5c67-47b7-8545-aa19c5d2ceac">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c967359e-ba62-476b-b3c9-2370b68c754f</TermId>
        </TermInfo>
      </Terms>
    </m2a1961ed2cc4e4bb3a1ba432cb3e43a>
    <lfae9de2410d4efba2dc15289f148ae6 xmlns="1eb857db-5c67-47b7-8545-aa19c5d2ceac">
      <Terms xmlns="http://schemas.microsoft.com/office/infopath/2007/PartnerControls">
        <TermInfo xmlns="http://schemas.microsoft.com/office/infopath/2007/PartnerControls">
          <TermName xmlns="http://schemas.microsoft.com/office/infopath/2007/PartnerControls">Final/published</TermName>
          <TermId xmlns="http://schemas.microsoft.com/office/infopath/2007/PartnerControls">32686660-9c01-489e-8cfe-2347910d73e8</TermId>
        </TermInfo>
      </Terms>
    </lfae9de2410d4efba2dc15289f148ae6>
    <p4f68ee493344f4e9716631b78aec2d1 xmlns="1eb857db-5c67-47b7-8545-aa19c5d2ceac">
      <Terms xmlns="http://schemas.microsoft.com/office/infopath/2007/PartnerControls">
        <TermInfo xmlns="http://schemas.microsoft.com/office/infopath/2007/PartnerControls">
          <TermName xmlns="http://schemas.microsoft.com/office/infopath/2007/PartnerControls">2020-21</TermName>
          <TermId xmlns="http://schemas.microsoft.com/office/infopath/2007/PartnerControls">c597a95d-9ab0-4b1c-be82-a48004d22128</TermId>
        </TermInfo>
      </Terms>
    </p4f68ee493344f4e9716631b78aec2d1>
    <TaxCatchAll xmlns="1eb857db-5c67-47b7-8545-aa19c5d2ceac">
      <Value>33</Value>
      <Value>3</Value>
      <Value>8</Value>
      <Value>14</Value>
    </TaxCatchAll>
    <id60abe1eb2344469f5541ce8b53a4bb xmlns="1eb857db-5c67-47b7-8545-aa19c5d2ceac">
      <Terms xmlns="http://schemas.microsoft.com/office/infopath/2007/PartnerControls">
        <TermInfo xmlns="http://schemas.microsoft.com/office/infopath/2007/PartnerControls">
          <TermName xmlns="http://schemas.microsoft.com/office/infopath/2007/PartnerControls">Reporting</TermName>
          <TermId xmlns="http://schemas.microsoft.com/office/infopath/2007/PartnerControls">9e5060e8-8fd8-4069-92a6-4a90abe20eb5</TermId>
        </TermInfo>
      </Terms>
    </id60abe1eb2344469f5541ce8b53a4bb>
    <Project_x0020_Name xmlns="1eb857db-5c67-47b7-8545-aa19c5d2ceac">NZers and the Arts 2020</Project_x0020_Name>
  </documentManagement>
</p:properties>
</file>

<file path=customXml/item2.xml><?xml version="1.0" encoding="utf-8"?>
<ct:contentTypeSchema xmlns:ct="http://schemas.microsoft.com/office/2006/metadata/contentType" xmlns:ma="http://schemas.microsoft.com/office/2006/metadata/properties/metaAttributes" ct:_="" ma:_="" ma:contentTypeName="Research document" ma:contentTypeID="0x01010020C29750D968C84E8A532D49EE01BCE00F00EE8B471A20C3344CB01FD5CA0626F143" ma:contentTypeVersion="10" ma:contentTypeDescription="" ma:contentTypeScope="" ma:versionID="26de1d4e82538c86977d224227f417f9">
  <xsd:schema xmlns:xsd="http://www.w3.org/2001/XMLSchema" xmlns:xs="http://www.w3.org/2001/XMLSchema" xmlns:p="http://schemas.microsoft.com/office/2006/metadata/properties" xmlns:ns2="1eb857db-5c67-47b7-8545-aa19c5d2ceac" targetNamespace="http://schemas.microsoft.com/office/2006/metadata/properties" ma:root="true" ma:fieldsID="9be0cf0d5d80ce0cb4a44414decb6554" ns2:_="">
    <xsd:import namespace="1eb857db-5c67-47b7-8545-aa19c5d2ceac"/>
    <xsd:element name="properties">
      <xsd:complexType>
        <xsd:sequence>
          <xsd:element name="documentManagement">
            <xsd:complexType>
              <xsd:all>
                <xsd:element ref="ns2:Project_x0020_Name" minOccurs="0"/>
                <xsd:element ref="ns2:m2a1961ed2cc4e4bb3a1ba432cb3e43a" minOccurs="0"/>
                <xsd:element ref="ns2:TaxCatchAll" minOccurs="0"/>
                <xsd:element ref="ns2:TaxCatchAllLabel" minOccurs="0"/>
                <xsd:element ref="ns2:p4f68ee493344f4e9716631b78aec2d1" minOccurs="0"/>
                <xsd:element ref="ns2:lfae9de2410d4efba2dc15289f148ae6" minOccurs="0"/>
                <xsd:element ref="ns2:id60abe1eb2344469f5541ce8b53a4b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57db-5c67-47b7-8545-aa19c5d2ceac" elementFormDefault="qualified">
    <xsd:import namespace="http://schemas.microsoft.com/office/2006/documentManagement/types"/>
    <xsd:import namespace="http://schemas.microsoft.com/office/infopath/2007/PartnerControls"/>
    <xsd:element name="Project_x0020_Name" ma:index="2" nillable="true" ma:displayName="Project Name" ma:format="Dropdown" ma:internalName="Project_x0020_Name">
      <xsd:simpleType>
        <xsd:restriction base="dms:Choice">
          <xsd:enumeration value="Diversity"/>
          <xsd:enumeration value="Sustainable Careers"/>
          <xsd:enumeration value="Resilience"/>
          <xsd:enumeration value="Environmental Scan on Funding Assessment Processes"/>
          <xsd:enumeration value="Audience Atlas 2020"/>
          <xsd:enumeration value="International Research Working Group"/>
          <xsd:enumeration value="NZers and the Arts 2020"/>
          <xsd:enumeration value="VUW CoRE Creativity"/>
          <xsd:enumeration value="Customer Survey"/>
          <xsd:enumeration value="Public Sector Reputation Index"/>
          <xsd:enumeration value="Research Plan"/>
          <xsd:enumeration value="Value of the Arts"/>
          <xsd:enumeration value="Creative Professionals 2018"/>
          <xsd:enumeration value="Audience Atlas 2011"/>
          <xsd:enumeration value="Audience Atlas 2014"/>
          <xsd:enumeration value="Audience Atlas 2017"/>
          <xsd:enumeration value="NZers and the Arts 2017"/>
          <xsd:enumeration value="NZers and the Arts 2014"/>
          <xsd:enumeration value="NZers and the Arts 2011"/>
          <xsd:enumeration value="Creative Professionals 2023"/>
          <xsd:enumeration value="Health of the Māori Heritage Arts"/>
          <xsd:enumeration value="Client Satisfaction Survey 2022"/>
          <xsd:enumeration value="NZers and the Arts 2023"/>
          <xsd:enumeration value="Value of the Arts 2023"/>
          <xsd:enumeration value="Client Satisfaction Survey 2023"/>
          <xsd:enumeration value="Creatives in Schools"/>
          <xsd:enumeration value="Arts Sector Profiles-Infometrics"/>
          <xsd:enumeration value="MCH Cultural Systems Measurement Model"/>
          <xsd:enumeration value="Choice 29"/>
        </xsd:restriction>
      </xsd:simpleType>
    </xsd:element>
    <xsd:element name="m2a1961ed2cc4e4bb3a1ba432cb3e43a" ma:index="8" nillable="true" ma:taxonomy="true" ma:internalName="m2a1961ed2cc4e4bb3a1ba432cb3e43a" ma:taxonomyFieldName="Document_x0020_Type" ma:displayName="Document Type" ma:default="" ma:fieldId="{62a1961e-d2cc-4e4b-b3a1-ba432cb3e43a}" ma:sspId="454f842a-b86f-4341-96eb-b93a389407ca" ma:termSetId="9238d626-bce4-403a-9fc8-c18fa82d9b9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265511f-ab97-4705-b005-6f9530de8c5c}" ma:internalName="TaxCatchAll" ma:showField="CatchAllData"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65511f-ab97-4705-b005-6f9530de8c5c}" ma:internalName="TaxCatchAllLabel" ma:readOnly="true" ma:showField="CatchAllDataLabel"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p4f68ee493344f4e9716631b78aec2d1" ma:index="12" nillable="true" ma:taxonomy="true" ma:internalName="p4f68ee493344f4e9716631b78aec2d1" ma:taxonomyFieldName="Financial_x0020_Year" ma:displayName="Financial Year" ma:default="" ma:fieldId="{94f68ee4-9334-4f4e-9716-631b78aec2d1}" ma:sspId="454f842a-b86f-4341-96eb-b93a389407ca" ma:termSetId="f2ab3a33-8078-4bdf-b10a-f161a7e1105f" ma:anchorId="00000000-0000-0000-0000-000000000000" ma:open="false" ma:isKeyword="false">
      <xsd:complexType>
        <xsd:sequence>
          <xsd:element ref="pc:Terms" minOccurs="0" maxOccurs="1"/>
        </xsd:sequence>
      </xsd:complexType>
    </xsd:element>
    <xsd:element name="lfae9de2410d4efba2dc15289f148ae6" ma:index="14" nillable="true" ma:taxonomy="true" ma:internalName="lfae9de2410d4efba2dc15289f148ae6" ma:taxonomyFieldName="Status" ma:displayName="Status" ma:default="" ma:fieldId="{5fae9de2-410d-4efb-a2dc-15289f148ae6}" ma:sspId="454f842a-b86f-4341-96eb-b93a389407ca" ma:termSetId="4adf3782-1a58-40aa-bea2-d3846b2e31a4" ma:anchorId="00000000-0000-0000-0000-000000000000" ma:open="false" ma:isKeyword="false">
      <xsd:complexType>
        <xsd:sequence>
          <xsd:element ref="pc:Terms" minOccurs="0" maxOccurs="1"/>
        </xsd:sequence>
      </xsd:complexType>
    </xsd:element>
    <xsd:element name="id60abe1eb2344469f5541ce8b53a4bb" ma:index="17" nillable="true" ma:taxonomy="true" ma:internalName="id60abe1eb2344469f5541ce8b53a4bb" ma:taxonomyFieldName="Stage" ma:displayName="Stage" ma:default="" ma:fieldId="{2d60abe1-eb23-4446-9f55-41ce8b53a4bb}" ma:sspId="454f842a-b86f-4341-96eb-b93a389407ca" ma:termSetId="2ae7382c-9ed4-4bf7-94ac-d0f2594b507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54f842a-b86f-4341-96eb-b93a389407ca" ContentTypeId="0x01010020C29750D968C84E8A532D49EE01BCE00F"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429AD-1996-4057-A2E3-F592B1168900}">
  <ds:schemaRefs>
    <ds:schemaRef ds:uri="http://purl.org/dc/dcmitype/"/>
    <ds:schemaRef ds:uri="http://purl.org/dc/terms/"/>
    <ds:schemaRef ds:uri="http://purl.org/dc/elements/1.1/"/>
    <ds:schemaRef ds:uri="1eb857db-5c67-47b7-8545-aa19c5d2ceac"/>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7937C2E-F164-4FCA-99A8-A1C9C5F71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57db-5c67-47b7-8545-aa19c5d2c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FA3D70-B119-4063-BCCE-43372DFC9BFD}">
  <ds:schemaRefs>
    <ds:schemaRef ds:uri="Microsoft.SharePoint.Taxonomy.ContentTypeSync"/>
  </ds:schemaRefs>
</ds:datastoreItem>
</file>

<file path=customXml/itemProps4.xml><?xml version="1.0" encoding="utf-8"?>
<ds:datastoreItem xmlns:ds="http://schemas.openxmlformats.org/officeDocument/2006/customXml" ds:itemID="{30A2CD05-B2B1-4F09-ADCC-1E563A7DF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1753</TotalTime>
  <Words>11258</Words>
  <Application>Microsoft Office PowerPoint</Application>
  <PresentationFormat>Widescreen</PresentationFormat>
  <Paragraphs>1070</Paragraphs>
  <Slides>55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Black</vt:lpstr>
      <vt:lpstr>Arial Narrow</vt:lpstr>
      <vt:lpstr>Calibri</vt:lpstr>
      <vt:lpstr>Calibri Light</vt:lpstr>
      <vt:lpstr>Georgia</vt:lpstr>
      <vt:lpstr>Office Theme</vt:lpstr>
      <vt:lpstr>PowerPoint Presentation</vt:lpstr>
      <vt:lpstr>Introduction</vt:lpstr>
      <vt:lpstr>Background and objectives of the research</vt:lpstr>
      <vt:lpstr>Approach</vt:lpstr>
      <vt:lpstr>ASIAN NEW ZEALANDERS: Summary</vt:lpstr>
      <vt:lpstr>Executive Summary: Asian New Zealanders and the Arts</vt:lpstr>
      <vt:lpstr>Overall engagement, Attendance AND PARTICIPATION AMONG ASIAN NEW ZEALANDERS</vt:lpstr>
      <vt:lpstr>Overall engagement</vt:lpstr>
      <vt:lpstr>Overall attendance</vt:lpstr>
      <vt:lpstr>Frequency of attendance</vt:lpstr>
      <vt:lpstr>Overall participation</vt:lpstr>
      <vt:lpstr>Frequency of participation</vt:lpstr>
      <vt:lpstr>Arts attitudes AMONG ASIAN NEW ZEALANDERS</vt:lpstr>
      <vt:lpstr>Change in overall perception of the arts</vt:lpstr>
      <vt:lpstr>Attitudes towards the arts: Culture and identity</vt:lpstr>
      <vt:lpstr>Attitudes towards the arts: Individual’s relationship with the arts</vt:lpstr>
      <vt:lpstr>Attitudes towards the arts: How the arts benefit New Zealand</vt:lpstr>
      <vt:lpstr>Attitudes towards the arts: Funding support for the arts</vt:lpstr>
      <vt:lpstr>Attitudes towards the arts: New Zealand arts on the international stage</vt:lpstr>
      <vt:lpstr>Attitudes towards the arts: Education and development</vt:lpstr>
      <vt:lpstr>Attitudes towards the arts: Role of the arts in creating communities</vt:lpstr>
      <vt:lpstr>Attitudes towards the arts: Accessibility and inclusiveness</vt:lpstr>
      <vt:lpstr>Attitudes towards Ngā Toi Māori and Pacific arts AMONG ASIAN NEW ZEALANDERS</vt:lpstr>
      <vt:lpstr>Attitudes towards Ngā Toi Māori (Māori arts)</vt:lpstr>
      <vt:lpstr>Attitudes towards Pacific arts</vt:lpstr>
      <vt:lpstr>ASIAN NEW ZEALANDERS’ Attendance by artform</vt:lpstr>
      <vt:lpstr>Attendance by art form</vt:lpstr>
      <vt:lpstr>Craft and object art attendance</vt:lpstr>
      <vt:lpstr>Literary arts attendance</vt:lpstr>
      <vt:lpstr>Ngā Toi Māori arts attendance</vt:lpstr>
      <vt:lpstr>Pacific arts attendance</vt:lpstr>
      <vt:lpstr>Performing arts attendance</vt:lpstr>
      <vt:lpstr>Performing arts attendance</vt:lpstr>
      <vt:lpstr>Visual arts attendance</vt:lpstr>
      <vt:lpstr>Visual arts attendance: impact of film festivals</vt:lpstr>
      <vt:lpstr>Encouraging greater attendance in the arts</vt:lpstr>
      <vt:lpstr>COVID-19: Impact on willingness to attend arts in person</vt:lpstr>
      <vt:lpstr>ASIAN NEW ZEALANDERS’ PARTICIPATION BY ARTFORM</vt:lpstr>
      <vt:lpstr>Participation by art form</vt:lpstr>
      <vt:lpstr>Craft and object art participation</vt:lpstr>
      <vt:lpstr>Literary arts participation</vt:lpstr>
      <vt:lpstr>Ngā Toi Māori participation</vt:lpstr>
      <vt:lpstr>Pacific arts participation</vt:lpstr>
      <vt:lpstr>Performing arts participation</vt:lpstr>
      <vt:lpstr>Visual arts participation</vt:lpstr>
      <vt:lpstr>Use of digital technology for arts activities</vt:lpstr>
      <vt:lpstr>Perceived impact on wellbeing and society AMONG ASIAN NEW ZEALANDERS</vt:lpstr>
      <vt:lpstr>Importance of the arts to wellbeing</vt:lpstr>
      <vt:lpstr>Reasons why Asian New Zealanders feel the arts is important for their wellbeing</vt:lpstr>
      <vt:lpstr>Reasons why the arts improve society</vt:lpstr>
      <vt:lpstr>Impact of  COVID-19 AMONG ASIAN NEW ZEALANDERS</vt:lpstr>
      <vt:lpstr>Getting through COVID-19</vt:lpstr>
      <vt:lpstr>After COVID-19</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Dillon (MBAKL)</dc:creator>
  <cp:lastModifiedBy>Eunice Kwa</cp:lastModifiedBy>
  <cp:revision>866</cp:revision>
  <cp:lastPrinted>2021-04-07T02:32:21Z</cp:lastPrinted>
  <dcterms:created xsi:type="dcterms:W3CDTF">2017-11-15T02:21:19Z</dcterms:created>
  <dcterms:modified xsi:type="dcterms:W3CDTF">2024-04-29T02:39:46Z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0x01010020C29750D968C84E8A532D49EE01BCE00F00EE8B471A20C3344CB01FD5CA0626F143</vt:lpwstr>
  </property>
  <property fmtid="{D5CDD505-2E9C-101B-9397-08002B2CF9AE}" pid="3" name="Order">
    <vt:r8>30400</vt:r8>
  </property>
  <property fmtid="{D5CDD505-2E9C-101B-9397-08002B2CF9AE}" pid="4" name="Financial Year">
    <vt:lpwstr>33;#2020-21|c597a95d-9ab0-4b1c-be82-a48004d22128</vt:lpwstr>
  </property>
  <property fmtid="{D5CDD505-2E9C-101B-9397-08002B2CF9AE}" pid="5" name="Stage">
    <vt:lpwstr>14;#Reporting|9e5060e8-8fd8-4069-92a6-4a90abe20eb5</vt:lpwstr>
  </property>
  <property fmtid="{D5CDD505-2E9C-101B-9397-08002B2CF9AE}" pid="6" name="Document Type">
    <vt:lpwstr>3;#Report|c967359e-ba62-476b-b3c9-2370b68c754f</vt:lpwstr>
  </property>
  <property fmtid="{D5CDD505-2E9C-101B-9397-08002B2CF9AE}" pid="7" name="Status">
    <vt:lpwstr>8;#Final/published|32686660-9c01-489e-8cfe-2347910d73e8</vt:lpwstr>
  </property>
  <property fmtid="{D5CDD505-2E9C-101B-9397-08002B2CF9AE}" pid="8" name="SharedWithUsers">
    <vt:lpwstr>49;#Eunice Kwa;#46;#Richard Thompson</vt:lpwstr>
  </property>
  <property fmtid="{D5CDD505-2E9C-101B-9397-08002B2CF9AE}" pid="9" name="MediaServiceImageTags">
    <vt:lpwstr/>
  </property>
  <property fmtid="{D5CDD505-2E9C-101B-9397-08002B2CF9AE}" pid="10" name="lcf76f155ced4ddcb4097134ff3c332f">
    <vt:lpwstr/>
  </property>
</Properties>
</file>