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2" r:id="rId5"/>
  </p:sldMasterIdLst>
  <p:notesMasterIdLst>
    <p:notesMasterId r:id="rId28"/>
  </p:notesMasterIdLst>
  <p:handoutMasterIdLst>
    <p:handoutMasterId r:id="rId29"/>
  </p:handoutMasterIdLst>
  <p:sldIdLst>
    <p:sldId id="595" r:id="rId6"/>
    <p:sldId id="806" r:id="rId7"/>
    <p:sldId id="378" r:id="rId8"/>
    <p:sldId id="809" r:id="rId9"/>
    <p:sldId id="771" r:id="rId10"/>
    <p:sldId id="758" r:id="rId11"/>
    <p:sldId id="759" r:id="rId12"/>
    <p:sldId id="760" r:id="rId13"/>
    <p:sldId id="811" r:id="rId14"/>
    <p:sldId id="663" r:id="rId15"/>
    <p:sldId id="731" r:id="rId16"/>
    <p:sldId id="666" r:id="rId17"/>
    <p:sldId id="668" r:id="rId18"/>
    <p:sldId id="783" r:id="rId19"/>
    <p:sldId id="804" r:id="rId20"/>
    <p:sldId id="730" r:id="rId21"/>
    <p:sldId id="754" r:id="rId22"/>
    <p:sldId id="799" r:id="rId23"/>
    <p:sldId id="768" r:id="rId24"/>
    <p:sldId id="766" r:id="rId25"/>
    <p:sldId id="753" r:id="rId26"/>
    <p:sldId id="807" r:id="rId27"/>
  </p:sldIdLst>
  <p:sldSz cx="12192000" cy="6858000"/>
  <p:notesSz cx="6797675" cy="99266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70">
          <p15:clr>
            <a:srgbClr val="A4A3A4"/>
          </p15:clr>
        </p15:guide>
        <p15:guide id="4" orient="horz" pos="715">
          <p15:clr>
            <a:srgbClr val="A4A3A4"/>
          </p15:clr>
        </p15:guide>
        <p15:guide id="5" orient="horz" pos="1073">
          <p15:clr>
            <a:srgbClr val="A4A3A4"/>
          </p15:clr>
        </p15:guide>
        <p15:guide id="6" orient="horz" pos="3598">
          <p15:clr>
            <a:srgbClr val="A4A3A4"/>
          </p15:clr>
        </p15:guide>
        <p15:guide id="7" orient="horz" pos="4026">
          <p15:clr>
            <a:srgbClr val="A4A3A4"/>
          </p15:clr>
        </p15:guide>
        <p15:guide id="8" pos="7450">
          <p15:clr>
            <a:srgbClr val="A4A3A4"/>
          </p15:clr>
        </p15:guide>
        <p15:guide id="9" pos="3840">
          <p15:clr>
            <a:srgbClr val="A4A3A4"/>
          </p15:clr>
        </p15:guide>
        <p15:guide id="10" pos="224">
          <p15:clr>
            <a:srgbClr val="A4A3A4"/>
          </p15:clr>
        </p15:guide>
        <p15:guide id="11" orient="horz" pos="2150">
          <p15:clr>
            <a:srgbClr val="A4A3A4"/>
          </p15:clr>
        </p15:guide>
        <p15:guide id="12" orient="horz" pos="42">
          <p15:clr>
            <a:srgbClr val="A4A3A4"/>
          </p15:clr>
        </p15:guide>
        <p15:guide id="13" orient="horz" pos="10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39C601-3AE4-D512-E74A-34B012B67EDF}" name="Langley, Edward (MBWCB)" initials="LE(" userId="S::edward.langley@kantarpublic.com::36457392-7fdb-420e-b9a6-066fd9490388" providerId="AD"/>
  <p188:author id="{FBA85C16-FDCC-A9F8-B5E2-1776906FA617}" name="Richard Thompson" initials="RT" userId="S::richardth@creativenz.govt.nz::b1c230d1-8ca9-44a9-8af1-cf68ed22d4e8" providerId="AD"/>
  <p188:author id="{E9B8A763-8BCC-E348-ED72-449997D42BEE}" name="Po Ching, Gabrielle (MBAKL)" initials="PCG(" userId="S::gabrielle.poching@kantarpublic.com::1e44474e-6e0f-4114-ad9b-5259f4b2c6c8" providerId="AD"/>
  <p188:author id="{C2E9BEA8-3210-54AC-1D7B-918757802333}" name="Fuller, Katelynn (MBWCB)" initials="FK(" userId="S::katelynn.fuller@kantarpublic.com::bdffc180-42f7-4c7e-8853-44dafd4521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ler, Katelynn (MBWCB)" initials="FK(" lastIdx="139" clrIdx="0"/>
  <p:cmAuthor id="2" name="Langley, Edward (MBWCB)" initials="LE(" lastIdx="102" clrIdx="1"/>
  <p:cmAuthor id="3" name="Richard Thompson" initials="RT" lastIdx="48" clrIdx="2"/>
  <p:cmAuthor id="4" name="Allanah Kalafatelis" initials="AK" lastIdx="3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476"/>
    <a:srgbClr val="C46C6F"/>
    <a:srgbClr val="16313E"/>
    <a:srgbClr val="000000"/>
    <a:srgbClr val="3B98B7"/>
    <a:srgbClr val="FFFFFF"/>
    <a:srgbClr val="D2EEE9"/>
    <a:srgbClr val="3C9A8A"/>
    <a:srgbClr val="EACCCD"/>
    <a:srgbClr val="9AC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48E4A-0A5C-489E-BCB0-0874C00BE727}" v="7" dt="2023-02-19T22:52:07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32"/>
      </p:cViewPr>
      <p:guideLst>
        <p:guide orient="horz" pos="4152"/>
        <p:guide orient="horz" pos="2160"/>
        <p:guide orient="horz" pos="270"/>
        <p:guide orient="horz" pos="715"/>
        <p:guide orient="horz" pos="1073"/>
        <p:guide orient="horz" pos="3598"/>
        <p:guide orient="horz" pos="4026"/>
        <p:guide pos="7450"/>
        <p:guide pos="3840"/>
        <p:guide pos="224"/>
        <p:guide orient="horz" pos="2150"/>
        <p:guide orient="horz" pos="42"/>
        <p:guide orient="horz" pos="10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500000000003"/>
          <c:y val="2.1197264591807954E-2"/>
          <c:w val="0.64491402777777773"/>
          <c:h val="0.75356977513227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46C6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FB-43C2-9615-501FBFA4C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16 to 29 years</c:v>
                </c:pt>
                <c:pt idx="1">
                  <c:v>30 to 39 years</c:v>
                </c:pt>
                <c:pt idx="2">
                  <c:v>40 to 49 years</c:v>
                </c:pt>
                <c:pt idx="3">
                  <c:v>50 to 59 years</c:v>
                </c:pt>
                <c:pt idx="4">
                  <c:v>60 plus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0.24</c:v>
                </c:pt>
                <c:pt idx="2">
                  <c:v>0.26</c:v>
                </c:pt>
                <c:pt idx="3">
                  <c:v>0.21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AB5-857B-4EF39B8A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267768192"/>
        <c:axId val="267769728"/>
      </c:barChart>
      <c:catAx>
        <c:axId val="2677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69728"/>
        <c:crosses val="autoZero"/>
        <c:auto val="1"/>
        <c:lblAlgn val="ctr"/>
        <c:lblOffset val="100"/>
        <c:noMultiLvlLbl val="0"/>
      </c:catAx>
      <c:valAx>
        <c:axId val="2677697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677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816186754688136E-2"/>
          <c:y val="0"/>
          <c:w val="0.94430444351752496"/>
          <c:h val="0.94487339208856014"/>
        </c:manualLayout>
      </c:layout>
      <c:barChart>
        <c:barDir val="bar"/>
        <c:grouping val="percentStacked"/>
        <c:varyColors val="0"/>
        <c:ser>
          <c:idx val="10"/>
          <c:order val="0"/>
          <c:tx>
            <c:strRef>
              <c:f>Sheet1!$L$1</c:f>
              <c:strCache>
                <c:ptCount val="1"/>
                <c:pt idx="0">
                  <c:v>(10) Extremely satisfied</c:v>
                </c:pt>
              </c:strCache>
            </c:strRef>
          </c:tx>
          <c:spPr>
            <a:solidFill>
              <a:srgbClr val="34847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47-4FA2-8778-C93355365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Sheet1!$L$2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1F-478C-95D8-B477255A7DD1}"/>
            </c:ext>
          </c:extLst>
        </c:ser>
        <c:ser>
          <c:idx val="9"/>
          <c:order val="1"/>
          <c:tx>
            <c:strRef>
              <c:f>Sheet1!$K$1</c:f>
              <c:strCache>
                <c:ptCount val="1"/>
                <c:pt idx="0">
                  <c:v>Column9</c:v>
                </c:pt>
              </c:strCache>
            </c:strRef>
          </c:tx>
          <c:spPr>
            <a:solidFill>
              <a:srgbClr val="43A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Sheet1!$K$2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1F-478C-95D8-B477255A7DD1}"/>
            </c:ext>
          </c:extLst>
        </c:ser>
        <c:ser>
          <c:idx val="8"/>
          <c:order val="2"/>
          <c:tx>
            <c:strRef>
              <c:f>Sheet1!$J$1</c:f>
              <c:strCache>
                <c:ptCount val="1"/>
                <c:pt idx="0">
                  <c:v>Column8</c:v>
                </c:pt>
              </c:strCache>
            </c:strRef>
          </c:tx>
          <c:spPr>
            <a:solidFill>
              <a:srgbClr val="65C3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1F-478C-95D8-B477255A7DD1}"/>
            </c:ext>
          </c:extLst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rgbClr val="B1E1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1F-478C-95D8-B477255A7DD1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D2EE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1F-478C-95D8-B477255A7DD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1F-478C-95D8-B477255A7DD1}"/>
            </c:ext>
          </c:extLst>
        </c:ser>
        <c:ser>
          <c:idx val="4"/>
          <c:order val="6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E1B5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DE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47-4FA2-8778-C933553652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1F-478C-95D8-B477255A7DD1}"/>
            </c:ext>
          </c:extLst>
        </c:ser>
        <c:ser>
          <c:idx val="3"/>
          <c:order val="7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E1B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1F-478C-95D8-B477255A7DD1}"/>
            </c:ext>
          </c:extLst>
        </c:ser>
        <c:ser>
          <c:idx val="2"/>
          <c:order val="8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D18B8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47-4FA2-8778-C93355365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F-478C-95D8-B477255A7DD1}"/>
            </c:ext>
          </c:extLst>
        </c:ser>
        <c:ser>
          <c:idx val="1"/>
          <c:order val="9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46C6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47-4FA2-8778-C93355365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1F-478C-95D8-B477255A7DD1}"/>
            </c:ext>
          </c:extLst>
        </c:ser>
        <c:ser>
          <c:idx val="0"/>
          <c:order val="10"/>
          <c:tx>
            <c:strRef>
              <c:f>Sheet1!$B$1</c:f>
              <c:strCache>
                <c:ptCount val="1"/>
                <c:pt idx="0">
                  <c:v>(0) Extremely dissatisfied</c:v>
                </c:pt>
              </c:strCache>
            </c:strRef>
          </c:tx>
          <c:spPr>
            <a:solidFill>
              <a:srgbClr val="B046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995391981758237E-4"/>
                  <c:y val="0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47-4FA2-8778-C93355365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Creative professionals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F-478C-95D8-B477255A7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720512"/>
        <c:axId val="238722048"/>
      </c:barChart>
      <c:catAx>
        <c:axId val="2387205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38722048"/>
        <c:crosses val="autoZero"/>
        <c:auto val="1"/>
        <c:lblAlgn val="ctr"/>
        <c:lblOffset val="100"/>
        <c:noMultiLvlLbl val="0"/>
      </c:catAx>
      <c:valAx>
        <c:axId val="238722048"/>
        <c:scaling>
          <c:orientation val="maxMin"/>
        </c:scaling>
        <c:delete val="1"/>
        <c:axPos val="b"/>
        <c:numFmt formatCode="0%" sourceLinked="1"/>
        <c:majorTickMark val="out"/>
        <c:minorTickMark val="none"/>
        <c:tickLblPos val="nextTo"/>
        <c:crossAx val="2387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80395002712529E-2"/>
          <c:y val="0.12423149457055022"/>
          <c:w val="0.9580051334264118"/>
          <c:h val="0.62842838968397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satisfaction (rating 7 to 10)</c:v>
                </c:pt>
              </c:strCache>
            </c:strRef>
          </c:tx>
          <c:spPr>
            <a:ln w="28575" cap="rnd">
              <a:solidFill>
                <a:srgbClr val="3B98B7"/>
              </a:solidFill>
              <a:round/>
              <a:tailEnd type="none"/>
            </a:ln>
            <a:effectLst/>
          </c:spPr>
          <c:marker>
            <c:symbol val="circle"/>
            <c:size val="7"/>
            <c:spPr>
              <a:solidFill>
                <a:srgbClr val="3B98B7"/>
              </a:solidFill>
              <a:ln w="19050">
                <a:solidFill>
                  <a:srgbClr val="3B98B7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 formatCode="0%">
                  <c:v>0.14000000000000001</c:v>
                </c:pt>
                <c:pt idx="1">
                  <c:v>0</c:v>
                </c:pt>
                <c:pt idx="2" formatCode="0%">
                  <c:v>7.0000000000000007E-2</c:v>
                </c:pt>
                <c:pt idx="3" formatCode="0%">
                  <c:v>0.21</c:v>
                </c:pt>
                <c:pt idx="4" formatCode="0%">
                  <c:v>0.3</c:v>
                </c:pt>
                <c:pt idx="5" formatCode="0%">
                  <c:v>0.43</c:v>
                </c:pt>
                <c:pt idx="6" formatCode="0%">
                  <c:v>0.55000000000000004</c:v>
                </c:pt>
                <c:pt idx="7" formatCode="0%">
                  <c:v>0.73</c:v>
                </c:pt>
                <c:pt idx="8" formatCode="0%">
                  <c:v>0.85</c:v>
                </c:pt>
                <c:pt idx="9" formatCode="0%">
                  <c:v>0.98</c:v>
                </c:pt>
                <c:pt idx="10" formatCode="0%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40-4262-91B2-0DD8096DD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762496"/>
        <c:axId val="266776576"/>
      </c:lineChart>
      <c:catAx>
        <c:axId val="2667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76576"/>
        <c:crosses val="autoZero"/>
        <c:auto val="1"/>
        <c:lblAlgn val="ctr"/>
        <c:lblOffset val="100"/>
        <c:noMultiLvlLbl val="0"/>
      </c:catAx>
      <c:valAx>
        <c:axId val="266776576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extTo"/>
        <c:crossAx val="266762496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292006002557113E-2"/>
          <c:w val="0.35346587776886013"/>
          <c:h val="7.5355514992420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26207416239577"/>
          <c:y val="8.218090501037216E-2"/>
          <c:w val="0.37424903686433153"/>
          <c:h val="0.883050250562162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74-49D0-8748-4F2408BB78F6}"/>
              </c:ext>
            </c:extLst>
          </c:dPt>
          <c:dPt>
            <c:idx val="1"/>
            <c:bubble3D val="0"/>
            <c:spPr>
              <a:solidFill>
                <a:srgbClr val="C46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74-49D0-8748-4F2408BB78F6}"/>
              </c:ext>
            </c:extLst>
          </c:dPt>
          <c:dPt>
            <c:idx val="2"/>
            <c:bubble3D val="0"/>
            <c:spPr>
              <a:solidFill>
                <a:srgbClr val="EAC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74-49D0-8748-4F2408BB78F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74-49D0-8748-4F2408BB78F6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74-49D0-8748-4F2408BB78F6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74-49D0-8748-4F2408BB7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Sheet1!$A$1:$E$1</c:f>
              <c:strCache>
                <c:ptCount val="5"/>
                <c:pt idx="0">
                  <c:v> </c:v>
                </c:pt>
                <c:pt idx="1">
                  <c:v>Yes</c:v>
                </c:pt>
                <c:pt idx="2">
                  <c:v>No, but I have come close</c:v>
                </c:pt>
                <c:pt idx="3">
                  <c:v>No, not at all</c:v>
                </c:pt>
                <c:pt idx="4">
                  <c:v>Don’t know</c:v>
                </c:pt>
              </c:strCache>
            </c:strRef>
          </c:cat>
          <c:val>
            <c:numRef>
              <c:f>Sheet1!$A$2:$E$2</c:f>
              <c:numCache>
                <c:formatCode>0%</c:formatCode>
                <c:ptCount val="5"/>
                <c:pt idx="1">
                  <c:v>0.52</c:v>
                </c:pt>
                <c:pt idx="2">
                  <c:v>0.27</c:v>
                </c:pt>
                <c:pt idx="3">
                  <c:v>0.2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9-4BA8-B46E-EEB64EEB0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26207416239577"/>
          <c:y val="8.218090501037216E-2"/>
          <c:w val="0.37424903686433153"/>
          <c:h val="0.883050250562162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C-4804-8E8E-A7E9E8B76355}"/>
              </c:ext>
            </c:extLst>
          </c:dPt>
          <c:dPt>
            <c:idx val="1"/>
            <c:bubble3D val="0"/>
            <c:spPr>
              <a:solidFill>
                <a:srgbClr val="3B98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C-4804-8E8E-A7E9E8B7635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C-4804-8E8E-A7E9E8B7635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5C-4804-8E8E-A7E9E8B763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5C-4804-8E8E-A7E9E8B76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Sheet1!$A$1:$C$1</c:f>
              <c:strCache>
                <c:ptCount val="3"/>
                <c:pt idx="0">
                  <c:v> </c:v>
                </c:pt>
                <c:pt idx="1">
                  <c:v>Yes</c:v>
                </c:pt>
                <c:pt idx="2">
                  <c:v>No, but I have come close</c:v>
                </c:pt>
              </c:strCache>
            </c:strRef>
          </c:cat>
          <c:val>
            <c:numRef>
              <c:f>Sheet1!$A$2:$C$2</c:f>
              <c:numCache>
                <c:formatCode>0%</c:formatCode>
                <c:ptCount val="3"/>
                <c:pt idx="1">
                  <c:v>0.71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5C-4804-8E8E-A7E9E8B76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18063569473204"/>
          <c:y val="0.15286351710648857"/>
          <c:w val="0.49081936430526801"/>
          <c:h val="0.75120177740050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AC5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earn more in the gig economy than I would if I had a permanent job</c:v>
                </c:pt>
                <c:pt idx="1">
                  <c:v>The gig economy allows me to achieve better work-life balance</c:v>
                </c:pt>
                <c:pt idx="2">
                  <c:v>The gig economy has more downsides than benefits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0.39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B-4CAA-ABE5-00A7436C73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earn more in the gig economy than I would if I had a permanent job</c:v>
                </c:pt>
                <c:pt idx="1">
                  <c:v>The gig economy allows me to achieve better work-life balance</c:v>
                </c:pt>
                <c:pt idx="2">
                  <c:v>The gig economy has more downsides than benefits</c:v>
                </c:pt>
              </c:strCache>
            </c:strRef>
          </c:cat>
          <c:val>
            <c:numRef>
              <c:f>Sheet1!$C$2:$C$4</c:f>
            </c:numRef>
          </c:val>
          <c:extLst>
            <c:ext xmlns:c16="http://schemas.microsoft.com/office/drawing/2014/chart" uri="{C3380CC4-5D6E-409C-BE32-E72D297353CC}">
              <c16:uniqueId val="{00000001-E2DB-4CAA-ABE5-00A7436C73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earn more in the gig economy than I would if I had a permanent job</c:v>
                </c:pt>
                <c:pt idx="1">
                  <c:v>The gig economy allows me to achieve better work-life balance</c:v>
                </c:pt>
                <c:pt idx="2">
                  <c:v>The gig economy has more downsides than benefits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-0.6</c:v>
                </c:pt>
                <c:pt idx="1">
                  <c:v>-0.36</c:v>
                </c:pt>
                <c:pt idx="2">
                  <c:v>-0.19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DB-4CAA-ABE5-00A7436C73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 earn more in the gig economy than I would if I had a permanent job</c:v>
                </c:pt>
                <c:pt idx="1">
                  <c:v>The gig economy allows me to achieve better work-life balance</c:v>
                </c:pt>
                <c:pt idx="2">
                  <c:v>The gig economy has more downsides than benefits</c:v>
                </c:pt>
              </c:strCache>
            </c:strRef>
          </c:cat>
          <c:val>
            <c:numRef>
              <c:f>Sheet1!$E$2:$E$4</c:f>
            </c:numRef>
          </c:val>
          <c:extLst>
            <c:ext xmlns:c16="http://schemas.microsoft.com/office/drawing/2014/chart" uri="{C3380CC4-5D6E-409C-BE32-E72D297353CC}">
              <c16:uniqueId val="{00000003-E2DB-4CAA-ABE5-00A7436C73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2630208"/>
        <c:axId val="1002629792"/>
      </c:barChart>
      <c:catAx>
        <c:axId val="100263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1002629792"/>
        <c:crosses val="autoZero"/>
        <c:auto val="1"/>
        <c:lblAlgn val="ctr"/>
        <c:lblOffset val="100"/>
        <c:noMultiLvlLbl val="0"/>
      </c:catAx>
      <c:valAx>
        <c:axId val="1002629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0263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94347442901892E-2"/>
          <c:y val="3.5996730661999717E-2"/>
          <c:w val="0.97641130511419627"/>
          <c:h val="0.57382499147106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difficult</c:v>
                </c:pt>
              </c:strCache>
            </c:strRef>
          </c:tx>
          <c:spPr>
            <a:solidFill>
              <a:srgbClr val="3484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Securing loans</c:v>
                </c:pt>
                <c:pt idx="1">
                  <c:v>Knowing how much money I'm going to make</c:v>
                </c:pt>
                <c:pt idx="2">
                  <c:v>No holiday or sick pay</c:v>
                </c:pt>
                <c:pt idx="3">
                  <c:v>Securing new work</c:v>
                </c:pt>
                <c:pt idx="4">
                  <c:v>Promoting my content</c:v>
                </c:pt>
                <c:pt idx="5">
                  <c:v>Protecting  intellectual property or copyright</c:v>
                </c:pt>
                <c:pt idx="6">
                  <c:v>Doing taxes</c:v>
                </c:pt>
                <c:pt idx="7">
                  <c:v>Understanding contracts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0.94</c:v>
                </c:pt>
                <c:pt idx="1">
                  <c:v>0.84</c:v>
                </c:pt>
                <c:pt idx="2">
                  <c:v>0.83</c:v>
                </c:pt>
                <c:pt idx="3">
                  <c:v>0.62</c:v>
                </c:pt>
                <c:pt idx="4">
                  <c:v>0.61</c:v>
                </c:pt>
                <c:pt idx="5">
                  <c:v>0.6</c:v>
                </c:pt>
                <c:pt idx="6">
                  <c:v>0.53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F-4D29-9D17-9EC6204FB3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9"/>
        <c:axId val="1472228719"/>
        <c:axId val="1472229967"/>
      </c:barChart>
      <c:catAx>
        <c:axId val="147222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229967"/>
        <c:crosses val="autoZero"/>
        <c:auto val="1"/>
        <c:lblAlgn val="ctr"/>
        <c:lblOffset val="100"/>
        <c:noMultiLvlLbl val="0"/>
      </c:catAx>
      <c:valAx>
        <c:axId val="1472229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222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70111111111105"/>
          <c:y val="0.15513295273363165"/>
          <c:w val="0.55142791666666668"/>
          <c:h val="0.84486704726636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98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Men</c:v>
                </c:pt>
                <c:pt idx="1">
                  <c:v>Women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0.46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AB5-857B-4EF39B8A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267819264"/>
        <c:axId val="267841536"/>
      </c:barChart>
      <c:catAx>
        <c:axId val="2678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841536"/>
        <c:crosses val="autoZero"/>
        <c:auto val="1"/>
        <c:lblAlgn val="ctr"/>
        <c:lblOffset val="100"/>
        <c:noMultiLvlLbl val="0"/>
      </c:catAx>
      <c:valAx>
        <c:axId val="2678415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678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55023662404831"/>
          <c:y val="0.11779133597883598"/>
          <c:w val="0.69854790884205364"/>
          <c:h val="0.58558035714285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4847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83-458B-B8FF-C587D0B95F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NZ European</c:v>
                </c:pt>
                <c:pt idx="1">
                  <c:v>Māori</c:v>
                </c:pt>
                <c:pt idx="2">
                  <c:v>Pacific Peoples</c:v>
                </c:pt>
                <c:pt idx="3">
                  <c:v>Asian New Zealanders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0.18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AB5-857B-4EF39B8A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267866880"/>
        <c:axId val="267868416"/>
      </c:barChart>
      <c:catAx>
        <c:axId val="2678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868416"/>
        <c:crosses val="autoZero"/>
        <c:auto val="1"/>
        <c:lblAlgn val="ctr"/>
        <c:lblOffset val="100"/>
        <c:noMultiLvlLbl val="0"/>
      </c:catAx>
      <c:valAx>
        <c:axId val="26786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678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500000000003"/>
          <c:y val="2.1197264591807954E-2"/>
          <c:w val="0.64491402777777773"/>
          <c:h val="0.75356977513227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98B7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FB-43C2-9615-501FBFA4C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Deaf and disabled creative professionals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AB5-857B-4EF39B8A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267768192"/>
        <c:axId val="267769728"/>
      </c:barChart>
      <c:catAx>
        <c:axId val="26776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69728"/>
        <c:crosses val="autoZero"/>
        <c:auto val="1"/>
        <c:lblAlgn val="ctr"/>
        <c:lblOffset val="100"/>
        <c:noMultiLvlLbl val="0"/>
      </c:catAx>
      <c:valAx>
        <c:axId val="2677697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677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00707134470481E-2"/>
          <c:y val="4.1300764480564196E-2"/>
          <c:w val="0.97559858573105906"/>
          <c:h val="0.663166499384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98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31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EB-4E76-85F2-21AC02110921}"/>
              </c:ext>
            </c:extLst>
          </c:dPt>
          <c:dPt>
            <c:idx val="3"/>
            <c:invertIfNegative val="0"/>
            <c:bubble3D val="0"/>
            <c:spPr>
              <a:solidFill>
                <a:srgbClr val="C46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1EB-47A1-AB2A-8E248CDD6093}"/>
              </c:ext>
            </c:extLst>
          </c:dPt>
          <c:dPt>
            <c:idx val="5"/>
            <c:invertIfNegative val="0"/>
            <c:bubble3D val="0"/>
            <c:spPr>
              <a:solidFill>
                <a:srgbClr val="3B98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E-4FC3-A17C-BCD1FBBCBD9E}"/>
              </c:ext>
            </c:extLst>
          </c:dPt>
          <c:dPt>
            <c:idx val="7"/>
            <c:invertIfNegative val="0"/>
            <c:bubble3D val="0"/>
            <c:spPr>
              <a:solidFill>
                <a:srgbClr val="C46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6E-4FC3-A17C-BCD1FBBCB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6"/>
                <c:pt idx="0">
                  <c:v>All creative professionals</c:v>
                </c:pt>
                <c:pt idx="2">
                  <c:v>Men</c:v>
                </c:pt>
                <c:pt idx="3">
                  <c:v>Women</c:v>
                </c:pt>
                <c:pt idx="5">
                  <c:v>Māori 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8"/>
                <c:pt idx="0" formatCode="&quot;$&quot;#,##0_);[Red]\(&quot;$&quot;#,##0\)">
                  <c:v>37000</c:v>
                </c:pt>
                <c:pt idx="2" formatCode="&quot;$&quot;#,##0_);[Red]\(&quot;$&quot;#,##0\)">
                  <c:v>43800</c:v>
                </c:pt>
                <c:pt idx="3" formatCode="&quot;$&quot;#,##0_);[Red]\(&quot;$&quot;#,##0\)">
                  <c:v>30000</c:v>
                </c:pt>
                <c:pt idx="5" formatCode="&quot;$&quot;#,##0_);[Red]\(&quot;$&quot;#,##0\)">
                  <c:v>41500</c:v>
                </c:pt>
                <c:pt idx="7" formatCode="&quot;$&quot;#,##0_);[Red]\(&quot;$&quot;#,##0\)">
                  <c:v>28600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0-419D-B089-3AB72FFC5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204512"/>
        <c:axId val="1004206480"/>
      </c:barChart>
      <c:catAx>
        <c:axId val="10042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206480"/>
        <c:crosses val="autoZero"/>
        <c:auto val="1"/>
        <c:lblAlgn val="ctr"/>
        <c:lblOffset val="100"/>
        <c:noMultiLvlLbl val="0"/>
      </c:catAx>
      <c:valAx>
        <c:axId val="100420648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0042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5003774928774928"/>
          <c:w val="1"/>
          <c:h val="0.466560052442594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Creative income a lot higher than in Feb 2020</c:v>
                </c:pt>
              </c:strCache>
            </c:strRef>
          </c:tx>
          <c:spPr>
            <a:solidFill>
              <a:srgbClr val="3484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84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FB-498E-AC61-AADB3C7EBD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6-4FDD-B193-FCA023EE1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Creative income slightly higher</c:v>
                </c:pt>
              </c:strCache>
            </c:strRef>
          </c:tx>
          <c:spPr>
            <a:solidFill>
              <a:srgbClr val="65C3B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2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CFB-498E-AC61-AADB3C7EB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6-4FDD-B193-FCA023EE1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Unchanged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F7-4E69-BDA5-DD7B329544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6-4FDD-B193-FCA023EE1E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Creative income slightly lower</c:v>
                </c:pt>
              </c:strCache>
            </c:strRef>
          </c:tx>
          <c:spPr>
            <a:solidFill>
              <a:srgbClr val="E8C6C7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2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CFB-498E-AC61-AADB3C7EB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6-4FDD-B193-FCA023EE1E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Creative income a lot lower than in Feb 2020</c:v>
                </c:pt>
              </c:strCache>
            </c:strRef>
          </c:tx>
          <c:spPr>
            <a:solidFill>
              <a:srgbClr val="C46C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06-4FDD-B193-FCA023EE1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100"/>
        <c:axId val="253359616"/>
        <c:axId val="253361152"/>
      </c:barChart>
      <c:catAx>
        <c:axId val="253359616"/>
        <c:scaling>
          <c:orientation val="minMax"/>
        </c:scaling>
        <c:delete val="1"/>
        <c:axPos val="l"/>
        <c:numFmt formatCode="@" sourceLinked="1"/>
        <c:majorTickMark val="none"/>
        <c:minorTickMark val="none"/>
        <c:tickLblPos val="nextTo"/>
        <c:crossAx val="253361152"/>
        <c:crosses val="autoZero"/>
        <c:auto val="1"/>
        <c:lblAlgn val="ctr"/>
        <c:lblOffset val="100"/>
        <c:noMultiLvlLbl val="0"/>
      </c:catAx>
      <c:valAx>
        <c:axId val="25336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335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35184582769329E-2"/>
          <c:y val="0.13897412155745489"/>
          <c:w val="0.90643841130074954"/>
          <c:h val="0.707775641025641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46C6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46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F4-4FB1-A417-9F1A73881B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F4-4FB1-A417-9F1A73881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F-478C-95D8-B477255A7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rgbClr val="DCA7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1F-478C-95D8-B477255A7D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F-478C-95D8-B477255A7D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B1D6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1F-478C-95D8-B477255A7DD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3B98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1F-478C-95D8-B477255A7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5"/>
        <c:overlap val="100"/>
        <c:axId val="253359616"/>
        <c:axId val="253361152"/>
      </c:barChart>
      <c:catAx>
        <c:axId val="253359616"/>
        <c:scaling>
          <c:orientation val="minMax"/>
        </c:scaling>
        <c:delete val="1"/>
        <c:axPos val="l"/>
        <c:numFmt formatCode="@" sourceLinked="1"/>
        <c:majorTickMark val="none"/>
        <c:minorTickMark val="none"/>
        <c:tickLblPos val="nextTo"/>
        <c:crossAx val="253361152"/>
        <c:crosses val="autoZero"/>
        <c:auto val="1"/>
        <c:lblAlgn val="ctr"/>
        <c:lblOffset val="100"/>
        <c:noMultiLvlLbl val="0"/>
      </c:catAx>
      <c:valAx>
        <c:axId val="25336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335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2051889535024"/>
          <c:y val="7.6385169873400299E-2"/>
          <c:w val="0.49948901719519706"/>
          <c:h val="0.840150739817435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484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A-4C5B-815C-782774BD421B}"/>
              </c:ext>
            </c:extLst>
          </c:dPt>
          <c:dPt>
            <c:idx val="1"/>
            <c:bubble3D val="0"/>
            <c:spPr>
              <a:solidFill>
                <a:srgbClr val="3B98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BA-4C5B-815C-782774BD42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Undertake paid work outside of the creative sector</c:v>
                </c:pt>
                <c:pt idx="1">
                  <c:v>Work in the creative sector only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A-4C5B-815C-782774BD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93967039145151E-2"/>
          <c:y val="0.14596606785227961"/>
          <c:w val="0.97521206592170973"/>
          <c:h val="0.699143768479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B98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31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E-441B-9968-43A787B97EFB}"/>
              </c:ext>
            </c:extLst>
          </c:dPt>
          <c:dPt>
            <c:idx val="1"/>
            <c:invertIfNegative val="0"/>
            <c:bubble3D val="0"/>
            <c:spPr>
              <a:solidFill>
                <a:srgbClr val="C46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E-441B-9968-43A787B97E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3A-4389-BCC4-996DEFFC46F1}"/>
              </c:ext>
            </c:extLst>
          </c:dPt>
          <c:dPt>
            <c:idx val="3"/>
            <c:invertIfNegative val="0"/>
            <c:bubble3D val="0"/>
            <c:spPr>
              <a:solidFill>
                <a:srgbClr val="3484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CE-441B-9968-43A787B97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Finding it very difficult on present income</c:v>
                </c:pt>
                <c:pt idx="1">
                  <c:v>Finding it difficult on present income</c:v>
                </c:pt>
                <c:pt idx="2">
                  <c:v>Getting by on present income</c:v>
                </c:pt>
                <c:pt idx="3">
                  <c:v>Living comfortably on present income</c:v>
                </c:pt>
              </c:strCache>
            </c:strRef>
          </c:cat>
          <c:val>
            <c:numRef>
              <c:f>Sheet1!$B$2:$B$5</c:f>
              <c:numCache>
                <c:formatCode>_-"$"* #,##0_-;\-"$"* #,##0_-;_-"$"* "-"??_-;_-@_-</c:formatCode>
                <c:ptCount val="4"/>
                <c:pt idx="0">
                  <c:v>39000</c:v>
                </c:pt>
                <c:pt idx="1">
                  <c:v>67300</c:v>
                </c:pt>
                <c:pt idx="2">
                  <c:v>95400</c:v>
                </c:pt>
                <c:pt idx="3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A-4389-BCC4-996DEFFC4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2"/>
        <c:axId val="253186816"/>
        <c:axId val="253188352"/>
      </c:barChart>
      <c:catAx>
        <c:axId val="2531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88352"/>
        <c:crosses val="autoZero"/>
        <c:auto val="1"/>
        <c:lblAlgn val="ctr"/>
        <c:lblOffset val="100"/>
        <c:noMultiLvlLbl val="0"/>
      </c:catAx>
      <c:valAx>
        <c:axId val="253188352"/>
        <c:scaling>
          <c:orientation val="minMax"/>
          <c:max val="150000"/>
          <c:min val="0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253186816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FC2F99B-992F-1246-823B-BE4CEE6E00D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01DA7680-773C-7347-8AF1-5AF327F079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12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08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94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D369-4207-4D46-9159-FD978A14F65F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91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4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4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2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23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5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64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61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15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6238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232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5032F6C-20D0-F155-C9A6-22F537A67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DF38565-1CBC-1A3C-3BB6-D6787FA72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910800"/>
            <a:ext cx="11369675" cy="396000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251ADA-07B9-4862-AC7E-D36A58415F30}"/>
              </a:ext>
            </a:extLst>
          </p:cNvPr>
          <p:cNvSpPr/>
          <p:nvPr userDrawn="1"/>
        </p:nvSpPr>
        <p:spPr>
          <a:xfrm>
            <a:off x="0" y="1"/>
            <a:ext cx="12192000" cy="792000"/>
          </a:xfrm>
          <a:prstGeom prst="rect">
            <a:avLst/>
          </a:prstGeom>
          <a:solidFill>
            <a:srgbClr val="29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2208" y="224293"/>
            <a:ext cx="11607584" cy="4017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C71EE-BC54-4185-A883-DB4F7DEE0517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9B679-0CA2-4FDA-A48A-C3A6E3BFAE60}"/>
              </a:ext>
            </a:extLst>
          </p:cNvPr>
          <p:cNvSpPr txBox="1"/>
          <p:nvPr userDrawn="1"/>
        </p:nvSpPr>
        <p:spPr>
          <a:xfrm>
            <a:off x="8952729" y="6465629"/>
            <a:ext cx="3092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NZ" sz="1050" kern="0" spc="300" dirty="0">
                <a:solidFill>
                  <a:schemeClr val="tx2"/>
                </a:solidFill>
                <a:latin typeface="Calibri" panose="020F0502020204030204"/>
              </a:rPr>
              <a:t>Colmar Brunton 2019 | </a:t>
            </a:r>
            <a:fld id="{DF62BBB3-F73A-4BD4-8DE9-2F1371B6D540}" type="slidenum">
              <a:rPr lang="en-NZ" sz="1050" kern="0" spc="300" smtClean="0">
                <a:solidFill>
                  <a:schemeClr val="tx2"/>
                </a:solidFill>
                <a:latin typeface="Calibri" panose="020F0502020204030204"/>
              </a:rPr>
              <a:pPr algn="r">
                <a:defRPr/>
              </a:pPr>
              <a:t>‹#›</a:t>
            </a:fld>
            <a:endParaRPr lang="en-NZ" sz="1050" kern="0" spc="300" dirty="0">
              <a:solidFill>
                <a:schemeClr val="tx2"/>
              </a:solidFill>
              <a:latin typeface="Calibri" panose="020F0502020204030204"/>
            </a:endParaRPr>
          </a:p>
        </p:txBody>
      </p:sp>
      <p:pic>
        <p:nvPicPr>
          <p:cNvPr id="6" name="Picture 4" descr="Image result for nz on air logo">
            <a:extLst>
              <a:ext uri="{FF2B5EF4-FFF2-40B4-BE49-F238E27FC236}">
                <a16:creationId xmlns:a16="http://schemas.microsoft.com/office/drawing/2014/main" id="{DC401902-DD0E-419C-90D3-C56EB1F12B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669" y="6246495"/>
            <a:ext cx="1094097" cy="6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reative nz logo transparent">
            <a:extLst>
              <a:ext uri="{FF2B5EF4-FFF2-40B4-BE49-F238E27FC236}">
                <a16:creationId xmlns:a16="http://schemas.microsoft.com/office/drawing/2014/main" id="{49A486EC-BEA9-4C05-A257-80BAE4360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36" y="6275418"/>
            <a:ext cx="1513898" cy="6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8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28" r:id="rId3"/>
    <p:sldLayoutId id="2147483843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chart" Target="../charts/chart15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Title slide: Profile of Creative Professionals.">
            <a:extLst>
              <a:ext uri="{FF2B5EF4-FFF2-40B4-BE49-F238E27FC236}">
                <a16:creationId xmlns:a16="http://schemas.microsoft.com/office/drawing/2014/main" id="{94B6ECFD-FE67-D09F-88BA-8896F91739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ltGray">
          <a:xfrm>
            <a:off x="0" y="7504"/>
            <a:ext cx="12192000" cy="6858001"/>
          </a:xfrm>
          <a:prstGeom prst="rect">
            <a:avLst/>
          </a:prstGeom>
          <a:gradFill>
            <a:gsLst>
              <a:gs pos="34000">
                <a:srgbClr val="16313E"/>
              </a:gs>
              <a:gs pos="97000">
                <a:srgbClr val="16313E">
                  <a:alpha val="0"/>
                </a:srgb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D6DB48B-6FF7-80EB-CCDD-6C258DAF1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965"/>
          <a:stretch/>
        </p:blipFill>
        <p:spPr>
          <a:xfrm>
            <a:off x="3851284" y="1"/>
            <a:ext cx="8351709" cy="6857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8E5646-39E5-AECF-E232-C684450A1E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3" y="614863"/>
            <a:ext cx="3432966" cy="337140"/>
          </a:xfrm>
          <a:prstGeom prst="rect">
            <a:avLst/>
          </a:prstGeom>
        </p:spPr>
      </p:pic>
      <p:sp>
        <p:nvSpPr>
          <p:cNvPr id="15" name="Title 14" descr="Title page - Profile of Creative Professionals 2022 research report&#10;&#10;Research undertaken by Kantar Public. Commissioned by Creative New Zealand and NZ on Air">
            <a:extLst>
              <a:ext uri="{FF2B5EF4-FFF2-40B4-BE49-F238E27FC236}">
                <a16:creationId xmlns:a16="http://schemas.microsoft.com/office/drawing/2014/main" id="{5A63201A-BCBA-39F3-1CCC-272C9D8F4F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335" y="2371553"/>
            <a:ext cx="6327403" cy="1976400"/>
          </a:xfrm>
        </p:spPr>
        <p:txBody>
          <a:bodyPr/>
          <a:lstStyle/>
          <a:p>
            <a:r>
              <a:rPr lang="en-NZ" sz="4800" dirty="0">
                <a:solidFill>
                  <a:schemeClr val="bg1"/>
                </a:solidFill>
              </a:rPr>
              <a:t>Profile of Creative Professionals 2022</a:t>
            </a:r>
          </a:p>
        </p:txBody>
      </p:sp>
      <p:pic>
        <p:nvPicPr>
          <p:cNvPr id="1026" name="Picture 2" descr="Logos | Creative New Zealand">
            <a:extLst>
              <a:ext uri="{FF2B5EF4-FFF2-40B4-BE49-F238E27FC236}">
                <a16:creationId xmlns:a16="http://schemas.microsoft.com/office/drawing/2014/main" id="{28A36353-C31A-7F1B-23F9-D9391A5D52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4" y="5767504"/>
            <a:ext cx="2606116" cy="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Music Single">
            <a:extLst>
              <a:ext uri="{FF2B5EF4-FFF2-40B4-BE49-F238E27FC236}">
                <a16:creationId xmlns:a16="http://schemas.microsoft.com/office/drawing/2014/main" id="{B8A38D2E-0741-4418-A528-89D754C1F5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748" y="5944620"/>
            <a:ext cx="1279736" cy="6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4086F6-3E98-C2A7-44F4-43F66FEA75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69183" y="4012744"/>
            <a:ext cx="1008743" cy="0"/>
          </a:xfrm>
          <a:prstGeom prst="line">
            <a:avLst/>
          </a:prstGeom>
          <a:ln w="38100">
            <a:solidFill>
              <a:srgbClr val="C46C6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465C4-AB7C-1845-529B-8D3CA9B2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1854" y="0"/>
            <a:ext cx="6900332" cy="7728724"/>
            <a:chOff x="4388240" y="225802"/>
            <a:chExt cx="6357989" cy="7121273"/>
          </a:xfrm>
          <a:solidFill>
            <a:srgbClr val="20485B">
              <a:alpha val="17000"/>
            </a:srgbClr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1CA6CF4-3EC0-CC44-141E-98C96505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18CE7EF-F096-3035-E643-5FA78C42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4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3182B7-0F20-BC69-4DC5-252E43BD79A7}"/>
              </a:ext>
            </a:extLst>
          </p:cNvPr>
          <p:cNvSpPr/>
          <p:nvPr/>
        </p:nvSpPr>
        <p:spPr bwMode="ltGray">
          <a:xfrm>
            <a:off x="0" y="1864655"/>
            <a:ext cx="12192000" cy="4993346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7AB4FF-0224-4706-91DE-590F87BFE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309052"/>
              </p:ext>
            </p:extLst>
          </p:nvPr>
        </p:nvGraphicFramePr>
        <p:xfrm>
          <a:off x="-180752" y="1440158"/>
          <a:ext cx="1346082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 descr="Do you agree or disagree that your income from your creative career was a fair reward?&#10;Strongly disagree 35 percent&#10;Tend to disagree 33 percent&#10;Neither agree or disagree 14 percent&#10;Tend to agree 14 percent&#10;Strongly agree 5 percent&#10;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Perceptions of fairness of remuneration for creative work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8D3288B-1631-4D5E-B2C9-7D3FB08B768E}"/>
              </a:ext>
            </a:extLst>
          </p:cNvPr>
          <p:cNvSpPr txBox="1">
            <a:spLocks/>
          </p:cNvSpPr>
          <p:nvPr/>
        </p:nvSpPr>
        <p:spPr>
          <a:xfrm>
            <a:off x="359999" y="1205842"/>
            <a:ext cx="11152002" cy="658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i="1" dirty="0"/>
              <a:t>Q. How much do you agree or disagree, that your income from your creative career in the financial year ending 31 March 2022 was a fair reward for the time you spent on it? </a:t>
            </a:r>
          </a:p>
          <a:p>
            <a:pPr>
              <a:spcBef>
                <a:spcPts val="0"/>
              </a:spcBef>
            </a:pPr>
            <a:endParaRPr lang="en-NZ" i="1" dirty="0"/>
          </a:p>
        </p:txBody>
      </p:sp>
      <p:pic>
        <p:nvPicPr>
          <p:cNvPr id="8" name="Picture 7" descr="A group of dancers performing on a stage&#10;&#10;Description automatically generated with medium confidence">
            <a:extLst>
              <a:ext uri="{FF2B5EF4-FFF2-40B4-BE49-F238E27FC236}">
                <a16:creationId xmlns:a16="http://schemas.microsoft.com/office/drawing/2014/main" id="{71C1E5F7-8305-AC00-A342-B11E6450D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97" b="10915"/>
          <a:stretch/>
        </p:blipFill>
        <p:spPr>
          <a:xfrm>
            <a:off x="0" y="4880343"/>
            <a:ext cx="12220260" cy="197765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838E53-D89D-E4D3-681F-B5032AB7B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48296"/>
              </p:ext>
            </p:extLst>
          </p:nvPr>
        </p:nvGraphicFramePr>
        <p:xfrm>
          <a:off x="3702241" y="3844492"/>
          <a:ext cx="9212771" cy="596017"/>
        </p:xfrm>
        <a:graphic>
          <a:graphicData uri="http://schemas.openxmlformats.org/drawingml/2006/table">
            <a:tbl>
              <a:tblPr/>
              <a:tblGrid>
                <a:gridCol w="550782">
                  <a:extLst>
                    <a:ext uri="{9D8B030D-6E8A-4147-A177-3AD203B41FA5}">
                      <a16:colId xmlns:a16="http://schemas.microsoft.com/office/drawing/2014/main" val="1947175350"/>
                    </a:ext>
                  </a:extLst>
                </a:gridCol>
                <a:gridCol w="3944679">
                  <a:extLst>
                    <a:ext uri="{9D8B030D-6E8A-4147-A177-3AD203B41FA5}">
                      <a16:colId xmlns:a16="http://schemas.microsoft.com/office/drawing/2014/main" val="4188614784"/>
                    </a:ext>
                  </a:extLst>
                </a:gridCol>
                <a:gridCol w="1765005">
                  <a:extLst>
                    <a:ext uri="{9D8B030D-6E8A-4147-A177-3AD203B41FA5}">
                      <a16:colId xmlns:a16="http://schemas.microsoft.com/office/drawing/2014/main" val="2771495889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3375024484"/>
                    </a:ext>
                  </a:extLst>
                </a:gridCol>
                <a:gridCol w="1314891">
                  <a:extLst>
                    <a:ext uri="{9D8B030D-6E8A-4147-A177-3AD203B41FA5}">
                      <a16:colId xmlns:a16="http://schemas.microsoft.com/office/drawing/2014/main" val="3206618585"/>
                    </a:ext>
                  </a:extLst>
                </a:gridCol>
              </a:tblGrid>
              <a:tr h="59601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Tend to disagree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Neither agree </a:t>
                      </a:r>
                      <a:b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 disagree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Tend to agree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865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B70895-4FB9-825A-D26D-FABFD14ED13D}"/>
              </a:ext>
            </a:extLst>
          </p:cNvPr>
          <p:cNvSpPr txBox="1"/>
          <p:nvPr/>
        </p:nvSpPr>
        <p:spPr>
          <a:xfrm>
            <a:off x="223877" y="2329253"/>
            <a:ext cx="2050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Strongly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46C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disagree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29A13-45DB-0A6D-26EA-966446779244}"/>
              </a:ext>
            </a:extLst>
          </p:cNvPr>
          <p:cNvSpPr txBox="1"/>
          <p:nvPr/>
        </p:nvSpPr>
        <p:spPr>
          <a:xfrm>
            <a:off x="9968149" y="2329253"/>
            <a:ext cx="2050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Strongly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B98B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74A45-1225-9DB9-38A8-E1F81B022E6F}"/>
              </a:ext>
            </a:extLst>
          </p:cNvPr>
          <p:cNvGrpSpPr/>
          <p:nvPr/>
        </p:nvGrpSpPr>
        <p:grpSpPr>
          <a:xfrm>
            <a:off x="0" y="4880340"/>
            <a:ext cx="12220260" cy="1977659"/>
            <a:chOff x="0" y="4880340"/>
            <a:chExt cx="12220260" cy="19776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2A9645-3D9D-0ACB-CF66-28512A898439}"/>
                </a:ext>
              </a:extLst>
            </p:cNvPr>
            <p:cNvSpPr/>
            <p:nvPr/>
          </p:nvSpPr>
          <p:spPr bwMode="ltGray">
            <a:xfrm>
              <a:off x="0" y="4880342"/>
              <a:ext cx="12220260" cy="197765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329CEB-E846-AA24-8A6F-B9F31766CFD5}"/>
                </a:ext>
              </a:extLst>
            </p:cNvPr>
            <p:cNvSpPr txBox="1"/>
            <p:nvPr/>
          </p:nvSpPr>
          <p:spPr>
            <a:xfrm>
              <a:off x="0" y="4880340"/>
              <a:ext cx="8097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288">
                <a:spcAft>
                  <a:spcPts val="1200"/>
                </a:spcAft>
              </a:pPr>
              <a:r>
                <a:rPr lang="en-NZ" sz="2400" b="1" dirty="0">
                  <a:solidFill>
                    <a:srgbClr val="000000"/>
                  </a:solidFill>
                </a:rPr>
                <a:t>More likely to think their creative income is unfair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F26E4D-CE51-0A52-D8BE-C7AA61CA79FB}"/>
              </a:ext>
            </a:extLst>
          </p:cNvPr>
          <p:cNvSpPr/>
          <p:nvPr/>
        </p:nvSpPr>
        <p:spPr>
          <a:xfrm>
            <a:off x="59205" y="5374504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Deaf and disabled creative professionals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2DD44-F88A-D4FE-C565-323DFCFF1752}"/>
              </a:ext>
            </a:extLst>
          </p:cNvPr>
          <p:cNvSpPr/>
          <p:nvPr/>
        </p:nvSpPr>
        <p:spPr>
          <a:xfrm>
            <a:off x="2514874" y="5374505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Writing / literary artists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44158-1A88-FA27-1073-BF61FD79226C}"/>
              </a:ext>
            </a:extLst>
          </p:cNvPr>
          <p:cNvSpPr/>
          <p:nvPr/>
        </p:nvSpPr>
        <p:spPr>
          <a:xfrm>
            <a:off x="4970543" y="5374504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Performing artists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DE7AF4-8E1F-9CB8-E5C6-BC85125465F0}"/>
              </a:ext>
            </a:extLst>
          </p:cNvPr>
          <p:cNvSpPr/>
          <p:nvPr/>
        </p:nvSpPr>
        <p:spPr>
          <a:xfrm>
            <a:off x="7426212" y="5374504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Those who work in the gig economy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7BCD8-E69F-D566-2D5A-F422C5F38F4F}"/>
              </a:ext>
            </a:extLst>
          </p:cNvPr>
          <p:cNvSpPr/>
          <p:nvPr/>
        </p:nvSpPr>
        <p:spPr>
          <a:xfrm>
            <a:off x="9881881" y="5374504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7428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FACAD7-3D76-A63A-615A-A78EFACA1304}"/>
              </a:ext>
            </a:extLst>
          </p:cNvPr>
          <p:cNvSpPr/>
          <p:nvPr/>
        </p:nvSpPr>
        <p:spPr bwMode="ltGray">
          <a:xfrm flipH="1">
            <a:off x="1" y="0"/>
            <a:ext cx="7885724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6EC7AA-D015-A121-8DF0-EEB954D803A8}"/>
              </a:ext>
            </a:extLst>
          </p:cNvPr>
          <p:cNvGrpSpPr/>
          <p:nvPr/>
        </p:nvGrpSpPr>
        <p:grpSpPr>
          <a:xfrm>
            <a:off x="3533536" y="224022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A5CD3C6-BDC0-F72A-4B56-E2EE16472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EE0FA10-1928-4E17-ADEF-41A4BC33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1B64C-86D9-56BE-9895-623C10147B09}"/>
              </a:ext>
            </a:extLst>
          </p:cNvPr>
          <p:cNvSpPr/>
          <p:nvPr/>
        </p:nvSpPr>
        <p:spPr bwMode="ltGray">
          <a:xfrm>
            <a:off x="7885725" y="0"/>
            <a:ext cx="4301147" cy="6858000"/>
          </a:xfrm>
          <a:prstGeom prst="rect">
            <a:avLst/>
          </a:prstGeom>
          <a:solidFill>
            <a:schemeClr val="bg1">
              <a:alpha val="30196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244286"/>
            <a:ext cx="6795713" cy="4032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Division of work – proportion also undertaking work outside of the creative sector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5467-BBC5-D83B-5095-62C99EA0AD3C}"/>
              </a:ext>
            </a:extLst>
          </p:cNvPr>
          <p:cNvSpPr/>
          <p:nvPr/>
        </p:nvSpPr>
        <p:spPr>
          <a:xfrm>
            <a:off x="8291913" y="2048347"/>
            <a:ext cx="3526373" cy="511966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348476"/>
                </a:solidFill>
              </a:rPr>
              <a:t>Music and sound artists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3E2E3F-F0F4-6323-746A-F5FC41C5CC15}"/>
              </a:ext>
            </a:extLst>
          </p:cNvPr>
          <p:cNvSpPr/>
          <p:nvPr/>
        </p:nvSpPr>
        <p:spPr>
          <a:xfrm>
            <a:off x="8291913" y="2977973"/>
            <a:ext cx="3526373" cy="1038589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348476"/>
                </a:solidFill>
              </a:rPr>
              <a:t>Creative professionals </a:t>
            </a:r>
            <a:br>
              <a:rPr lang="en-NZ" sz="1800" b="1" kern="1200" dirty="0">
                <a:solidFill>
                  <a:srgbClr val="348476"/>
                </a:solidFill>
              </a:rPr>
            </a:br>
            <a:r>
              <a:rPr lang="en-NZ" sz="1800" b="1" kern="1200" dirty="0">
                <a:solidFill>
                  <a:srgbClr val="348476"/>
                </a:solidFill>
              </a:rPr>
              <a:t>who are becoming established in their career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514CF-EA47-A18E-FC6F-DC7C05449979}"/>
              </a:ext>
            </a:extLst>
          </p:cNvPr>
          <p:cNvSpPr/>
          <p:nvPr/>
        </p:nvSpPr>
        <p:spPr>
          <a:xfrm>
            <a:off x="8291913" y="4434222"/>
            <a:ext cx="3526373" cy="717603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348476"/>
                </a:solidFill>
              </a:rPr>
              <a:t>People working in </a:t>
            </a:r>
            <a:br>
              <a:rPr lang="en-NZ" sz="1800" b="1" kern="1200" dirty="0">
                <a:solidFill>
                  <a:srgbClr val="348476"/>
                </a:solidFill>
              </a:rPr>
            </a:br>
            <a:r>
              <a:rPr lang="en-NZ" sz="1800" b="1" kern="1200" dirty="0">
                <a:solidFill>
                  <a:srgbClr val="348476"/>
                </a:solidFill>
              </a:rPr>
              <a:t>the performing arts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319E6F-37D0-0A9D-3C78-D0C027FA3619}"/>
              </a:ext>
            </a:extLst>
          </p:cNvPr>
          <p:cNvSpPr/>
          <p:nvPr/>
        </p:nvSpPr>
        <p:spPr>
          <a:xfrm>
            <a:off x="8291913" y="5569485"/>
            <a:ext cx="3526373" cy="717603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348476"/>
                </a:solidFill>
              </a:rPr>
              <a:t>Those who work in </a:t>
            </a:r>
            <a:br>
              <a:rPr lang="en-NZ" sz="1800" b="1" kern="1200" dirty="0">
                <a:solidFill>
                  <a:srgbClr val="348476"/>
                </a:solidFill>
              </a:rPr>
            </a:br>
            <a:r>
              <a:rPr lang="en-NZ" sz="1800" b="1" kern="1200" dirty="0">
                <a:solidFill>
                  <a:srgbClr val="348476"/>
                </a:solidFill>
              </a:rPr>
              <a:t>the gig economy</a:t>
            </a:r>
          </a:p>
        </p:txBody>
      </p:sp>
      <p:graphicFrame>
        <p:nvGraphicFramePr>
          <p:cNvPr id="12" name="Chart 11" descr="Division of work in the sector and outside the sector.&#10;56 percent work in the creative sector only&#10;44 percent undertake paid work outside of the sector">
            <a:extLst>
              <a:ext uri="{FF2B5EF4-FFF2-40B4-BE49-F238E27FC236}">
                <a16:creationId xmlns:a16="http://schemas.microsoft.com/office/drawing/2014/main" id="{44CDB072-79B8-32BE-CBD5-589B07E32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791504"/>
              </p:ext>
            </p:extLst>
          </p:nvPr>
        </p:nvGraphicFramePr>
        <p:xfrm>
          <a:off x="191122" y="2229715"/>
          <a:ext cx="6991429" cy="415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747249-A32C-D89A-D486-2074AE2D5180}"/>
              </a:ext>
            </a:extLst>
          </p:cNvPr>
          <p:cNvSpPr txBox="1"/>
          <p:nvPr/>
        </p:nvSpPr>
        <p:spPr>
          <a:xfrm>
            <a:off x="373713" y="3154151"/>
            <a:ext cx="1595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j-lt"/>
              </a:rPr>
              <a:t>Work in the </a:t>
            </a:r>
            <a:r>
              <a:rPr lang="en-US" sz="2000" b="1" i="0" u="none" strike="noStrike" dirty="0">
                <a:solidFill>
                  <a:srgbClr val="3B98B7"/>
                </a:solidFill>
                <a:effectLst/>
                <a:latin typeface="+mj-lt"/>
              </a:rPr>
              <a:t>creative sector only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F629AB4-F1B8-F6E7-57C2-55995C342E69}"/>
              </a:ext>
            </a:extLst>
          </p:cNvPr>
          <p:cNvSpPr txBox="1">
            <a:spLocks/>
          </p:cNvSpPr>
          <p:nvPr/>
        </p:nvSpPr>
        <p:spPr>
          <a:xfrm>
            <a:off x="330814" y="1317352"/>
            <a:ext cx="6873797" cy="658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i="1" dirty="0">
                <a:solidFill>
                  <a:schemeClr val="bg1"/>
                </a:solidFill>
              </a:rPr>
              <a:t>Q. In the financial year ending 31 March 2022 did you undertake paid work outside of the creative sector or in a non-creative role?</a:t>
            </a:r>
            <a:br>
              <a:rPr lang="en-NZ" i="1" dirty="0">
                <a:solidFill>
                  <a:schemeClr val="bg1"/>
                </a:solidFill>
              </a:rPr>
            </a:br>
            <a:endParaRPr lang="en-NZ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1CC91-90AB-A557-6258-655D455C67DD}"/>
              </a:ext>
            </a:extLst>
          </p:cNvPr>
          <p:cNvSpPr txBox="1"/>
          <p:nvPr/>
        </p:nvSpPr>
        <p:spPr>
          <a:xfrm>
            <a:off x="5363236" y="2877201"/>
            <a:ext cx="2265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j-lt"/>
              </a:rPr>
              <a:t>Undertake paid work </a:t>
            </a:r>
            <a:r>
              <a:rPr lang="en-US" sz="2000" b="1" i="0" u="none" strike="noStrike" dirty="0">
                <a:solidFill>
                  <a:srgbClr val="348476"/>
                </a:solidFill>
                <a:effectLst/>
                <a:latin typeface="+mj-lt"/>
              </a:rPr>
              <a:t>outside of the creative 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j-lt"/>
              </a:rPr>
              <a:t>sector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3A46E-3CF7-6EE5-4B61-669BA11282B9}"/>
              </a:ext>
            </a:extLst>
          </p:cNvPr>
          <p:cNvSpPr txBox="1"/>
          <p:nvPr/>
        </p:nvSpPr>
        <p:spPr>
          <a:xfrm>
            <a:off x="8242599" y="409928"/>
            <a:ext cx="3039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spcAft>
                <a:spcPts val="1200"/>
              </a:spcAft>
            </a:pPr>
            <a:r>
              <a:rPr lang="en-NZ" sz="2400" b="1" dirty="0">
                <a:solidFill>
                  <a:srgbClr val="000000"/>
                </a:solidFill>
              </a:rPr>
              <a:t>More likely to also work outside of the creative sector:</a:t>
            </a:r>
          </a:p>
        </p:txBody>
      </p:sp>
    </p:spTree>
    <p:extLst>
      <p:ext uri="{BB962C8B-B14F-4D97-AF65-F5344CB8AC3E}">
        <p14:creationId xmlns:p14="http://schemas.microsoft.com/office/powerpoint/2010/main" val="31239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1DF68C-C3BB-7F84-8FF1-01A412334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0441" r="-1307" b="8569"/>
          <a:stretch/>
        </p:blipFill>
        <p:spPr>
          <a:xfrm>
            <a:off x="0" y="0"/>
            <a:ext cx="12325356" cy="6859295"/>
          </a:xfrm>
          <a:prstGeom prst="rect">
            <a:avLst/>
          </a:prstGeom>
        </p:spPr>
      </p:pic>
      <p:sp>
        <p:nvSpPr>
          <p:cNvPr id="7" name="Rectangle 6" descr="Household income&#10;Median household income for creative professionals is $87,500&#10;Median household income for all New Zealand households is $104,700">
            <a:extLst>
              <a:ext uri="{FF2B5EF4-FFF2-40B4-BE49-F238E27FC236}">
                <a16:creationId xmlns:a16="http://schemas.microsoft.com/office/drawing/2014/main" id="{9EF475F4-7513-C2A3-E31B-757150037379}"/>
              </a:ext>
            </a:extLst>
          </p:cNvPr>
          <p:cNvSpPr/>
          <p:nvPr/>
        </p:nvSpPr>
        <p:spPr bwMode="ltGray">
          <a:xfrm>
            <a:off x="0" y="1"/>
            <a:ext cx="12192000" cy="6858000"/>
          </a:xfrm>
          <a:prstGeom prst="rect">
            <a:avLst/>
          </a:prstGeom>
          <a:solidFill>
            <a:srgbClr val="16313E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240" y="430718"/>
            <a:ext cx="11466875" cy="403200"/>
          </a:xfrm>
        </p:spPr>
        <p:txBody>
          <a:bodyPr/>
          <a:lstStyle/>
          <a:p>
            <a:r>
              <a:rPr lang="en-NZ" sz="3200" dirty="0">
                <a:solidFill>
                  <a:schemeClr val="bg1"/>
                </a:solidFill>
              </a:rPr>
              <a:t>Household income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27C4E-CB53-499D-89EC-5CA1C462E177}"/>
              </a:ext>
            </a:extLst>
          </p:cNvPr>
          <p:cNvSpPr txBox="1"/>
          <p:nvPr/>
        </p:nvSpPr>
        <p:spPr>
          <a:xfrm>
            <a:off x="912860" y="2977223"/>
            <a:ext cx="3919287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Median for creative professionals</a:t>
            </a:r>
          </a:p>
          <a:p>
            <a:pPr algn="ctr"/>
            <a:r>
              <a:rPr lang="en-NZ" sz="6000" b="1" dirty="0">
                <a:solidFill>
                  <a:srgbClr val="3C9A8A"/>
                </a:solidFill>
              </a:rPr>
              <a:t>$87,500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3B487-A193-D185-D0BC-4551D8FC51EF}"/>
              </a:ext>
            </a:extLst>
          </p:cNvPr>
          <p:cNvSpPr txBox="1"/>
          <p:nvPr/>
        </p:nvSpPr>
        <p:spPr>
          <a:xfrm>
            <a:off x="7206984" y="2977223"/>
            <a:ext cx="3649929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Median all NZ households</a:t>
            </a:r>
          </a:p>
          <a:p>
            <a:pPr algn="ctr"/>
            <a:r>
              <a:rPr lang="en-NZ" sz="6000" b="1" dirty="0">
                <a:solidFill>
                  <a:srgbClr val="3B98B7"/>
                </a:solidFill>
              </a:rPr>
              <a:t>$104,700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5BECC4-FC34-3BB8-1F77-B6489A098A55}"/>
              </a:ext>
            </a:extLst>
          </p:cNvPr>
          <p:cNvSpPr/>
          <p:nvPr/>
        </p:nvSpPr>
        <p:spPr bwMode="ltGray">
          <a:xfrm>
            <a:off x="5142379" y="2932731"/>
            <a:ext cx="1754372" cy="1754372"/>
          </a:xfrm>
          <a:prstGeom prst="ellipse">
            <a:avLst/>
          </a:prstGeom>
          <a:gradFill>
            <a:gsLst>
              <a:gs pos="100000">
                <a:srgbClr val="3B98B7"/>
              </a:gs>
              <a:gs pos="28000">
                <a:srgbClr val="348476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pSp>
        <p:nvGrpSpPr>
          <p:cNvPr id="19" name="Graphic 13">
            <a:extLst>
              <a:ext uri="{FF2B5EF4-FFF2-40B4-BE49-F238E27FC236}">
                <a16:creationId xmlns:a16="http://schemas.microsoft.com/office/drawing/2014/main" id="{1E87E497-E556-6D0A-81CF-0218D01F5201}"/>
              </a:ext>
            </a:extLst>
          </p:cNvPr>
          <p:cNvGrpSpPr/>
          <p:nvPr/>
        </p:nvGrpSpPr>
        <p:grpSpPr>
          <a:xfrm>
            <a:off x="5520182" y="3278838"/>
            <a:ext cx="1041299" cy="1040891"/>
            <a:chOff x="5536426" y="3091720"/>
            <a:chExt cx="1041299" cy="1040891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072DD-C795-B8B2-0515-8AF979AE0E7A}"/>
                </a:ext>
              </a:extLst>
            </p:cNvPr>
            <p:cNvSpPr/>
            <p:nvPr/>
          </p:nvSpPr>
          <p:spPr>
            <a:xfrm>
              <a:off x="5754277" y="3091720"/>
              <a:ext cx="555635" cy="555627"/>
            </a:xfrm>
            <a:custGeom>
              <a:avLst/>
              <a:gdLst>
                <a:gd name="connsiteX0" fmla="*/ 277965 w 555635"/>
                <a:gd name="connsiteY0" fmla="*/ 555624 h 555627"/>
                <a:gd name="connsiteX1" fmla="*/ 91565 w 555635"/>
                <a:gd name="connsiteY1" fmla="*/ 483679 h 555627"/>
                <a:gd name="connsiteX2" fmla="*/ 1372 w 555635"/>
                <a:gd name="connsiteY2" fmla="*/ 305393 h 555627"/>
                <a:gd name="connsiteX3" fmla="*/ 34271 w 555635"/>
                <a:gd name="connsiteY3" fmla="*/ 144140 h 555627"/>
                <a:gd name="connsiteX4" fmla="*/ 152640 w 555635"/>
                <a:gd name="connsiteY4" fmla="*/ 29798 h 555627"/>
                <a:gd name="connsiteX5" fmla="*/ 314934 w 555635"/>
                <a:gd name="connsiteY5" fmla="*/ 2491 h 555627"/>
                <a:gd name="connsiteX6" fmla="*/ 464203 w 555635"/>
                <a:gd name="connsiteY6" fmla="*/ 71798 h 555627"/>
                <a:gd name="connsiteX7" fmla="*/ 548066 w 555635"/>
                <a:gd name="connsiteY7" fmla="*/ 213405 h 555627"/>
                <a:gd name="connsiteX8" fmla="*/ 537094 w 555635"/>
                <a:gd name="connsiteY8" fmla="*/ 377608 h 555627"/>
                <a:gd name="connsiteX9" fmla="*/ 435134 w 555635"/>
                <a:gd name="connsiteY9" fmla="*/ 506798 h 555627"/>
                <a:gd name="connsiteX10" fmla="*/ 277968 w 555635"/>
                <a:gd name="connsiteY10" fmla="*/ 555628 h 555627"/>
                <a:gd name="connsiteX11" fmla="*/ 33912 w 555635"/>
                <a:gd name="connsiteY11" fmla="*/ 302139 h 555627"/>
                <a:gd name="connsiteX12" fmla="*/ 88576 w 555635"/>
                <a:gd name="connsiteY12" fmla="*/ 433775 h 555627"/>
                <a:gd name="connsiteX13" fmla="*/ 207171 w 555635"/>
                <a:gd name="connsiteY13" fmla="*/ 512834 h 555627"/>
                <a:gd name="connsiteX14" fmla="*/ 349698 w 555635"/>
                <a:gd name="connsiteY14" fmla="*/ 512658 h 555627"/>
                <a:gd name="connsiteX15" fmla="*/ 468101 w 555635"/>
                <a:gd name="connsiteY15" fmla="*/ 433304 h 555627"/>
                <a:gd name="connsiteX16" fmla="*/ 522440 w 555635"/>
                <a:gd name="connsiteY16" fmla="*/ 301537 h 555627"/>
                <a:gd name="connsiteX17" fmla="*/ 494388 w 555635"/>
                <a:gd name="connsiteY17" fmla="*/ 161796 h 555627"/>
                <a:gd name="connsiteX18" fmla="*/ 393408 w 555635"/>
                <a:gd name="connsiteY18" fmla="*/ 61199 h 555627"/>
                <a:gd name="connsiteX19" fmla="*/ 253554 w 555635"/>
                <a:gd name="connsiteY19" fmla="*/ 33685 h 555627"/>
                <a:gd name="connsiteX20" fmla="*/ 88284 w 555635"/>
                <a:gd name="connsiteY20" fmla="*/ 122551 h 555627"/>
                <a:gd name="connsiteX21" fmla="*/ 33904 w 555635"/>
                <a:gd name="connsiteY21" fmla="*/ 302139 h 55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5635" h="555627">
                  <a:moveTo>
                    <a:pt x="277965" y="555624"/>
                  </a:moveTo>
                  <a:cubicBezTo>
                    <a:pt x="209068" y="555532"/>
                    <a:pt x="142658" y="529899"/>
                    <a:pt x="91565" y="483679"/>
                  </a:cubicBezTo>
                  <a:cubicBezTo>
                    <a:pt x="40477" y="437455"/>
                    <a:pt x="8340" y="373927"/>
                    <a:pt x="1372" y="305393"/>
                  </a:cubicBezTo>
                  <a:cubicBezTo>
                    <a:pt x="-4197" y="249552"/>
                    <a:pt x="7273" y="193333"/>
                    <a:pt x="34271" y="144140"/>
                  </a:cubicBezTo>
                  <a:cubicBezTo>
                    <a:pt x="61273" y="94947"/>
                    <a:pt x="102538" y="55084"/>
                    <a:pt x="152640" y="29798"/>
                  </a:cubicBezTo>
                  <a:cubicBezTo>
                    <a:pt x="202738" y="4514"/>
                    <a:pt x="259320" y="-5007"/>
                    <a:pt x="314934" y="2491"/>
                  </a:cubicBezTo>
                  <a:cubicBezTo>
                    <a:pt x="370548" y="9988"/>
                    <a:pt x="422586" y="34149"/>
                    <a:pt x="464203" y="71798"/>
                  </a:cubicBezTo>
                  <a:cubicBezTo>
                    <a:pt x="505817" y="109447"/>
                    <a:pt x="535056" y="158815"/>
                    <a:pt x="548066" y="213405"/>
                  </a:cubicBezTo>
                  <a:cubicBezTo>
                    <a:pt x="561075" y="267991"/>
                    <a:pt x="557252" y="325240"/>
                    <a:pt x="537094" y="377608"/>
                  </a:cubicBezTo>
                  <a:cubicBezTo>
                    <a:pt x="516936" y="429978"/>
                    <a:pt x="481389" y="475012"/>
                    <a:pt x="435134" y="506798"/>
                  </a:cubicBezTo>
                  <a:cubicBezTo>
                    <a:pt x="388879" y="538572"/>
                    <a:pt x="334085" y="555598"/>
                    <a:pt x="277968" y="555628"/>
                  </a:cubicBezTo>
                  <a:close/>
                  <a:moveTo>
                    <a:pt x="33912" y="302139"/>
                  </a:moveTo>
                  <a:cubicBezTo>
                    <a:pt x="38712" y="350458"/>
                    <a:pt x="57734" y="396271"/>
                    <a:pt x="88576" y="433775"/>
                  </a:cubicBezTo>
                  <a:cubicBezTo>
                    <a:pt x="119415" y="471282"/>
                    <a:pt x="160690" y="498795"/>
                    <a:pt x="207171" y="512834"/>
                  </a:cubicBezTo>
                  <a:cubicBezTo>
                    <a:pt x="253652" y="526878"/>
                    <a:pt x="303256" y="526816"/>
                    <a:pt x="349698" y="512658"/>
                  </a:cubicBezTo>
                  <a:cubicBezTo>
                    <a:pt x="396145" y="498500"/>
                    <a:pt x="437348" y="470884"/>
                    <a:pt x="468101" y="433304"/>
                  </a:cubicBezTo>
                  <a:cubicBezTo>
                    <a:pt x="498849" y="395723"/>
                    <a:pt x="517759" y="349869"/>
                    <a:pt x="522440" y="301537"/>
                  </a:cubicBezTo>
                  <a:cubicBezTo>
                    <a:pt x="527118" y="253208"/>
                    <a:pt x="517356" y="204576"/>
                    <a:pt x="494388" y="161796"/>
                  </a:cubicBezTo>
                  <a:cubicBezTo>
                    <a:pt x="471419" y="119016"/>
                    <a:pt x="436279" y="84007"/>
                    <a:pt x="393408" y="61199"/>
                  </a:cubicBezTo>
                  <a:cubicBezTo>
                    <a:pt x="350537" y="38397"/>
                    <a:pt x="301870" y="28821"/>
                    <a:pt x="253554" y="33685"/>
                  </a:cubicBezTo>
                  <a:cubicBezTo>
                    <a:pt x="188881" y="40281"/>
                    <a:pt x="129450" y="72239"/>
                    <a:pt x="88284" y="122551"/>
                  </a:cubicBezTo>
                  <a:cubicBezTo>
                    <a:pt x="47120" y="172866"/>
                    <a:pt x="27565" y="237440"/>
                    <a:pt x="33904" y="302139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61A1790-A879-DEEC-E90B-57F426DB4820}"/>
                </a:ext>
              </a:extLst>
            </p:cNvPr>
            <p:cNvSpPr/>
            <p:nvPr/>
          </p:nvSpPr>
          <p:spPr>
            <a:xfrm>
              <a:off x="5948935" y="3242864"/>
              <a:ext cx="166620" cy="252941"/>
            </a:xfrm>
            <a:custGeom>
              <a:avLst/>
              <a:gdLst>
                <a:gd name="connsiteX0" fmla="*/ 85337 w 166620"/>
                <a:gd name="connsiteY0" fmla="*/ 252920 h 252941"/>
                <a:gd name="connsiteX1" fmla="*/ 0 w 166620"/>
                <a:gd name="connsiteY1" fmla="*/ 179704 h 252941"/>
                <a:gd name="connsiteX2" fmla="*/ 8135 w 166620"/>
                <a:gd name="connsiteY2" fmla="*/ 165614 h 252941"/>
                <a:gd name="connsiteX3" fmla="*/ 24405 w 166620"/>
                <a:gd name="connsiteY3" fmla="*/ 165614 h 252941"/>
                <a:gd name="connsiteX4" fmla="*/ 32540 w 166620"/>
                <a:gd name="connsiteY4" fmla="*/ 179704 h 252941"/>
                <a:gd name="connsiteX5" fmla="*/ 85337 w 166620"/>
                <a:gd name="connsiteY5" fmla="*/ 220380 h 252941"/>
                <a:gd name="connsiteX6" fmla="*/ 120318 w 166620"/>
                <a:gd name="connsiteY6" fmla="*/ 209967 h 252941"/>
                <a:gd name="connsiteX7" fmla="*/ 134066 w 166620"/>
                <a:gd name="connsiteY7" fmla="*/ 181250 h 252941"/>
                <a:gd name="connsiteX8" fmla="*/ 81025 w 166620"/>
                <a:gd name="connsiteY8" fmla="*/ 139517 h 252941"/>
                <a:gd name="connsiteX9" fmla="*/ 8623 w 166620"/>
                <a:gd name="connsiteY9" fmla="*/ 69392 h 252941"/>
                <a:gd name="connsiteX10" fmla="*/ 86801 w 166620"/>
                <a:gd name="connsiteY10" fmla="*/ 0 h 252941"/>
                <a:gd name="connsiteX11" fmla="*/ 162946 w 166620"/>
                <a:gd name="connsiteY11" fmla="*/ 66952 h 252941"/>
                <a:gd name="connsiteX12" fmla="*/ 154810 w 166620"/>
                <a:gd name="connsiteY12" fmla="*/ 81042 h 252941"/>
                <a:gd name="connsiteX13" fmla="*/ 138540 w 166620"/>
                <a:gd name="connsiteY13" fmla="*/ 81042 h 252941"/>
                <a:gd name="connsiteX14" fmla="*/ 130405 w 166620"/>
                <a:gd name="connsiteY14" fmla="*/ 66952 h 252941"/>
                <a:gd name="connsiteX15" fmla="*/ 86801 w 166620"/>
                <a:gd name="connsiteY15" fmla="*/ 32540 h 252941"/>
                <a:gd name="connsiteX16" fmla="*/ 41163 w 166620"/>
                <a:gd name="connsiteY16" fmla="*/ 69392 h 252941"/>
                <a:gd name="connsiteX17" fmla="*/ 92821 w 166620"/>
                <a:gd name="connsiteY17" fmla="*/ 109255 h 252941"/>
                <a:gd name="connsiteX18" fmla="*/ 166606 w 166620"/>
                <a:gd name="connsiteY18" fmla="*/ 181331 h 252941"/>
                <a:gd name="connsiteX19" fmla="*/ 140248 w 166620"/>
                <a:gd name="connsiteY19" fmla="*/ 235917 h 252941"/>
                <a:gd name="connsiteX20" fmla="*/ 85336 w 166620"/>
                <a:gd name="connsiteY20" fmla="*/ 252920 h 25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6620" h="252941">
                  <a:moveTo>
                    <a:pt x="85337" y="252920"/>
                  </a:moveTo>
                  <a:cubicBezTo>
                    <a:pt x="42953" y="252920"/>
                    <a:pt x="0" y="227702"/>
                    <a:pt x="0" y="179704"/>
                  </a:cubicBezTo>
                  <a:cubicBezTo>
                    <a:pt x="0" y="173891"/>
                    <a:pt x="3101" y="168522"/>
                    <a:pt x="8135" y="165614"/>
                  </a:cubicBezTo>
                  <a:cubicBezTo>
                    <a:pt x="13169" y="162709"/>
                    <a:pt x="19371" y="162709"/>
                    <a:pt x="24405" y="165614"/>
                  </a:cubicBezTo>
                  <a:cubicBezTo>
                    <a:pt x="29439" y="168523"/>
                    <a:pt x="32540" y="173891"/>
                    <a:pt x="32540" y="179704"/>
                  </a:cubicBezTo>
                  <a:cubicBezTo>
                    <a:pt x="32540" y="209723"/>
                    <a:pt x="64104" y="220380"/>
                    <a:pt x="85337" y="220380"/>
                  </a:cubicBezTo>
                  <a:cubicBezTo>
                    <a:pt x="97804" y="220688"/>
                    <a:pt x="110051" y="217044"/>
                    <a:pt x="120318" y="209967"/>
                  </a:cubicBezTo>
                  <a:cubicBezTo>
                    <a:pt x="129365" y="203256"/>
                    <a:pt x="134510" y="192507"/>
                    <a:pt x="134066" y="181250"/>
                  </a:cubicBezTo>
                  <a:cubicBezTo>
                    <a:pt x="134066" y="161562"/>
                    <a:pt x="114054" y="152370"/>
                    <a:pt x="81025" y="139517"/>
                  </a:cubicBezTo>
                  <a:cubicBezTo>
                    <a:pt x="47997" y="126663"/>
                    <a:pt x="8623" y="111288"/>
                    <a:pt x="8623" y="69392"/>
                  </a:cubicBezTo>
                  <a:cubicBezTo>
                    <a:pt x="8623" y="23836"/>
                    <a:pt x="47915" y="0"/>
                    <a:pt x="86801" y="0"/>
                  </a:cubicBezTo>
                  <a:cubicBezTo>
                    <a:pt x="125687" y="0"/>
                    <a:pt x="162946" y="23022"/>
                    <a:pt x="162946" y="66952"/>
                  </a:cubicBezTo>
                  <a:cubicBezTo>
                    <a:pt x="162946" y="72765"/>
                    <a:pt x="159844" y="78134"/>
                    <a:pt x="154810" y="81042"/>
                  </a:cubicBezTo>
                  <a:cubicBezTo>
                    <a:pt x="149777" y="83947"/>
                    <a:pt x="143574" y="83947"/>
                    <a:pt x="138540" y="81042"/>
                  </a:cubicBezTo>
                  <a:cubicBezTo>
                    <a:pt x="133507" y="78133"/>
                    <a:pt x="130405" y="72765"/>
                    <a:pt x="130405" y="66952"/>
                  </a:cubicBezTo>
                  <a:cubicBezTo>
                    <a:pt x="130405" y="39781"/>
                    <a:pt x="102990" y="32540"/>
                    <a:pt x="86801" y="32540"/>
                  </a:cubicBezTo>
                  <a:cubicBezTo>
                    <a:pt x="70613" y="32540"/>
                    <a:pt x="41163" y="40675"/>
                    <a:pt x="41163" y="69392"/>
                  </a:cubicBezTo>
                  <a:cubicBezTo>
                    <a:pt x="41163" y="87778"/>
                    <a:pt x="60687" y="96726"/>
                    <a:pt x="92821" y="109255"/>
                  </a:cubicBezTo>
                  <a:cubicBezTo>
                    <a:pt x="124954" y="121783"/>
                    <a:pt x="166606" y="137972"/>
                    <a:pt x="166606" y="181331"/>
                  </a:cubicBezTo>
                  <a:cubicBezTo>
                    <a:pt x="167057" y="202696"/>
                    <a:pt x="157260" y="222986"/>
                    <a:pt x="140248" y="235917"/>
                  </a:cubicBezTo>
                  <a:cubicBezTo>
                    <a:pt x="124269" y="247385"/>
                    <a:pt x="104999" y="253350"/>
                    <a:pt x="85336" y="252920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16423E-E9D1-D328-8222-53529A5AF9E4}"/>
                </a:ext>
              </a:extLst>
            </p:cNvPr>
            <p:cNvSpPr/>
            <p:nvPr/>
          </p:nvSpPr>
          <p:spPr>
            <a:xfrm>
              <a:off x="6015972" y="3466750"/>
              <a:ext cx="32540" cy="61825"/>
            </a:xfrm>
            <a:custGeom>
              <a:avLst/>
              <a:gdLst>
                <a:gd name="connsiteX0" fmla="*/ 16270 w 32540"/>
                <a:gd name="connsiteY0" fmla="*/ 61826 h 61825"/>
                <a:gd name="connsiteX1" fmla="*/ 4766 w 32540"/>
                <a:gd name="connsiteY1" fmla="*/ 57060 h 61825"/>
                <a:gd name="connsiteX2" fmla="*/ 0 w 32540"/>
                <a:gd name="connsiteY2" fmla="*/ 45556 h 61825"/>
                <a:gd name="connsiteX3" fmla="*/ 0 w 32540"/>
                <a:gd name="connsiteY3" fmla="*/ 16269 h 61825"/>
                <a:gd name="connsiteX4" fmla="*/ 8135 w 32540"/>
                <a:gd name="connsiteY4" fmla="*/ 2179 h 61825"/>
                <a:gd name="connsiteX5" fmla="*/ 24405 w 32540"/>
                <a:gd name="connsiteY5" fmla="*/ 2179 h 61825"/>
                <a:gd name="connsiteX6" fmla="*/ 32540 w 32540"/>
                <a:gd name="connsiteY6" fmla="*/ 16269 h 61825"/>
                <a:gd name="connsiteX7" fmla="*/ 32540 w 32540"/>
                <a:gd name="connsiteY7" fmla="*/ 45556 h 61825"/>
                <a:gd name="connsiteX8" fmla="*/ 27775 w 32540"/>
                <a:gd name="connsiteY8" fmla="*/ 57060 h 61825"/>
                <a:gd name="connsiteX9" fmla="*/ 16270 w 32540"/>
                <a:gd name="connsiteY9" fmla="*/ 61826 h 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40" h="61825">
                  <a:moveTo>
                    <a:pt x="16270" y="61826"/>
                  </a:moveTo>
                  <a:cubicBezTo>
                    <a:pt x="11955" y="61826"/>
                    <a:pt x="7817" y="60110"/>
                    <a:pt x="4766" y="57060"/>
                  </a:cubicBezTo>
                  <a:cubicBezTo>
                    <a:pt x="1715" y="54009"/>
                    <a:pt x="0" y="49871"/>
                    <a:pt x="0" y="45556"/>
                  </a:cubicBezTo>
                  <a:lnTo>
                    <a:pt x="0" y="16269"/>
                  </a:lnTo>
                  <a:cubicBezTo>
                    <a:pt x="0" y="10456"/>
                    <a:pt x="3101" y="5087"/>
                    <a:pt x="8135" y="2179"/>
                  </a:cubicBezTo>
                  <a:cubicBezTo>
                    <a:pt x="13169" y="-726"/>
                    <a:pt x="19371" y="-726"/>
                    <a:pt x="24405" y="2179"/>
                  </a:cubicBezTo>
                  <a:cubicBezTo>
                    <a:pt x="29439" y="5087"/>
                    <a:pt x="32540" y="10456"/>
                    <a:pt x="32540" y="16269"/>
                  </a:cubicBezTo>
                  <a:lnTo>
                    <a:pt x="32540" y="45556"/>
                  </a:lnTo>
                  <a:cubicBezTo>
                    <a:pt x="32540" y="49871"/>
                    <a:pt x="30825" y="54009"/>
                    <a:pt x="27775" y="57060"/>
                  </a:cubicBezTo>
                  <a:cubicBezTo>
                    <a:pt x="24724" y="60110"/>
                    <a:pt x="20585" y="61826"/>
                    <a:pt x="16270" y="61826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87D67B-87F1-4DD8-5F23-266217D185B4}"/>
                </a:ext>
              </a:extLst>
            </p:cNvPr>
            <p:cNvSpPr/>
            <p:nvPr/>
          </p:nvSpPr>
          <p:spPr>
            <a:xfrm>
              <a:off x="6015972" y="3210087"/>
              <a:ext cx="32540" cy="62964"/>
            </a:xfrm>
            <a:custGeom>
              <a:avLst/>
              <a:gdLst>
                <a:gd name="connsiteX0" fmla="*/ 16270 w 32540"/>
                <a:gd name="connsiteY0" fmla="*/ 62964 h 62964"/>
                <a:gd name="connsiteX1" fmla="*/ 4766 w 32540"/>
                <a:gd name="connsiteY1" fmla="*/ 58199 h 62964"/>
                <a:gd name="connsiteX2" fmla="*/ 0 w 32540"/>
                <a:gd name="connsiteY2" fmla="*/ 46694 h 62964"/>
                <a:gd name="connsiteX3" fmla="*/ 0 w 32540"/>
                <a:gd name="connsiteY3" fmla="*/ 16269 h 62964"/>
                <a:gd name="connsiteX4" fmla="*/ 8135 w 32540"/>
                <a:gd name="connsiteY4" fmla="*/ 2179 h 62964"/>
                <a:gd name="connsiteX5" fmla="*/ 24405 w 32540"/>
                <a:gd name="connsiteY5" fmla="*/ 2179 h 62964"/>
                <a:gd name="connsiteX6" fmla="*/ 32540 w 32540"/>
                <a:gd name="connsiteY6" fmla="*/ 16269 h 62964"/>
                <a:gd name="connsiteX7" fmla="*/ 32540 w 32540"/>
                <a:gd name="connsiteY7" fmla="*/ 46613 h 62964"/>
                <a:gd name="connsiteX8" fmla="*/ 27805 w 32540"/>
                <a:gd name="connsiteY8" fmla="*/ 58172 h 62964"/>
                <a:gd name="connsiteX9" fmla="*/ 16270 w 32540"/>
                <a:gd name="connsiteY9" fmla="*/ 62964 h 6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40" h="62964">
                  <a:moveTo>
                    <a:pt x="16270" y="62964"/>
                  </a:moveTo>
                  <a:cubicBezTo>
                    <a:pt x="11955" y="62964"/>
                    <a:pt x="7817" y="61249"/>
                    <a:pt x="4766" y="58199"/>
                  </a:cubicBezTo>
                  <a:cubicBezTo>
                    <a:pt x="1715" y="55148"/>
                    <a:pt x="0" y="51009"/>
                    <a:pt x="0" y="46694"/>
                  </a:cubicBezTo>
                  <a:lnTo>
                    <a:pt x="0" y="16269"/>
                  </a:lnTo>
                  <a:cubicBezTo>
                    <a:pt x="0" y="10456"/>
                    <a:pt x="3101" y="5087"/>
                    <a:pt x="8135" y="2179"/>
                  </a:cubicBezTo>
                  <a:cubicBezTo>
                    <a:pt x="13169" y="-726"/>
                    <a:pt x="19371" y="-726"/>
                    <a:pt x="24405" y="2179"/>
                  </a:cubicBezTo>
                  <a:cubicBezTo>
                    <a:pt x="29439" y="5087"/>
                    <a:pt x="32540" y="10456"/>
                    <a:pt x="32540" y="16269"/>
                  </a:cubicBezTo>
                  <a:lnTo>
                    <a:pt x="32540" y="46613"/>
                  </a:lnTo>
                  <a:cubicBezTo>
                    <a:pt x="32560" y="50942"/>
                    <a:pt x="30855" y="55101"/>
                    <a:pt x="27805" y="58172"/>
                  </a:cubicBezTo>
                  <a:cubicBezTo>
                    <a:pt x="24751" y="61239"/>
                    <a:pt x="20598" y="62964"/>
                    <a:pt x="16270" y="62964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380FCB-BA40-14F9-B008-342E7AADB52B}"/>
                </a:ext>
              </a:extLst>
            </p:cNvPr>
            <p:cNvSpPr/>
            <p:nvPr/>
          </p:nvSpPr>
          <p:spPr>
            <a:xfrm>
              <a:off x="5539945" y="3692125"/>
              <a:ext cx="786431" cy="323593"/>
            </a:xfrm>
            <a:custGeom>
              <a:avLst/>
              <a:gdLst>
                <a:gd name="connsiteX0" fmla="*/ 719507 w 786431"/>
                <a:gd name="connsiteY0" fmla="*/ 323593 h 323593"/>
                <a:gd name="connsiteX1" fmla="*/ 608141 w 786431"/>
                <a:gd name="connsiteY1" fmla="*/ 300650 h 323593"/>
                <a:gd name="connsiteX2" fmla="*/ 545908 w 786431"/>
                <a:gd name="connsiteY2" fmla="*/ 285924 h 323593"/>
                <a:gd name="connsiteX3" fmla="*/ 345129 w 786431"/>
                <a:gd name="connsiteY3" fmla="*/ 300728 h 323593"/>
                <a:gd name="connsiteX4" fmla="*/ 330011 w 786431"/>
                <a:gd name="connsiteY4" fmla="*/ 295365 h 323593"/>
                <a:gd name="connsiteX5" fmla="*/ 326842 w 786431"/>
                <a:gd name="connsiteY5" fmla="*/ 279642 h 323593"/>
                <a:gd name="connsiteX6" fmla="*/ 338703 w 786431"/>
                <a:gd name="connsiteY6" fmla="*/ 268847 h 323593"/>
                <a:gd name="connsiteX7" fmla="*/ 547534 w 786431"/>
                <a:gd name="connsiteY7" fmla="*/ 253387 h 323593"/>
                <a:gd name="connsiteX8" fmla="*/ 617088 w 786431"/>
                <a:gd name="connsiteY8" fmla="*/ 269654 h 323593"/>
                <a:gd name="connsiteX9" fmla="*/ 743102 w 786431"/>
                <a:gd name="connsiteY9" fmla="*/ 284623 h 323593"/>
                <a:gd name="connsiteX10" fmla="*/ 750586 w 786431"/>
                <a:gd name="connsiteY10" fmla="*/ 234676 h 323593"/>
                <a:gd name="connsiteX11" fmla="*/ 638075 w 786431"/>
                <a:gd name="connsiteY11" fmla="*/ 165691 h 323593"/>
                <a:gd name="connsiteX12" fmla="*/ 533781 w 786431"/>
                <a:gd name="connsiteY12" fmla="*/ 149828 h 323593"/>
                <a:gd name="connsiteX13" fmla="*/ 455440 w 786431"/>
                <a:gd name="connsiteY13" fmla="*/ 141123 h 323593"/>
                <a:gd name="connsiteX14" fmla="*/ 412243 w 786431"/>
                <a:gd name="connsiteY14" fmla="*/ 121518 h 323593"/>
                <a:gd name="connsiteX15" fmla="*/ 189337 w 786431"/>
                <a:gd name="connsiteY15" fmla="*/ 41061 h 323593"/>
                <a:gd name="connsiteX16" fmla="*/ 23624 w 786431"/>
                <a:gd name="connsiteY16" fmla="*/ 42608 h 323593"/>
                <a:gd name="connsiteX17" fmla="*/ 11019 w 786431"/>
                <a:gd name="connsiteY17" fmla="*/ 43495 h 323593"/>
                <a:gd name="connsiteX18" fmla="*/ 1582 w 786431"/>
                <a:gd name="connsiteY18" fmla="*/ 35092 h 323593"/>
                <a:gd name="connsiteX19" fmla="*/ 1002 w 786431"/>
                <a:gd name="connsiteY19" fmla="*/ 22469 h 323593"/>
                <a:gd name="connsiteX20" fmla="*/ 9632 w 786431"/>
                <a:gd name="connsiteY20" fmla="*/ 13239 h 323593"/>
                <a:gd name="connsiteX21" fmla="*/ 194869 w 786431"/>
                <a:gd name="connsiteY21" fmla="*/ 9009 h 323593"/>
                <a:gd name="connsiteX22" fmla="*/ 428266 w 786431"/>
                <a:gd name="connsiteY22" fmla="*/ 93288 h 323593"/>
                <a:gd name="connsiteX23" fmla="*/ 459749 w 786431"/>
                <a:gd name="connsiteY23" fmla="*/ 108908 h 323593"/>
                <a:gd name="connsiteX24" fmla="*/ 536869 w 786431"/>
                <a:gd name="connsiteY24" fmla="*/ 117043 h 323593"/>
                <a:gd name="connsiteX25" fmla="*/ 645311 w 786431"/>
                <a:gd name="connsiteY25" fmla="*/ 133313 h 323593"/>
                <a:gd name="connsiteX26" fmla="*/ 781008 w 786431"/>
                <a:gd name="connsiteY26" fmla="*/ 222794 h 323593"/>
                <a:gd name="connsiteX27" fmla="*/ 769619 w 786431"/>
                <a:gd name="connsiteY27" fmla="*/ 303253 h 323593"/>
                <a:gd name="connsiteX28" fmla="*/ 719507 w 786431"/>
                <a:gd name="connsiteY28" fmla="*/ 323593 h 3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6431" h="323593">
                  <a:moveTo>
                    <a:pt x="719507" y="323593"/>
                  </a:moveTo>
                  <a:cubicBezTo>
                    <a:pt x="687862" y="323593"/>
                    <a:pt x="647593" y="312043"/>
                    <a:pt x="608141" y="300650"/>
                  </a:cubicBezTo>
                  <a:cubicBezTo>
                    <a:pt x="587861" y="293951"/>
                    <a:pt x="567039" y="289022"/>
                    <a:pt x="545908" y="285924"/>
                  </a:cubicBezTo>
                  <a:cubicBezTo>
                    <a:pt x="478644" y="283581"/>
                    <a:pt x="411329" y="288545"/>
                    <a:pt x="345129" y="300728"/>
                  </a:cubicBezTo>
                  <a:cubicBezTo>
                    <a:pt x="339499" y="301726"/>
                    <a:pt x="333758" y="299687"/>
                    <a:pt x="330011" y="295365"/>
                  </a:cubicBezTo>
                  <a:cubicBezTo>
                    <a:pt x="326266" y="291044"/>
                    <a:pt x="325063" y="285083"/>
                    <a:pt x="326842" y="279642"/>
                  </a:cubicBezTo>
                  <a:cubicBezTo>
                    <a:pt x="328622" y="274210"/>
                    <a:pt x="333127" y="270105"/>
                    <a:pt x="338703" y="268847"/>
                  </a:cubicBezTo>
                  <a:cubicBezTo>
                    <a:pt x="407525" y="255983"/>
                    <a:pt x="477568" y="250800"/>
                    <a:pt x="547534" y="253387"/>
                  </a:cubicBezTo>
                  <a:cubicBezTo>
                    <a:pt x="571190" y="256546"/>
                    <a:pt x="594483" y="261996"/>
                    <a:pt x="617088" y="269654"/>
                  </a:cubicBezTo>
                  <a:cubicBezTo>
                    <a:pt x="656706" y="281048"/>
                    <a:pt x="730494" y="302195"/>
                    <a:pt x="743102" y="284623"/>
                  </a:cubicBezTo>
                  <a:cubicBezTo>
                    <a:pt x="754061" y="270392"/>
                    <a:pt x="756891" y="251502"/>
                    <a:pt x="750586" y="234676"/>
                  </a:cubicBezTo>
                  <a:cubicBezTo>
                    <a:pt x="738872" y="203925"/>
                    <a:pt x="698929" y="179439"/>
                    <a:pt x="638075" y="165691"/>
                  </a:cubicBezTo>
                  <a:cubicBezTo>
                    <a:pt x="603751" y="157827"/>
                    <a:pt x="568892" y="152525"/>
                    <a:pt x="533781" y="149828"/>
                  </a:cubicBezTo>
                  <a:cubicBezTo>
                    <a:pt x="512386" y="147794"/>
                    <a:pt x="488143" y="145517"/>
                    <a:pt x="455440" y="141123"/>
                  </a:cubicBezTo>
                  <a:cubicBezTo>
                    <a:pt x="443807" y="139578"/>
                    <a:pt x="431035" y="132419"/>
                    <a:pt x="412243" y="121518"/>
                  </a:cubicBezTo>
                  <a:cubicBezTo>
                    <a:pt x="343749" y="80734"/>
                    <a:pt x="268094" y="53427"/>
                    <a:pt x="189337" y="41061"/>
                  </a:cubicBezTo>
                  <a:cubicBezTo>
                    <a:pt x="73251" y="21049"/>
                    <a:pt x="24032" y="42363"/>
                    <a:pt x="23624" y="42608"/>
                  </a:cubicBezTo>
                  <a:cubicBezTo>
                    <a:pt x="19713" y="44590"/>
                    <a:pt x="15171" y="44909"/>
                    <a:pt x="11019" y="43495"/>
                  </a:cubicBezTo>
                  <a:cubicBezTo>
                    <a:pt x="6870" y="42078"/>
                    <a:pt x="3467" y="39048"/>
                    <a:pt x="1582" y="35092"/>
                  </a:cubicBezTo>
                  <a:cubicBezTo>
                    <a:pt x="-303" y="31133"/>
                    <a:pt x="-513" y="26585"/>
                    <a:pt x="1002" y="22469"/>
                  </a:cubicBezTo>
                  <a:cubicBezTo>
                    <a:pt x="2517" y="18358"/>
                    <a:pt x="5629" y="15029"/>
                    <a:pt x="9632" y="13239"/>
                  </a:cubicBezTo>
                  <a:cubicBezTo>
                    <a:pt x="11910" y="12182"/>
                    <a:pt x="66578" y="-13037"/>
                    <a:pt x="194869" y="9009"/>
                  </a:cubicBezTo>
                  <a:cubicBezTo>
                    <a:pt x="277328" y="21974"/>
                    <a:pt x="356547" y="50582"/>
                    <a:pt x="428266" y="93288"/>
                  </a:cubicBezTo>
                  <a:cubicBezTo>
                    <a:pt x="438106" y="99722"/>
                    <a:pt x="448675" y="104962"/>
                    <a:pt x="459749" y="108908"/>
                  </a:cubicBezTo>
                  <a:cubicBezTo>
                    <a:pt x="491801" y="113219"/>
                    <a:pt x="515799" y="115416"/>
                    <a:pt x="536869" y="117043"/>
                  </a:cubicBezTo>
                  <a:cubicBezTo>
                    <a:pt x="573366" y="119802"/>
                    <a:pt x="609610" y="125239"/>
                    <a:pt x="645311" y="133313"/>
                  </a:cubicBezTo>
                  <a:cubicBezTo>
                    <a:pt x="737396" y="154139"/>
                    <a:pt x="769936" y="193350"/>
                    <a:pt x="781008" y="222794"/>
                  </a:cubicBezTo>
                  <a:cubicBezTo>
                    <a:pt x="791167" y="249803"/>
                    <a:pt x="786876" y="280119"/>
                    <a:pt x="769619" y="303253"/>
                  </a:cubicBezTo>
                  <a:cubicBezTo>
                    <a:pt x="758963" y="318465"/>
                    <a:pt x="741228" y="323593"/>
                    <a:pt x="719507" y="323593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A45D4F-238E-DAA1-8526-DC65F66F1269}"/>
                </a:ext>
              </a:extLst>
            </p:cNvPr>
            <p:cNvSpPr/>
            <p:nvPr/>
          </p:nvSpPr>
          <p:spPr>
            <a:xfrm>
              <a:off x="5536426" y="3730331"/>
              <a:ext cx="1030484" cy="402280"/>
            </a:xfrm>
            <a:custGeom>
              <a:avLst/>
              <a:gdLst>
                <a:gd name="connsiteX0" fmla="*/ 493456 w 1030484"/>
                <a:gd name="connsiteY0" fmla="*/ 402272 h 402280"/>
                <a:gd name="connsiteX1" fmla="*/ 8440 w 1030484"/>
                <a:gd name="connsiteY1" fmla="*/ 201988 h 402280"/>
                <a:gd name="connsiteX2" fmla="*/ 14 w 1030484"/>
                <a:gd name="connsiteY2" fmla="*/ 188396 h 402280"/>
                <a:gd name="connsiteX3" fmla="*/ 7295 w 1030484"/>
                <a:gd name="connsiteY3" fmla="*/ 174156 h 402280"/>
                <a:gd name="connsiteX4" fmla="*/ 23246 w 1030484"/>
                <a:gd name="connsiteY4" fmla="*/ 173027 h 402280"/>
                <a:gd name="connsiteX5" fmla="*/ 493459 w 1030484"/>
                <a:gd name="connsiteY5" fmla="*/ 369740 h 402280"/>
                <a:gd name="connsiteX6" fmla="*/ 994907 w 1030484"/>
                <a:gd name="connsiteY6" fmla="*/ 47994 h 402280"/>
                <a:gd name="connsiteX7" fmla="*/ 998005 w 1030484"/>
                <a:gd name="connsiteY7" fmla="*/ 34327 h 402280"/>
                <a:gd name="connsiteX8" fmla="*/ 932925 w 1030484"/>
                <a:gd name="connsiteY8" fmla="*/ 45879 h 402280"/>
                <a:gd name="connsiteX9" fmla="*/ 859704 w 1030484"/>
                <a:gd name="connsiteY9" fmla="*/ 85252 h 402280"/>
                <a:gd name="connsiteX10" fmla="*/ 741179 w 1030484"/>
                <a:gd name="connsiteY10" fmla="*/ 155783 h 402280"/>
                <a:gd name="connsiteX11" fmla="*/ 728791 w 1030484"/>
                <a:gd name="connsiteY11" fmla="*/ 157055 h 402280"/>
                <a:gd name="connsiteX12" fmla="*/ 719134 w 1030484"/>
                <a:gd name="connsiteY12" fmla="*/ 149194 h 402280"/>
                <a:gd name="connsiteX13" fmla="*/ 717862 w 1030484"/>
                <a:gd name="connsiteY13" fmla="*/ 136805 h 402280"/>
                <a:gd name="connsiteX14" fmla="*/ 725723 w 1030484"/>
                <a:gd name="connsiteY14" fmla="*/ 127148 h 402280"/>
                <a:gd name="connsiteX15" fmla="*/ 841810 w 1030484"/>
                <a:gd name="connsiteY15" fmla="*/ 57999 h 402280"/>
                <a:gd name="connsiteX16" fmla="*/ 921045 w 1030484"/>
                <a:gd name="connsiteY16" fmla="*/ 15453 h 402280"/>
                <a:gd name="connsiteX17" fmla="*/ 1021347 w 1030484"/>
                <a:gd name="connsiteY17" fmla="*/ 11874 h 402280"/>
                <a:gd name="connsiteX18" fmla="*/ 1024602 w 1030484"/>
                <a:gd name="connsiteY18" fmla="*/ 60684 h 402280"/>
                <a:gd name="connsiteX19" fmla="*/ 493465 w 1030484"/>
                <a:gd name="connsiteY19" fmla="*/ 402281 h 40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30484" h="402280">
                  <a:moveTo>
                    <a:pt x="493456" y="402272"/>
                  </a:moveTo>
                  <a:cubicBezTo>
                    <a:pt x="400799" y="402272"/>
                    <a:pt x="24468" y="210119"/>
                    <a:pt x="8440" y="201988"/>
                  </a:cubicBezTo>
                  <a:cubicBezTo>
                    <a:pt x="3444" y="199246"/>
                    <a:pt x="251" y="194090"/>
                    <a:pt x="14" y="188396"/>
                  </a:cubicBezTo>
                  <a:cubicBezTo>
                    <a:pt x="-220" y="182702"/>
                    <a:pt x="2542" y="177302"/>
                    <a:pt x="7295" y="174156"/>
                  </a:cubicBezTo>
                  <a:cubicBezTo>
                    <a:pt x="12047" y="171014"/>
                    <a:pt x="18097" y="170584"/>
                    <a:pt x="23246" y="173027"/>
                  </a:cubicBezTo>
                  <a:cubicBezTo>
                    <a:pt x="130144" y="227695"/>
                    <a:pt x="422599" y="369740"/>
                    <a:pt x="493459" y="369740"/>
                  </a:cubicBezTo>
                  <a:cubicBezTo>
                    <a:pt x="588807" y="369740"/>
                    <a:pt x="972528" y="99972"/>
                    <a:pt x="994907" y="47994"/>
                  </a:cubicBezTo>
                  <a:cubicBezTo>
                    <a:pt x="997259" y="43839"/>
                    <a:pt x="998326" y="39086"/>
                    <a:pt x="998005" y="34327"/>
                  </a:cubicBezTo>
                  <a:cubicBezTo>
                    <a:pt x="995966" y="32456"/>
                    <a:pt x="978637" y="28308"/>
                    <a:pt x="932925" y="45879"/>
                  </a:cubicBezTo>
                  <a:cubicBezTo>
                    <a:pt x="906970" y="55898"/>
                    <a:pt x="882370" y="69125"/>
                    <a:pt x="859704" y="85252"/>
                  </a:cubicBezTo>
                  <a:cubicBezTo>
                    <a:pt x="835299" y="101035"/>
                    <a:pt x="802759" y="122674"/>
                    <a:pt x="741179" y="155783"/>
                  </a:cubicBezTo>
                  <a:cubicBezTo>
                    <a:pt x="737383" y="157835"/>
                    <a:pt x="732925" y="158292"/>
                    <a:pt x="728791" y="157055"/>
                  </a:cubicBezTo>
                  <a:cubicBezTo>
                    <a:pt x="724659" y="155817"/>
                    <a:pt x="721185" y="152990"/>
                    <a:pt x="719134" y="149194"/>
                  </a:cubicBezTo>
                  <a:cubicBezTo>
                    <a:pt x="717083" y="145397"/>
                    <a:pt x="716626" y="140941"/>
                    <a:pt x="717862" y="136805"/>
                  </a:cubicBezTo>
                  <a:cubicBezTo>
                    <a:pt x="719100" y="132674"/>
                    <a:pt x="721927" y="129199"/>
                    <a:pt x="725723" y="127148"/>
                  </a:cubicBezTo>
                  <a:cubicBezTo>
                    <a:pt x="785841" y="94608"/>
                    <a:pt x="818216" y="73538"/>
                    <a:pt x="841810" y="57999"/>
                  </a:cubicBezTo>
                  <a:cubicBezTo>
                    <a:pt x="866361" y="40593"/>
                    <a:pt x="892974" y="26303"/>
                    <a:pt x="921045" y="15453"/>
                  </a:cubicBezTo>
                  <a:cubicBezTo>
                    <a:pt x="971235" y="-3908"/>
                    <a:pt x="1004999" y="-5047"/>
                    <a:pt x="1021347" y="11874"/>
                  </a:cubicBezTo>
                  <a:cubicBezTo>
                    <a:pt x="1028992" y="20009"/>
                    <a:pt x="1035743" y="34733"/>
                    <a:pt x="1024602" y="60684"/>
                  </a:cubicBezTo>
                  <a:cubicBezTo>
                    <a:pt x="997918" y="123325"/>
                    <a:pt x="600926" y="402281"/>
                    <a:pt x="493465" y="402281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8011BB-904E-DDB9-CEE4-AD33B91CB2E9}"/>
                </a:ext>
              </a:extLst>
            </p:cNvPr>
            <p:cNvSpPr/>
            <p:nvPr/>
          </p:nvSpPr>
          <p:spPr>
            <a:xfrm>
              <a:off x="6177277" y="3687604"/>
              <a:ext cx="400447" cy="173063"/>
            </a:xfrm>
            <a:custGeom>
              <a:avLst/>
              <a:gdLst>
                <a:gd name="connsiteX0" fmla="*/ 15957 w 400447"/>
                <a:gd name="connsiteY0" fmla="*/ 173040 h 173063"/>
                <a:gd name="connsiteX1" fmla="*/ 3348 w 400447"/>
                <a:gd name="connsiteY1" fmla="*/ 166660 h 173063"/>
                <a:gd name="connsiteX2" fmla="*/ 487 w 400447"/>
                <a:gd name="connsiteY2" fmla="*/ 152820 h 173063"/>
                <a:gd name="connsiteX3" fmla="*/ 9531 w 400447"/>
                <a:gd name="connsiteY3" fmla="*/ 141963 h 173063"/>
                <a:gd name="connsiteX4" fmla="*/ 108375 w 400447"/>
                <a:gd name="connsiteY4" fmla="*/ 95105 h 173063"/>
                <a:gd name="connsiteX5" fmla="*/ 156128 w 400447"/>
                <a:gd name="connsiteY5" fmla="*/ 66551 h 173063"/>
                <a:gd name="connsiteX6" fmla="*/ 242690 w 400447"/>
                <a:gd name="connsiteY6" fmla="*/ 16439 h 173063"/>
                <a:gd name="connsiteX7" fmla="*/ 382535 w 400447"/>
                <a:gd name="connsiteY7" fmla="*/ 17171 h 173063"/>
                <a:gd name="connsiteX8" fmla="*/ 400020 w 400447"/>
                <a:gd name="connsiteY8" fmla="*/ 42390 h 173063"/>
                <a:gd name="connsiteX9" fmla="*/ 385624 w 400447"/>
                <a:gd name="connsiteY9" fmla="*/ 83797 h 173063"/>
                <a:gd name="connsiteX10" fmla="*/ 370890 w 400447"/>
                <a:gd name="connsiteY10" fmla="*/ 87699 h 173063"/>
                <a:gd name="connsiteX11" fmla="*/ 359392 w 400447"/>
                <a:gd name="connsiteY11" fmla="*/ 77696 h 173063"/>
                <a:gd name="connsiteX12" fmla="*/ 361215 w 400447"/>
                <a:gd name="connsiteY12" fmla="*/ 62565 h 173063"/>
                <a:gd name="connsiteX13" fmla="*/ 368130 w 400447"/>
                <a:gd name="connsiteY13" fmla="*/ 47271 h 173063"/>
                <a:gd name="connsiteX14" fmla="*/ 365692 w 400447"/>
                <a:gd name="connsiteY14" fmla="*/ 44749 h 173063"/>
                <a:gd name="connsiteX15" fmla="*/ 257493 w 400447"/>
                <a:gd name="connsiteY15" fmla="*/ 45481 h 173063"/>
                <a:gd name="connsiteX16" fmla="*/ 173537 w 400447"/>
                <a:gd name="connsiteY16" fmla="*/ 94292 h 173063"/>
                <a:gd name="connsiteX17" fmla="*/ 124158 w 400447"/>
                <a:gd name="connsiteY17" fmla="*/ 123822 h 173063"/>
                <a:gd name="connsiteX18" fmla="*/ 23283 w 400447"/>
                <a:gd name="connsiteY18" fmla="*/ 171738 h 173063"/>
                <a:gd name="connsiteX19" fmla="*/ 15961 w 400447"/>
                <a:gd name="connsiteY19" fmla="*/ 173040 h 1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447" h="173063">
                  <a:moveTo>
                    <a:pt x="15957" y="173040"/>
                  </a:moveTo>
                  <a:cubicBezTo>
                    <a:pt x="11001" y="172945"/>
                    <a:pt x="6361" y="170596"/>
                    <a:pt x="3348" y="166660"/>
                  </a:cubicBezTo>
                  <a:cubicBezTo>
                    <a:pt x="338" y="162725"/>
                    <a:pt x="-716" y="157630"/>
                    <a:pt x="487" y="152820"/>
                  </a:cubicBezTo>
                  <a:cubicBezTo>
                    <a:pt x="1691" y="148014"/>
                    <a:pt x="5019" y="144017"/>
                    <a:pt x="9531" y="141963"/>
                  </a:cubicBezTo>
                  <a:cubicBezTo>
                    <a:pt x="10345" y="141963"/>
                    <a:pt x="87709" y="106332"/>
                    <a:pt x="108375" y="95105"/>
                  </a:cubicBezTo>
                  <a:cubicBezTo>
                    <a:pt x="121961" y="87702"/>
                    <a:pt x="138556" y="77452"/>
                    <a:pt x="156128" y="66551"/>
                  </a:cubicBezTo>
                  <a:cubicBezTo>
                    <a:pt x="182729" y="50281"/>
                    <a:pt x="213074" y="31326"/>
                    <a:pt x="242690" y="16439"/>
                  </a:cubicBezTo>
                  <a:cubicBezTo>
                    <a:pt x="298902" y="-11627"/>
                    <a:pt x="357067" y="1470"/>
                    <a:pt x="382535" y="17171"/>
                  </a:cubicBezTo>
                  <a:cubicBezTo>
                    <a:pt x="391881" y="22490"/>
                    <a:pt x="398319" y="31767"/>
                    <a:pt x="400020" y="42390"/>
                  </a:cubicBezTo>
                  <a:cubicBezTo>
                    <a:pt x="403109" y="62402"/>
                    <a:pt x="388548" y="80380"/>
                    <a:pt x="385624" y="83797"/>
                  </a:cubicBezTo>
                  <a:cubicBezTo>
                    <a:pt x="381659" y="87459"/>
                    <a:pt x="376148" y="88919"/>
                    <a:pt x="370890" y="87699"/>
                  </a:cubicBezTo>
                  <a:cubicBezTo>
                    <a:pt x="365640" y="86475"/>
                    <a:pt x="361327" y="82730"/>
                    <a:pt x="359392" y="77696"/>
                  </a:cubicBezTo>
                  <a:cubicBezTo>
                    <a:pt x="357457" y="72663"/>
                    <a:pt x="358134" y="66995"/>
                    <a:pt x="361215" y="62565"/>
                  </a:cubicBezTo>
                  <a:cubicBezTo>
                    <a:pt x="365067" y="58315"/>
                    <a:pt x="367480" y="52966"/>
                    <a:pt x="368130" y="47271"/>
                  </a:cubicBezTo>
                  <a:cubicBezTo>
                    <a:pt x="368130" y="47271"/>
                    <a:pt x="368130" y="46132"/>
                    <a:pt x="365692" y="44749"/>
                  </a:cubicBezTo>
                  <a:cubicBezTo>
                    <a:pt x="347227" y="33360"/>
                    <a:pt x="301505" y="23436"/>
                    <a:pt x="257493" y="45481"/>
                  </a:cubicBezTo>
                  <a:cubicBezTo>
                    <a:pt x="229023" y="59718"/>
                    <a:pt x="199570" y="78022"/>
                    <a:pt x="173537" y="94292"/>
                  </a:cubicBezTo>
                  <a:cubicBezTo>
                    <a:pt x="155559" y="105437"/>
                    <a:pt x="138638" y="115932"/>
                    <a:pt x="124158" y="123822"/>
                  </a:cubicBezTo>
                  <a:cubicBezTo>
                    <a:pt x="102518" y="135537"/>
                    <a:pt x="26537" y="170273"/>
                    <a:pt x="23283" y="171738"/>
                  </a:cubicBezTo>
                  <a:cubicBezTo>
                    <a:pt x="20974" y="172731"/>
                    <a:pt x="18469" y="173175"/>
                    <a:pt x="15961" y="173040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044E72-2338-5BE7-DDC5-50229601C895}"/>
                </a:ext>
              </a:extLst>
            </p:cNvPr>
            <p:cNvSpPr/>
            <p:nvPr/>
          </p:nvSpPr>
          <p:spPr>
            <a:xfrm>
              <a:off x="6099834" y="3723974"/>
              <a:ext cx="254148" cy="122361"/>
            </a:xfrm>
            <a:custGeom>
              <a:avLst/>
              <a:gdLst>
                <a:gd name="connsiteX0" fmla="*/ 16849 w 254148"/>
                <a:gd name="connsiteY0" fmla="*/ 122352 h 122361"/>
                <a:gd name="connsiteX1" fmla="*/ 2474 w 254148"/>
                <a:gd name="connsiteY1" fmla="*/ 114708 h 122361"/>
                <a:gd name="connsiteX2" fmla="*/ 1904 w 254148"/>
                <a:gd name="connsiteY2" fmla="*/ 98438 h 122361"/>
                <a:gd name="connsiteX3" fmla="*/ 15710 w 254148"/>
                <a:gd name="connsiteY3" fmla="*/ 89811 h 122361"/>
                <a:gd name="connsiteX4" fmla="*/ 74526 w 254148"/>
                <a:gd name="connsiteY4" fmla="*/ 59305 h 122361"/>
                <a:gd name="connsiteX5" fmla="*/ 207699 w 254148"/>
                <a:gd name="connsiteY5" fmla="*/ 0 h 122361"/>
                <a:gd name="connsiteX6" fmla="*/ 249025 w 254148"/>
                <a:gd name="connsiteY6" fmla="*/ 16270 h 122361"/>
                <a:gd name="connsiteX7" fmla="*/ 252116 w 254148"/>
                <a:gd name="connsiteY7" fmla="*/ 44499 h 122361"/>
                <a:gd name="connsiteX8" fmla="*/ 221854 w 254148"/>
                <a:gd name="connsiteY8" fmla="*/ 32459 h 122361"/>
                <a:gd name="connsiteX9" fmla="*/ 221854 w 254148"/>
                <a:gd name="connsiteY9" fmla="*/ 33191 h 122361"/>
                <a:gd name="connsiteX10" fmla="*/ 222668 w 254148"/>
                <a:gd name="connsiteY10" fmla="*/ 34900 h 122361"/>
                <a:gd name="connsiteX11" fmla="*/ 208024 w 254148"/>
                <a:gd name="connsiteY11" fmla="*/ 32459 h 122361"/>
                <a:gd name="connsiteX12" fmla="*/ 90714 w 254148"/>
                <a:gd name="connsiteY12" fmla="*/ 87614 h 122361"/>
                <a:gd name="connsiteX13" fmla="*/ 16848 w 254148"/>
                <a:gd name="connsiteY13" fmla="*/ 122351 h 1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148" h="122361">
                  <a:moveTo>
                    <a:pt x="16849" y="122352"/>
                  </a:moveTo>
                  <a:cubicBezTo>
                    <a:pt x="11036" y="122555"/>
                    <a:pt x="5554" y="119643"/>
                    <a:pt x="2474" y="114708"/>
                  </a:cubicBezTo>
                  <a:cubicBezTo>
                    <a:pt x="-608" y="109776"/>
                    <a:pt x="-825" y="103576"/>
                    <a:pt x="1904" y="98438"/>
                  </a:cubicBezTo>
                  <a:cubicBezTo>
                    <a:pt x="4636" y="93302"/>
                    <a:pt x="9897" y="90014"/>
                    <a:pt x="15710" y="89811"/>
                  </a:cubicBezTo>
                  <a:cubicBezTo>
                    <a:pt x="35919" y="80849"/>
                    <a:pt x="55558" y="70660"/>
                    <a:pt x="74526" y="59305"/>
                  </a:cubicBezTo>
                  <a:cubicBezTo>
                    <a:pt x="136841" y="24568"/>
                    <a:pt x="182803" y="0"/>
                    <a:pt x="207699" y="0"/>
                  </a:cubicBezTo>
                  <a:cubicBezTo>
                    <a:pt x="227711" y="0"/>
                    <a:pt x="241622" y="5532"/>
                    <a:pt x="249025" y="16270"/>
                  </a:cubicBezTo>
                  <a:cubicBezTo>
                    <a:pt x="254520" y="24639"/>
                    <a:pt x="255669" y="35137"/>
                    <a:pt x="252116" y="44499"/>
                  </a:cubicBezTo>
                  <a:lnTo>
                    <a:pt x="221854" y="32459"/>
                  </a:lnTo>
                  <a:cubicBezTo>
                    <a:pt x="221827" y="32703"/>
                    <a:pt x="221827" y="32946"/>
                    <a:pt x="221854" y="33191"/>
                  </a:cubicBezTo>
                  <a:cubicBezTo>
                    <a:pt x="221935" y="33832"/>
                    <a:pt x="222220" y="34431"/>
                    <a:pt x="222668" y="34900"/>
                  </a:cubicBezTo>
                  <a:cubicBezTo>
                    <a:pt x="218115" y="32720"/>
                    <a:pt x="213037" y="31876"/>
                    <a:pt x="208024" y="32459"/>
                  </a:cubicBezTo>
                  <a:cubicBezTo>
                    <a:pt x="189639" y="32459"/>
                    <a:pt x="127731" y="67033"/>
                    <a:pt x="90714" y="87614"/>
                  </a:cubicBezTo>
                  <a:cubicBezTo>
                    <a:pt x="43531" y="113890"/>
                    <a:pt x="27504" y="122351"/>
                    <a:pt x="16848" y="122351"/>
                  </a:cubicBezTo>
                  <a:close/>
                </a:path>
              </a:pathLst>
            </a:custGeom>
            <a:grpFill/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6019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030DD4-6FD2-CC2A-C6A1-04B0DD229C3E}"/>
              </a:ext>
            </a:extLst>
          </p:cNvPr>
          <p:cNvSpPr/>
          <p:nvPr/>
        </p:nvSpPr>
        <p:spPr bwMode="ltGray">
          <a:xfrm>
            <a:off x="0" y="1647495"/>
            <a:ext cx="12192000" cy="5210505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pic>
        <p:nvPicPr>
          <p:cNvPr id="12" name="Picture 11" descr="Living conditions afforded by present income by median household income.&#10;Finding it very difficult on present income, median household income $39,000 representing 10 percent of sample.&#10;Finding it difficult on present income. median household income, median household income $67,300 representing 22 percent of sample.&#10;Getting by on present income, median household income of $95,400 representing 43 percent of the sample.&#10;Living comfortably on present income, median household income of $140,000 representing 24 precent of the sample.">
            <a:extLst>
              <a:ext uri="{FF2B5EF4-FFF2-40B4-BE49-F238E27FC236}">
                <a16:creationId xmlns:a16="http://schemas.microsoft.com/office/drawing/2014/main" id="{72C25B8E-E07F-2610-221C-518D79776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" t="14388" b="6769"/>
          <a:stretch/>
        </p:blipFill>
        <p:spPr>
          <a:xfrm>
            <a:off x="-1" y="1647495"/>
            <a:ext cx="6373387" cy="52105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196798"/>
            <a:ext cx="11466875" cy="403200"/>
          </a:xfrm>
        </p:spPr>
        <p:txBody>
          <a:bodyPr/>
          <a:lstStyle/>
          <a:p>
            <a:r>
              <a:rPr lang="en-NZ" sz="3200" dirty="0"/>
              <a:t>Living conditions afforded by present income by median household income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69788177"/>
              </p:ext>
            </p:extLst>
          </p:nvPr>
        </p:nvGraphicFramePr>
        <p:xfrm>
          <a:off x="148852" y="1667433"/>
          <a:ext cx="11678021" cy="290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1C55A7-B5FA-3EC0-3B06-D68C88A3D5A7}"/>
              </a:ext>
            </a:extLst>
          </p:cNvPr>
          <p:cNvCxnSpPr/>
          <p:nvPr/>
        </p:nvCxnSpPr>
        <p:spPr>
          <a:xfrm>
            <a:off x="-1" y="3848985"/>
            <a:ext cx="12192001" cy="0"/>
          </a:xfrm>
          <a:prstGeom prst="line">
            <a:avLst/>
          </a:prstGeom>
          <a:ln w="12700">
            <a:solidFill>
              <a:srgbClr val="3B98B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DB45F0-FD52-EAAC-7A63-3B4658001A75}"/>
              </a:ext>
            </a:extLst>
          </p:cNvPr>
          <p:cNvCxnSpPr>
            <a:cxnSpLocks/>
          </p:cNvCxnSpPr>
          <p:nvPr/>
        </p:nvCxnSpPr>
        <p:spPr>
          <a:xfrm>
            <a:off x="-31903" y="5779204"/>
            <a:ext cx="12191999" cy="0"/>
          </a:xfrm>
          <a:prstGeom prst="line">
            <a:avLst/>
          </a:prstGeom>
          <a:ln w="12700">
            <a:solidFill>
              <a:srgbClr val="3B98B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ABE8ABA-41AC-8846-D1A8-ACC73974ABBC}"/>
              </a:ext>
            </a:extLst>
          </p:cNvPr>
          <p:cNvSpPr/>
          <p:nvPr/>
        </p:nvSpPr>
        <p:spPr>
          <a:xfrm>
            <a:off x="9722068" y="5128188"/>
            <a:ext cx="1302032" cy="1302032"/>
          </a:xfrm>
          <a:prstGeom prst="ellipse">
            <a:avLst/>
          </a:prstGeom>
          <a:solidFill>
            <a:srgbClr val="34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ACC692-1696-E585-4455-5807DEE1FB9E}"/>
              </a:ext>
            </a:extLst>
          </p:cNvPr>
          <p:cNvSpPr/>
          <p:nvPr/>
        </p:nvSpPr>
        <p:spPr>
          <a:xfrm>
            <a:off x="6499854" y="4846081"/>
            <a:ext cx="1866246" cy="1866246"/>
          </a:xfrm>
          <a:prstGeom prst="ellipse">
            <a:avLst/>
          </a:prstGeom>
          <a:solidFill>
            <a:srgbClr val="8A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3D230-4623-27C0-227B-9B95E13A0583}"/>
              </a:ext>
            </a:extLst>
          </p:cNvPr>
          <p:cNvSpPr>
            <a:spLocks noChangeAspect="1"/>
          </p:cNvSpPr>
          <p:nvPr/>
        </p:nvSpPr>
        <p:spPr>
          <a:xfrm>
            <a:off x="6500034" y="5219894"/>
            <a:ext cx="1949062" cy="111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400" b="1" dirty="0">
                <a:solidFill>
                  <a:srgbClr val="000000"/>
                </a:solidFill>
              </a:rPr>
              <a:t>43%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9EE26-F5D1-7216-3BA9-5A06D7EEE862}"/>
              </a:ext>
            </a:extLst>
          </p:cNvPr>
          <p:cNvSpPr>
            <a:spLocks noChangeAspect="1"/>
          </p:cNvSpPr>
          <p:nvPr/>
        </p:nvSpPr>
        <p:spPr>
          <a:xfrm>
            <a:off x="9500036" y="5121138"/>
            <a:ext cx="1814170" cy="131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400" b="1" dirty="0">
                <a:solidFill>
                  <a:srgbClr val="000000"/>
                </a:solidFill>
              </a:rPr>
              <a:t>24%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1EA5CF-045F-8D45-3081-B9107CFAEB8C}"/>
              </a:ext>
            </a:extLst>
          </p:cNvPr>
          <p:cNvSpPr/>
          <p:nvPr/>
        </p:nvSpPr>
        <p:spPr>
          <a:xfrm>
            <a:off x="3857881" y="5149889"/>
            <a:ext cx="1258631" cy="1258631"/>
          </a:xfrm>
          <a:prstGeom prst="ellipse">
            <a:avLst/>
          </a:prstGeom>
          <a:solidFill>
            <a:srgbClr val="C4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9531F5-B81F-AE88-0982-88E658FEBD22}"/>
              </a:ext>
            </a:extLst>
          </p:cNvPr>
          <p:cNvSpPr>
            <a:spLocks noChangeAspect="1"/>
          </p:cNvSpPr>
          <p:nvPr/>
        </p:nvSpPr>
        <p:spPr>
          <a:xfrm>
            <a:off x="3635566" y="5121138"/>
            <a:ext cx="1814170" cy="131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400" b="1" dirty="0">
                <a:solidFill>
                  <a:srgbClr val="000000"/>
                </a:solidFill>
              </a:rPr>
              <a:t>22%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25A0DA-2201-C4AC-1CF6-3D56358C9338}"/>
              </a:ext>
            </a:extLst>
          </p:cNvPr>
          <p:cNvSpPr/>
          <p:nvPr/>
        </p:nvSpPr>
        <p:spPr>
          <a:xfrm>
            <a:off x="1132742" y="5366894"/>
            <a:ext cx="824621" cy="824621"/>
          </a:xfrm>
          <a:prstGeom prst="ellipse">
            <a:avLst/>
          </a:prstGeom>
          <a:solidFill>
            <a:srgbClr val="16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DBB88-AABB-18D2-AD7B-EB43D644FD1F}"/>
              </a:ext>
            </a:extLst>
          </p:cNvPr>
          <p:cNvSpPr>
            <a:spLocks noChangeAspect="1"/>
          </p:cNvSpPr>
          <p:nvPr/>
        </p:nvSpPr>
        <p:spPr>
          <a:xfrm>
            <a:off x="874687" y="5121138"/>
            <a:ext cx="1368000" cy="131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BA820-91C5-A23B-1AE8-5CF180B45F8F}"/>
              </a:ext>
            </a:extLst>
          </p:cNvPr>
          <p:cNvSpPr/>
          <p:nvPr/>
        </p:nvSpPr>
        <p:spPr bwMode="ltGray">
          <a:xfrm>
            <a:off x="332703" y="1243190"/>
            <a:ext cx="11466512" cy="5413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NZ" sz="1600" i="1" dirty="0">
                <a:solidFill>
                  <a:srgbClr val="000000"/>
                </a:solidFill>
              </a:rPr>
              <a:t>Q. Which one of these phrases comes closest to your own feelings about your household income these days? </a:t>
            </a:r>
          </a:p>
        </p:txBody>
      </p:sp>
    </p:spTree>
    <p:extLst>
      <p:ext uri="{BB962C8B-B14F-4D97-AF65-F5344CB8AC3E}">
        <p14:creationId xmlns:p14="http://schemas.microsoft.com/office/powerpoint/2010/main" val="13568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1D1E0D91-B249-5C75-A030-93DD807FB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48" r="15448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12" name="Rectangle 11" descr="New section about wellbeing and career satisfaction.">
            <a:extLst>
              <a:ext uri="{FF2B5EF4-FFF2-40B4-BE49-F238E27FC236}">
                <a16:creationId xmlns:a16="http://schemas.microsoft.com/office/drawing/2014/main" id="{00032FDA-9140-37C8-54D5-6BE46847CA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ltGray">
          <a:xfrm>
            <a:off x="0" y="0"/>
            <a:ext cx="12192000" cy="6858001"/>
          </a:xfrm>
          <a:prstGeom prst="rect">
            <a:avLst/>
          </a:prstGeom>
          <a:gradFill>
            <a:gsLst>
              <a:gs pos="34000">
                <a:srgbClr val="3B98B7"/>
              </a:gs>
              <a:gs pos="100000">
                <a:srgbClr val="16313E">
                  <a:alpha val="0"/>
                </a:srgb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4470C9-17AC-789B-2B35-19A83118C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3" y="614863"/>
            <a:ext cx="3432966" cy="3371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3F82C-9F9C-3680-5609-A0F26420CC4C}"/>
              </a:ext>
            </a:extLst>
          </p:cNvPr>
          <p:cNvGrpSpPr/>
          <p:nvPr/>
        </p:nvGrpSpPr>
        <p:grpSpPr>
          <a:xfrm>
            <a:off x="-971379" y="224022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58C0E81-B6F8-8463-8E72-1D99CDFF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0847F76-229A-AD86-843A-0BBDC0E3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Picture 2" descr="Logos | Creative New Zealand">
            <a:extLst>
              <a:ext uri="{FF2B5EF4-FFF2-40B4-BE49-F238E27FC236}">
                <a16:creationId xmlns:a16="http://schemas.microsoft.com/office/drawing/2014/main" id="{68515322-0BC2-9D68-CA34-F3C4F7F0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4" y="5767504"/>
            <a:ext cx="2606116" cy="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ewMusic Single">
            <a:extLst>
              <a:ext uri="{FF2B5EF4-FFF2-40B4-BE49-F238E27FC236}">
                <a16:creationId xmlns:a16="http://schemas.microsoft.com/office/drawing/2014/main" id="{34D4BD52-D95C-3A33-AFAC-8BB87115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748" y="5944620"/>
            <a:ext cx="1279736" cy="6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E38E75CD-CAEB-D275-FF1C-F75B050B11EE}"/>
              </a:ext>
            </a:extLst>
          </p:cNvPr>
          <p:cNvSpPr txBox="1">
            <a:spLocks/>
          </p:cNvSpPr>
          <p:nvPr/>
        </p:nvSpPr>
        <p:spPr>
          <a:xfrm>
            <a:off x="469183" y="3100744"/>
            <a:ext cx="6256470" cy="19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WELLBEING AND CAREER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8371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880DB5-A19B-66DC-3518-D333FE27B603}"/>
              </a:ext>
            </a:extLst>
          </p:cNvPr>
          <p:cNvSpPr/>
          <p:nvPr/>
        </p:nvSpPr>
        <p:spPr bwMode="ltGray">
          <a:xfrm>
            <a:off x="0" y="1815152"/>
            <a:ext cx="12192000" cy="3384169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14" name="Rectangle 13" descr="All things considered how satisfied are you with your career in the creative sector?&#10;On a scale of 0 extremely dissatisfied to 10 extremely satisfied.&#10;0 equals 2 percent&#10;1 equals 1 percent&#10;2 equals 3 percent&#10;3 equals 6 percent&#10;4 equals 9 percent&#10;5 equals 11 percent&#10;6 equals 17 percent&#10;7 equals 22 percent&#10;8 equals 17 percent&#10;9 equals 8 percent&#10;10 equals 6 percent">
            <a:extLst>
              <a:ext uri="{FF2B5EF4-FFF2-40B4-BE49-F238E27FC236}">
                <a16:creationId xmlns:a16="http://schemas.microsoft.com/office/drawing/2014/main" id="{8E18766C-6B7D-1082-4311-DCDA9A4FD2A6}"/>
              </a:ext>
            </a:extLst>
          </p:cNvPr>
          <p:cNvSpPr/>
          <p:nvPr/>
        </p:nvSpPr>
        <p:spPr bwMode="ltGray">
          <a:xfrm>
            <a:off x="359999" y="2285602"/>
            <a:ext cx="11466512" cy="1366335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7AB4FF-0224-4706-91DE-590F87BFE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05896"/>
              </p:ext>
            </p:extLst>
          </p:nvPr>
        </p:nvGraphicFramePr>
        <p:xfrm>
          <a:off x="-545909" y="2968769"/>
          <a:ext cx="12924428" cy="185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Career satisfaction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1F54DF-8F81-4228-D7A5-A4CD4191EFB3}"/>
              </a:ext>
            </a:extLst>
          </p:cNvPr>
          <p:cNvSpPr txBox="1"/>
          <p:nvPr/>
        </p:nvSpPr>
        <p:spPr>
          <a:xfrm>
            <a:off x="9750228" y="2407432"/>
            <a:ext cx="225902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NZ" sz="2800" dirty="0">
                <a:solidFill>
                  <a:schemeClr val="bg1"/>
                </a:solidFill>
              </a:rPr>
              <a:t>Extremely </a:t>
            </a:r>
            <a:r>
              <a:rPr lang="en-NZ" sz="2800" dirty="0">
                <a:solidFill>
                  <a:srgbClr val="65C3B3"/>
                </a:solidFill>
              </a:rPr>
              <a:t>satisfied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8FE912-141B-A2B6-9C7A-F766AB553176}"/>
              </a:ext>
            </a:extLst>
          </p:cNvPr>
          <p:cNvSpPr txBox="1"/>
          <p:nvPr/>
        </p:nvSpPr>
        <p:spPr>
          <a:xfrm>
            <a:off x="298689" y="2407432"/>
            <a:ext cx="25114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Extremely </a:t>
            </a:r>
            <a:r>
              <a:rPr lang="en-NZ" sz="2800" dirty="0">
                <a:solidFill>
                  <a:srgbClr val="C46C6F"/>
                </a:solidFill>
              </a:rPr>
              <a:t>dissatisfied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A31326-3157-6DC7-F6E4-CF792C340ADE}"/>
              </a:ext>
            </a:extLst>
          </p:cNvPr>
          <p:cNvSpPr/>
          <p:nvPr/>
        </p:nvSpPr>
        <p:spPr bwMode="ltGray">
          <a:xfrm>
            <a:off x="298689" y="1130995"/>
            <a:ext cx="11466512" cy="5413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NZ" sz="1600" i="1" dirty="0">
                <a:solidFill>
                  <a:srgbClr val="000000"/>
                </a:solidFill>
              </a:rPr>
              <a:t>Q. All things considered, how satisfied are you with your career in the creative sector?</a:t>
            </a:r>
          </a:p>
          <a:p>
            <a:pPr algn="l"/>
            <a:endParaRPr lang="en-NZ" sz="1600" i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25E97-9F96-8FCC-E202-D19247C85C1D}"/>
              </a:ext>
            </a:extLst>
          </p:cNvPr>
          <p:cNvSpPr txBox="1"/>
          <p:nvPr/>
        </p:nvSpPr>
        <p:spPr>
          <a:xfrm>
            <a:off x="122830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CADBC-5F29-E7C4-D402-5D796B0D52F9}"/>
              </a:ext>
            </a:extLst>
          </p:cNvPr>
          <p:cNvSpPr txBox="1"/>
          <p:nvPr/>
        </p:nvSpPr>
        <p:spPr>
          <a:xfrm>
            <a:off x="298689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BD5AD-891E-4D74-C91F-FF570B522A18}"/>
              </a:ext>
            </a:extLst>
          </p:cNvPr>
          <p:cNvSpPr txBox="1"/>
          <p:nvPr/>
        </p:nvSpPr>
        <p:spPr>
          <a:xfrm>
            <a:off x="457200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AA86B-C771-A3B6-36CA-46FF15064091}"/>
              </a:ext>
            </a:extLst>
          </p:cNvPr>
          <p:cNvSpPr txBox="1"/>
          <p:nvPr/>
        </p:nvSpPr>
        <p:spPr>
          <a:xfrm>
            <a:off x="830950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7B4CD-903D-CD40-90A3-2A015ADD84C5}"/>
              </a:ext>
            </a:extLst>
          </p:cNvPr>
          <p:cNvSpPr txBox="1"/>
          <p:nvPr/>
        </p:nvSpPr>
        <p:spPr>
          <a:xfrm>
            <a:off x="1868180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1A76-91C5-3324-3267-189F60F49B04}"/>
              </a:ext>
            </a:extLst>
          </p:cNvPr>
          <p:cNvSpPr txBox="1"/>
          <p:nvPr/>
        </p:nvSpPr>
        <p:spPr>
          <a:xfrm>
            <a:off x="3072167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6C0F2-35C3-E257-4810-95D4FDB016C4}"/>
              </a:ext>
            </a:extLst>
          </p:cNvPr>
          <p:cNvSpPr txBox="1"/>
          <p:nvPr/>
        </p:nvSpPr>
        <p:spPr>
          <a:xfrm>
            <a:off x="4722126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E67A5-1053-6C45-1D6B-1BCD6405A063}"/>
              </a:ext>
            </a:extLst>
          </p:cNvPr>
          <p:cNvSpPr txBox="1"/>
          <p:nvPr/>
        </p:nvSpPr>
        <p:spPr>
          <a:xfrm>
            <a:off x="6960359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F2DD8-6226-5D60-A817-655552C2588A}"/>
              </a:ext>
            </a:extLst>
          </p:cNvPr>
          <p:cNvSpPr txBox="1"/>
          <p:nvPr/>
        </p:nvSpPr>
        <p:spPr>
          <a:xfrm>
            <a:off x="9415858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3AC84-34BE-5847-0B27-2316AAE25684}"/>
              </a:ext>
            </a:extLst>
          </p:cNvPr>
          <p:cNvSpPr txBox="1"/>
          <p:nvPr/>
        </p:nvSpPr>
        <p:spPr>
          <a:xfrm>
            <a:off x="10879741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242A0-BBDC-09A6-633F-F0884370AF42}"/>
              </a:ext>
            </a:extLst>
          </p:cNvPr>
          <p:cNvSpPr txBox="1"/>
          <p:nvPr/>
        </p:nvSpPr>
        <p:spPr>
          <a:xfrm>
            <a:off x="11636410" y="4386942"/>
            <a:ext cx="6687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D1930E-5F6C-2550-9274-6EC41CF9CB7C}"/>
              </a:ext>
            </a:extLst>
          </p:cNvPr>
          <p:cNvSpPr/>
          <p:nvPr/>
        </p:nvSpPr>
        <p:spPr>
          <a:xfrm>
            <a:off x="59205" y="5650952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Finding it very difficult on present income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93678-CD36-F195-5584-749213E86956}"/>
              </a:ext>
            </a:extLst>
          </p:cNvPr>
          <p:cNvSpPr/>
          <p:nvPr/>
        </p:nvSpPr>
        <p:spPr>
          <a:xfrm>
            <a:off x="2514874" y="5650953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Asian creative professionals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131FB-CDF9-4380-8518-1E3AF03DCA27}"/>
              </a:ext>
            </a:extLst>
          </p:cNvPr>
          <p:cNvSpPr/>
          <p:nvPr/>
        </p:nvSpPr>
        <p:spPr>
          <a:xfrm>
            <a:off x="4970543" y="5650952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Beginning creative career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072CE-70EC-9003-07F5-FFC78835C33F}"/>
              </a:ext>
            </a:extLst>
          </p:cNvPr>
          <p:cNvSpPr/>
          <p:nvPr/>
        </p:nvSpPr>
        <p:spPr>
          <a:xfrm>
            <a:off x="7426212" y="5650952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Also working outside of creative sector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CDD64-B639-4E38-412D-45577E7ECECB}"/>
              </a:ext>
            </a:extLst>
          </p:cNvPr>
          <p:cNvSpPr/>
          <p:nvPr/>
        </p:nvSpPr>
        <p:spPr>
          <a:xfrm>
            <a:off x="9881881" y="5650952"/>
            <a:ext cx="2274917" cy="929624"/>
          </a:xfrm>
          <a:prstGeom prst="rect">
            <a:avLst/>
          </a:prstGeom>
          <a:solidFill>
            <a:srgbClr val="C46C6F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sz="1800" b="1" kern="1200" dirty="0">
                <a:solidFill>
                  <a:srgbClr val="C46C6F"/>
                </a:solidFill>
              </a:rPr>
              <a:t>Part of the gig economy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E94C7-A769-4826-1768-050E9E1B422D}"/>
              </a:ext>
            </a:extLst>
          </p:cNvPr>
          <p:cNvSpPr txBox="1"/>
          <p:nvPr/>
        </p:nvSpPr>
        <p:spPr>
          <a:xfrm>
            <a:off x="0" y="5178054"/>
            <a:ext cx="8097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spcAft>
                <a:spcPts val="1200"/>
              </a:spcAft>
            </a:pPr>
            <a:r>
              <a:rPr lang="en-NZ" sz="2400" b="1" dirty="0">
                <a:solidFill>
                  <a:srgbClr val="000000"/>
                </a:solidFill>
              </a:rPr>
              <a:t>Less satisfied with creative career than average</a:t>
            </a:r>
          </a:p>
        </p:txBody>
      </p:sp>
    </p:spTree>
    <p:extLst>
      <p:ext uri="{BB962C8B-B14F-4D97-AF65-F5344CB8AC3E}">
        <p14:creationId xmlns:p14="http://schemas.microsoft.com/office/powerpoint/2010/main" val="23294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F65A63-E276-14D3-E96C-A986A0457783}"/>
              </a:ext>
            </a:extLst>
          </p:cNvPr>
          <p:cNvSpPr/>
          <p:nvPr/>
        </p:nvSpPr>
        <p:spPr bwMode="ltGray">
          <a:xfrm>
            <a:off x="0" y="1296285"/>
            <a:ext cx="12192000" cy="5561716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302407"/>
            <a:ext cx="11466875" cy="403200"/>
          </a:xfrm>
        </p:spPr>
        <p:txBody>
          <a:bodyPr/>
          <a:lstStyle/>
          <a:p>
            <a:r>
              <a:rPr lang="en-NZ" sz="3200" dirty="0"/>
              <a:t>The relationship between career satisfaction and wellbeing</a:t>
            </a:r>
            <a:br>
              <a:rPr lang="en-NZ" sz="3200" dirty="0"/>
            </a:br>
            <a:r>
              <a:rPr lang="en-NZ" sz="1800" dirty="0"/>
              <a:t>The higher people’s career satisfaction, the higher their life satisfaction</a:t>
            </a:r>
            <a:r>
              <a:rPr lang="en-NZ" dirty="0"/>
              <a:t> </a:t>
            </a:r>
            <a:endParaRPr lang="en-NZ" sz="3200" dirty="0"/>
          </a:p>
        </p:txBody>
      </p:sp>
      <p:graphicFrame>
        <p:nvGraphicFramePr>
          <p:cNvPr id="11" name="Chart 10" descr="The relationship between career satisfaction and well being. The higher people's careers satisfaction the higher their life satisfaction."/>
          <p:cNvGraphicFramePr/>
          <p:nvPr>
            <p:extLst>
              <p:ext uri="{D42A27DB-BD31-4B8C-83A1-F6EECF244321}">
                <p14:modId xmlns:p14="http://schemas.microsoft.com/office/powerpoint/2010/main" val="3957925765"/>
              </p:ext>
            </p:extLst>
          </p:nvPr>
        </p:nvGraphicFramePr>
        <p:xfrm>
          <a:off x="359999" y="1296285"/>
          <a:ext cx="11411871" cy="441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FC3104-9B29-4530-9BAA-93189B21D4F1}"/>
              </a:ext>
            </a:extLst>
          </p:cNvPr>
          <p:cNvSpPr txBox="1"/>
          <p:nvPr/>
        </p:nvSpPr>
        <p:spPr>
          <a:xfrm>
            <a:off x="4057404" y="5638195"/>
            <a:ext cx="36541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b="1" dirty="0">
                <a:solidFill>
                  <a:srgbClr val="348476"/>
                </a:solidFill>
              </a:rPr>
              <a:t>CAREER SATISFACTION RATING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52645-FFFA-4A8E-AD75-F294F23AD186}"/>
              </a:ext>
            </a:extLst>
          </p:cNvPr>
          <p:cNvSpPr txBox="1"/>
          <p:nvPr/>
        </p:nvSpPr>
        <p:spPr>
          <a:xfrm>
            <a:off x="10285048" y="5288423"/>
            <a:ext cx="12973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1600" b="1" dirty="0">
                <a:solidFill>
                  <a:srgbClr val="000000"/>
                </a:solidFill>
              </a:rPr>
              <a:t>Extremely satisfied with career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D96C9-80B4-489D-9177-96287CDAACCD}"/>
              </a:ext>
            </a:extLst>
          </p:cNvPr>
          <p:cNvSpPr txBox="1"/>
          <p:nvPr/>
        </p:nvSpPr>
        <p:spPr>
          <a:xfrm>
            <a:off x="359998" y="5288423"/>
            <a:ext cx="12973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1600" b="1" dirty="0">
                <a:solidFill>
                  <a:srgbClr val="000000"/>
                </a:solidFill>
              </a:rPr>
              <a:t>Extremely dissatisfied with career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4F0301-BDA4-4C07-BD51-105B0C30745E}"/>
              </a:ext>
            </a:extLst>
          </p:cNvPr>
          <p:cNvCxnSpPr>
            <a:cxnSpLocks/>
          </p:cNvCxnSpPr>
          <p:nvPr/>
        </p:nvCxnSpPr>
        <p:spPr>
          <a:xfrm>
            <a:off x="1838103" y="5498278"/>
            <a:ext cx="8092706" cy="0"/>
          </a:xfrm>
          <a:prstGeom prst="straightConnector1">
            <a:avLst/>
          </a:prstGeom>
          <a:ln w="76200">
            <a:solidFill>
              <a:srgbClr val="348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D15856-C800-AD14-9000-EC4B8217E0DC}"/>
              </a:ext>
            </a:extLst>
          </p:cNvPr>
          <p:cNvSpPr/>
          <p:nvPr/>
        </p:nvSpPr>
        <p:spPr bwMode="ltGray">
          <a:xfrm flipH="1">
            <a:off x="1" y="0"/>
            <a:ext cx="7885724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>
                <a:solidFill>
                  <a:schemeClr val="bg1"/>
                </a:solidFill>
              </a:rPr>
              <a:t>Burnout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89C059-7D02-59A6-7F08-2A46D5E38065}"/>
              </a:ext>
            </a:extLst>
          </p:cNvPr>
          <p:cNvSpPr/>
          <p:nvPr/>
        </p:nvSpPr>
        <p:spPr bwMode="ltGray">
          <a:xfrm>
            <a:off x="236661" y="1122180"/>
            <a:ext cx="7412401" cy="5413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NZ" sz="1600" i="1" dirty="0">
                <a:solidFill>
                  <a:schemeClr val="bg1"/>
                </a:solidFill>
              </a:rPr>
              <a:t>Q. Do you think you have experienced burnout over the last year?</a:t>
            </a:r>
          </a:p>
          <a:p>
            <a:pPr algn="l"/>
            <a:endParaRPr lang="en-NZ" sz="1600" i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8C8C8E-0A7F-B937-0C3D-F6FD8919DD22}"/>
              </a:ext>
            </a:extLst>
          </p:cNvPr>
          <p:cNvGrpSpPr/>
          <p:nvPr/>
        </p:nvGrpSpPr>
        <p:grpSpPr>
          <a:xfrm>
            <a:off x="3533536" y="224022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D72FF8B-826D-DA4B-1289-58A808CB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EA79EE3-5BF2-E6AD-5BE7-064FAFAF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21FA6-F7E9-EEEB-68BF-DC3D08C7E111}"/>
              </a:ext>
            </a:extLst>
          </p:cNvPr>
          <p:cNvSpPr/>
          <p:nvPr/>
        </p:nvSpPr>
        <p:spPr bwMode="ltGray">
          <a:xfrm>
            <a:off x="7885725" y="0"/>
            <a:ext cx="4301147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D5FF2-D43E-7EB3-BC60-3DF30FAA2E4C}"/>
              </a:ext>
            </a:extLst>
          </p:cNvPr>
          <p:cNvSpPr/>
          <p:nvPr/>
        </p:nvSpPr>
        <p:spPr>
          <a:xfrm>
            <a:off x="8113427" y="423604"/>
            <a:ext cx="3833715" cy="435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44000" rIns="18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288">
              <a:spcAft>
                <a:spcPts val="2400"/>
              </a:spcAft>
            </a:pPr>
            <a:r>
              <a:rPr lang="en-NZ" sz="2000" b="1" dirty="0">
                <a:solidFill>
                  <a:srgbClr val="000000"/>
                </a:solidFill>
              </a:rPr>
              <a:t>Creative professionals more likely to have experienced burn out in the last year:</a:t>
            </a:r>
            <a:r>
              <a:rPr lang="en-NZ" sz="20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DBC74B-4102-B4ED-61FD-2FD52B9FB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753763"/>
              </p:ext>
            </p:extLst>
          </p:nvPr>
        </p:nvGraphicFramePr>
        <p:xfrm>
          <a:off x="-715781" y="2004248"/>
          <a:ext cx="9480492" cy="401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B951F8-0F26-34A5-ADBD-06849F9F3802}"/>
              </a:ext>
            </a:extLst>
          </p:cNvPr>
          <p:cNvSpPr txBox="1"/>
          <p:nvPr/>
        </p:nvSpPr>
        <p:spPr>
          <a:xfrm>
            <a:off x="6161576" y="4219135"/>
            <a:ext cx="12564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2000" b="1" dirty="0">
                <a:solidFill>
                  <a:srgbClr val="C46C6F"/>
                </a:solidFill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E1347D-DB43-A0F6-9630-D1E022A1205F}"/>
              </a:ext>
            </a:extLst>
          </p:cNvPr>
          <p:cNvSpPr txBox="1"/>
          <p:nvPr/>
        </p:nvSpPr>
        <p:spPr>
          <a:xfrm>
            <a:off x="650570" y="4944251"/>
            <a:ext cx="17190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NZ" sz="2000" b="1" dirty="0">
                <a:solidFill>
                  <a:srgbClr val="EACCCD"/>
                </a:solidFill>
              </a:rPr>
              <a:t>No, but I have come close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B7D94-E450-1BCF-2D6B-78B46305FFB6}"/>
              </a:ext>
            </a:extLst>
          </p:cNvPr>
          <p:cNvSpPr txBox="1"/>
          <p:nvPr/>
        </p:nvSpPr>
        <p:spPr>
          <a:xfrm>
            <a:off x="754855" y="2577454"/>
            <a:ext cx="17190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NZ" sz="2000" b="1" dirty="0">
                <a:solidFill>
                  <a:schemeClr val="bg1"/>
                </a:solidFill>
              </a:rPr>
              <a:t>No, not at 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8BC08-9CA2-15D8-2D94-27424AA551A5}"/>
              </a:ext>
            </a:extLst>
          </p:cNvPr>
          <p:cNvSpPr txBox="1"/>
          <p:nvPr/>
        </p:nvSpPr>
        <p:spPr>
          <a:xfrm>
            <a:off x="3533536" y="1936915"/>
            <a:ext cx="20875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2000" b="1" dirty="0">
                <a:solidFill>
                  <a:schemeClr val="bg1">
                    <a:lumMod val="75000"/>
                  </a:schemeClr>
                </a:solidFill>
              </a:rPr>
              <a:t>Don’t know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7898301-C8CC-8B16-EAC7-35E33C49C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6931" y="3501129"/>
            <a:ext cx="1112180" cy="11121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1E87179-FBFA-0A0F-2BAC-A8CC6E54E9C8}"/>
              </a:ext>
            </a:extLst>
          </p:cNvPr>
          <p:cNvSpPr/>
          <p:nvPr/>
        </p:nvSpPr>
        <p:spPr>
          <a:xfrm>
            <a:off x="8245723" y="1727544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Deaf and disabled creative professionals </a:t>
            </a:r>
            <a:endParaRPr lang="en-NZ" kern="1200" dirty="0">
              <a:solidFill>
                <a:srgbClr val="C46C6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76A72A-A9C5-1FC7-6EEC-1E886656DDF2}"/>
              </a:ext>
            </a:extLst>
          </p:cNvPr>
          <p:cNvSpPr/>
          <p:nvPr/>
        </p:nvSpPr>
        <p:spPr>
          <a:xfrm>
            <a:off x="8245723" y="2519221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Younger professionals, </a:t>
            </a:r>
            <a:br>
              <a:rPr lang="en-NZ" b="1" i="0" kern="1200" baseline="0" dirty="0">
                <a:solidFill>
                  <a:srgbClr val="C46C6F"/>
                </a:solidFill>
              </a:rPr>
            </a:br>
            <a:r>
              <a:rPr lang="en-NZ" b="1" i="0" kern="1200" baseline="0" dirty="0">
                <a:solidFill>
                  <a:srgbClr val="C46C6F"/>
                </a:solidFill>
              </a:rPr>
              <a:t>aged 16 to 39 </a:t>
            </a:r>
            <a:endParaRPr lang="en-NZ" kern="1200" dirty="0">
              <a:solidFill>
                <a:srgbClr val="C46C6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B1EB5D-1490-2612-873E-8E39CA6632BB}"/>
              </a:ext>
            </a:extLst>
          </p:cNvPr>
          <p:cNvSpPr/>
          <p:nvPr/>
        </p:nvSpPr>
        <p:spPr>
          <a:xfrm>
            <a:off x="8245723" y="3310898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Those finding it difficult / very difficult on present income </a:t>
            </a:r>
            <a:endParaRPr lang="en-NZ" kern="1200" dirty="0">
              <a:solidFill>
                <a:srgbClr val="C46C6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D27EE9-4C28-09A6-E1AF-5304D0013CCC}"/>
              </a:ext>
            </a:extLst>
          </p:cNvPr>
          <p:cNvSpPr/>
          <p:nvPr/>
        </p:nvSpPr>
        <p:spPr>
          <a:xfrm>
            <a:off x="8245723" y="4102575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Those becoming established </a:t>
            </a:r>
            <a:br>
              <a:rPr lang="en-NZ" b="1" i="0" kern="1200" baseline="0" dirty="0">
                <a:solidFill>
                  <a:srgbClr val="C46C6F"/>
                </a:solidFill>
              </a:rPr>
            </a:br>
            <a:r>
              <a:rPr lang="en-NZ" b="1" i="0" kern="1200" baseline="0" dirty="0">
                <a:solidFill>
                  <a:srgbClr val="C46C6F"/>
                </a:solidFill>
              </a:rPr>
              <a:t>in their career </a:t>
            </a:r>
            <a:endParaRPr lang="en-NZ" kern="1200" dirty="0">
              <a:solidFill>
                <a:srgbClr val="C46C6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D5B27F-B572-70BB-2E25-CE2EAB7726FB}"/>
              </a:ext>
            </a:extLst>
          </p:cNvPr>
          <p:cNvSpPr/>
          <p:nvPr/>
        </p:nvSpPr>
        <p:spPr>
          <a:xfrm>
            <a:off x="8245723" y="4894252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Multi-disciplined artists </a:t>
            </a:r>
            <a:endParaRPr lang="en-NZ" kern="1200" dirty="0">
              <a:solidFill>
                <a:srgbClr val="C46C6F"/>
              </a:solidFill>
            </a:endParaRPr>
          </a:p>
        </p:txBody>
      </p:sp>
      <p:sp>
        <p:nvSpPr>
          <p:cNvPr id="34" name="Rectangle 33" descr="Do you think that you have experienced burnout over the last year?&#10;Yes 52 percent&#10;No, but I have come close 27 percent&#10;No, not at all 20 percent.">
            <a:extLst>
              <a:ext uri="{FF2B5EF4-FFF2-40B4-BE49-F238E27FC236}">
                <a16:creationId xmlns:a16="http://schemas.microsoft.com/office/drawing/2014/main" id="{46A37F0D-F006-DB1D-99BA-4CF4D04AD038}"/>
              </a:ext>
            </a:extLst>
          </p:cNvPr>
          <p:cNvSpPr/>
          <p:nvPr/>
        </p:nvSpPr>
        <p:spPr>
          <a:xfrm>
            <a:off x="8245723" y="5685929"/>
            <a:ext cx="3577979" cy="694980"/>
          </a:xfrm>
          <a:prstGeom prst="rect">
            <a:avLst/>
          </a:prstGeom>
          <a:solidFill>
            <a:srgbClr val="C46C6F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506" tIns="102506" rIns="102506" bIns="1025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Z" b="1" i="0" kern="1200" baseline="0" dirty="0">
                <a:solidFill>
                  <a:srgbClr val="C46C6F"/>
                </a:solidFill>
              </a:rPr>
              <a:t>Those also working outside </a:t>
            </a:r>
            <a:br>
              <a:rPr lang="en-NZ" b="1" i="0" kern="1200" baseline="0" dirty="0">
                <a:solidFill>
                  <a:srgbClr val="C46C6F"/>
                </a:solidFill>
              </a:rPr>
            </a:br>
            <a:r>
              <a:rPr lang="en-NZ" b="1" i="0" kern="1200" baseline="0" dirty="0">
                <a:solidFill>
                  <a:srgbClr val="C46C6F"/>
                </a:solidFill>
              </a:rPr>
              <a:t>of the creative sector</a:t>
            </a:r>
            <a:endParaRPr lang="en-NZ" kern="1200" dirty="0">
              <a:solidFill>
                <a:srgbClr val="C46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painting a picture&#10;&#10;Description automatically generated with medium confidence">
            <a:extLst>
              <a:ext uri="{FF2B5EF4-FFF2-40B4-BE49-F238E27FC236}">
                <a16:creationId xmlns:a16="http://schemas.microsoft.com/office/drawing/2014/main" id="{B81D0E8D-A4D2-67DA-85B1-639081DC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61" r="16298"/>
          <a:stretch/>
        </p:blipFill>
        <p:spPr>
          <a:xfrm>
            <a:off x="2786516" y="-34957"/>
            <a:ext cx="9397654" cy="69071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032FDA-9140-37C8-54D5-6BE46847CAD3}"/>
              </a:ext>
            </a:extLst>
          </p:cNvPr>
          <p:cNvSpPr/>
          <p:nvPr/>
        </p:nvSpPr>
        <p:spPr bwMode="ltGray">
          <a:xfrm>
            <a:off x="-7830" y="0"/>
            <a:ext cx="12006336" cy="6858001"/>
          </a:xfrm>
          <a:prstGeom prst="rect">
            <a:avLst/>
          </a:prstGeom>
          <a:gradFill>
            <a:gsLst>
              <a:gs pos="34000">
                <a:srgbClr val="3B98B7"/>
              </a:gs>
              <a:gs pos="69000">
                <a:srgbClr val="16313E">
                  <a:alpha val="0"/>
                </a:srgb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4470C9-17AC-789B-2B35-19A83118C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3" y="614863"/>
            <a:ext cx="3432966" cy="337140"/>
          </a:xfrm>
          <a:prstGeom prst="rect">
            <a:avLst/>
          </a:prstGeom>
        </p:spPr>
      </p:pic>
      <p:grpSp>
        <p:nvGrpSpPr>
          <p:cNvPr id="14" name="Group 13" descr="New section about the gig economy.">
            <a:extLst>
              <a:ext uri="{FF2B5EF4-FFF2-40B4-BE49-F238E27FC236}">
                <a16:creationId xmlns:a16="http://schemas.microsoft.com/office/drawing/2014/main" id="{2323F82C-9F9C-3680-5609-A0F26420CC4C}"/>
              </a:ext>
            </a:extLst>
          </p:cNvPr>
          <p:cNvGrpSpPr/>
          <p:nvPr/>
        </p:nvGrpSpPr>
        <p:grpSpPr>
          <a:xfrm>
            <a:off x="-971379" y="224022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58C0E81-B6F8-8463-8E72-1D99CDFF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0847F76-229A-AD86-843A-0BBDC0E3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Picture 2" descr="Logos | Creative New Zealand">
            <a:extLst>
              <a:ext uri="{FF2B5EF4-FFF2-40B4-BE49-F238E27FC236}">
                <a16:creationId xmlns:a16="http://schemas.microsoft.com/office/drawing/2014/main" id="{68515322-0BC2-9D68-CA34-F3C4F7F0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4" y="5767504"/>
            <a:ext cx="2606116" cy="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ewMusic Single">
            <a:extLst>
              <a:ext uri="{FF2B5EF4-FFF2-40B4-BE49-F238E27FC236}">
                <a16:creationId xmlns:a16="http://schemas.microsoft.com/office/drawing/2014/main" id="{34D4BD52-D95C-3A33-AFAC-8BB87115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748" y="5944620"/>
            <a:ext cx="1279736" cy="6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46A7375E-398B-FA34-AE24-F307273FB884}"/>
              </a:ext>
            </a:extLst>
          </p:cNvPr>
          <p:cNvSpPr txBox="1">
            <a:spLocks/>
          </p:cNvSpPr>
          <p:nvPr/>
        </p:nvSpPr>
        <p:spPr>
          <a:xfrm>
            <a:off x="469183" y="3100744"/>
            <a:ext cx="4078754" cy="19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THE GIG ECONOMY</a:t>
            </a:r>
          </a:p>
        </p:txBody>
      </p:sp>
    </p:spTree>
    <p:extLst>
      <p:ext uri="{BB962C8B-B14F-4D97-AF65-F5344CB8AC3E}">
        <p14:creationId xmlns:p14="http://schemas.microsoft.com/office/powerpoint/2010/main" val="1545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BF1ABA51-2BEB-FD3C-3EA0-F23626C4F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6" r="7054"/>
          <a:stretch/>
        </p:blipFill>
        <p:spPr>
          <a:xfrm>
            <a:off x="8102917" y="0"/>
            <a:ext cx="408908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595D37-A131-93F9-A752-7CCE990FFE9A}"/>
              </a:ext>
            </a:extLst>
          </p:cNvPr>
          <p:cNvSpPr/>
          <p:nvPr/>
        </p:nvSpPr>
        <p:spPr bwMode="ltGray">
          <a:xfrm>
            <a:off x="-2745" y="1"/>
            <a:ext cx="8105662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z="3200">
                <a:solidFill>
                  <a:schemeClr val="bg1"/>
                </a:solidFill>
              </a:rPr>
              <a:t>Participation in the gig economy</a:t>
            </a:r>
            <a:endParaRPr lang="en-NZ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 descr="71 percent of creative professionals consider themselves part of the gig economy.">
            <a:extLst>
              <a:ext uri="{FF2B5EF4-FFF2-40B4-BE49-F238E27FC236}">
                <a16:creationId xmlns:a16="http://schemas.microsoft.com/office/drawing/2014/main" id="{292F20A2-4DAC-1908-28A2-8434C20D6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521183"/>
              </p:ext>
            </p:extLst>
          </p:nvPr>
        </p:nvGraphicFramePr>
        <p:xfrm>
          <a:off x="-2963372" y="2246119"/>
          <a:ext cx="10119507" cy="391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47EE78D4-72E1-365C-F605-91A823E5548C}"/>
              </a:ext>
            </a:extLst>
          </p:cNvPr>
          <p:cNvSpPr/>
          <p:nvPr/>
        </p:nvSpPr>
        <p:spPr bwMode="ltGray">
          <a:xfrm>
            <a:off x="263747" y="1412202"/>
            <a:ext cx="7243959" cy="5413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NZ" sz="1600" i="1" dirty="0"/>
              <a:t>Q. Would you consider yourself to be part of the gig economy?</a:t>
            </a:r>
          </a:p>
          <a:p>
            <a:pPr algn="l"/>
            <a:endParaRPr lang="en-NZ" sz="1600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126029-27D4-74B1-06BE-3D7380DFBB12}"/>
              </a:ext>
            </a:extLst>
          </p:cNvPr>
          <p:cNvSpPr txBox="1"/>
          <p:nvPr/>
        </p:nvSpPr>
        <p:spPr>
          <a:xfrm>
            <a:off x="4391090" y="2992789"/>
            <a:ext cx="311661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7200" b="1" dirty="0">
                <a:solidFill>
                  <a:srgbClr val="3B98B7"/>
                </a:solidFill>
              </a:rPr>
              <a:t>71% </a:t>
            </a:r>
          </a:p>
          <a:p>
            <a:r>
              <a:rPr lang="en-NZ" sz="2400" dirty="0">
                <a:solidFill>
                  <a:schemeClr val="bg1"/>
                </a:solidFill>
              </a:rPr>
              <a:t>of creative professionals consider themselves part of 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the gig economy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509AF7-1931-9612-C32A-94F1D52DA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0873" y="3453267"/>
            <a:ext cx="1664368" cy="16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851A6-5788-950C-3B71-63E3240A5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407DA-B4A1-5E63-E13C-536F684CF1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Z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0EA7D-30F9-EA65-98B9-FC82C2ED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</p:spTree>
    <p:extLst>
      <p:ext uri="{BB962C8B-B14F-4D97-AF65-F5344CB8AC3E}">
        <p14:creationId xmlns:p14="http://schemas.microsoft.com/office/powerpoint/2010/main" val="32170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0E6423-6FAB-8138-59B0-01B475B617EB}"/>
              </a:ext>
            </a:extLst>
          </p:cNvPr>
          <p:cNvSpPr/>
          <p:nvPr/>
        </p:nvSpPr>
        <p:spPr bwMode="ltGray">
          <a:xfrm>
            <a:off x="0" y="1647495"/>
            <a:ext cx="12192000" cy="5210505"/>
          </a:xfrm>
          <a:prstGeom prst="rect">
            <a:avLst/>
          </a:prstGeom>
          <a:solidFill>
            <a:srgbClr val="34847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aphicFrame>
        <p:nvGraphicFramePr>
          <p:cNvPr id="6" name="Chart 5" descr="How much do you agree of disagree with the following statements about the gig economy.&#10;The gig economy has more downsides than benefits 19 percent disagree 39 percent agree.&#10;The gig economy allows me to achieve a better work life balance 36 percent disagree 39 percent agree.&#10;I earn more in the gig economy than I would if I had a permanent job 60 percent disagree 16 percent agree.&#10;">
            <a:extLst>
              <a:ext uri="{FF2B5EF4-FFF2-40B4-BE49-F238E27FC236}">
                <a16:creationId xmlns:a16="http://schemas.microsoft.com/office/drawing/2014/main" id="{B23532A7-F9E1-B6F8-5959-73A94C328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51670"/>
              </p:ext>
            </p:extLst>
          </p:nvPr>
        </p:nvGraphicFramePr>
        <p:xfrm>
          <a:off x="-176252" y="2325856"/>
          <a:ext cx="11607584" cy="443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8D3ADB-5D38-7DFA-697C-4D83E9E0EBE5}"/>
              </a:ext>
            </a:extLst>
          </p:cNvPr>
          <p:cNvSpPr/>
          <p:nvPr/>
        </p:nvSpPr>
        <p:spPr bwMode="ltGray">
          <a:xfrm>
            <a:off x="8703328" y="2062297"/>
            <a:ext cx="2728004" cy="581898"/>
          </a:xfrm>
          <a:prstGeom prst="rightArrow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0C880D4-E603-8ACF-C3D4-3E9CCEDD3011}"/>
              </a:ext>
            </a:extLst>
          </p:cNvPr>
          <p:cNvSpPr/>
          <p:nvPr/>
        </p:nvSpPr>
        <p:spPr bwMode="ltGray">
          <a:xfrm flipH="1">
            <a:off x="5635258" y="2062297"/>
            <a:ext cx="2845225" cy="581898"/>
          </a:xfrm>
          <a:prstGeom prst="rightArrow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z="3200"/>
              <a:t>Weighing up the gig economy</a:t>
            </a:r>
            <a:endParaRPr lang="en-NZ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DBDC4-FD2C-E625-A5BD-D193B82E94B5}"/>
              </a:ext>
            </a:extLst>
          </p:cNvPr>
          <p:cNvSpPr txBox="1"/>
          <p:nvPr/>
        </p:nvSpPr>
        <p:spPr>
          <a:xfrm>
            <a:off x="8862816" y="2219502"/>
            <a:ext cx="16693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1600" b="1" dirty="0">
                <a:solidFill>
                  <a:srgbClr val="3B98B7"/>
                </a:solidFill>
              </a:rPr>
              <a:t>Agree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C43A9-7D44-ABC4-DA90-57F273E09975}"/>
              </a:ext>
            </a:extLst>
          </p:cNvPr>
          <p:cNvSpPr txBox="1"/>
          <p:nvPr/>
        </p:nvSpPr>
        <p:spPr>
          <a:xfrm>
            <a:off x="6645224" y="2219502"/>
            <a:ext cx="1690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NZ" sz="1600" b="1" dirty="0">
                <a:solidFill>
                  <a:schemeClr val="bg1"/>
                </a:solidFill>
              </a:rPr>
              <a:t>Disagree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C186E-1749-6885-11B9-1C947AFCDA41}"/>
              </a:ext>
            </a:extLst>
          </p:cNvPr>
          <p:cNvSpPr/>
          <p:nvPr/>
        </p:nvSpPr>
        <p:spPr bwMode="ltGray">
          <a:xfrm>
            <a:off x="263611" y="1215137"/>
            <a:ext cx="10496914" cy="5413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NZ" sz="1600" i="1" dirty="0">
                <a:solidFill>
                  <a:srgbClr val="16313E"/>
                </a:solidFill>
              </a:rPr>
              <a:t>Q. How much would you agree or disagree with the following statements about the gig economy?</a:t>
            </a:r>
          </a:p>
          <a:p>
            <a:pPr algn="l"/>
            <a:endParaRPr lang="en-NZ" sz="1600" i="1" dirty="0">
              <a:solidFill>
                <a:srgbClr val="16313E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1B8C65-B848-F296-216B-68D077D4A8A7}"/>
              </a:ext>
            </a:extLst>
          </p:cNvPr>
          <p:cNvGraphicFramePr>
            <a:graphicFrameLocks noGrp="1"/>
          </p:cNvGraphicFramePr>
          <p:nvPr/>
        </p:nvGraphicFramePr>
        <p:xfrm>
          <a:off x="320805" y="2828397"/>
          <a:ext cx="4886085" cy="3761469"/>
        </p:xfrm>
        <a:graphic>
          <a:graphicData uri="http://schemas.openxmlformats.org/drawingml/2006/table">
            <a:tbl>
              <a:tblPr/>
              <a:tblGrid>
                <a:gridCol w="4886085">
                  <a:extLst>
                    <a:ext uri="{9D8B030D-6E8A-4147-A177-3AD203B41FA5}">
                      <a16:colId xmlns:a16="http://schemas.microsoft.com/office/drawing/2014/main" val="2433021831"/>
                    </a:ext>
                  </a:extLst>
                </a:gridCol>
              </a:tblGrid>
              <a:tr h="125382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The gig economy has 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more downsides than benefits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891388"/>
                  </a:ext>
                </a:extLst>
              </a:tr>
              <a:tr h="1253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The gig economy allows me 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 achieve better work-life balance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91042"/>
                  </a:ext>
                </a:extLst>
              </a:tr>
              <a:tr h="125382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earn more in the gig economy than 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 would if I had a permanent job</a:t>
                      </a:r>
                    </a:p>
                    <a:p>
                      <a:pPr algn="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7833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652BB5-B2AB-F63E-097C-DCB407F67551}"/>
              </a:ext>
            </a:extLst>
          </p:cNvPr>
          <p:cNvCxnSpPr>
            <a:cxnSpLocks/>
          </p:cNvCxnSpPr>
          <p:nvPr/>
        </p:nvCxnSpPr>
        <p:spPr>
          <a:xfrm>
            <a:off x="8577552" y="2079635"/>
            <a:ext cx="0" cy="4115259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2CA9A5-872C-B633-CC65-1C54D8F83EA8}"/>
              </a:ext>
            </a:extLst>
          </p:cNvPr>
          <p:cNvGrpSpPr/>
          <p:nvPr/>
        </p:nvGrpSpPr>
        <p:grpSpPr>
          <a:xfrm>
            <a:off x="-2033243" y="833363"/>
            <a:ext cx="6597908" cy="7389994"/>
            <a:chOff x="4388240" y="225802"/>
            <a:chExt cx="6357989" cy="7121273"/>
          </a:xfrm>
          <a:solidFill>
            <a:srgbClr val="FFFFFF">
              <a:alpha val="7843"/>
            </a:srgbClr>
          </a:solidFill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4F82921-4A53-0529-A13D-BF423174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65AFB4A-0EF0-7B2C-21F2-822B879B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39F2A3-D94B-0DFC-14E4-CC6860D5A4D1}"/>
              </a:ext>
            </a:extLst>
          </p:cNvPr>
          <p:cNvSpPr/>
          <p:nvPr/>
        </p:nvSpPr>
        <p:spPr bwMode="ltGray">
          <a:xfrm>
            <a:off x="0" y="1647495"/>
            <a:ext cx="12192000" cy="5210505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1DBC47-26C1-6635-DBAF-B5AB2C42E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22" b="3101"/>
          <a:stretch/>
        </p:blipFill>
        <p:spPr>
          <a:xfrm>
            <a:off x="2457375" y="1647495"/>
            <a:ext cx="6851947" cy="521050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23B389C-21DE-C405-6971-F6D87A2D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z="3200"/>
              <a:t>Challenges of the gig economy</a:t>
            </a:r>
            <a:endParaRPr lang="en-NZ" sz="3200" dirty="0"/>
          </a:p>
        </p:txBody>
      </p:sp>
      <p:graphicFrame>
        <p:nvGraphicFramePr>
          <p:cNvPr id="6" name="Chart 5" descr="How easy or difficult do you find the following aspects of the gig economy?&#10;94 percent find securing loans very or quite difficult.&#10;84 percent find knowing how much money I'm going to make very or quite difficult.&#10;83 percent find having no holiday of sick pay very or quite difficult&#10;62 percent find securing new work very or quite difficult.&#10;61 percent find promoting new content very of quite difficult.&#10;60 percent find protecting intellectual property or copyright very or quite difficult.&#10;53 percent find doing taxes very or quite difficult.&#10;30 percent find understanding contract very or quite difficult.">
            <a:extLst>
              <a:ext uri="{FF2B5EF4-FFF2-40B4-BE49-F238E27FC236}">
                <a16:creationId xmlns:a16="http://schemas.microsoft.com/office/drawing/2014/main" id="{BF9AC8DE-C3F2-B95F-A7B5-C0EF7570F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529500"/>
              </p:ext>
            </p:extLst>
          </p:nvPr>
        </p:nvGraphicFramePr>
        <p:xfrm>
          <a:off x="171107" y="1997469"/>
          <a:ext cx="11844657" cy="388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5C777D-4D1B-87EF-CF8F-709C50778426}"/>
              </a:ext>
            </a:extLst>
          </p:cNvPr>
          <p:cNvSpPr txBox="1"/>
          <p:nvPr/>
        </p:nvSpPr>
        <p:spPr>
          <a:xfrm>
            <a:off x="437893" y="1292583"/>
            <a:ext cx="113110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600" i="1" dirty="0">
                <a:solidFill>
                  <a:srgbClr val="000000"/>
                </a:solidFill>
              </a:rPr>
              <a:t>Q. </a:t>
            </a:r>
            <a:r>
              <a:rPr lang="en-US" sz="1600" i="1" dirty="0">
                <a:solidFill>
                  <a:srgbClr val="000000"/>
                </a:solidFill>
              </a:rPr>
              <a:t>How easy or difficult do you find the following aspects of the gig economy? (</a:t>
            </a:r>
            <a:r>
              <a:rPr lang="en-NZ" sz="1600" i="1" dirty="0">
                <a:solidFill>
                  <a:srgbClr val="000000"/>
                </a:solidFill>
              </a:rPr>
              <a:t>% very / quite difficult)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1228E39-C3B1-D991-4D97-7D124B47D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5808" y="5889178"/>
            <a:ext cx="682257" cy="6822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7B7355-C666-EA9F-D39F-4753F6A72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1541" y="5885267"/>
            <a:ext cx="686168" cy="68616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C9D0AE9-93CE-B21B-8CE7-3BC19344C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46958" y="5822804"/>
            <a:ext cx="748631" cy="74863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168858B-8A10-1219-14D1-9EEB5F658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2808" y="5889177"/>
            <a:ext cx="682258" cy="68225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E1884E5-9243-01AF-82A3-17AB3CFAE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29656" y="5656521"/>
            <a:ext cx="1103448" cy="110344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2B4DCA-E980-71D1-6A2F-233CA7D4C0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3993" y="5896726"/>
            <a:ext cx="654954" cy="65495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3FBFF43-6837-238D-A591-6DE6FF2A18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82541" y="5885267"/>
            <a:ext cx="907648" cy="59232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396EEFE-F9E1-0E39-6CC7-8C8EF4BD4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32306" y="5896726"/>
            <a:ext cx="600785" cy="60078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8026F6-377A-439C-8C3E-E10E0836F85C}"/>
              </a:ext>
            </a:extLst>
          </p:cNvPr>
          <p:cNvCxnSpPr>
            <a:cxnSpLocks/>
          </p:cNvCxnSpPr>
          <p:nvPr/>
        </p:nvCxnSpPr>
        <p:spPr>
          <a:xfrm>
            <a:off x="0" y="4348441"/>
            <a:ext cx="12192000" cy="0"/>
          </a:xfrm>
          <a:prstGeom prst="line">
            <a:avLst/>
          </a:prstGeom>
          <a:ln w="12700">
            <a:solidFill>
              <a:srgbClr val="34847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851A6-5788-950C-3B71-63E3240A5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407DA-B4A1-5E63-E13C-536F684CF1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Z" dirty="0"/>
              <a:t>6</a:t>
            </a:r>
          </a:p>
        </p:txBody>
      </p:sp>
      <p:sp>
        <p:nvSpPr>
          <p:cNvPr id="4" name="Rectangle 3" descr="End slide.">
            <a:extLst>
              <a:ext uri="{FF2B5EF4-FFF2-40B4-BE49-F238E27FC236}">
                <a16:creationId xmlns:a16="http://schemas.microsoft.com/office/drawing/2014/main" id="{0070EA7D-30F9-EA65-98B9-FC82C2EDEBA3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</p:spTree>
    <p:extLst>
      <p:ext uri="{BB962C8B-B14F-4D97-AF65-F5344CB8AC3E}">
        <p14:creationId xmlns:p14="http://schemas.microsoft.com/office/powerpoint/2010/main" val="34839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7CC3A4-CA9D-B3E8-7299-B8E3846A4A82}"/>
              </a:ext>
            </a:extLst>
          </p:cNvPr>
          <p:cNvGrpSpPr/>
          <p:nvPr/>
        </p:nvGrpSpPr>
        <p:grpSpPr>
          <a:xfrm>
            <a:off x="4060132" y="0"/>
            <a:ext cx="8131867" cy="6858000"/>
            <a:chOff x="4040502" y="0"/>
            <a:chExt cx="809255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30B252-C04C-2AFE-D5B7-7185630B23F4}"/>
                </a:ext>
              </a:extLst>
            </p:cNvPr>
            <p:cNvSpPr/>
            <p:nvPr/>
          </p:nvSpPr>
          <p:spPr bwMode="ltGray">
            <a:xfrm>
              <a:off x="8071756" y="0"/>
              <a:ext cx="4061296" cy="6858000"/>
            </a:xfrm>
            <a:prstGeom prst="rect">
              <a:avLst/>
            </a:prstGeom>
            <a:solidFill>
              <a:srgbClr val="20485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616AA-D1AE-1140-8546-FBB91037AA99}"/>
                </a:ext>
              </a:extLst>
            </p:cNvPr>
            <p:cNvSpPr/>
            <p:nvPr/>
          </p:nvSpPr>
          <p:spPr bwMode="ltGray">
            <a:xfrm>
              <a:off x="4040502" y="0"/>
              <a:ext cx="4061296" cy="6858000"/>
            </a:xfrm>
            <a:prstGeom prst="rect">
              <a:avLst/>
            </a:prstGeom>
            <a:solidFill>
              <a:srgbClr val="3B98B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C722FE-7D4C-F79A-926C-6CD01EFB7B1D}"/>
              </a:ext>
            </a:extLst>
          </p:cNvPr>
          <p:cNvCxnSpPr/>
          <p:nvPr/>
        </p:nvCxnSpPr>
        <p:spPr>
          <a:xfrm>
            <a:off x="4060133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95CB36-3704-412B-7FBE-4E569DCA3132}"/>
              </a:ext>
            </a:extLst>
          </p:cNvPr>
          <p:cNvGrpSpPr/>
          <p:nvPr/>
        </p:nvGrpSpPr>
        <p:grpSpPr>
          <a:xfrm>
            <a:off x="239798" y="-348992"/>
            <a:ext cx="10035985" cy="11240815"/>
            <a:chOff x="4388240" y="225802"/>
            <a:chExt cx="6357989" cy="7121273"/>
          </a:xfrm>
          <a:solidFill>
            <a:srgbClr val="FFFFFF">
              <a:alpha val="10196"/>
            </a:srgbClr>
          </a:solidFill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2783FD9-643E-B374-38ED-8966744C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2D656C-9BF1-2BE9-294C-1CAFB33D2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EC271-7F1C-E40C-2F53-16A7D7E90724}"/>
              </a:ext>
            </a:extLst>
          </p:cNvPr>
          <p:cNvCxnSpPr/>
          <p:nvPr/>
        </p:nvCxnSpPr>
        <p:spPr>
          <a:xfrm>
            <a:off x="8110972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BDC441-6F24-6442-9229-A8FF43BE6BF1}"/>
              </a:ext>
            </a:extLst>
          </p:cNvPr>
          <p:cNvCxnSpPr/>
          <p:nvPr/>
        </p:nvCxnSpPr>
        <p:spPr>
          <a:xfrm>
            <a:off x="4060132" y="0"/>
            <a:ext cx="0" cy="6858000"/>
          </a:xfrm>
          <a:prstGeom prst="line">
            <a:avLst/>
          </a:prstGeom>
          <a:ln w="38100">
            <a:solidFill>
              <a:srgbClr val="20485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8597A3E0-019D-7274-F9D2-1ADB6E18A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9" r="61574" b="28697"/>
          <a:stretch/>
        </p:blipFill>
        <p:spPr>
          <a:xfrm>
            <a:off x="181116" y="0"/>
            <a:ext cx="3879014" cy="6858000"/>
          </a:xfrm>
          <a:prstGeom prst="rect">
            <a:avLst/>
          </a:prstGeom>
        </p:spPr>
      </p:pic>
      <p:grpSp>
        <p:nvGrpSpPr>
          <p:cNvPr id="42" name="Group 17">
            <a:extLst>
              <a:ext uri="{FF2B5EF4-FFF2-40B4-BE49-F238E27FC236}">
                <a16:creationId xmlns:a16="http://schemas.microsoft.com/office/drawing/2014/main" id="{1B3075F4-EE16-46AB-ACF4-47EFB1F799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4537" y="913497"/>
            <a:ext cx="799459" cy="849739"/>
            <a:chOff x="3520" y="1824"/>
            <a:chExt cx="636" cy="676"/>
          </a:xfrm>
          <a:solidFill>
            <a:srgbClr val="16313E"/>
          </a:solidFill>
        </p:grpSpPr>
        <p:sp>
          <p:nvSpPr>
            <p:cNvPr id="47" name="Oval 18">
              <a:extLst>
                <a:ext uri="{FF2B5EF4-FFF2-40B4-BE49-F238E27FC236}">
                  <a16:creationId xmlns:a16="http://schemas.microsoft.com/office/drawing/2014/main" id="{49114007-A92A-48A7-AB2D-A4FAC747D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1934"/>
              <a:ext cx="91" cy="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45545D22-2866-4F22-8981-9E4D0B29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42"/>
              <a:ext cx="182" cy="242"/>
            </a:xfrm>
            <a:custGeom>
              <a:avLst/>
              <a:gdLst>
                <a:gd name="T0" fmla="*/ 96 w 96"/>
                <a:gd name="T1" fmla="*/ 48 h 128"/>
                <a:gd name="T2" fmla="*/ 92 w 96"/>
                <a:gd name="T3" fmla="*/ 11 h 128"/>
                <a:gd name="T4" fmla="*/ 80 w 96"/>
                <a:gd name="T5" fmla="*/ 0 h 128"/>
                <a:gd name="T6" fmla="*/ 16 w 96"/>
                <a:gd name="T7" fmla="*/ 0 h 128"/>
                <a:gd name="T8" fmla="*/ 3 w 96"/>
                <a:gd name="T9" fmla="*/ 12 h 128"/>
                <a:gd name="T10" fmla="*/ 0 w 96"/>
                <a:gd name="T11" fmla="*/ 83 h 128"/>
                <a:gd name="T12" fmla="*/ 0 w 96"/>
                <a:gd name="T13" fmla="*/ 85 h 128"/>
                <a:gd name="T14" fmla="*/ 33 w 96"/>
                <a:gd name="T15" fmla="*/ 123 h 128"/>
                <a:gd name="T16" fmla="*/ 46 w 96"/>
                <a:gd name="T17" fmla="*/ 108 h 128"/>
                <a:gd name="T18" fmla="*/ 31 w 96"/>
                <a:gd name="T19" fmla="*/ 90 h 128"/>
                <a:gd name="T20" fmla="*/ 29 w 96"/>
                <a:gd name="T21" fmla="*/ 69 h 128"/>
                <a:gd name="T22" fmla="*/ 45 w 96"/>
                <a:gd name="T23" fmla="*/ 62 h 128"/>
                <a:gd name="T24" fmla="*/ 96 w 96"/>
                <a:gd name="T2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28">
                  <a:moveTo>
                    <a:pt x="96" y="48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1" y="5"/>
                    <a:pt x="86" y="0"/>
                    <a:pt x="8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4" y="5"/>
                    <a:pt x="3" y="12"/>
                  </a:cubicBezTo>
                  <a:cubicBezTo>
                    <a:pt x="3" y="7"/>
                    <a:pt x="1" y="47"/>
                    <a:pt x="0" y="83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2" y="98"/>
                    <a:pt x="7" y="115"/>
                    <a:pt x="33" y="123"/>
                  </a:cubicBezTo>
                  <a:cubicBezTo>
                    <a:pt x="49" y="128"/>
                    <a:pt x="52" y="116"/>
                    <a:pt x="46" y="108"/>
                  </a:cubicBezTo>
                  <a:cubicBezTo>
                    <a:pt x="40" y="101"/>
                    <a:pt x="35" y="95"/>
                    <a:pt x="31" y="90"/>
                  </a:cubicBezTo>
                  <a:cubicBezTo>
                    <a:pt x="28" y="85"/>
                    <a:pt x="29" y="71"/>
                    <a:pt x="29" y="69"/>
                  </a:cubicBezTo>
                  <a:cubicBezTo>
                    <a:pt x="34" y="67"/>
                    <a:pt x="41" y="63"/>
                    <a:pt x="45" y="62"/>
                  </a:cubicBezTo>
                  <a:cubicBezTo>
                    <a:pt x="60" y="56"/>
                    <a:pt x="77" y="51"/>
                    <a:pt x="9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6821BD16-DB20-4CB9-BCE8-4FC57F77B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241"/>
              <a:ext cx="636" cy="259"/>
            </a:xfrm>
            <a:custGeom>
              <a:avLst/>
              <a:gdLst>
                <a:gd name="T0" fmla="*/ 335 w 336"/>
                <a:gd name="T1" fmla="*/ 1 h 137"/>
                <a:gd name="T2" fmla="*/ 326 w 336"/>
                <a:gd name="T3" fmla="*/ 12 h 137"/>
                <a:gd name="T4" fmla="*/ 283 w 336"/>
                <a:gd name="T5" fmla="*/ 48 h 137"/>
                <a:gd name="T6" fmla="*/ 168 w 336"/>
                <a:gd name="T7" fmla="*/ 67 h 137"/>
                <a:gd name="T8" fmla="*/ 52 w 336"/>
                <a:gd name="T9" fmla="*/ 48 h 137"/>
                <a:gd name="T10" fmla="*/ 10 w 336"/>
                <a:gd name="T11" fmla="*/ 11 h 137"/>
                <a:gd name="T12" fmla="*/ 1 w 336"/>
                <a:gd name="T13" fmla="*/ 0 h 137"/>
                <a:gd name="T14" fmla="*/ 6 w 336"/>
                <a:gd name="T15" fmla="*/ 100 h 137"/>
                <a:gd name="T16" fmla="*/ 26 w 336"/>
                <a:gd name="T17" fmla="*/ 100 h 137"/>
                <a:gd name="T18" fmla="*/ 26 w 336"/>
                <a:gd name="T19" fmla="*/ 46 h 137"/>
                <a:gd name="T20" fmla="*/ 98 w 336"/>
                <a:gd name="T21" fmla="*/ 71 h 137"/>
                <a:gd name="T22" fmla="*/ 103 w 336"/>
                <a:gd name="T23" fmla="*/ 137 h 137"/>
                <a:gd name="T24" fmla="*/ 123 w 336"/>
                <a:gd name="T25" fmla="*/ 137 h 137"/>
                <a:gd name="T26" fmla="*/ 128 w 336"/>
                <a:gd name="T27" fmla="*/ 75 h 137"/>
                <a:gd name="T28" fmla="*/ 168 w 336"/>
                <a:gd name="T29" fmla="*/ 77 h 137"/>
                <a:gd name="T30" fmla="*/ 206 w 336"/>
                <a:gd name="T31" fmla="*/ 75 h 137"/>
                <a:gd name="T32" fmla="*/ 211 w 336"/>
                <a:gd name="T33" fmla="*/ 137 h 137"/>
                <a:gd name="T34" fmla="*/ 230 w 336"/>
                <a:gd name="T35" fmla="*/ 137 h 137"/>
                <a:gd name="T36" fmla="*/ 236 w 336"/>
                <a:gd name="T37" fmla="*/ 72 h 137"/>
                <a:gd name="T38" fmla="*/ 310 w 336"/>
                <a:gd name="T39" fmla="*/ 46 h 137"/>
                <a:gd name="T40" fmla="*/ 309 w 336"/>
                <a:gd name="T41" fmla="*/ 99 h 137"/>
                <a:gd name="T42" fmla="*/ 329 w 336"/>
                <a:gd name="T43" fmla="*/ 99 h 137"/>
                <a:gd name="T44" fmla="*/ 335 w 336"/>
                <a:gd name="T45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137">
                  <a:moveTo>
                    <a:pt x="335" y="1"/>
                  </a:moveTo>
                  <a:cubicBezTo>
                    <a:pt x="333" y="5"/>
                    <a:pt x="330" y="9"/>
                    <a:pt x="326" y="12"/>
                  </a:cubicBezTo>
                  <a:cubicBezTo>
                    <a:pt x="324" y="24"/>
                    <a:pt x="309" y="38"/>
                    <a:pt x="283" y="48"/>
                  </a:cubicBezTo>
                  <a:cubicBezTo>
                    <a:pt x="253" y="60"/>
                    <a:pt x="212" y="67"/>
                    <a:pt x="168" y="67"/>
                  </a:cubicBezTo>
                  <a:cubicBezTo>
                    <a:pt x="124" y="67"/>
                    <a:pt x="83" y="60"/>
                    <a:pt x="52" y="48"/>
                  </a:cubicBezTo>
                  <a:cubicBezTo>
                    <a:pt x="27" y="37"/>
                    <a:pt x="11" y="24"/>
                    <a:pt x="10" y="11"/>
                  </a:cubicBezTo>
                  <a:cubicBezTo>
                    <a:pt x="6" y="8"/>
                    <a:pt x="3" y="4"/>
                    <a:pt x="1" y="0"/>
                  </a:cubicBezTo>
                  <a:cubicBezTo>
                    <a:pt x="0" y="3"/>
                    <a:pt x="6" y="100"/>
                    <a:pt x="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43" y="57"/>
                    <a:pt x="69" y="66"/>
                    <a:pt x="98" y="71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41" y="77"/>
                    <a:pt x="154" y="77"/>
                    <a:pt x="168" y="77"/>
                  </a:cubicBezTo>
                  <a:cubicBezTo>
                    <a:pt x="181" y="77"/>
                    <a:pt x="194" y="77"/>
                    <a:pt x="206" y="75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66" y="66"/>
                    <a:pt x="292" y="57"/>
                    <a:pt x="310" y="46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99"/>
                    <a:pt x="336" y="4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DF7AC88-5BFB-4CFD-901B-6F9BB718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042"/>
              <a:ext cx="184" cy="242"/>
            </a:xfrm>
            <a:custGeom>
              <a:avLst/>
              <a:gdLst>
                <a:gd name="T0" fmla="*/ 0 w 97"/>
                <a:gd name="T1" fmla="*/ 48 h 128"/>
                <a:gd name="T2" fmla="*/ 4 w 97"/>
                <a:gd name="T3" fmla="*/ 11 h 128"/>
                <a:gd name="T4" fmla="*/ 17 w 97"/>
                <a:gd name="T5" fmla="*/ 0 h 128"/>
                <a:gd name="T6" fmla="*/ 80 w 97"/>
                <a:gd name="T7" fmla="*/ 0 h 128"/>
                <a:gd name="T8" fmla="*/ 93 w 97"/>
                <a:gd name="T9" fmla="*/ 12 h 128"/>
                <a:gd name="T10" fmla="*/ 97 w 97"/>
                <a:gd name="T11" fmla="*/ 83 h 128"/>
                <a:gd name="T12" fmla="*/ 96 w 97"/>
                <a:gd name="T13" fmla="*/ 85 h 128"/>
                <a:gd name="T14" fmla="*/ 63 w 97"/>
                <a:gd name="T15" fmla="*/ 123 h 128"/>
                <a:gd name="T16" fmla="*/ 50 w 97"/>
                <a:gd name="T17" fmla="*/ 108 h 128"/>
                <a:gd name="T18" fmla="*/ 65 w 97"/>
                <a:gd name="T19" fmla="*/ 90 h 128"/>
                <a:gd name="T20" fmla="*/ 67 w 97"/>
                <a:gd name="T21" fmla="*/ 69 h 128"/>
                <a:gd name="T22" fmla="*/ 51 w 97"/>
                <a:gd name="T23" fmla="*/ 62 h 128"/>
                <a:gd name="T24" fmla="*/ 0 w 97"/>
                <a:gd name="T25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8">
                  <a:moveTo>
                    <a:pt x="0" y="48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5"/>
                    <a:pt x="10" y="0"/>
                    <a:pt x="1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2" y="5"/>
                    <a:pt x="93" y="12"/>
                  </a:cubicBezTo>
                  <a:cubicBezTo>
                    <a:pt x="93" y="7"/>
                    <a:pt x="95" y="47"/>
                    <a:pt x="97" y="83"/>
                  </a:cubicBezTo>
                  <a:cubicBezTo>
                    <a:pt x="97" y="84"/>
                    <a:pt x="97" y="84"/>
                    <a:pt x="96" y="85"/>
                  </a:cubicBezTo>
                  <a:cubicBezTo>
                    <a:pt x="95" y="98"/>
                    <a:pt x="89" y="115"/>
                    <a:pt x="63" y="123"/>
                  </a:cubicBezTo>
                  <a:cubicBezTo>
                    <a:pt x="47" y="128"/>
                    <a:pt x="44" y="116"/>
                    <a:pt x="50" y="108"/>
                  </a:cubicBezTo>
                  <a:cubicBezTo>
                    <a:pt x="56" y="101"/>
                    <a:pt x="61" y="95"/>
                    <a:pt x="65" y="90"/>
                  </a:cubicBezTo>
                  <a:cubicBezTo>
                    <a:pt x="68" y="85"/>
                    <a:pt x="68" y="71"/>
                    <a:pt x="67" y="69"/>
                  </a:cubicBezTo>
                  <a:cubicBezTo>
                    <a:pt x="63" y="67"/>
                    <a:pt x="55" y="63"/>
                    <a:pt x="51" y="62"/>
                  </a:cubicBezTo>
                  <a:cubicBezTo>
                    <a:pt x="36" y="56"/>
                    <a:pt x="19" y="51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F50FB7A7-FF26-49FC-8A7F-D83E10E1F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133"/>
              <a:ext cx="496" cy="64"/>
            </a:xfrm>
            <a:custGeom>
              <a:avLst/>
              <a:gdLst>
                <a:gd name="T0" fmla="*/ 0 w 262"/>
                <a:gd name="T1" fmla="*/ 33 h 34"/>
                <a:gd name="T2" fmla="*/ 14 w 262"/>
                <a:gd name="T3" fmla="*/ 27 h 34"/>
                <a:gd name="T4" fmla="*/ 131 w 262"/>
                <a:gd name="T5" fmla="*/ 8 h 34"/>
                <a:gd name="T6" fmla="*/ 247 w 262"/>
                <a:gd name="T7" fmla="*/ 27 h 34"/>
                <a:gd name="T8" fmla="*/ 262 w 262"/>
                <a:gd name="T9" fmla="*/ 34 h 34"/>
                <a:gd name="T10" fmla="*/ 262 w 262"/>
                <a:gd name="T11" fmla="*/ 25 h 34"/>
                <a:gd name="T12" fmla="*/ 131 w 262"/>
                <a:gd name="T13" fmla="*/ 0 h 34"/>
                <a:gd name="T14" fmla="*/ 0 w 262"/>
                <a:gd name="T15" fmla="*/ 25 h 34"/>
                <a:gd name="T16" fmla="*/ 0 w 262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34">
                  <a:moveTo>
                    <a:pt x="0" y="33"/>
                  </a:moveTo>
                  <a:cubicBezTo>
                    <a:pt x="5" y="31"/>
                    <a:pt x="9" y="29"/>
                    <a:pt x="14" y="27"/>
                  </a:cubicBezTo>
                  <a:cubicBezTo>
                    <a:pt x="45" y="15"/>
                    <a:pt x="87" y="8"/>
                    <a:pt x="131" y="8"/>
                  </a:cubicBezTo>
                  <a:cubicBezTo>
                    <a:pt x="175" y="8"/>
                    <a:pt x="216" y="15"/>
                    <a:pt x="247" y="27"/>
                  </a:cubicBezTo>
                  <a:cubicBezTo>
                    <a:pt x="253" y="29"/>
                    <a:pt x="258" y="31"/>
                    <a:pt x="262" y="34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31" y="10"/>
                    <a:pt x="184" y="0"/>
                    <a:pt x="131" y="0"/>
                  </a:cubicBezTo>
                  <a:cubicBezTo>
                    <a:pt x="78" y="0"/>
                    <a:pt x="31" y="10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3777078B-E0CC-49F6-BF09-43F0A95B7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930"/>
              <a:ext cx="132" cy="117"/>
            </a:xfrm>
            <a:custGeom>
              <a:avLst/>
              <a:gdLst>
                <a:gd name="T0" fmla="*/ 36 w 70"/>
                <a:gd name="T1" fmla="*/ 3 h 62"/>
                <a:gd name="T2" fmla="*/ 43 w 70"/>
                <a:gd name="T3" fmla="*/ 1 h 62"/>
                <a:gd name="T4" fmla="*/ 69 w 70"/>
                <a:gd name="T5" fmla="*/ 22 h 62"/>
                <a:gd name="T6" fmla="*/ 48 w 70"/>
                <a:gd name="T7" fmla="*/ 48 h 62"/>
                <a:gd name="T8" fmla="*/ 28 w 70"/>
                <a:gd name="T9" fmla="*/ 39 h 62"/>
                <a:gd name="T10" fmla="*/ 0 w 70"/>
                <a:gd name="T11" fmla="*/ 38 h 62"/>
                <a:gd name="T12" fmla="*/ 36 w 7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36" y="3"/>
                  </a:moveTo>
                  <a:cubicBezTo>
                    <a:pt x="39" y="2"/>
                    <a:pt x="41" y="1"/>
                    <a:pt x="43" y="1"/>
                  </a:cubicBezTo>
                  <a:cubicBezTo>
                    <a:pt x="56" y="0"/>
                    <a:pt x="67" y="9"/>
                    <a:pt x="69" y="22"/>
                  </a:cubicBezTo>
                  <a:cubicBezTo>
                    <a:pt x="70" y="35"/>
                    <a:pt x="61" y="46"/>
                    <a:pt x="48" y="48"/>
                  </a:cubicBezTo>
                  <a:cubicBezTo>
                    <a:pt x="40" y="49"/>
                    <a:pt x="32" y="45"/>
                    <a:pt x="28" y="39"/>
                  </a:cubicBezTo>
                  <a:cubicBezTo>
                    <a:pt x="21" y="44"/>
                    <a:pt x="13" y="62"/>
                    <a:pt x="0" y="38"/>
                  </a:cubicBezTo>
                  <a:cubicBezTo>
                    <a:pt x="16" y="52"/>
                    <a:pt x="16" y="10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A661B9EC-F4B3-4A0D-8A7F-2E9EAD4E2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3" y="1824"/>
              <a:ext cx="250" cy="250"/>
            </a:xfrm>
            <a:custGeom>
              <a:avLst/>
              <a:gdLst>
                <a:gd name="T0" fmla="*/ 66 w 132"/>
                <a:gd name="T1" fmla="*/ 0 h 132"/>
                <a:gd name="T2" fmla="*/ 0 w 132"/>
                <a:gd name="T3" fmla="*/ 66 h 132"/>
                <a:gd name="T4" fmla="*/ 66 w 132"/>
                <a:gd name="T5" fmla="*/ 132 h 132"/>
                <a:gd name="T6" fmla="*/ 132 w 132"/>
                <a:gd name="T7" fmla="*/ 66 h 132"/>
                <a:gd name="T8" fmla="*/ 66 w 132"/>
                <a:gd name="T9" fmla="*/ 0 h 132"/>
                <a:gd name="T10" fmla="*/ 69 w 132"/>
                <a:gd name="T11" fmla="*/ 111 h 132"/>
                <a:gd name="T12" fmla="*/ 63 w 132"/>
                <a:gd name="T13" fmla="*/ 113 h 132"/>
                <a:gd name="T14" fmla="*/ 56 w 132"/>
                <a:gd name="T15" fmla="*/ 111 h 132"/>
                <a:gd name="T16" fmla="*/ 54 w 132"/>
                <a:gd name="T17" fmla="*/ 104 h 132"/>
                <a:gd name="T18" fmla="*/ 63 w 132"/>
                <a:gd name="T19" fmla="*/ 95 h 132"/>
                <a:gd name="T20" fmla="*/ 69 w 132"/>
                <a:gd name="T21" fmla="*/ 97 h 132"/>
                <a:gd name="T22" fmla="*/ 71 w 132"/>
                <a:gd name="T23" fmla="*/ 104 h 132"/>
                <a:gd name="T24" fmla="*/ 69 w 132"/>
                <a:gd name="T25" fmla="*/ 111 h 132"/>
                <a:gd name="T26" fmla="*/ 90 w 132"/>
                <a:gd name="T27" fmla="*/ 53 h 132"/>
                <a:gd name="T28" fmla="*/ 86 w 132"/>
                <a:gd name="T29" fmla="*/ 59 h 132"/>
                <a:gd name="T30" fmla="*/ 77 w 132"/>
                <a:gd name="T31" fmla="*/ 67 h 132"/>
                <a:gd name="T32" fmla="*/ 70 w 132"/>
                <a:gd name="T33" fmla="*/ 75 h 132"/>
                <a:gd name="T34" fmla="*/ 68 w 132"/>
                <a:gd name="T35" fmla="*/ 82 h 132"/>
                <a:gd name="T36" fmla="*/ 68 w 132"/>
                <a:gd name="T37" fmla="*/ 85 h 132"/>
                <a:gd name="T38" fmla="*/ 56 w 132"/>
                <a:gd name="T39" fmla="*/ 85 h 132"/>
                <a:gd name="T40" fmla="*/ 56 w 132"/>
                <a:gd name="T41" fmla="*/ 81 h 132"/>
                <a:gd name="T42" fmla="*/ 59 w 132"/>
                <a:gd name="T43" fmla="*/ 70 h 132"/>
                <a:gd name="T44" fmla="*/ 67 w 132"/>
                <a:gd name="T45" fmla="*/ 61 h 132"/>
                <a:gd name="T46" fmla="*/ 76 w 132"/>
                <a:gd name="T47" fmla="*/ 53 h 132"/>
                <a:gd name="T48" fmla="*/ 78 w 132"/>
                <a:gd name="T49" fmla="*/ 45 h 132"/>
                <a:gd name="T50" fmla="*/ 75 w 132"/>
                <a:gd name="T51" fmla="*/ 38 h 132"/>
                <a:gd name="T52" fmla="*/ 65 w 132"/>
                <a:gd name="T53" fmla="*/ 35 h 132"/>
                <a:gd name="T54" fmla="*/ 55 w 132"/>
                <a:gd name="T55" fmla="*/ 37 h 132"/>
                <a:gd name="T56" fmla="*/ 45 w 132"/>
                <a:gd name="T57" fmla="*/ 40 h 132"/>
                <a:gd name="T58" fmla="*/ 40 w 132"/>
                <a:gd name="T59" fmla="*/ 30 h 132"/>
                <a:gd name="T60" fmla="*/ 66 w 132"/>
                <a:gd name="T61" fmla="*/ 23 h 132"/>
                <a:gd name="T62" fmla="*/ 85 w 132"/>
                <a:gd name="T63" fmla="*/ 29 h 132"/>
                <a:gd name="T64" fmla="*/ 92 w 132"/>
                <a:gd name="T65" fmla="*/ 45 h 132"/>
                <a:gd name="T66" fmla="*/ 90 w 132"/>
                <a:gd name="T67" fmla="*/ 5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  <a:moveTo>
                    <a:pt x="69" y="111"/>
                  </a:moveTo>
                  <a:cubicBezTo>
                    <a:pt x="68" y="112"/>
                    <a:pt x="65" y="113"/>
                    <a:pt x="63" y="113"/>
                  </a:cubicBezTo>
                  <a:cubicBezTo>
                    <a:pt x="60" y="113"/>
                    <a:pt x="58" y="112"/>
                    <a:pt x="56" y="111"/>
                  </a:cubicBezTo>
                  <a:cubicBezTo>
                    <a:pt x="55" y="109"/>
                    <a:pt x="54" y="107"/>
                    <a:pt x="54" y="104"/>
                  </a:cubicBezTo>
                  <a:cubicBezTo>
                    <a:pt x="54" y="98"/>
                    <a:pt x="57" y="95"/>
                    <a:pt x="63" y="95"/>
                  </a:cubicBezTo>
                  <a:cubicBezTo>
                    <a:pt x="65" y="95"/>
                    <a:pt x="68" y="96"/>
                    <a:pt x="69" y="97"/>
                  </a:cubicBezTo>
                  <a:cubicBezTo>
                    <a:pt x="71" y="99"/>
                    <a:pt x="71" y="101"/>
                    <a:pt x="71" y="104"/>
                  </a:cubicBezTo>
                  <a:cubicBezTo>
                    <a:pt x="71" y="107"/>
                    <a:pt x="71" y="109"/>
                    <a:pt x="69" y="111"/>
                  </a:cubicBezTo>
                  <a:close/>
                  <a:moveTo>
                    <a:pt x="90" y="53"/>
                  </a:moveTo>
                  <a:cubicBezTo>
                    <a:pt x="89" y="55"/>
                    <a:pt x="88" y="57"/>
                    <a:pt x="86" y="59"/>
                  </a:cubicBezTo>
                  <a:cubicBezTo>
                    <a:pt x="85" y="61"/>
                    <a:pt x="82" y="64"/>
                    <a:pt x="77" y="67"/>
                  </a:cubicBezTo>
                  <a:cubicBezTo>
                    <a:pt x="74" y="70"/>
                    <a:pt x="71" y="73"/>
                    <a:pt x="70" y="75"/>
                  </a:cubicBezTo>
                  <a:cubicBezTo>
                    <a:pt x="69" y="77"/>
                    <a:pt x="68" y="79"/>
                    <a:pt x="68" y="82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77"/>
                    <a:pt x="57" y="73"/>
                    <a:pt x="59" y="70"/>
                  </a:cubicBezTo>
                  <a:cubicBezTo>
                    <a:pt x="60" y="67"/>
                    <a:pt x="63" y="64"/>
                    <a:pt x="67" y="61"/>
                  </a:cubicBezTo>
                  <a:cubicBezTo>
                    <a:pt x="72" y="58"/>
                    <a:pt x="75" y="55"/>
                    <a:pt x="76" y="53"/>
                  </a:cubicBezTo>
                  <a:cubicBezTo>
                    <a:pt x="77" y="51"/>
                    <a:pt x="78" y="48"/>
                    <a:pt x="78" y="45"/>
                  </a:cubicBezTo>
                  <a:cubicBezTo>
                    <a:pt x="78" y="42"/>
                    <a:pt x="77" y="39"/>
                    <a:pt x="75" y="38"/>
                  </a:cubicBezTo>
                  <a:cubicBezTo>
                    <a:pt x="73" y="36"/>
                    <a:pt x="69" y="35"/>
                    <a:pt x="65" y="35"/>
                  </a:cubicBezTo>
                  <a:cubicBezTo>
                    <a:pt x="62" y="35"/>
                    <a:pt x="58" y="36"/>
                    <a:pt x="55" y="37"/>
                  </a:cubicBezTo>
                  <a:cubicBezTo>
                    <a:pt x="52" y="38"/>
                    <a:pt x="49" y="39"/>
                    <a:pt x="45" y="4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9" y="26"/>
                    <a:pt x="57" y="23"/>
                    <a:pt x="66" y="23"/>
                  </a:cubicBezTo>
                  <a:cubicBezTo>
                    <a:pt x="74" y="23"/>
                    <a:pt x="80" y="25"/>
                    <a:pt x="85" y="29"/>
                  </a:cubicBezTo>
                  <a:cubicBezTo>
                    <a:pt x="89" y="33"/>
                    <a:pt x="92" y="38"/>
                    <a:pt x="92" y="45"/>
                  </a:cubicBezTo>
                  <a:cubicBezTo>
                    <a:pt x="92" y="48"/>
                    <a:pt x="91" y="50"/>
                    <a:pt x="9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</p:grpSp>
      <p:grpSp>
        <p:nvGrpSpPr>
          <p:cNvPr id="56" name="Group 27">
            <a:extLst>
              <a:ext uri="{FF2B5EF4-FFF2-40B4-BE49-F238E27FC236}">
                <a16:creationId xmlns:a16="http://schemas.microsoft.com/office/drawing/2014/main" id="{6F5A03D4-88F9-41FB-9E34-A8073BA5F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7782" y="971052"/>
            <a:ext cx="836436" cy="688423"/>
            <a:chOff x="3597" y="1960"/>
            <a:chExt cx="486" cy="400"/>
          </a:xfrm>
          <a:solidFill>
            <a:schemeClr val="bg1"/>
          </a:solidFill>
        </p:grpSpPr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C02C9689-5E77-41A5-B00B-2597B748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295"/>
              <a:ext cx="486" cy="65"/>
            </a:xfrm>
            <a:custGeom>
              <a:avLst/>
              <a:gdLst>
                <a:gd name="T0" fmla="*/ 256 w 256"/>
                <a:gd name="T1" fmla="*/ 4 h 34"/>
                <a:gd name="T2" fmla="*/ 222 w 256"/>
                <a:gd name="T3" fmla="*/ 34 h 34"/>
                <a:gd name="T4" fmla="*/ 34 w 256"/>
                <a:gd name="T5" fmla="*/ 34 h 34"/>
                <a:gd name="T6" fmla="*/ 0 w 256"/>
                <a:gd name="T7" fmla="*/ 4 h 34"/>
                <a:gd name="T8" fmla="*/ 1 w 256"/>
                <a:gd name="T9" fmla="*/ 1 h 34"/>
                <a:gd name="T10" fmla="*/ 4 w 256"/>
                <a:gd name="T11" fmla="*/ 0 h 34"/>
                <a:gd name="T12" fmla="*/ 252 w 256"/>
                <a:gd name="T13" fmla="*/ 0 h 34"/>
                <a:gd name="T14" fmla="*/ 255 w 256"/>
                <a:gd name="T15" fmla="*/ 1 h 34"/>
                <a:gd name="T16" fmla="*/ 256 w 256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34">
                  <a:moveTo>
                    <a:pt x="256" y="4"/>
                  </a:moveTo>
                  <a:cubicBezTo>
                    <a:pt x="255" y="21"/>
                    <a:pt x="240" y="34"/>
                    <a:pt x="22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6" y="34"/>
                    <a:pt x="1" y="21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4" y="1"/>
                    <a:pt x="255" y="1"/>
                  </a:cubicBezTo>
                  <a:cubicBezTo>
                    <a:pt x="256" y="2"/>
                    <a:pt x="256" y="3"/>
                    <a:pt x="2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5B815EE2-D99D-4CD8-8DBD-58A7F6D2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960"/>
              <a:ext cx="433" cy="322"/>
            </a:xfrm>
            <a:custGeom>
              <a:avLst/>
              <a:gdLst>
                <a:gd name="T0" fmla="*/ 212 w 228"/>
                <a:gd name="T1" fmla="*/ 0 h 169"/>
                <a:gd name="T2" fmla="*/ 16 w 228"/>
                <a:gd name="T3" fmla="*/ 0 h 169"/>
                <a:gd name="T4" fmla="*/ 0 w 228"/>
                <a:gd name="T5" fmla="*/ 15 h 169"/>
                <a:gd name="T6" fmla="*/ 0 w 228"/>
                <a:gd name="T7" fmla="*/ 169 h 169"/>
                <a:gd name="T8" fmla="*/ 16 w 228"/>
                <a:gd name="T9" fmla="*/ 169 h 169"/>
                <a:gd name="T10" fmla="*/ 16 w 228"/>
                <a:gd name="T11" fmla="*/ 15 h 169"/>
                <a:gd name="T12" fmla="*/ 212 w 228"/>
                <a:gd name="T13" fmla="*/ 15 h 169"/>
                <a:gd name="T14" fmla="*/ 212 w 228"/>
                <a:gd name="T15" fmla="*/ 169 h 169"/>
                <a:gd name="T16" fmla="*/ 227 w 228"/>
                <a:gd name="T17" fmla="*/ 169 h 169"/>
                <a:gd name="T18" fmla="*/ 227 w 228"/>
                <a:gd name="T19" fmla="*/ 15 h 169"/>
                <a:gd name="T20" fmla="*/ 212 w 228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69">
                  <a:moveTo>
                    <a:pt x="2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27" y="169"/>
                    <a:pt x="227" y="169"/>
                    <a:pt x="227" y="169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228" y="7"/>
                    <a:pt x="221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1CA5219E-06AE-47D2-85EC-0C9CDAE6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023"/>
              <a:ext cx="83" cy="86"/>
            </a:xfrm>
            <a:custGeom>
              <a:avLst/>
              <a:gdLst>
                <a:gd name="T0" fmla="*/ 44 w 44"/>
                <a:gd name="T1" fmla="*/ 4 h 45"/>
                <a:gd name="T2" fmla="*/ 44 w 44"/>
                <a:gd name="T3" fmla="*/ 41 h 45"/>
                <a:gd name="T4" fmla="*/ 41 w 44"/>
                <a:gd name="T5" fmla="*/ 45 h 45"/>
                <a:gd name="T6" fmla="*/ 3 w 44"/>
                <a:gd name="T7" fmla="*/ 45 h 45"/>
                <a:gd name="T8" fmla="*/ 0 w 44"/>
                <a:gd name="T9" fmla="*/ 41 h 45"/>
                <a:gd name="T10" fmla="*/ 0 w 44"/>
                <a:gd name="T11" fmla="*/ 4 h 45"/>
                <a:gd name="T12" fmla="*/ 3 w 44"/>
                <a:gd name="T13" fmla="*/ 0 h 45"/>
                <a:gd name="T14" fmla="*/ 41 w 44"/>
                <a:gd name="T15" fmla="*/ 0 h 45"/>
                <a:gd name="T16" fmla="*/ 44 w 44"/>
                <a:gd name="T17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44" y="4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4" y="43"/>
                    <a:pt x="43" y="45"/>
                    <a:pt x="41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5"/>
                    <a:pt x="0" y="43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4" y="2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FDE585EB-C2C9-47D4-94A7-35C046426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034"/>
              <a:ext cx="84" cy="61"/>
            </a:xfrm>
            <a:custGeom>
              <a:avLst/>
              <a:gdLst>
                <a:gd name="T0" fmla="*/ 1 w 44"/>
                <a:gd name="T1" fmla="*/ 18 h 32"/>
                <a:gd name="T2" fmla="*/ 1 w 44"/>
                <a:gd name="T3" fmla="*/ 13 h 32"/>
                <a:gd name="T4" fmla="*/ 6 w 44"/>
                <a:gd name="T5" fmla="*/ 13 h 32"/>
                <a:gd name="T6" fmla="*/ 16 w 44"/>
                <a:gd name="T7" fmla="*/ 23 h 32"/>
                <a:gd name="T8" fmla="*/ 38 w 44"/>
                <a:gd name="T9" fmla="*/ 1 h 32"/>
                <a:gd name="T10" fmla="*/ 43 w 44"/>
                <a:gd name="T11" fmla="*/ 1 h 32"/>
                <a:gd name="T12" fmla="*/ 43 w 44"/>
                <a:gd name="T13" fmla="*/ 6 h 32"/>
                <a:gd name="T14" fmla="*/ 18 w 44"/>
                <a:gd name="T15" fmla="*/ 30 h 32"/>
                <a:gd name="T16" fmla="*/ 16 w 44"/>
                <a:gd name="T17" fmla="*/ 32 h 32"/>
                <a:gd name="T18" fmla="*/ 14 w 44"/>
                <a:gd name="T19" fmla="*/ 30 h 32"/>
                <a:gd name="T20" fmla="*/ 1 w 44"/>
                <a:gd name="T2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2">
                  <a:moveTo>
                    <a:pt x="1" y="18"/>
                  </a:moveTo>
                  <a:cubicBezTo>
                    <a:pt x="0" y="16"/>
                    <a:pt x="0" y="14"/>
                    <a:pt x="1" y="13"/>
                  </a:cubicBezTo>
                  <a:cubicBezTo>
                    <a:pt x="2" y="12"/>
                    <a:pt x="4" y="12"/>
                    <a:pt x="6" y="1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42" y="0"/>
                    <a:pt x="43" y="1"/>
                  </a:cubicBezTo>
                  <a:cubicBezTo>
                    <a:pt x="44" y="2"/>
                    <a:pt x="44" y="5"/>
                    <a:pt x="43" y="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6" y="32"/>
                  </a:cubicBezTo>
                  <a:cubicBezTo>
                    <a:pt x="15" y="32"/>
                    <a:pt x="14" y="31"/>
                    <a:pt x="14" y="30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8ECE1703-28D3-4D55-BBC1-13A3B57DB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240"/>
              <a:ext cx="156" cy="15"/>
            </a:xfrm>
            <a:custGeom>
              <a:avLst/>
              <a:gdLst>
                <a:gd name="T0" fmla="*/ 82 w 82"/>
                <a:gd name="T1" fmla="*/ 4 h 8"/>
                <a:gd name="T2" fmla="*/ 78 w 82"/>
                <a:gd name="T3" fmla="*/ 8 h 8"/>
                <a:gd name="T4" fmla="*/ 3 w 82"/>
                <a:gd name="T5" fmla="*/ 8 h 8"/>
                <a:gd name="T6" fmla="*/ 0 w 82"/>
                <a:gd name="T7" fmla="*/ 4 h 8"/>
                <a:gd name="T8" fmla="*/ 3 w 82"/>
                <a:gd name="T9" fmla="*/ 0 h 8"/>
                <a:gd name="T10" fmla="*/ 78 w 82"/>
                <a:gd name="T11" fmla="*/ 0 h 8"/>
                <a:gd name="T12" fmla="*/ 82 w 82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">
                  <a:moveTo>
                    <a:pt x="82" y="4"/>
                  </a:moveTo>
                  <a:cubicBezTo>
                    <a:pt x="82" y="6"/>
                    <a:pt x="80" y="8"/>
                    <a:pt x="78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2" y="2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D89F00FE-C0C7-4EC3-A8D6-AFDC2EFB9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196"/>
              <a:ext cx="296" cy="14"/>
            </a:xfrm>
            <a:custGeom>
              <a:avLst/>
              <a:gdLst>
                <a:gd name="T0" fmla="*/ 156 w 156"/>
                <a:gd name="T1" fmla="*/ 4 h 7"/>
                <a:gd name="T2" fmla="*/ 153 w 156"/>
                <a:gd name="T3" fmla="*/ 7 h 7"/>
                <a:gd name="T4" fmla="*/ 3 w 156"/>
                <a:gd name="T5" fmla="*/ 7 h 7"/>
                <a:gd name="T6" fmla="*/ 0 w 156"/>
                <a:gd name="T7" fmla="*/ 4 h 7"/>
                <a:gd name="T8" fmla="*/ 3 w 156"/>
                <a:gd name="T9" fmla="*/ 0 h 7"/>
                <a:gd name="T10" fmla="*/ 153 w 156"/>
                <a:gd name="T11" fmla="*/ 0 h 7"/>
                <a:gd name="T12" fmla="*/ 156 w 15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6" y="4"/>
                  </a:moveTo>
                  <a:cubicBezTo>
                    <a:pt x="156" y="6"/>
                    <a:pt x="155" y="7"/>
                    <a:pt x="15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2"/>
                    <a:pt x="1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9D3AFACE-93B0-4085-859E-C4A6FBA3B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023"/>
              <a:ext cx="85" cy="86"/>
            </a:xfrm>
            <a:custGeom>
              <a:avLst/>
              <a:gdLst>
                <a:gd name="T0" fmla="*/ 0 w 45"/>
                <a:gd name="T1" fmla="*/ 41 h 45"/>
                <a:gd name="T2" fmla="*/ 0 w 45"/>
                <a:gd name="T3" fmla="*/ 4 h 45"/>
                <a:gd name="T4" fmla="*/ 4 w 45"/>
                <a:gd name="T5" fmla="*/ 0 h 45"/>
                <a:gd name="T6" fmla="*/ 41 w 45"/>
                <a:gd name="T7" fmla="*/ 0 h 45"/>
                <a:gd name="T8" fmla="*/ 45 w 45"/>
                <a:gd name="T9" fmla="*/ 4 h 45"/>
                <a:gd name="T10" fmla="*/ 45 w 45"/>
                <a:gd name="T11" fmla="*/ 41 h 45"/>
                <a:gd name="T12" fmla="*/ 41 w 45"/>
                <a:gd name="T13" fmla="*/ 45 h 45"/>
                <a:gd name="T14" fmla="*/ 4 w 45"/>
                <a:gd name="T15" fmla="*/ 45 h 45"/>
                <a:gd name="T16" fmla="*/ 0 w 45"/>
                <a:gd name="T17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0" y="4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2"/>
                    <a:pt x="45" y="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3"/>
                    <a:pt x="43" y="45"/>
                    <a:pt x="41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4"/>
                    <a:pt x="0" y="43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67826CC4-3569-4E97-93FD-E79DE2A3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152"/>
              <a:ext cx="296" cy="14"/>
            </a:xfrm>
            <a:custGeom>
              <a:avLst/>
              <a:gdLst>
                <a:gd name="T0" fmla="*/ 156 w 156"/>
                <a:gd name="T1" fmla="*/ 4 h 7"/>
                <a:gd name="T2" fmla="*/ 153 w 156"/>
                <a:gd name="T3" fmla="*/ 7 h 7"/>
                <a:gd name="T4" fmla="*/ 3 w 156"/>
                <a:gd name="T5" fmla="*/ 7 h 7"/>
                <a:gd name="T6" fmla="*/ 0 w 156"/>
                <a:gd name="T7" fmla="*/ 4 h 7"/>
                <a:gd name="T8" fmla="*/ 3 w 156"/>
                <a:gd name="T9" fmla="*/ 0 h 7"/>
                <a:gd name="T10" fmla="*/ 153 w 156"/>
                <a:gd name="T11" fmla="*/ 0 h 7"/>
                <a:gd name="T12" fmla="*/ 156 w 15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7">
                  <a:moveTo>
                    <a:pt x="156" y="4"/>
                  </a:moveTo>
                  <a:cubicBezTo>
                    <a:pt x="156" y="6"/>
                    <a:pt x="155" y="7"/>
                    <a:pt x="15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2"/>
                    <a:pt x="1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>
                <a:solidFill>
                  <a:srgbClr val="16313E"/>
                </a:solidFill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FD06EA8-C179-4DED-A7B4-F2EC4A359EFA}"/>
              </a:ext>
            </a:extLst>
          </p:cNvPr>
          <p:cNvSpPr/>
          <p:nvPr/>
        </p:nvSpPr>
        <p:spPr>
          <a:xfrm>
            <a:off x="9797096" y="944064"/>
            <a:ext cx="719119" cy="764065"/>
          </a:xfrm>
          <a:custGeom>
            <a:avLst/>
            <a:gdLst>
              <a:gd name="connsiteX0" fmla="*/ 592864 w 1056768"/>
              <a:gd name="connsiteY0" fmla="*/ 16512 h 1122816"/>
              <a:gd name="connsiteX1" fmla="*/ 150342 w 1056768"/>
              <a:gd name="connsiteY1" fmla="*/ 381978 h 1122816"/>
              <a:gd name="connsiteX2" fmla="*/ 27053 w 1056768"/>
              <a:gd name="connsiteY2" fmla="*/ 560308 h 1122816"/>
              <a:gd name="connsiteX3" fmla="*/ 22650 w 1056768"/>
              <a:gd name="connsiteY3" fmla="*/ 619751 h 1122816"/>
              <a:gd name="connsiteX4" fmla="*/ 71085 w 1056768"/>
              <a:gd name="connsiteY4" fmla="*/ 650573 h 1122816"/>
              <a:gd name="connsiteX5" fmla="*/ 132730 w 1056768"/>
              <a:gd name="connsiteY5" fmla="*/ 652775 h 1122816"/>
              <a:gd name="connsiteX6" fmla="*/ 145939 w 1056768"/>
              <a:gd name="connsiteY6" fmla="*/ 665984 h 1122816"/>
              <a:gd name="connsiteX7" fmla="*/ 145939 w 1056768"/>
              <a:gd name="connsiteY7" fmla="*/ 859725 h 1122816"/>
              <a:gd name="connsiteX8" fmla="*/ 234003 w 1056768"/>
              <a:gd name="connsiteY8" fmla="*/ 947789 h 1122816"/>
              <a:gd name="connsiteX9" fmla="*/ 302253 w 1056768"/>
              <a:gd name="connsiteY9" fmla="*/ 947789 h 1122816"/>
              <a:gd name="connsiteX10" fmla="*/ 346285 w 1056768"/>
              <a:gd name="connsiteY10" fmla="*/ 991822 h 1122816"/>
              <a:gd name="connsiteX11" fmla="*/ 346285 w 1056768"/>
              <a:gd name="connsiteY11" fmla="*/ 1068878 h 1122816"/>
              <a:gd name="connsiteX12" fmla="*/ 392519 w 1056768"/>
              <a:gd name="connsiteY12" fmla="*/ 1115111 h 1122816"/>
              <a:gd name="connsiteX13" fmla="*/ 775597 w 1056768"/>
              <a:gd name="connsiteY13" fmla="*/ 1115111 h 1122816"/>
              <a:gd name="connsiteX14" fmla="*/ 821831 w 1056768"/>
              <a:gd name="connsiteY14" fmla="*/ 1068878 h 1122816"/>
              <a:gd name="connsiteX15" fmla="*/ 931911 w 1056768"/>
              <a:gd name="connsiteY15" fmla="*/ 765057 h 1122816"/>
              <a:gd name="connsiteX16" fmla="*/ 592864 w 1056768"/>
              <a:gd name="connsiteY16" fmla="*/ 16512 h 1122816"/>
              <a:gd name="connsiteX17" fmla="*/ 612679 w 1056768"/>
              <a:gd name="connsiteY17" fmla="*/ 831105 h 1122816"/>
              <a:gd name="connsiteX18" fmla="*/ 262624 w 1056768"/>
              <a:gd name="connsiteY18" fmla="*/ 549300 h 1122816"/>
              <a:gd name="connsiteX19" fmla="*/ 253818 w 1056768"/>
              <a:gd name="connsiteY19" fmla="*/ 566912 h 1122816"/>
              <a:gd name="connsiteX20" fmla="*/ 225197 w 1056768"/>
              <a:gd name="connsiteY20" fmla="*/ 577920 h 1122816"/>
              <a:gd name="connsiteX21" fmla="*/ 214189 w 1056768"/>
              <a:gd name="connsiteY21" fmla="*/ 549300 h 1122816"/>
              <a:gd name="connsiteX22" fmla="*/ 253818 w 1056768"/>
              <a:gd name="connsiteY22" fmla="*/ 463437 h 1122816"/>
              <a:gd name="connsiteX23" fmla="*/ 269229 w 1056768"/>
              <a:gd name="connsiteY23" fmla="*/ 450228 h 1122816"/>
              <a:gd name="connsiteX24" fmla="*/ 289043 w 1056768"/>
              <a:gd name="connsiteY24" fmla="*/ 456832 h 1122816"/>
              <a:gd name="connsiteX25" fmla="*/ 355091 w 1056768"/>
              <a:gd name="connsiteY25" fmla="*/ 525082 h 1122816"/>
              <a:gd name="connsiteX26" fmla="*/ 355091 w 1056768"/>
              <a:gd name="connsiteY26" fmla="*/ 555904 h 1122816"/>
              <a:gd name="connsiteX27" fmla="*/ 324269 w 1056768"/>
              <a:gd name="connsiteY27" fmla="*/ 555904 h 1122816"/>
              <a:gd name="connsiteX28" fmla="*/ 304455 w 1056768"/>
              <a:gd name="connsiteY28" fmla="*/ 533888 h 1122816"/>
              <a:gd name="connsiteX29" fmla="*/ 612679 w 1056768"/>
              <a:gd name="connsiteY29" fmla="*/ 787073 h 1122816"/>
              <a:gd name="connsiteX30" fmla="*/ 634695 w 1056768"/>
              <a:gd name="connsiteY30" fmla="*/ 809089 h 1122816"/>
              <a:gd name="connsiteX31" fmla="*/ 612679 w 1056768"/>
              <a:gd name="connsiteY31" fmla="*/ 831105 h 1122816"/>
              <a:gd name="connsiteX32" fmla="*/ 729364 w 1056768"/>
              <a:gd name="connsiteY32" fmla="*/ 448026 h 1122816"/>
              <a:gd name="connsiteX33" fmla="*/ 581856 w 1056768"/>
              <a:gd name="connsiteY33" fmla="*/ 699009 h 1122816"/>
              <a:gd name="connsiteX34" fmla="*/ 540026 w 1056768"/>
              <a:gd name="connsiteY34" fmla="*/ 683597 h 1122816"/>
              <a:gd name="connsiteX35" fmla="*/ 566445 w 1056768"/>
              <a:gd name="connsiteY35" fmla="*/ 531687 h 1122816"/>
              <a:gd name="connsiteX36" fmla="*/ 509204 w 1056768"/>
              <a:gd name="connsiteY36" fmla="*/ 531687 h 1122816"/>
              <a:gd name="connsiteX37" fmla="*/ 487188 w 1056768"/>
              <a:gd name="connsiteY37" fmla="*/ 505268 h 1122816"/>
              <a:gd name="connsiteX38" fmla="*/ 500397 w 1056768"/>
              <a:gd name="connsiteY38" fmla="*/ 426010 h 1122816"/>
              <a:gd name="connsiteX39" fmla="*/ 526816 w 1056768"/>
              <a:gd name="connsiteY39" fmla="*/ 252083 h 1122816"/>
              <a:gd name="connsiteX40" fmla="*/ 555437 w 1056768"/>
              <a:gd name="connsiteY40" fmla="*/ 234471 h 1122816"/>
              <a:gd name="connsiteX41" fmla="*/ 641300 w 1056768"/>
              <a:gd name="connsiteY41" fmla="*/ 258688 h 1122816"/>
              <a:gd name="connsiteX42" fmla="*/ 656711 w 1056768"/>
              <a:gd name="connsiteY42" fmla="*/ 287309 h 1122816"/>
              <a:gd name="connsiteX43" fmla="*/ 603872 w 1056768"/>
              <a:gd name="connsiteY43" fmla="*/ 419405 h 1122816"/>
              <a:gd name="connsiteX44" fmla="*/ 711751 w 1056768"/>
              <a:gd name="connsiteY44" fmla="*/ 415002 h 1122816"/>
              <a:gd name="connsiteX45" fmla="*/ 729364 w 1056768"/>
              <a:gd name="connsiteY45" fmla="*/ 448026 h 1122816"/>
              <a:gd name="connsiteX46" fmla="*/ 925306 w 1056768"/>
              <a:gd name="connsiteY46" fmla="*/ 485453 h 1122816"/>
              <a:gd name="connsiteX47" fmla="*/ 890081 w 1056768"/>
              <a:gd name="connsiteY47" fmla="*/ 492058 h 1122816"/>
              <a:gd name="connsiteX48" fmla="*/ 824033 w 1056768"/>
              <a:gd name="connsiteY48" fmla="*/ 423808 h 1122816"/>
              <a:gd name="connsiteX49" fmla="*/ 824033 w 1056768"/>
              <a:gd name="connsiteY49" fmla="*/ 392986 h 1122816"/>
              <a:gd name="connsiteX50" fmla="*/ 854855 w 1056768"/>
              <a:gd name="connsiteY50" fmla="*/ 392986 h 1122816"/>
              <a:gd name="connsiteX51" fmla="*/ 874669 w 1056768"/>
              <a:gd name="connsiteY51" fmla="*/ 412800 h 1122816"/>
              <a:gd name="connsiteX52" fmla="*/ 564244 w 1056768"/>
              <a:gd name="connsiteY52" fmla="*/ 157415 h 1122816"/>
              <a:gd name="connsiteX53" fmla="*/ 542228 w 1056768"/>
              <a:gd name="connsiteY53" fmla="*/ 135399 h 1122816"/>
              <a:gd name="connsiteX54" fmla="*/ 564244 w 1056768"/>
              <a:gd name="connsiteY54" fmla="*/ 113382 h 1122816"/>
              <a:gd name="connsiteX55" fmla="*/ 916500 w 1056768"/>
              <a:gd name="connsiteY55" fmla="*/ 399591 h 1122816"/>
              <a:gd name="connsiteX56" fmla="*/ 925306 w 1056768"/>
              <a:gd name="connsiteY56" fmla="*/ 381978 h 1122816"/>
              <a:gd name="connsiteX57" fmla="*/ 953927 w 1056768"/>
              <a:gd name="connsiteY57" fmla="*/ 370970 h 1122816"/>
              <a:gd name="connsiteX58" fmla="*/ 964935 w 1056768"/>
              <a:gd name="connsiteY58" fmla="*/ 399591 h 1122816"/>
              <a:gd name="connsiteX59" fmla="*/ 925306 w 1056768"/>
              <a:gd name="connsiteY59" fmla="*/ 485453 h 112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56768" h="1122816">
                <a:moveTo>
                  <a:pt x="592864" y="16512"/>
                </a:moveTo>
                <a:cubicBezTo>
                  <a:pt x="377107" y="16512"/>
                  <a:pt x="192173" y="170624"/>
                  <a:pt x="150342" y="381978"/>
                </a:cubicBezTo>
                <a:lnTo>
                  <a:pt x="27053" y="560308"/>
                </a:lnTo>
                <a:cubicBezTo>
                  <a:pt x="13843" y="577920"/>
                  <a:pt x="13843" y="599936"/>
                  <a:pt x="22650" y="619751"/>
                </a:cubicBezTo>
                <a:cubicBezTo>
                  <a:pt x="31456" y="637364"/>
                  <a:pt x="51270" y="650573"/>
                  <a:pt x="71085" y="650573"/>
                </a:cubicBezTo>
                <a:lnTo>
                  <a:pt x="132730" y="652775"/>
                </a:lnTo>
                <a:cubicBezTo>
                  <a:pt x="139334" y="652775"/>
                  <a:pt x="145939" y="659380"/>
                  <a:pt x="145939" y="665984"/>
                </a:cubicBezTo>
                <a:lnTo>
                  <a:pt x="145939" y="859725"/>
                </a:lnTo>
                <a:cubicBezTo>
                  <a:pt x="145939" y="908161"/>
                  <a:pt x="185568" y="947789"/>
                  <a:pt x="234003" y="947789"/>
                </a:cubicBezTo>
                <a:lnTo>
                  <a:pt x="302253" y="947789"/>
                </a:lnTo>
                <a:cubicBezTo>
                  <a:pt x="326471" y="947789"/>
                  <a:pt x="346285" y="967604"/>
                  <a:pt x="346285" y="991822"/>
                </a:cubicBezTo>
                <a:lnTo>
                  <a:pt x="346285" y="1068878"/>
                </a:lnTo>
                <a:cubicBezTo>
                  <a:pt x="346285" y="1093095"/>
                  <a:pt x="366099" y="1115111"/>
                  <a:pt x="392519" y="1115111"/>
                </a:cubicBezTo>
                <a:lnTo>
                  <a:pt x="775597" y="1115111"/>
                </a:lnTo>
                <a:cubicBezTo>
                  <a:pt x="799815" y="1115111"/>
                  <a:pt x="821831" y="1095297"/>
                  <a:pt x="821831" y="1068878"/>
                </a:cubicBezTo>
                <a:cubicBezTo>
                  <a:pt x="821831" y="952193"/>
                  <a:pt x="861460" y="846516"/>
                  <a:pt x="931911" y="765057"/>
                </a:cubicBezTo>
                <a:cubicBezTo>
                  <a:pt x="1187297" y="478848"/>
                  <a:pt x="984750" y="16512"/>
                  <a:pt x="592864" y="16512"/>
                </a:cubicBezTo>
                <a:close/>
                <a:moveTo>
                  <a:pt x="612679" y="831105"/>
                </a:moveTo>
                <a:cubicBezTo>
                  <a:pt x="440954" y="831105"/>
                  <a:pt x="297850" y="710017"/>
                  <a:pt x="262624" y="549300"/>
                </a:cubicBezTo>
                <a:lnTo>
                  <a:pt x="253818" y="566912"/>
                </a:lnTo>
                <a:cubicBezTo>
                  <a:pt x="249415" y="577920"/>
                  <a:pt x="236205" y="582324"/>
                  <a:pt x="225197" y="577920"/>
                </a:cubicBezTo>
                <a:cubicBezTo>
                  <a:pt x="214189" y="573517"/>
                  <a:pt x="209786" y="560308"/>
                  <a:pt x="214189" y="549300"/>
                </a:cubicBezTo>
                <a:lnTo>
                  <a:pt x="253818" y="463437"/>
                </a:lnTo>
                <a:cubicBezTo>
                  <a:pt x="256019" y="456832"/>
                  <a:pt x="262624" y="452429"/>
                  <a:pt x="269229" y="450228"/>
                </a:cubicBezTo>
                <a:cubicBezTo>
                  <a:pt x="275834" y="448026"/>
                  <a:pt x="284640" y="452429"/>
                  <a:pt x="289043" y="456832"/>
                </a:cubicBezTo>
                <a:lnTo>
                  <a:pt x="355091" y="525082"/>
                </a:lnTo>
                <a:cubicBezTo>
                  <a:pt x="363898" y="533888"/>
                  <a:pt x="363898" y="547098"/>
                  <a:pt x="355091" y="555904"/>
                </a:cubicBezTo>
                <a:cubicBezTo>
                  <a:pt x="346285" y="564711"/>
                  <a:pt x="333075" y="564711"/>
                  <a:pt x="324269" y="555904"/>
                </a:cubicBezTo>
                <a:lnTo>
                  <a:pt x="304455" y="533888"/>
                </a:lnTo>
                <a:cubicBezTo>
                  <a:pt x="333075" y="679194"/>
                  <a:pt x="460768" y="787073"/>
                  <a:pt x="612679" y="787073"/>
                </a:cubicBezTo>
                <a:cubicBezTo>
                  <a:pt x="625888" y="787073"/>
                  <a:pt x="634695" y="795879"/>
                  <a:pt x="634695" y="809089"/>
                </a:cubicBezTo>
                <a:cubicBezTo>
                  <a:pt x="634695" y="822298"/>
                  <a:pt x="623687" y="831105"/>
                  <a:pt x="612679" y="831105"/>
                </a:cubicBezTo>
                <a:close/>
                <a:moveTo>
                  <a:pt x="729364" y="448026"/>
                </a:moveTo>
                <a:lnTo>
                  <a:pt x="581856" y="699009"/>
                </a:lnTo>
                <a:cubicBezTo>
                  <a:pt x="568647" y="721025"/>
                  <a:pt x="535623" y="705613"/>
                  <a:pt x="540026" y="683597"/>
                </a:cubicBezTo>
                <a:lnTo>
                  <a:pt x="566445" y="531687"/>
                </a:lnTo>
                <a:lnTo>
                  <a:pt x="509204" y="531687"/>
                </a:lnTo>
                <a:cubicBezTo>
                  <a:pt x="495994" y="531687"/>
                  <a:pt x="484986" y="520679"/>
                  <a:pt x="487188" y="505268"/>
                </a:cubicBezTo>
                <a:cubicBezTo>
                  <a:pt x="489389" y="489856"/>
                  <a:pt x="493792" y="461236"/>
                  <a:pt x="500397" y="426010"/>
                </a:cubicBezTo>
                <a:cubicBezTo>
                  <a:pt x="509204" y="373171"/>
                  <a:pt x="518010" y="304922"/>
                  <a:pt x="526816" y="252083"/>
                </a:cubicBezTo>
                <a:cubicBezTo>
                  <a:pt x="529018" y="238874"/>
                  <a:pt x="542228" y="230067"/>
                  <a:pt x="555437" y="234471"/>
                </a:cubicBezTo>
                <a:lnTo>
                  <a:pt x="641300" y="258688"/>
                </a:lnTo>
                <a:cubicBezTo>
                  <a:pt x="654509" y="263091"/>
                  <a:pt x="661114" y="276301"/>
                  <a:pt x="656711" y="287309"/>
                </a:cubicBezTo>
                <a:lnTo>
                  <a:pt x="603872" y="419405"/>
                </a:lnTo>
                <a:lnTo>
                  <a:pt x="711751" y="415002"/>
                </a:lnTo>
                <a:cubicBezTo>
                  <a:pt x="727162" y="412800"/>
                  <a:pt x="738170" y="432615"/>
                  <a:pt x="729364" y="448026"/>
                </a:cubicBezTo>
                <a:close/>
                <a:moveTo>
                  <a:pt x="925306" y="485453"/>
                </a:moveTo>
                <a:cubicBezTo>
                  <a:pt x="918702" y="498663"/>
                  <a:pt x="901089" y="503066"/>
                  <a:pt x="890081" y="492058"/>
                </a:cubicBezTo>
                <a:lnTo>
                  <a:pt x="824033" y="423808"/>
                </a:lnTo>
                <a:cubicBezTo>
                  <a:pt x="815226" y="415002"/>
                  <a:pt x="815226" y="401792"/>
                  <a:pt x="824033" y="392986"/>
                </a:cubicBezTo>
                <a:cubicBezTo>
                  <a:pt x="832839" y="384180"/>
                  <a:pt x="846049" y="384180"/>
                  <a:pt x="854855" y="392986"/>
                </a:cubicBezTo>
                <a:lnTo>
                  <a:pt x="874669" y="412800"/>
                </a:lnTo>
                <a:cubicBezTo>
                  <a:pt x="846049" y="267495"/>
                  <a:pt x="718356" y="157415"/>
                  <a:pt x="564244" y="157415"/>
                </a:cubicBezTo>
                <a:cubicBezTo>
                  <a:pt x="551034" y="157415"/>
                  <a:pt x="542228" y="148608"/>
                  <a:pt x="542228" y="135399"/>
                </a:cubicBezTo>
                <a:cubicBezTo>
                  <a:pt x="542228" y="122189"/>
                  <a:pt x="551034" y="113382"/>
                  <a:pt x="564244" y="113382"/>
                </a:cubicBezTo>
                <a:cubicBezTo>
                  <a:pt x="738170" y="113382"/>
                  <a:pt x="881274" y="236672"/>
                  <a:pt x="916500" y="399591"/>
                </a:cubicBezTo>
                <a:lnTo>
                  <a:pt x="925306" y="381978"/>
                </a:lnTo>
                <a:cubicBezTo>
                  <a:pt x="929710" y="370970"/>
                  <a:pt x="942919" y="366567"/>
                  <a:pt x="953927" y="370970"/>
                </a:cubicBezTo>
                <a:cubicBezTo>
                  <a:pt x="964935" y="375373"/>
                  <a:pt x="969338" y="388583"/>
                  <a:pt x="964935" y="399591"/>
                </a:cubicBezTo>
                <a:lnTo>
                  <a:pt x="925306" y="485453"/>
                </a:lnTo>
                <a:close/>
              </a:path>
            </a:pathLst>
          </a:custGeom>
          <a:solidFill>
            <a:srgbClr val="3B98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dirty="0">
              <a:solidFill>
                <a:srgbClr val="16313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6B987D-B087-4164-AB32-943D1CC70D4E}"/>
              </a:ext>
            </a:extLst>
          </p:cNvPr>
          <p:cNvSpPr/>
          <p:nvPr/>
        </p:nvSpPr>
        <p:spPr>
          <a:xfrm>
            <a:off x="4656000" y="2056115"/>
            <a:ext cx="28800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lang="en-NZ" sz="2000" b="1" spc="-5" dirty="0">
                <a:solidFill>
                  <a:schemeClr val="bg1"/>
                </a:solidFill>
                <a:latin typeface="+mj-lt"/>
                <a:cs typeface="Calibri Light"/>
              </a:rPr>
              <a:t>CREATIVE PROFESSIONAL DEFINITION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1C4D6B-067D-4F28-8536-AB3D3674BF70}"/>
              </a:ext>
            </a:extLst>
          </p:cNvPr>
          <p:cNvSpPr/>
          <p:nvPr/>
        </p:nvSpPr>
        <p:spPr>
          <a:xfrm>
            <a:off x="8151499" y="2333114"/>
            <a:ext cx="401031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lang="en-NZ" sz="2000" b="1" spc="-5" dirty="0">
                <a:solidFill>
                  <a:schemeClr val="bg1"/>
                </a:solidFill>
                <a:latin typeface="+mj-lt"/>
                <a:cs typeface="Calibri Light"/>
              </a:rPr>
              <a:t>ACCESSIBILITY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AB2D82D-5F7C-4FCF-9A6B-E2B767BC9CF4}"/>
              </a:ext>
            </a:extLst>
          </p:cNvPr>
          <p:cNvSpPr/>
          <p:nvPr/>
        </p:nvSpPr>
        <p:spPr>
          <a:xfrm>
            <a:off x="584266" y="2333114"/>
            <a:ext cx="2880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lang="en-NZ" sz="2000" b="1" spc="-5" dirty="0">
                <a:latin typeface="+mj-lt"/>
                <a:cs typeface="Calibri Light"/>
              </a:rPr>
              <a:t>APPROACH</a:t>
            </a: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63806CFB-9F87-4E36-BCC7-75DA73AB11BA}"/>
              </a:ext>
            </a:extLst>
          </p:cNvPr>
          <p:cNvSpPr txBox="1"/>
          <p:nvPr/>
        </p:nvSpPr>
        <p:spPr>
          <a:xfrm>
            <a:off x="749220" y="3578226"/>
            <a:ext cx="2550092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000"/>
              </a:lnSpc>
            </a:pPr>
            <a:r>
              <a:rPr lang="en-NZ" sz="2000" b="1" dirty="0"/>
              <a:t>603</a:t>
            </a:r>
            <a:r>
              <a:rPr lang="en-NZ" sz="2000" dirty="0"/>
              <a:t> </a:t>
            </a:r>
            <a:r>
              <a:rPr lang="en-NZ" sz="2000" b="1" dirty="0"/>
              <a:t>online surveys </a:t>
            </a:r>
            <a:r>
              <a:rPr lang="en-NZ" sz="2000" dirty="0"/>
              <a:t>completed with creative professionals</a:t>
            </a:r>
          </a:p>
          <a:p>
            <a:pPr marR="5080" algn="ctr">
              <a:lnSpc>
                <a:spcPct val="90000"/>
              </a:lnSpc>
            </a:pPr>
            <a:endParaRPr lang="en-NZ" sz="2000" dirty="0"/>
          </a:p>
          <a:p>
            <a:pPr marR="5080" algn="ctr">
              <a:lnSpc>
                <a:spcPct val="90000"/>
              </a:lnSpc>
            </a:pPr>
            <a:r>
              <a:rPr lang="en-NZ" sz="2000" dirty="0"/>
              <a:t>Fieldwork conducted </a:t>
            </a:r>
          </a:p>
          <a:p>
            <a:pPr marR="5080" algn="ctr">
              <a:lnSpc>
                <a:spcPct val="90000"/>
              </a:lnSpc>
            </a:pPr>
            <a:r>
              <a:rPr lang="en-NZ" sz="2000" dirty="0"/>
              <a:t>15 September – 10 October 2022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18F46C-0AA1-4D77-9808-2B1749AF3B1A}"/>
              </a:ext>
            </a:extLst>
          </p:cNvPr>
          <p:cNvSpPr/>
          <p:nvPr/>
        </p:nvSpPr>
        <p:spPr>
          <a:xfrm>
            <a:off x="4726109" y="3578226"/>
            <a:ext cx="273978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NZ" sz="2000" dirty="0"/>
              <a:t>Those aged </a:t>
            </a:r>
            <a:r>
              <a:rPr lang="en-NZ" sz="2000" b="1" dirty="0"/>
              <a:t>16 plus </a:t>
            </a:r>
            <a:r>
              <a:rPr lang="en-NZ" sz="2000" dirty="0"/>
              <a:t>who earned at least some income from their creative work in the financial year ending </a:t>
            </a:r>
            <a:br>
              <a:rPr lang="en-NZ" sz="2000" dirty="0"/>
            </a:br>
            <a:r>
              <a:rPr lang="en-NZ" sz="2000" dirty="0"/>
              <a:t>31</a:t>
            </a:r>
            <a:r>
              <a:rPr lang="en-NZ" sz="2000" baseline="30000" dirty="0"/>
              <a:t> </a:t>
            </a:r>
            <a:r>
              <a:rPr lang="en-NZ" sz="2000" dirty="0"/>
              <a:t>March 2022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8410B46E-E750-4B03-BB70-DBC71B1632FB}"/>
              </a:ext>
            </a:extLst>
          </p:cNvPr>
          <p:cNvSpPr txBox="1"/>
          <p:nvPr/>
        </p:nvSpPr>
        <p:spPr>
          <a:xfrm>
            <a:off x="8870345" y="3578226"/>
            <a:ext cx="261765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5080" algn="ctr">
              <a:lnSpc>
                <a:spcPct val="90000"/>
              </a:lnSpc>
            </a:lvl1pPr>
          </a:lstStyle>
          <a:p>
            <a:r>
              <a:rPr lang="en-NZ" sz="2000" dirty="0">
                <a:solidFill>
                  <a:schemeClr val="bg1"/>
                </a:solidFill>
              </a:rPr>
              <a:t>Email survey invitation available in range of accessible formats</a:t>
            </a:r>
          </a:p>
          <a:p>
            <a:endParaRPr lang="en-NZ" sz="2000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</a:rPr>
              <a:t>Option for doing the survey over the phone or on a video call with a NZSL interpreter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E34172-A81F-9B89-1EAE-B61084FECAAC}"/>
              </a:ext>
            </a:extLst>
          </p:cNvPr>
          <p:cNvCxnSpPr/>
          <p:nvPr/>
        </p:nvCxnSpPr>
        <p:spPr>
          <a:xfrm>
            <a:off x="1233377" y="3216765"/>
            <a:ext cx="160551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6C53E6-C944-7FF1-4474-4A6084E5549C}"/>
              </a:ext>
            </a:extLst>
          </p:cNvPr>
          <p:cNvCxnSpPr/>
          <p:nvPr/>
        </p:nvCxnSpPr>
        <p:spPr>
          <a:xfrm>
            <a:off x="5293242" y="3216765"/>
            <a:ext cx="1605516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0A420C-236D-F5A6-EECB-4220E0E191E6}"/>
              </a:ext>
            </a:extLst>
          </p:cNvPr>
          <p:cNvCxnSpPr/>
          <p:nvPr/>
        </p:nvCxnSpPr>
        <p:spPr>
          <a:xfrm>
            <a:off x="9341318" y="3216765"/>
            <a:ext cx="1605516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8A9C27-E2EA-69C9-98E8-385997F4393F}"/>
              </a:ext>
            </a:extLst>
          </p:cNvPr>
          <p:cNvSpPr/>
          <p:nvPr/>
        </p:nvSpPr>
        <p:spPr bwMode="ltGray">
          <a:xfrm>
            <a:off x="6315443" y="1153444"/>
            <a:ext cx="5593304" cy="3043671"/>
          </a:xfrm>
          <a:prstGeom prst="rect">
            <a:avLst/>
          </a:prstGeom>
          <a:solidFill>
            <a:srgbClr val="348476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23" name="Rectangle 22" descr="Who did we speak to by disability?&#10;Deaf and disabled creative professionals 10 percent">
            <a:extLst>
              <a:ext uri="{FF2B5EF4-FFF2-40B4-BE49-F238E27FC236}">
                <a16:creationId xmlns:a16="http://schemas.microsoft.com/office/drawing/2014/main" id="{9DF8F904-92A8-890A-D771-4A0DC74D8ABF}"/>
              </a:ext>
            </a:extLst>
          </p:cNvPr>
          <p:cNvSpPr/>
          <p:nvPr/>
        </p:nvSpPr>
        <p:spPr bwMode="ltGray">
          <a:xfrm>
            <a:off x="6318345" y="4795284"/>
            <a:ext cx="5571900" cy="1631998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8D1BB9-E1EB-CEBB-0A45-15AAE13B0514}"/>
              </a:ext>
            </a:extLst>
          </p:cNvPr>
          <p:cNvSpPr/>
          <p:nvPr/>
        </p:nvSpPr>
        <p:spPr bwMode="ltGray">
          <a:xfrm>
            <a:off x="390496" y="1148052"/>
            <a:ext cx="5508553" cy="2125948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0D017-2CFF-905A-ECFB-66B8BEDEF2D5}"/>
              </a:ext>
            </a:extLst>
          </p:cNvPr>
          <p:cNvSpPr/>
          <p:nvPr/>
        </p:nvSpPr>
        <p:spPr bwMode="ltGray">
          <a:xfrm>
            <a:off x="390496" y="3881140"/>
            <a:ext cx="5508553" cy="2526408"/>
          </a:xfrm>
          <a:prstGeom prst="rect">
            <a:avLst/>
          </a:prstGeom>
          <a:solidFill>
            <a:srgbClr val="C46C6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82939"/>
            <a:ext cx="11466875" cy="403200"/>
          </a:xfrm>
        </p:spPr>
        <p:txBody>
          <a:bodyPr/>
          <a:lstStyle/>
          <a:p>
            <a:r>
              <a:rPr lang="en-NZ" dirty="0"/>
              <a:t>Who did we speak to?</a:t>
            </a:r>
          </a:p>
        </p:txBody>
      </p:sp>
      <p:graphicFrame>
        <p:nvGraphicFramePr>
          <p:cNvPr id="6" name="Chart 5" descr="Who did we speak to by age?&#10;16 to 29 years 15 percent&#10;30 to 39 years 24 percent&#10;40 to 49 years 26 percent&#10;50 to 59 years 21 percent&#10;60 plus years 15 percent">
            <a:extLst>
              <a:ext uri="{FF2B5EF4-FFF2-40B4-BE49-F238E27FC236}">
                <a16:creationId xmlns:a16="http://schemas.microsoft.com/office/drawing/2014/main" id="{3FFDD750-C31F-4526-98F6-8B837694E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366303"/>
              </p:ext>
            </p:extLst>
          </p:nvPr>
        </p:nvGraphicFramePr>
        <p:xfrm>
          <a:off x="-130059" y="2970338"/>
          <a:ext cx="720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 descr="Who did we speak to by gender?&#10;Men 51 percent, 305 by number&#10;Women 46 percent, 280 by number&#10;Non-binary 3 percent, 18 by number">
            <a:extLst>
              <a:ext uri="{FF2B5EF4-FFF2-40B4-BE49-F238E27FC236}">
                <a16:creationId xmlns:a16="http://schemas.microsoft.com/office/drawing/2014/main" id="{3FFDD750-C31F-4526-98F6-8B837694E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471772"/>
              </p:ext>
            </p:extLst>
          </p:nvPr>
        </p:nvGraphicFramePr>
        <p:xfrm>
          <a:off x="-1078943" y="1252927"/>
          <a:ext cx="7200000" cy="15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 descr="Who did we speak to by ethnicity?&#10;NZ European 78 percent, 469 by number&#10;Māori 18 percent, 109 by number&#10;Pacific Peoples 6 percent, 34 by number&#10;Asian New Zealanders 6 percent, 38 by number&#10;">
            <a:extLst>
              <a:ext uri="{FF2B5EF4-FFF2-40B4-BE49-F238E27FC236}">
                <a16:creationId xmlns:a16="http://schemas.microsoft.com/office/drawing/2014/main" id="{3FFDD750-C31F-4526-98F6-8B837694E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393692"/>
              </p:ext>
            </p:extLst>
          </p:nvPr>
        </p:nvGraphicFramePr>
        <p:xfrm>
          <a:off x="5344103" y="857140"/>
          <a:ext cx="6708532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649" y="3421995"/>
            <a:ext cx="5529401" cy="311150"/>
          </a:xfrm>
          <a:prstGeom prst="rect">
            <a:avLst/>
          </a:prstGeom>
          <a:solidFill>
            <a:srgbClr val="20485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AGE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B02320-7AD5-4BE9-1944-95CA9607B360}"/>
              </a:ext>
            </a:extLst>
          </p:cNvPr>
          <p:cNvGraphicFramePr>
            <a:graphicFrameLocks noGrp="1"/>
          </p:cNvGraphicFramePr>
          <p:nvPr/>
        </p:nvGraphicFramePr>
        <p:xfrm>
          <a:off x="782050" y="5960262"/>
          <a:ext cx="4747095" cy="311150"/>
        </p:xfrm>
        <a:graphic>
          <a:graphicData uri="http://schemas.openxmlformats.org/drawingml/2006/table">
            <a:tbl>
              <a:tblPr firstRow="1" bandRow="1"/>
              <a:tblGrid>
                <a:gridCol w="949419">
                  <a:extLst>
                    <a:ext uri="{9D8B030D-6E8A-4147-A177-3AD203B41FA5}">
                      <a16:colId xmlns:a16="http://schemas.microsoft.com/office/drawing/2014/main" val="2299478644"/>
                    </a:ext>
                  </a:extLst>
                </a:gridCol>
                <a:gridCol w="949419">
                  <a:extLst>
                    <a:ext uri="{9D8B030D-6E8A-4147-A177-3AD203B41FA5}">
                      <a16:colId xmlns:a16="http://schemas.microsoft.com/office/drawing/2014/main" val="3834547235"/>
                    </a:ext>
                  </a:extLst>
                </a:gridCol>
                <a:gridCol w="949419">
                  <a:extLst>
                    <a:ext uri="{9D8B030D-6E8A-4147-A177-3AD203B41FA5}">
                      <a16:colId xmlns:a16="http://schemas.microsoft.com/office/drawing/2014/main" val="3890278293"/>
                    </a:ext>
                  </a:extLst>
                </a:gridCol>
                <a:gridCol w="949419">
                  <a:extLst>
                    <a:ext uri="{9D8B030D-6E8A-4147-A177-3AD203B41FA5}">
                      <a16:colId xmlns:a16="http://schemas.microsoft.com/office/drawing/2014/main" val="1384825522"/>
                    </a:ext>
                  </a:extLst>
                </a:gridCol>
                <a:gridCol w="949419">
                  <a:extLst>
                    <a:ext uri="{9D8B030D-6E8A-4147-A177-3AD203B41FA5}">
                      <a16:colId xmlns:a16="http://schemas.microsoft.com/office/drawing/2014/main" val="233082642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C46C6F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C46C6F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C46C6F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C46C6F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C46C6F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01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5F488B-F21E-EF5B-88DA-B28A4DD0F1F7}"/>
              </a:ext>
            </a:extLst>
          </p:cNvPr>
          <p:cNvSpPr txBox="1"/>
          <p:nvPr/>
        </p:nvSpPr>
        <p:spPr>
          <a:xfrm>
            <a:off x="369649" y="677317"/>
            <a:ext cx="5529401" cy="311150"/>
          </a:xfrm>
          <a:prstGeom prst="rect">
            <a:avLst/>
          </a:prstGeom>
          <a:solidFill>
            <a:srgbClr val="20485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6556B-F50C-7F0F-4697-B64B9EED710B}"/>
              </a:ext>
            </a:extLst>
          </p:cNvPr>
          <p:cNvSpPr txBox="1"/>
          <p:nvPr/>
        </p:nvSpPr>
        <p:spPr>
          <a:xfrm>
            <a:off x="6360844" y="677317"/>
            <a:ext cx="5529401" cy="311150"/>
          </a:xfrm>
          <a:prstGeom prst="rect">
            <a:avLst/>
          </a:prstGeom>
          <a:solidFill>
            <a:srgbClr val="20485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ETHNICITY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8D06DFC-5576-F4B6-EB7F-6ADFE6C3CEC1}"/>
              </a:ext>
            </a:extLst>
          </p:cNvPr>
          <p:cNvGraphicFramePr>
            <a:graphicFrameLocks noGrp="1"/>
          </p:cNvGraphicFramePr>
          <p:nvPr/>
        </p:nvGraphicFramePr>
        <p:xfrm>
          <a:off x="1248689" y="2869264"/>
          <a:ext cx="3901026" cy="311150"/>
        </p:xfrm>
        <a:graphic>
          <a:graphicData uri="http://schemas.openxmlformats.org/drawingml/2006/table">
            <a:tbl>
              <a:tblPr firstRow="1" bandRow="1"/>
              <a:tblGrid>
                <a:gridCol w="1300342">
                  <a:extLst>
                    <a:ext uri="{9D8B030D-6E8A-4147-A177-3AD203B41FA5}">
                      <a16:colId xmlns:a16="http://schemas.microsoft.com/office/drawing/2014/main" val="2299478644"/>
                    </a:ext>
                  </a:extLst>
                </a:gridCol>
                <a:gridCol w="1300342">
                  <a:extLst>
                    <a:ext uri="{9D8B030D-6E8A-4147-A177-3AD203B41FA5}">
                      <a16:colId xmlns:a16="http://schemas.microsoft.com/office/drawing/2014/main" val="3834547235"/>
                    </a:ext>
                  </a:extLst>
                </a:gridCol>
                <a:gridCol w="1300342">
                  <a:extLst>
                    <a:ext uri="{9D8B030D-6E8A-4147-A177-3AD203B41FA5}">
                      <a16:colId xmlns:a16="http://schemas.microsoft.com/office/drawing/2014/main" val="389027829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B98B7"/>
                          </a:solidFill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B98B7"/>
                          </a:solidFill>
                          <a:effectLst/>
                          <a:latin typeface="+mj-lt"/>
                        </a:rPr>
                        <a:t>280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B98B7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0147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23C488-E588-AF83-A877-ACB95F0F0315}"/>
              </a:ext>
            </a:extLst>
          </p:cNvPr>
          <p:cNvCxnSpPr/>
          <p:nvPr/>
        </p:nvCxnSpPr>
        <p:spPr>
          <a:xfrm>
            <a:off x="6093436" y="677317"/>
            <a:ext cx="0" cy="57302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D62F60DF-54C6-4033-4A22-D75C9C3E0D68}"/>
              </a:ext>
            </a:extLst>
          </p:cNvPr>
          <p:cNvGraphicFramePr/>
          <p:nvPr/>
        </p:nvGraphicFramePr>
        <p:xfrm>
          <a:off x="7763121" y="3062838"/>
          <a:ext cx="2874863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2E9E03-8709-2134-B1FA-78EC0BF51257}"/>
              </a:ext>
            </a:extLst>
          </p:cNvPr>
          <p:cNvSpPr txBox="1"/>
          <p:nvPr/>
        </p:nvSpPr>
        <p:spPr>
          <a:xfrm>
            <a:off x="6318346" y="4378069"/>
            <a:ext cx="5571900" cy="311150"/>
          </a:xfrm>
          <a:prstGeom prst="rect">
            <a:avLst/>
          </a:prstGeom>
          <a:solidFill>
            <a:srgbClr val="20485B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DISABLED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D901630-38D0-4933-630B-C70E489659AA}"/>
              </a:ext>
            </a:extLst>
          </p:cNvPr>
          <p:cNvGraphicFramePr>
            <a:graphicFrameLocks noGrp="1"/>
          </p:cNvGraphicFramePr>
          <p:nvPr/>
        </p:nvGraphicFramePr>
        <p:xfrm>
          <a:off x="8612981" y="5960262"/>
          <a:ext cx="982627" cy="311150"/>
        </p:xfrm>
        <a:graphic>
          <a:graphicData uri="http://schemas.openxmlformats.org/drawingml/2006/table">
            <a:tbl>
              <a:tblPr firstRow="1" bandRow="1"/>
              <a:tblGrid>
                <a:gridCol w="982627">
                  <a:extLst>
                    <a:ext uri="{9D8B030D-6E8A-4147-A177-3AD203B41FA5}">
                      <a16:colId xmlns:a16="http://schemas.microsoft.com/office/drawing/2014/main" val="229947864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B98B7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014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520A5D9-9AC7-0FE4-A197-9A769CDE4018}"/>
              </a:ext>
            </a:extLst>
          </p:cNvPr>
          <p:cNvGraphicFramePr>
            <a:graphicFrameLocks noGrp="1"/>
          </p:cNvGraphicFramePr>
          <p:nvPr/>
        </p:nvGraphicFramePr>
        <p:xfrm>
          <a:off x="6710887" y="3596416"/>
          <a:ext cx="4802292" cy="311150"/>
        </p:xfrm>
        <a:graphic>
          <a:graphicData uri="http://schemas.openxmlformats.org/drawingml/2006/table">
            <a:tbl>
              <a:tblPr firstRow="1" bandRow="1"/>
              <a:tblGrid>
                <a:gridCol w="1200573">
                  <a:extLst>
                    <a:ext uri="{9D8B030D-6E8A-4147-A177-3AD203B41FA5}">
                      <a16:colId xmlns:a16="http://schemas.microsoft.com/office/drawing/2014/main" val="2299478644"/>
                    </a:ext>
                  </a:extLst>
                </a:gridCol>
                <a:gridCol w="1200573">
                  <a:extLst>
                    <a:ext uri="{9D8B030D-6E8A-4147-A177-3AD203B41FA5}">
                      <a16:colId xmlns:a16="http://schemas.microsoft.com/office/drawing/2014/main" val="3834547235"/>
                    </a:ext>
                  </a:extLst>
                </a:gridCol>
                <a:gridCol w="1200573">
                  <a:extLst>
                    <a:ext uri="{9D8B030D-6E8A-4147-A177-3AD203B41FA5}">
                      <a16:colId xmlns:a16="http://schemas.microsoft.com/office/drawing/2014/main" val="3890278293"/>
                    </a:ext>
                  </a:extLst>
                </a:gridCol>
                <a:gridCol w="1200573">
                  <a:extLst>
                    <a:ext uri="{9D8B030D-6E8A-4147-A177-3AD203B41FA5}">
                      <a16:colId xmlns:a16="http://schemas.microsoft.com/office/drawing/2014/main" val="138482552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48476"/>
                          </a:solidFill>
                          <a:effectLst/>
                          <a:latin typeface="+mj-lt"/>
                        </a:rPr>
                        <a:t>469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48476"/>
                          </a:solidFill>
                          <a:effectLst/>
                          <a:latin typeface="+mj-lt"/>
                        </a:rPr>
                        <a:t>109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48476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2000" b="1" i="0" u="none" strike="noStrike" dirty="0">
                          <a:solidFill>
                            <a:srgbClr val="348476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id="{F0A2883F-B222-EF7B-EC53-AE5925E394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032FDA-9140-37C8-54D5-6BE46847CAD3}"/>
              </a:ext>
            </a:extLst>
          </p:cNvPr>
          <p:cNvSpPr/>
          <p:nvPr/>
        </p:nvSpPr>
        <p:spPr bwMode="ltGray">
          <a:xfrm>
            <a:off x="0" y="0"/>
            <a:ext cx="12192000" cy="6858001"/>
          </a:xfrm>
          <a:prstGeom prst="rect">
            <a:avLst/>
          </a:prstGeom>
          <a:gradFill>
            <a:gsLst>
              <a:gs pos="31000">
                <a:srgbClr val="3B98B7"/>
              </a:gs>
              <a:gs pos="74000">
                <a:srgbClr val="16313E">
                  <a:alpha val="0"/>
                </a:srgbClr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4470C9-17AC-789B-2B35-19A83118C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3" y="614863"/>
            <a:ext cx="3432966" cy="3371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3F82C-9F9C-3680-5609-A0F26420CC4C}"/>
              </a:ext>
            </a:extLst>
          </p:cNvPr>
          <p:cNvGrpSpPr/>
          <p:nvPr/>
        </p:nvGrpSpPr>
        <p:grpSpPr>
          <a:xfrm>
            <a:off x="-971379" y="224022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58C0E81-B6F8-8463-8E72-1D99CDFF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0847F76-229A-AD86-843A-0BBDC0E3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Picture 2" descr="Logos | Creative New Zealand">
            <a:extLst>
              <a:ext uri="{FF2B5EF4-FFF2-40B4-BE49-F238E27FC236}">
                <a16:creationId xmlns:a16="http://schemas.microsoft.com/office/drawing/2014/main" id="{68515322-0BC2-9D68-CA34-F3C4F7F0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4" y="5767504"/>
            <a:ext cx="2606116" cy="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ewMusic Single">
            <a:extLst>
              <a:ext uri="{FF2B5EF4-FFF2-40B4-BE49-F238E27FC236}">
                <a16:creationId xmlns:a16="http://schemas.microsoft.com/office/drawing/2014/main" id="{34D4BD52-D95C-3A33-AFAC-8BB87115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748" y="5944620"/>
            <a:ext cx="1279736" cy="6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21" descr="Title slide Income and hours">
            <a:extLst>
              <a:ext uri="{FF2B5EF4-FFF2-40B4-BE49-F238E27FC236}">
                <a16:creationId xmlns:a16="http://schemas.microsoft.com/office/drawing/2014/main" id="{A7A6FBC5-B8E5-1C10-6C38-E4ED49D8B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183" y="3100744"/>
            <a:ext cx="3108861" cy="1980000"/>
          </a:xfrm>
        </p:spPr>
        <p:txBody>
          <a:bodyPr/>
          <a:lstStyle/>
          <a:p>
            <a:r>
              <a:rPr lang="en-NZ" dirty="0"/>
              <a:t>INCOME AND HOURS</a:t>
            </a:r>
          </a:p>
        </p:txBody>
      </p:sp>
    </p:spTree>
    <p:extLst>
      <p:ext uri="{BB962C8B-B14F-4D97-AF65-F5344CB8AC3E}">
        <p14:creationId xmlns:p14="http://schemas.microsoft.com/office/powerpoint/2010/main" val="649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3CE8E-FB7D-490C-9944-DA788B3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95110"/>
            <a:ext cx="10648896" cy="403200"/>
          </a:xfrm>
        </p:spPr>
        <p:txBody>
          <a:bodyPr/>
          <a:lstStyle/>
          <a:p>
            <a:r>
              <a:rPr lang="en-NZ" sz="2800" dirty="0"/>
              <a:t>How do Creative Professionals compare to the rest of the population when it comes to income?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7A6C1-AC0D-CD3E-7B2C-B86D505EC772}"/>
              </a:ext>
            </a:extLst>
          </p:cNvPr>
          <p:cNvGrpSpPr/>
          <p:nvPr/>
        </p:nvGrpSpPr>
        <p:grpSpPr>
          <a:xfrm>
            <a:off x="4241130" y="1407696"/>
            <a:ext cx="3726106" cy="5019577"/>
            <a:chOff x="4241130" y="1407696"/>
            <a:chExt cx="3726106" cy="50195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A0F705-F66D-AE6C-8FAA-F63EB1AD8757}"/>
                </a:ext>
              </a:extLst>
            </p:cNvPr>
            <p:cNvSpPr/>
            <p:nvPr/>
          </p:nvSpPr>
          <p:spPr bwMode="ltGray">
            <a:xfrm>
              <a:off x="4241130" y="1407696"/>
              <a:ext cx="3726106" cy="5019577"/>
            </a:xfrm>
            <a:prstGeom prst="rect">
              <a:avLst/>
            </a:prstGeom>
            <a:solidFill>
              <a:srgbClr val="3B98B7">
                <a:alpha val="2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2CA86D-BD95-4556-951A-28825DA24610}"/>
                </a:ext>
              </a:extLst>
            </p:cNvPr>
            <p:cNvSpPr txBox="1"/>
            <p:nvPr/>
          </p:nvSpPr>
          <p:spPr>
            <a:xfrm>
              <a:off x="4356174" y="1851202"/>
              <a:ext cx="3527133" cy="2970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n-NZ" sz="3600" b="1" dirty="0">
                  <a:solidFill>
                    <a:srgbClr val="3B98B7"/>
                  </a:solidFill>
                  <a:latin typeface="+mj-lt"/>
                </a:rPr>
                <a:t>All </a:t>
              </a:r>
              <a:br>
                <a:rPr lang="en-NZ" sz="3600" b="1" dirty="0">
                  <a:solidFill>
                    <a:srgbClr val="3B98B7"/>
                  </a:solidFill>
                  <a:latin typeface="+mj-lt"/>
                </a:rPr>
              </a:br>
              <a:r>
                <a:rPr lang="en-NZ" sz="3600" b="1" dirty="0">
                  <a:solidFill>
                    <a:srgbClr val="3B98B7"/>
                  </a:solidFill>
                  <a:latin typeface="+mj-lt"/>
                </a:rPr>
                <a:t>New Zealanders </a:t>
              </a:r>
            </a:p>
            <a:p>
              <a:pPr algn="ctr">
                <a:spcAft>
                  <a:spcPts val="600"/>
                </a:spcAft>
              </a:pP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Median income </a:t>
              </a:r>
              <a:br>
                <a:rPr lang="en-NZ" sz="2400" dirty="0">
                  <a:solidFill>
                    <a:srgbClr val="000000"/>
                  </a:solidFill>
                  <a:latin typeface="+mj-lt"/>
                </a:rPr>
              </a:b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for all New Zealanders earning a wage </a:t>
              </a:r>
              <a:br>
                <a:rPr lang="en-NZ" sz="2400" dirty="0">
                  <a:solidFill>
                    <a:srgbClr val="000000"/>
                  </a:solidFill>
                  <a:latin typeface="+mj-lt"/>
                </a:rPr>
              </a:b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or salary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5BFFB1-F556-4D14-BF33-5EEC8AB76C0E}"/>
                </a:ext>
              </a:extLst>
            </p:cNvPr>
            <p:cNvSpPr txBox="1"/>
            <p:nvPr/>
          </p:nvSpPr>
          <p:spPr>
            <a:xfrm>
              <a:off x="4451068" y="5262666"/>
              <a:ext cx="3305589" cy="873439"/>
            </a:xfrm>
            <a:prstGeom prst="roundRect">
              <a:avLst>
                <a:gd name="adj" fmla="val 0"/>
              </a:avLst>
            </a:prstGeom>
            <a:solidFill>
              <a:srgbClr val="3B98B7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NZ" sz="4400" b="1" dirty="0">
                  <a:solidFill>
                    <a:schemeClr val="bg1"/>
                  </a:solidFill>
                  <a:latin typeface="+mj-lt"/>
                </a:rPr>
                <a:t>$61,800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E44B8-BA22-2836-0088-ECAAB46EC181}"/>
              </a:ext>
            </a:extLst>
          </p:cNvPr>
          <p:cNvGrpSpPr/>
          <p:nvPr/>
        </p:nvGrpSpPr>
        <p:grpSpPr>
          <a:xfrm>
            <a:off x="348027" y="1407696"/>
            <a:ext cx="3726106" cy="5019577"/>
            <a:chOff x="348027" y="1407696"/>
            <a:chExt cx="3726106" cy="50195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99D2F0-3AEC-F845-56E8-84793C5BF91C}"/>
                </a:ext>
              </a:extLst>
            </p:cNvPr>
            <p:cNvSpPr/>
            <p:nvPr/>
          </p:nvSpPr>
          <p:spPr bwMode="ltGray">
            <a:xfrm>
              <a:off x="348027" y="1407696"/>
              <a:ext cx="3726106" cy="5019577"/>
            </a:xfrm>
            <a:prstGeom prst="rect">
              <a:avLst/>
            </a:prstGeom>
            <a:solidFill>
              <a:srgbClr val="C46C6F">
                <a:alpha val="2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8F0BC4-DAD2-4E7E-AEE8-F199ED8F96EE}"/>
                </a:ext>
              </a:extLst>
            </p:cNvPr>
            <p:cNvSpPr txBox="1"/>
            <p:nvPr/>
          </p:nvSpPr>
          <p:spPr>
            <a:xfrm>
              <a:off x="461992" y="1851202"/>
              <a:ext cx="3400483" cy="2600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n-NZ" sz="3600" b="1" dirty="0">
                  <a:solidFill>
                    <a:srgbClr val="C46C6F"/>
                  </a:solidFill>
                  <a:latin typeface="+mj-lt"/>
                </a:rPr>
                <a:t>Creative professionals</a:t>
              </a:r>
            </a:p>
            <a:p>
              <a:pPr algn="ctr">
                <a:spcAft>
                  <a:spcPts val="600"/>
                </a:spcAft>
              </a:pP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Median total </a:t>
              </a:r>
              <a:br>
                <a:rPr lang="en-NZ" sz="2400" dirty="0">
                  <a:solidFill>
                    <a:srgbClr val="000000"/>
                  </a:solidFill>
                  <a:latin typeface="+mj-lt"/>
                </a:rPr>
              </a:b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income for creative professionals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73DA68-5ED4-407C-AED3-80ED53242E3D}"/>
                </a:ext>
              </a:extLst>
            </p:cNvPr>
            <p:cNvSpPr txBox="1"/>
            <p:nvPr/>
          </p:nvSpPr>
          <p:spPr>
            <a:xfrm>
              <a:off x="539220" y="5262666"/>
              <a:ext cx="3323255" cy="873439"/>
            </a:xfrm>
            <a:prstGeom prst="roundRect">
              <a:avLst>
                <a:gd name="adj" fmla="val 0"/>
              </a:avLst>
            </a:prstGeom>
            <a:solidFill>
              <a:srgbClr val="C46C6F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n-NZ" sz="4400" dirty="0">
                  <a:latin typeface="+mj-lt"/>
                </a:rPr>
                <a:t>$37,000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A652E5-AE92-4274-E442-265E62E5A20C}"/>
              </a:ext>
            </a:extLst>
          </p:cNvPr>
          <p:cNvGrpSpPr/>
          <p:nvPr/>
        </p:nvGrpSpPr>
        <p:grpSpPr>
          <a:xfrm>
            <a:off x="8173126" y="1407696"/>
            <a:ext cx="3726106" cy="5019577"/>
            <a:chOff x="8173126" y="1407696"/>
            <a:chExt cx="3726106" cy="50195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458C14-3B21-7FB0-9A1F-71B863072067}"/>
                </a:ext>
              </a:extLst>
            </p:cNvPr>
            <p:cNvSpPr/>
            <p:nvPr/>
          </p:nvSpPr>
          <p:spPr bwMode="ltGray">
            <a:xfrm>
              <a:off x="8173126" y="1407696"/>
              <a:ext cx="3726106" cy="5019577"/>
            </a:xfrm>
            <a:prstGeom prst="rect">
              <a:avLst/>
            </a:prstGeom>
            <a:solidFill>
              <a:srgbClr val="348476">
                <a:alpha val="2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NZ" sz="1600" b="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5CA97D-E894-4630-82F9-B153710BAF3B}"/>
                </a:ext>
              </a:extLst>
            </p:cNvPr>
            <p:cNvSpPr txBox="1"/>
            <p:nvPr/>
          </p:nvSpPr>
          <p:spPr>
            <a:xfrm>
              <a:off x="8329525" y="1851202"/>
              <a:ext cx="3400483" cy="2600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n-NZ" sz="3600" b="1" dirty="0">
                  <a:solidFill>
                    <a:srgbClr val="348476"/>
                  </a:solidFill>
                  <a:latin typeface="+mj-lt"/>
                </a:rPr>
                <a:t>Self </a:t>
              </a:r>
              <a:br>
                <a:rPr lang="en-NZ" sz="3600" b="1" dirty="0">
                  <a:solidFill>
                    <a:srgbClr val="348476"/>
                  </a:solidFill>
                  <a:latin typeface="+mj-lt"/>
                </a:rPr>
              </a:br>
              <a:r>
                <a:rPr lang="en-NZ" sz="3600" b="1" dirty="0">
                  <a:solidFill>
                    <a:srgbClr val="348476"/>
                  </a:solidFill>
                  <a:latin typeface="+mj-lt"/>
                </a:rPr>
                <a:t>employed </a:t>
              </a:r>
            </a:p>
            <a:p>
              <a:pPr algn="ctr">
                <a:spcAft>
                  <a:spcPts val="600"/>
                </a:spcAft>
              </a:pP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Median total income </a:t>
              </a:r>
              <a:br>
                <a:rPr lang="en-NZ" sz="2400" dirty="0">
                  <a:solidFill>
                    <a:srgbClr val="000000"/>
                  </a:solidFill>
                  <a:latin typeface="+mj-lt"/>
                </a:rPr>
              </a:b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for self-employed </a:t>
              </a:r>
              <a:br>
                <a:rPr lang="en-NZ" sz="2400" dirty="0">
                  <a:solidFill>
                    <a:srgbClr val="000000"/>
                  </a:solidFill>
                  <a:latin typeface="+mj-lt"/>
                </a:rPr>
              </a:br>
              <a:r>
                <a:rPr lang="en-NZ" sz="2400" dirty="0">
                  <a:solidFill>
                    <a:srgbClr val="000000"/>
                  </a:solidFill>
                  <a:latin typeface="+mj-lt"/>
                </a:rPr>
                <a:t>New Zealanders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31735D-13D1-4275-924B-AB9C217E0314}"/>
                </a:ext>
              </a:extLst>
            </p:cNvPr>
            <p:cNvSpPr txBox="1"/>
            <p:nvPr/>
          </p:nvSpPr>
          <p:spPr>
            <a:xfrm>
              <a:off x="8335937" y="5262666"/>
              <a:ext cx="3400483" cy="873439"/>
            </a:xfrm>
            <a:prstGeom prst="roundRect">
              <a:avLst>
                <a:gd name="adj" fmla="val 0"/>
              </a:avLst>
            </a:prstGeom>
            <a:solidFill>
              <a:srgbClr val="348476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n-NZ" sz="4400" dirty="0">
                  <a:latin typeface="+mj-lt"/>
                </a:rPr>
                <a:t>$39,900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3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794EC6-B9C0-8B32-920A-B2043B140C99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3B98B7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2D7795-FE55-4BDD-AB5A-ABDBA827B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4" b="17673"/>
          <a:stretch/>
        </p:blipFill>
        <p:spPr>
          <a:xfrm>
            <a:off x="2784484" y="0"/>
            <a:ext cx="6851947" cy="460950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BB4EEA1-B757-6F39-463C-690DA6666632}"/>
              </a:ext>
            </a:extLst>
          </p:cNvPr>
          <p:cNvSpPr/>
          <p:nvPr/>
        </p:nvSpPr>
        <p:spPr bwMode="ltGray">
          <a:xfrm>
            <a:off x="0" y="4609508"/>
            <a:ext cx="12192000" cy="22484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graphicFrame>
        <p:nvGraphicFramePr>
          <p:cNvPr id="2" name="Chart 1" descr="Personal income after expenses by key demographics.&#10;All creative professionals $37,000&#10;Men $43,800&#10;Women $30,000&#10;Māori $41,500&#10;Deaf and disabled creative professionals $28,600&#10;">
            <a:extLst>
              <a:ext uri="{FF2B5EF4-FFF2-40B4-BE49-F238E27FC236}">
                <a16:creationId xmlns:a16="http://schemas.microsoft.com/office/drawing/2014/main" id="{08A9E7EB-0025-9EED-B499-374DCE3B1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400074"/>
              </p:ext>
            </p:extLst>
          </p:nvPr>
        </p:nvGraphicFramePr>
        <p:xfrm>
          <a:off x="374563" y="1435396"/>
          <a:ext cx="11450156" cy="449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Personal income (after expenses) by key demographics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BA1F4D-A7FA-1854-75D3-1CF6AA444011}"/>
              </a:ext>
            </a:extLst>
          </p:cNvPr>
          <p:cNvCxnSpPr/>
          <p:nvPr/>
        </p:nvCxnSpPr>
        <p:spPr>
          <a:xfrm>
            <a:off x="429768" y="2392538"/>
            <a:ext cx="11376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27AB1-1A85-0C8C-2CFB-9A975C5E58E9}"/>
              </a:ext>
            </a:extLst>
          </p:cNvPr>
          <p:cNvSpPr/>
          <p:nvPr/>
        </p:nvSpPr>
        <p:spPr>
          <a:xfrm>
            <a:off x="3744488" y="5732013"/>
            <a:ext cx="414295" cy="690314"/>
          </a:xfrm>
          <a:custGeom>
            <a:avLst/>
            <a:gdLst>
              <a:gd name="connsiteX0" fmla="*/ 1077327 w 2469517"/>
              <a:gd name="connsiteY0" fmla="*/ 2462028 h 4114805"/>
              <a:gd name="connsiteX1" fmla="*/ 1077327 w 2469517"/>
              <a:gd name="connsiteY1" fmla="*/ 3675894 h 4114805"/>
              <a:gd name="connsiteX2" fmla="*/ 576681 w 2469517"/>
              <a:gd name="connsiteY2" fmla="*/ 3236976 h 4114805"/>
              <a:gd name="connsiteX3" fmla="*/ 384646 w 2469517"/>
              <a:gd name="connsiteY3" fmla="*/ 3250681 h 4114805"/>
              <a:gd name="connsiteX4" fmla="*/ 398351 w 2469517"/>
              <a:gd name="connsiteY4" fmla="*/ 3442716 h 4114805"/>
              <a:gd name="connsiteX5" fmla="*/ 1132157 w 2469517"/>
              <a:gd name="connsiteY5" fmla="*/ 4080516 h 4114805"/>
              <a:gd name="connsiteX6" fmla="*/ 1139015 w 2469517"/>
              <a:gd name="connsiteY6" fmla="*/ 4087374 h 4114805"/>
              <a:gd name="connsiteX7" fmla="*/ 1145867 w 2469517"/>
              <a:gd name="connsiteY7" fmla="*/ 4094232 h 4114805"/>
              <a:gd name="connsiteX8" fmla="*/ 1152719 w 2469517"/>
              <a:gd name="connsiteY8" fmla="*/ 4101090 h 4114805"/>
              <a:gd name="connsiteX9" fmla="*/ 1166424 w 2469517"/>
              <a:gd name="connsiteY9" fmla="*/ 4107948 h 4114805"/>
              <a:gd name="connsiteX10" fmla="*/ 1173282 w 2469517"/>
              <a:gd name="connsiteY10" fmla="*/ 4107948 h 4114805"/>
              <a:gd name="connsiteX11" fmla="*/ 1180134 w 2469517"/>
              <a:gd name="connsiteY11" fmla="*/ 4107948 h 4114805"/>
              <a:gd name="connsiteX12" fmla="*/ 1193839 w 2469517"/>
              <a:gd name="connsiteY12" fmla="*/ 4114806 h 4114805"/>
              <a:gd name="connsiteX13" fmla="*/ 1200691 w 2469517"/>
              <a:gd name="connsiteY13" fmla="*/ 4114806 h 4114805"/>
              <a:gd name="connsiteX14" fmla="*/ 1228129 w 2469517"/>
              <a:gd name="connsiteY14" fmla="*/ 4114806 h 4114805"/>
              <a:gd name="connsiteX15" fmla="*/ 1255566 w 2469517"/>
              <a:gd name="connsiteY15" fmla="*/ 4114806 h 4114805"/>
              <a:gd name="connsiteX16" fmla="*/ 1262419 w 2469517"/>
              <a:gd name="connsiteY16" fmla="*/ 4114806 h 4114805"/>
              <a:gd name="connsiteX17" fmla="*/ 1276129 w 2469517"/>
              <a:gd name="connsiteY17" fmla="*/ 4107948 h 4114805"/>
              <a:gd name="connsiteX18" fmla="*/ 1282981 w 2469517"/>
              <a:gd name="connsiteY18" fmla="*/ 4107948 h 4114805"/>
              <a:gd name="connsiteX19" fmla="*/ 1289834 w 2469517"/>
              <a:gd name="connsiteY19" fmla="*/ 4107948 h 4114805"/>
              <a:gd name="connsiteX20" fmla="*/ 1303538 w 2469517"/>
              <a:gd name="connsiteY20" fmla="*/ 4101090 h 4114805"/>
              <a:gd name="connsiteX21" fmla="*/ 1310396 w 2469517"/>
              <a:gd name="connsiteY21" fmla="*/ 4101090 h 4114805"/>
              <a:gd name="connsiteX22" fmla="*/ 1317248 w 2469517"/>
              <a:gd name="connsiteY22" fmla="*/ 4094232 h 4114805"/>
              <a:gd name="connsiteX23" fmla="*/ 1324101 w 2469517"/>
              <a:gd name="connsiteY23" fmla="*/ 4087374 h 4114805"/>
              <a:gd name="connsiteX24" fmla="*/ 2057907 w 2469517"/>
              <a:gd name="connsiteY24" fmla="*/ 3449574 h 4114805"/>
              <a:gd name="connsiteX25" fmla="*/ 2071611 w 2469517"/>
              <a:gd name="connsiteY25" fmla="*/ 3257539 h 4114805"/>
              <a:gd name="connsiteX26" fmla="*/ 1879576 w 2469517"/>
              <a:gd name="connsiteY26" fmla="*/ 3243829 h 4114805"/>
              <a:gd name="connsiteX27" fmla="*/ 1372078 w 2469517"/>
              <a:gd name="connsiteY27" fmla="*/ 3682752 h 4114805"/>
              <a:gd name="connsiteX28" fmla="*/ 1372238 w 2469517"/>
              <a:gd name="connsiteY28" fmla="*/ 2462022 h 4114805"/>
              <a:gd name="connsiteX29" fmla="*/ 2469518 w 2469517"/>
              <a:gd name="connsiteY29" fmla="*/ 1234440 h 4114805"/>
              <a:gd name="connsiteX30" fmla="*/ 1235078 w 2469517"/>
              <a:gd name="connsiteY30" fmla="*/ 0 h 4114805"/>
              <a:gd name="connsiteX31" fmla="*/ 638 w 2469517"/>
              <a:gd name="connsiteY31" fmla="*/ 1234440 h 4114805"/>
              <a:gd name="connsiteX32" fmla="*/ 1077344 w 2469517"/>
              <a:gd name="connsiteY32" fmla="*/ 2462022 h 4114805"/>
              <a:gd name="connsiteX33" fmla="*/ 1214487 w 2469517"/>
              <a:gd name="connsiteY33" fmla="*/ 274326 h 4114805"/>
              <a:gd name="connsiteX34" fmla="*/ 2174607 w 2469517"/>
              <a:gd name="connsiteY34" fmla="*/ 1234446 h 4114805"/>
              <a:gd name="connsiteX35" fmla="*/ 1214487 w 2469517"/>
              <a:gd name="connsiteY35" fmla="*/ 2194566 h 4114805"/>
              <a:gd name="connsiteX36" fmla="*/ 254367 w 2469517"/>
              <a:gd name="connsiteY36" fmla="*/ 1234446 h 4114805"/>
              <a:gd name="connsiteX37" fmla="*/ 1214487 w 2469517"/>
              <a:gd name="connsiteY37" fmla="*/ 274326 h 411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69517" h="4114805">
                <a:moveTo>
                  <a:pt x="1077327" y="2462028"/>
                </a:moveTo>
                <a:lnTo>
                  <a:pt x="1077327" y="3675894"/>
                </a:lnTo>
                <a:lnTo>
                  <a:pt x="576681" y="3236976"/>
                </a:lnTo>
                <a:cubicBezTo>
                  <a:pt x="521806" y="3188981"/>
                  <a:pt x="432669" y="3195834"/>
                  <a:pt x="384646" y="3250681"/>
                </a:cubicBezTo>
                <a:cubicBezTo>
                  <a:pt x="336651" y="3305556"/>
                  <a:pt x="343504" y="3394693"/>
                  <a:pt x="398351" y="3442716"/>
                </a:cubicBezTo>
                <a:lnTo>
                  <a:pt x="1132157" y="4080516"/>
                </a:lnTo>
                <a:cubicBezTo>
                  <a:pt x="1132157" y="4080516"/>
                  <a:pt x="1139015" y="4080516"/>
                  <a:pt x="1139015" y="4087374"/>
                </a:cubicBezTo>
                <a:lnTo>
                  <a:pt x="1145867" y="4094232"/>
                </a:lnTo>
                <a:cubicBezTo>
                  <a:pt x="1145867" y="4094232"/>
                  <a:pt x="1152719" y="4094232"/>
                  <a:pt x="1152719" y="4101090"/>
                </a:cubicBezTo>
                <a:cubicBezTo>
                  <a:pt x="1159571" y="4101090"/>
                  <a:pt x="1159571" y="4107948"/>
                  <a:pt x="1166424" y="4107948"/>
                </a:cubicBezTo>
                <a:lnTo>
                  <a:pt x="1173282" y="4107948"/>
                </a:lnTo>
                <a:lnTo>
                  <a:pt x="1180134" y="4107948"/>
                </a:lnTo>
                <a:cubicBezTo>
                  <a:pt x="1186986" y="4107948"/>
                  <a:pt x="1186986" y="4107948"/>
                  <a:pt x="1193839" y="4114806"/>
                </a:cubicBezTo>
                <a:lnTo>
                  <a:pt x="1200691" y="4114806"/>
                </a:lnTo>
                <a:lnTo>
                  <a:pt x="1228129" y="4114806"/>
                </a:lnTo>
                <a:lnTo>
                  <a:pt x="1255566" y="4114806"/>
                </a:lnTo>
                <a:lnTo>
                  <a:pt x="1262419" y="4114806"/>
                </a:lnTo>
                <a:cubicBezTo>
                  <a:pt x="1269271" y="4114806"/>
                  <a:pt x="1276129" y="4114806"/>
                  <a:pt x="1276129" y="4107948"/>
                </a:cubicBezTo>
                <a:lnTo>
                  <a:pt x="1282981" y="4107948"/>
                </a:lnTo>
                <a:lnTo>
                  <a:pt x="1289834" y="4107948"/>
                </a:lnTo>
                <a:cubicBezTo>
                  <a:pt x="1296686" y="4107948"/>
                  <a:pt x="1296686" y="4101090"/>
                  <a:pt x="1303538" y="4101090"/>
                </a:cubicBezTo>
                <a:lnTo>
                  <a:pt x="1310396" y="4101090"/>
                </a:lnTo>
                <a:cubicBezTo>
                  <a:pt x="1310396" y="4101090"/>
                  <a:pt x="1317248" y="4101090"/>
                  <a:pt x="1317248" y="4094232"/>
                </a:cubicBezTo>
                <a:cubicBezTo>
                  <a:pt x="1317248" y="4094232"/>
                  <a:pt x="1324101" y="4094232"/>
                  <a:pt x="1324101" y="4087374"/>
                </a:cubicBezTo>
                <a:lnTo>
                  <a:pt x="2057907" y="3449574"/>
                </a:lnTo>
                <a:cubicBezTo>
                  <a:pt x="2112782" y="3401574"/>
                  <a:pt x="2119634" y="3312414"/>
                  <a:pt x="2071611" y="3257539"/>
                </a:cubicBezTo>
                <a:cubicBezTo>
                  <a:pt x="2023617" y="3202663"/>
                  <a:pt x="1934451" y="3195811"/>
                  <a:pt x="1879576" y="3243829"/>
                </a:cubicBezTo>
                <a:lnTo>
                  <a:pt x="1372078" y="3682752"/>
                </a:lnTo>
                <a:lnTo>
                  <a:pt x="1372238" y="2462022"/>
                </a:lnTo>
                <a:cubicBezTo>
                  <a:pt x="1989458" y="2393442"/>
                  <a:pt x="2469518" y="1872234"/>
                  <a:pt x="2469518" y="1234440"/>
                </a:cubicBezTo>
                <a:cubicBezTo>
                  <a:pt x="2469518" y="555498"/>
                  <a:pt x="1914026" y="0"/>
                  <a:pt x="1235078" y="0"/>
                </a:cubicBezTo>
                <a:cubicBezTo>
                  <a:pt x="556130" y="0"/>
                  <a:pt x="638" y="555492"/>
                  <a:pt x="638" y="1234440"/>
                </a:cubicBezTo>
                <a:cubicBezTo>
                  <a:pt x="-19947" y="1865376"/>
                  <a:pt x="460113" y="2393442"/>
                  <a:pt x="1077344" y="2462022"/>
                </a:cubicBezTo>
                <a:close/>
                <a:moveTo>
                  <a:pt x="1214487" y="274326"/>
                </a:moveTo>
                <a:cubicBezTo>
                  <a:pt x="1742541" y="274326"/>
                  <a:pt x="2174607" y="706391"/>
                  <a:pt x="2174607" y="1234446"/>
                </a:cubicBezTo>
                <a:cubicBezTo>
                  <a:pt x="2174607" y="1762500"/>
                  <a:pt x="1742541" y="2194566"/>
                  <a:pt x="1214487" y="2194566"/>
                </a:cubicBezTo>
                <a:cubicBezTo>
                  <a:pt x="686432" y="2194566"/>
                  <a:pt x="254367" y="1762500"/>
                  <a:pt x="254367" y="1234446"/>
                </a:cubicBezTo>
                <a:cubicBezTo>
                  <a:pt x="254367" y="706391"/>
                  <a:pt x="679574" y="274326"/>
                  <a:pt x="1214487" y="274326"/>
                </a:cubicBezTo>
                <a:close/>
              </a:path>
            </a:pathLst>
          </a:custGeom>
          <a:solidFill>
            <a:srgbClr val="3B9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EF613E-0401-238D-F058-AE56D5CD1F30}"/>
              </a:ext>
            </a:extLst>
          </p:cNvPr>
          <p:cNvSpPr/>
          <p:nvPr/>
        </p:nvSpPr>
        <p:spPr>
          <a:xfrm>
            <a:off x="5155373" y="5736575"/>
            <a:ext cx="437129" cy="681191"/>
          </a:xfrm>
          <a:custGeom>
            <a:avLst/>
            <a:gdLst>
              <a:gd name="connsiteX0" fmla="*/ 1371600 w 2468880"/>
              <a:gd name="connsiteY0" fmla="*/ 1378452 h 3847326"/>
              <a:gd name="connsiteX1" fmla="*/ 1371600 w 2468880"/>
              <a:gd name="connsiteY1" fmla="*/ 726942 h 3847326"/>
              <a:gd name="connsiteX2" fmla="*/ 1831075 w 2468880"/>
              <a:gd name="connsiteY2" fmla="*/ 726942 h 3847326"/>
              <a:gd name="connsiteX3" fmla="*/ 1968235 w 2468880"/>
              <a:gd name="connsiteY3" fmla="*/ 589782 h 3847326"/>
              <a:gd name="connsiteX4" fmla="*/ 1831075 w 2468880"/>
              <a:gd name="connsiteY4" fmla="*/ 452622 h 3847326"/>
              <a:gd name="connsiteX5" fmla="*/ 1371600 w 2468880"/>
              <a:gd name="connsiteY5" fmla="*/ 452622 h 3847326"/>
              <a:gd name="connsiteX6" fmla="*/ 1371600 w 2468880"/>
              <a:gd name="connsiteY6" fmla="*/ 137160 h 3847326"/>
              <a:gd name="connsiteX7" fmla="*/ 1234440 w 2468880"/>
              <a:gd name="connsiteY7" fmla="*/ 0 h 3847326"/>
              <a:gd name="connsiteX8" fmla="*/ 1097280 w 2468880"/>
              <a:gd name="connsiteY8" fmla="*/ 137160 h 3847326"/>
              <a:gd name="connsiteX9" fmla="*/ 1097280 w 2468880"/>
              <a:gd name="connsiteY9" fmla="*/ 459475 h 3847326"/>
              <a:gd name="connsiteX10" fmla="*/ 637806 w 2468880"/>
              <a:gd name="connsiteY10" fmla="*/ 459475 h 3847326"/>
              <a:gd name="connsiteX11" fmla="*/ 500646 w 2468880"/>
              <a:gd name="connsiteY11" fmla="*/ 596635 h 3847326"/>
              <a:gd name="connsiteX12" fmla="*/ 637806 w 2468880"/>
              <a:gd name="connsiteY12" fmla="*/ 733795 h 3847326"/>
              <a:gd name="connsiteX13" fmla="*/ 1097280 w 2468880"/>
              <a:gd name="connsiteY13" fmla="*/ 733795 h 3847326"/>
              <a:gd name="connsiteX14" fmla="*/ 1097280 w 2468880"/>
              <a:gd name="connsiteY14" fmla="*/ 1385305 h 3847326"/>
              <a:gd name="connsiteX15" fmla="*/ 0 w 2468880"/>
              <a:gd name="connsiteY15" fmla="*/ 2612887 h 3847326"/>
              <a:gd name="connsiteX16" fmla="*/ 1234440 w 2468880"/>
              <a:gd name="connsiteY16" fmla="*/ 3847327 h 3847326"/>
              <a:gd name="connsiteX17" fmla="*/ 2468880 w 2468880"/>
              <a:gd name="connsiteY17" fmla="*/ 2612887 h 3847326"/>
              <a:gd name="connsiteX18" fmla="*/ 1371600 w 2468880"/>
              <a:gd name="connsiteY18" fmla="*/ 1378447 h 3847326"/>
              <a:gd name="connsiteX19" fmla="*/ 1234440 w 2468880"/>
              <a:gd name="connsiteY19" fmla="*/ 3566154 h 3847326"/>
              <a:gd name="connsiteX20" fmla="*/ 274320 w 2468880"/>
              <a:gd name="connsiteY20" fmla="*/ 2606034 h 3847326"/>
              <a:gd name="connsiteX21" fmla="*/ 1234440 w 2468880"/>
              <a:gd name="connsiteY21" fmla="*/ 1645914 h 3847326"/>
              <a:gd name="connsiteX22" fmla="*/ 2194560 w 2468880"/>
              <a:gd name="connsiteY22" fmla="*/ 2606034 h 3847326"/>
              <a:gd name="connsiteX23" fmla="*/ 1234440 w 2468880"/>
              <a:gd name="connsiteY23" fmla="*/ 3566154 h 384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68880" h="3847326">
                <a:moveTo>
                  <a:pt x="1371600" y="1378452"/>
                </a:moveTo>
                <a:lnTo>
                  <a:pt x="1371600" y="726942"/>
                </a:lnTo>
                <a:lnTo>
                  <a:pt x="1831075" y="726942"/>
                </a:lnTo>
                <a:cubicBezTo>
                  <a:pt x="1906507" y="726942"/>
                  <a:pt x="1968235" y="665215"/>
                  <a:pt x="1968235" y="589782"/>
                </a:cubicBezTo>
                <a:cubicBezTo>
                  <a:pt x="1968235" y="514350"/>
                  <a:pt x="1906507" y="452622"/>
                  <a:pt x="1831075" y="452622"/>
                </a:cubicBezTo>
                <a:lnTo>
                  <a:pt x="1371600" y="452622"/>
                </a:lnTo>
                <a:lnTo>
                  <a:pt x="1371600" y="137160"/>
                </a:lnTo>
                <a:cubicBezTo>
                  <a:pt x="1371600" y="61728"/>
                  <a:pt x="1309873" y="0"/>
                  <a:pt x="1234440" y="0"/>
                </a:cubicBezTo>
                <a:cubicBezTo>
                  <a:pt x="1159008" y="0"/>
                  <a:pt x="1097280" y="61728"/>
                  <a:pt x="1097280" y="137160"/>
                </a:cubicBezTo>
                <a:lnTo>
                  <a:pt x="1097280" y="459475"/>
                </a:lnTo>
                <a:lnTo>
                  <a:pt x="637806" y="459475"/>
                </a:lnTo>
                <a:cubicBezTo>
                  <a:pt x="562373" y="459475"/>
                  <a:pt x="500646" y="521202"/>
                  <a:pt x="500646" y="596635"/>
                </a:cubicBezTo>
                <a:cubicBezTo>
                  <a:pt x="500646" y="672067"/>
                  <a:pt x="562373" y="733795"/>
                  <a:pt x="637806" y="733795"/>
                </a:cubicBezTo>
                <a:lnTo>
                  <a:pt x="1097280" y="733795"/>
                </a:lnTo>
                <a:lnTo>
                  <a:pt x="1097280" y="1385305"/>
                </a:lnTo>
                <a:cubicBezTo>
                  <a:pt x="480060" y="1453885"/>
                  <a:pt x="0" y="1975093"/>
                  <a:pt x="0" y="2612887"/>
                </a:cubicBezTo>
                <a:cubicBezTo>
                  <a:pt x="0" y="3291829"/>
                  <a:pt x="555493" y="3847327"/>
                  <a:pt x="1234440" y="3847327"/>
                </a:cubicBezTo>
                <a:cubicBezTo>
                  <a:pt x="1913382" y="3847327"/>
                  <a:pt x="2468880" y="3291834"/>
                  <a:pt x="2468880" y="2612887"/>
                </a:cubicBezTo>
                <a:cubicBezTo>
                  <a:pt x="2468880" y="1975093"/>
                  <a:pt x="1988820" y="1447027"/>
                  <a:pt x="1371600" y="1378447"/>
                </a:cubicBezTo>
                <a:close/>
                <a:moveTo>
                  <a:pt x="1234440" y="3566154"/>
                </a:moveTo>
                <a:cubicBezTo>
                  <a:pt x="706386" y="3566154"/>
                  <a:pt x="274320" y="3134089"/>
                  <a:pt x="274320" y="2606034"/>
                </a:cubicBezTo>
                <a:cubicBezTo>
                  <a:pt x="274320" y="2077980"/>
                  <a:pt x="706386" y="1645914"/>
                  <a:pt x="1234440" y="1645914"/>
                </a:cubicBezTo>
                <a:cubicBezTo>
                  <a:pt x="1762495" y="1645914"/>
                  <a:pt x="2194560" y="2077980"/>
                  <a:pt x="2194560" y="2606034"/>
                </a:cubicBezTo>
                <a:cubicBezTo>
                  <a:pt x="2194560" y="3134089"/>
                  <a:pt x="1769353" y="3566154"/>
                  <a:pt x="1234440" y="3566154"/>
                </a:cubicBezTo>
                <a:close/>
              </a:path>
            </a:pathLst>
          </a:custGeom>
          <a:solidFill>
            <a:srgbClr val="3B9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A652A03-568C-CAE6-F3D0-C3FF2C08CF67}"/>
              </a:ext>
            </a:extLst>
          </p:cNvPr>
          <p:cNvSpPr/>
          <p:nvPr/>
        </p:nvSpPr>
        <p:spPr>
          <a:xfrm>
            <a:off x="7830667" y="5720681"/>
            <a:ext cx="664746" cy="692796"/>
          </a:xfrm>
          <a:custGeom>
            <a:avLst/>
            <a:gdLst>
              <a:gd name="connsiteX0" fmla="*/ 485148 w 930743"/>
              <a:gd name="connsiteY0" fmla="*/ 970009 h 970017"/>
              <a:gd name="connsiteX1" fmla="*/ 0 w 930743"/>
              <a:gd name="connsiteY1" fmla="*/ 484870 h 970017"/>
              <a:gd name="connsiteX2" fmla="*/ 495977 w 930743"/>
              <a:gd name="connsiteY2" fmla="*/ 0 h 970017"/>
              <a:gd name="connsiteX3" fmla="*/ 924700 w 930743"/>
              <a:gd name="connsiteY3" fmla="*/ 313369 h 970017"/>
              <a:gd name="connsiteX4" fmla="*/ 910540 w 930743"/>
              <a:gd name="connsiteY4" fmla="*/ 332917 h 970017"/>
              <a:gd name="connsiteX5" fmla="*/ 887554 w 930743"/>
              <a:gd name="connsiteY5" fmla="*/ 325568 h 970017"/>
              <a:gd name="connsiteX6" fmla="*/ 587350 w 930743"/>
              <a:gd name="connsiteY6" fmla="*/ 182083 h 970017"/>
              <a:gd name="connsiteX7" fmla="*/ 330279 w 930743"/>
              <a:gd name="connsiteY7" fmla="*/ 404270 h 970017"/>
              <a:gd name="connsiteX8" fmla="*/ 403861 w 930743"/>
              <a:gd name="connsiteY8" fmla="*/ 553691 h 970017"/>
              <a:gd name="connsiteX9" fmla="*/ 511601 w 930743"/>
              <a:gd name="connsiteY9" fmla="*/ 594096 h 970017"/>
              <a:gd name="connsiteX10" fmla="*/ 645407 w 930743"/>
              <a:gd name="connsiteY10" fmla="*/ 471810 h 970017"/>
              <a:gd name="connsiteX11" fmla="*/ 586296 w 930743"/>
              <a:gd name="connsiteY11" fmla="*/ 401107 h 970017"/>
              <a:gd name="connsiteX12" fmla="*/ 530159 w 930743"/>
              <a:gd name="connsiteY12" fmla="*/ 471810 h 970017"/>
              <a:gd name="connsiteX13" fmla="*/ 530159 w 930743"/>
              <a:gd name="connsiteY13" fmla="*/ 511009 h 970017"/>
              <a:gd name="connsiteX14" fmla="*/ 527553 w 930743"/>
              <a:gd name="connsiteY14" fmla="*/ 527291 h 970017"/>
              <a:gd name="connsiteX15" fmla="*/ 512468 w 930743"/>
              <a:gd name="connsiteY15" fmla="*/ 530912 h 970017"/>
              <a:gd name="connsiteX16" fmla="*/ 398954 w 930743"/>
              <a:gd name="connsiteY16" fmla="*/ 409308 h 970017"/>
              <a:gd name="connsiteX17" fmla="*/ 606039 w 930743"/>
              <a:gd name="connsiteY17" fmla="*/ 244237 h 970017"/>
              <a:gd name="connsiteX18" fmla="*/ 930743 w 930743"/>
              <a:gd name="connsiteY18" fmla="*/ 547191 h 970017"/>
              <a:gd name="connsiteX19" fmla="*/ 811498 w 930743"/>
              <a:gd name="connsiteY19" fmla="*/ 838912 h 970017"/>
              <a:gd name="connsiteX20" fmla="*/ 485162 w 930743"/>
              <a:gd name="connsiteY20" fmla="*/ 970018 h 970017"/>
              <a:gd name="connsiteX21" fmla="*/ 495979 w 930743"/>
              <a:gd name="connsiteY21" fmla="*/ 41124 h 970017"/>
              <a:gd name="connsiteX22" fmla="*/ 41144 w 930743"/>
              <a:gd name="connsiteY22" fmla="*/ 484852 h 970017"/>
              <a:gd name="connsiteX23" fmla="*/ 485159 w 930743"/>
              <a:gd name="connsiteY23" fmla="*/ 928849 h 970017"/>
              <a:gd name="connsiteX24" fmla="*/ 889960 w 930743"/>
              <a:gd name="connsiteY24" fmla="*/ 547157 h 970017"/>
              <a:gd name="connsiteX25" fmla="*/ 606735 w 930743"/>
              <a:gd name="connsiteY25" fmla="*/ 285337 h 970017"/>
              <a:gd name="connsiteX26" fmla="*/ 440479 w 930743"/>
              <a:gd name="connsiteY26" fmla="*/ 409266 h 970017"/>
              <a:gd name="connsiteX27" fmla="*/ 497864 w 930743"/>
              <a:gd name="connsiteY27" fmla="*/ 481123 h 970017"/>
              <a:gd name="connsiteX28" fmla="*/ 497864 w 930743"/>
              <a:gd name="connsiteY28" fmla="*/ 471757 h 970017"/>
              <a:gd name="connsiteX29" fmla="*/ 590735 w 930743"/>
              <a:gd name="connsiteY29" fmla="*/ 359914 h 970017"/>
              <a:gd name="connsiteX30" fmla="*/ 686083 w 930743"/>
              <a:gd name="connsiteY30" fmla="*/ 471757 h 970017"/>
              <a:gd name="connsiteX31" fmla="*/ 511378 w 930743"/>
              <a:gd name="connsiteY31" fmla="*/ 635176 h 970017"/>
              <a:gd name="connsiteX32" fmla="*/ 378263 w 930743"/>
              <a:gd name="connsiteY32" fmla="*/ 585915 h 970017"/>
              <a:gd name="connsiteX33" fmla="*/ 289100 w 930743"/>
              <a:gd name="connsiteY33" fmla="*/ 404214 h 970017"/>
              <a:gd name="connsiteX34" fmla="*/ 587340 w 930743"/>
              <a:gd name="connsiteY34" fmla="*/ 140885 h 970017"/>
              <a:gd name="connsiteX35" fmla="*/ 863714 w 930743"/>
              <a:gd name="connsiteY35" fmla="*/ 242025 h 970017"/>
              <a:gd name="connsiteX36" fmla="*/ 495987 w 930743"/>
              <a:gd name="connsiteY36" fmla="*/ 41101 h 97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0743" h="970017">
                <a:moveTo>
                  <a:pt x="485148" y="970009"/>
                </a:moveTo>
                <a:cubicBezTo>
                  <a:pt x="217644" y="970009"/>
                  <a:pt x="0" y="752374"/>
                  <a:pt x="0" y="484870"/>
                </a:cubicBezTo>
                <a:cubicBezTo>
                  <a:pt x="0" y="203915"/>
                  <a:pt x="208593" y="0"/>
                  <a:pt x="495977" y="0"/>
                </a:cubicBezTo>
                <a:cubicBezTo>
                  <a:pt x="777453" y="0"/>
                  <a:pt x="924700" y="204004"/>
                  <a:pt x="924700" y="313369"/>
                </a:cubicBezTo>
                <a:cubicBezTo>
                  <a:pt x="924700" y="322257"/>
                  <a:pt x="918999" y="330146"/>
                  <a:pt x="910540" y="332917"/>
                </a:cubicBezTo>
                <a:cubicBezTo>
                  <a:pt x="902145" y="335673"/>
                  <a:pt x="892825" y="332735"/>
                  <a:pt x="887554" y="325568"/>
                </a:cubicBezTo>
                <a:cubicBezTo>
                  <a:pt x="827340" y="243765"/>
                  <a:pt x="698286" y="182083"/>
                  <a:pt x="587350" y="182083"/>
                </a:cubicBezTo>
                <a:cubicBezTo>
                  <a:pt x="426436" y="182083"/>
                  <a:pt x="330279" y="295058"/>
                  <a:pt x="330279" y="404270"/>
                </a:cubicBezTo>
                <a:cubicBezTo>
                  <a:pt x="330279" y="462283"/>
                  <a:pt x="357097" y="516751"/>
                  <a:pt x="403861" y="553691"/>
                </a:cubicBezTo>
                <a:cubicBezTo>
                  <a:pt x="436379" y="579369"/>
                  <a:pt x="475645" y="594096"/>
                  <a:pt x="511601" y="594096"/>
                </a:cubicBezTo>
                <a:cubicBezTo>
                  <a:pt x="610362" y="594096"/>
                  <a:pt x="645407" y="528220"/>
                  <a:pt x="645407" y="471810"/>
                </a:cubicBezTo>
                <a:cubicBezTo>
                  <a:pt x="645407" y="445554"/>
                  <a:pt x="628695" y="401107"/>
                  <a:pt x="586296" y="401107"/>
                </a:cubicBezTo>
                <a:cubicBezTo>
                  <a:pt x="542141" y="401107"/>
                  <a:pt x="530159" y="445403"/>
                  <a:pt x="530159" y="471810"/>
                </a:cubicBezTo>
                <a:lnTo>
                  <a:pt x="530159" y="511009"/>
                </a:lnTo>
                <a:cubicBezTo>
                  <a:pt x="530159" y="517390"/>
                  <a:pt x="532593" y="523402"/>
                  <a:pt x="527553" y="527291"/>
                </a:cubicBezTo>
                <a:cubicBezTo>
                  <a:pt x="522488" y="531192"/>
                  <a:pt x="518655" y="532496"/>
                  <a:pt x="512468" y="530912"/>
                </a:cubicBezTo>
                <a:cubicBezTo>
                  <a:pt x="507782" y="529683"/>
                  <a:pt x="398954" y="499706"/>
                  <a:pt x="398954" y="409308"/>
                </a:cubicBezTo>
                <a:cubicBezTo>
                  <a:pt x="398954" y="295274"/>
                  <a:pt x="503300" y="244237"/>
                  <a:pt x="606039" y="244237"/>
                </a:cubicBezTo>
                <a:cubicBezTo>
                  <a:pt x="759464" y="244237"/>
                  <a:pt x="930743" y="368651"/>
                  <a:pt x="930743" y="547191"/>
                </a:cubicBezTo>
                <a:cubicBezTo>
                  <a:pt x="930743" y="654778"/>
                  <a:pt x="887383" y="761099"/>
                  <a:pt x="811498" y="838912"/>
                </a:cubicBezTo>
                <a:cubicBezTo>
                  <a:pt x="729052" y="923452"/>
                  <a:pt x="613267" y="970018"/>
                  <a:pt x="485162" y="970018"/>
                </a:cubicBezTo>
                <a:close/>
                <a:moveTo>
                  <a:pt x="495979" y="41124"/>
                </a:moveTo>
                <a:cubicBezTo>
                  <a:pt x="232425" y="41124"/>
                  <a:pt x="41144" y="227745"/>
                  <a:pt x="41144" y="484852"/>
                </a:cubicBezTo>
                <a:cubicBezTo>
                  <a:pt x="41144" y="729666"/>
                  <a:pt x="240318" y="928849"/>
                  <a:pt x="485159" y="928849"/>
                </a:cubicBezTo>
                <a:cubicBezTo>
                  <a:pt x="748084" y="928849"/>
                  <a:pt x="889960" y="732198"/>
                  <a:pt x="889960" y="547157"/>
                </a:cubicBezTo>
                <a:cubicBezTo>
                  <a:pt x="889960" y="423327"/>
                  <a:pt x="773647" y="285337"/>
                  <a:pt x="606735" y="285337"/>
                </a:cubicBezTo>
                <a:cubicBezTo>
                  <a:pt x="530494" y="285337"/>
                  <a:pt x="440479" y="317792"/>
                  <a:pt x="440479" y="409266"/>
                </a:cubicBezTo>
                <a:cubicBezTo>
                  <a:pt x="440479" y="446494"/>
                  <a:pt x="476314" y="469345"/>
                  <a:pt x="497864" y="481123"/>
                </a:cubicBezTo>
                <a:lnTo>
                  <a:pt x="497864" y="471757"/>
                </a:lnTo>
                <a:cubicBezTo>
                  <a:pt x="497864" y="402766"/>
                  <a:pt x="534058" y="359914"/>
                  <a:pt x="590735" y="359914"/>
                </a:cubicBezTo>
                <a:cubicBezTo>
                  <a:pt x="655914" y="359914"/>
                  <a:pt x="686083" y="417882"/>
                  <a:pt x="686083" y="471757"/>
                </a:cubicBezTo>
                <a:cubicBezTo>
                  <a:pt x="686083" y="553110"/>
                  <a:pt x="632230" y="635176"/>
                  <a:pt x="511378" y="635176"/>
                </a:cubicBezTo>
                <a:cubicBezTo>
                  <a:pt x="466339" y="635176"/>
                  <a:pt x="417906" y="617215"/>
                  <a:pt x="378263" y="585915"/>
                </a:cubicBezTo>
                <a:cubicBezTo>
                  <a:pt x="321565" y="541124"/>
                  <a:pt x="289100" y="474897"/>
                  <a:pt x="289100" y="404214"/>
                </a:cubicBezTo>
                <a:cubicBezTo>
                  <a:pt x="289100" y="274772"/>
                  <a:pt x="400674" y="140885"/>
                  <a:pt x="587340" y="140885"/>
                </a:cubicBezTo>
                <a:cubicBezTo>
                  <a:pt x="683667" y="140885"/>
                  <a:pt x="789162" y="181021"/>
                  <a:pt x="863714" y="242025"/>
                </a:cubicBezTo>
                <a:cubicBezTo>
                  <a:pt x="817420" y="150152"/>
                  <a:pt x="691254" y="41101"/>
                  <a:pt x="495987" y="41101"/>
                </a:cubicBezTo>
                <a:close/>
              </a:path>
            </a:pathLst>
          </a:custGeom>
          <a:solidFill>
            <a:srgbClr val="C46C6F"/>
          </a:solidFill>
          <a:ln w="19050" cap="flat">
            <a:solidFill>
              <a:srgbClr val="C46C6F"/>
            </a:solidFill>
            <a:prstDash val="solid"/>
            <a:miter/>
          </a:ln>
        </p:spPr>
        <p:txBody>
          <a:bodyPr rtlCol="0" anchor="ctr"/>
          <a:lstStyle/>
          <a:p>
            <a:endParaRPr lang="en-NZ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7C3BFAF-1241-5062-9B66-352C3E8B8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4820" y="5703818"/>
            <a:ext cx="746705" cy="7467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EF5702-61A2-1D56-99F0-8E0B65F7D69A}"/>
              </a:ext>
            </a:extLst>
          </p:cNvPr>
          <p:cNvSpPr txBox="1"/>
          <p:nvPr/>
        </p:nvSpPr>
        <p:spPr>
          <a:xfrm>
            <a:off x="10003712" y="4683940"/>
            <a:ext cx="20046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1600" b="1" dirty="0">
                <a:solidFill>
                  <a:srgbClr val="000000"/>
                </a:solidFill>
              </a:rPr>
              <a:t>Deaf and disabled creative professionals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8CA5289-4BC6-3312-0A53-ACA4CFF8B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695" y="5475748"/>
            <a:ext cx="1246319" cy="12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5BBE11-CC7F-52D5-9BDB-0FD242C088B6}"/>
              </a:ext>
            </a:extLst>
          </p:cNvPr>
          <p:cNvSpPr/>
          <p:nvPr/>
        </p:nvSpPr>
        <p:spPr bwMode="ltGray">
          <a:xfrm>
            <a:off x="0" y="1829278"/>
            <a:ext cx="12192000" cy="5028722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A25B6-B0C7-C0EE-4F80-AA5090DD623C}"/>
              </a:ext>
            </a:extLst>
          </p:cNvPr>
          <p:cNvSpPr/>
          <p:nvPr/>
        </p:nvSpPr>
        <p:spPr bwMode="ltGray">
          <a:xfrm>
            <a:off x="-8521" y="5337544"/>
            <a:ext cx="12200521" cy="15185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2" name="Title 1" descr="Income change since COVID&#10;Creative income a lot higher 14 percent&#10;Creative income slightly higher 24 percent&#10;Creative income unchanged 22 percent&#10;Creative income slightly lower 19 percent&#10;Creative income a lot lower 22 percent">
            <a:extLst>
              <a:ext uri="{FF2B5EF4-FFF2-40B4-BE49-F238E27FC236}">
                <a16:creationId xmlns:a16="http://schemas.microsoft.com/office/drawing/2014/main" id="{6BF47FB5-12E0-9934-DA0E-D9EF1E35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3" y="424211"/>
            <a:ext cx="11466875" cy="403200"/>
          </a:xfrm>
        </p:spPr>
        <p:txBody>
          <a:bodyPr/>
          <a:lstStyle/>
          <a:p>
            <a:r>
              <a:rPr lang="en-NZ" sz="3200" dirty="0"/>
              <a:t>Income change since COVID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BCF834-0297-2AEC-05BB-73C2BC0D4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470358"/>
              </p:ext>
            </p:extLst>
          </p:nvPr>
        </p:nvGraphicFramePr>
        <p:xfrm>
          <a:off x="-1" y="2085310"/>
          <a:ext cx="12191999" cy="382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C5334D3-3AA0-DC48-BA98-A5EDA8C60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20135"/>
              </p:ext>
            </p:extLst>
          </p:nvPr>
        </p:nvGraphicFramePr>
        <p:xfrm>
          <a:off x="-8521" y="4596607"/>
          <a:ext cx="11283716" cy="596017"/>
        </p:xfrm>
        <a:graphic>
          <a:graphicData uri="http://schemas.openxmlformats.org/drawingml/2006/table">
            <a:tbl>
              <a:tblPr/>
              <a:tblGrid>
                <a:gridCol w="1692942">
                  <a:extLst>
                    <a:ext uri="{9D8B030D-6E8A-4147-A177-3AD203B41FA5}">
                      <a16:colId xmlns:a16="http://schemas.microsoft.com/office/drawing/2014/main" val="1947175350"/>
                    </a:ext>
                  </a:extLst>
                </a:gridCol>
                <a:gridCol w="2875547">
                  <a:extLst>
                    <a:ext uri="{9D8B030D-6E8A-4147-A177-3AD203B41FA5}">
                      <a16:colId xmlns:a16="http://schemas.microsoft.com/office/drawing/2014/main" val="4188614784"/>
                    </a:ext>
                  </a:extLst>
                </a:gridCol>
                <a:gridCol w="2658979">
                  <a:extLst>
                    <a:ext uri="{9D8B030D-6E8A-4147-A177-3AD203B41FA5}">
                      <a16:colId xmlns:a16="http://schemas.microsoft.com/office/drawing/2014/main" val="2771495889"/>
                    </a:ext>
                  </a:extLst>
                </a:gridCol>
                <a:gridCol w="2358190">
                  <a:extLst>
                    <a:ext uri="{9D8B030D-6E8A-4147-A177-3AD203B41FA5}">
                      <a16:colId xmlns:a16="http://schemas.microsoft.com/office/drawing/2014/main" val="3375024484"/>
                    </a:ext>
                  </a:extLst>
                </a:gridCol>
                <a:gridCol w="1698058">
                  <a:extLst>
                    <a:ext uri="{9D8B030D-6E8A-4147-A177-3AD203B41FA5}">
                      <a16:colId xmlns:a16="http://schemas.microsoft.com/office/drawing/2014/main" val="3206618585"/>
                    </a:ext>
                  </a:extLst>
                </a:gridCol>
              </a:tblGrid>
              <a:tr h="59601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Creative income </a:t>
                      </a:r>
                      <a:b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slightly higher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Unchanged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Creative income </a:t>
                      </a:r>
                      <a:b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N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slightly lower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86532"/>
                  </a:ext>
                </a:extLst>
              </a:tr>
            </a:tbl>
          </a:graphicData>
        </a:graphic>
      </p:graphicFrame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8D3B72F-8009-F57B-3452-3B43731DA35F}"/>
              </a:ext>
            </a:extLst>
          </p:cNvPr>
          <p:cNvSpPr txBox="1">
            <a:spLocks/>
          </p:cNvSpPr>
          <p:nvPr/>
        </p:nvSpPr>
        <p:spPr>
          <a:xfrm>
            <a:off x="223877" y="1203466"/>
            <a:ext cx="10931777" cy="39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Q. Which of the following best describes your creative income now, compared to your creative income before COVID entered New Zealand (February 2020)?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6585AF4-9DFB-BB2E-E0CA-98B84AC15C34}"/>
              </a:ext>
            </a:extLst>
          </p:cNvPr>
          <p:cNvSpPr/>
          <p:nvPr/>
        </p:nvSpPr>
        <p:spPr>
          <a:xfrm rot="16200000">
            <a:off x="1851325" y="2585872"/>
            <a:ext cx="317806" cy="2380345"/>
          </a:xfrm>
          <a:prstGeom prst="rightBrace">
            <a:avLst/>
          </a:prstGeom>
          <a:ln w="1270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89F355A-BFAE-3A9F-8570-873274D4303D}"/>
              </a:ext>
            </a:extLst>
          </p:cNvPr>
          <p:cNvSpPr/>
          <p:nvPr/>
        </p:nvSpPr>
        <p:spPr>
          <a:xfrm rot="16200000">
            <a:off x="9347431" y="2499255"/>
            <a:ext cx="317810" cy="2499792"/>
          </a:xfrm>
          <a:prstGeom prst="rightBrace">
            <a:avLst/>
          </a:prstGeom>
          <a:ln w="1270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8966C-B455-C6F5-B322-4D6254C338D7}"/>
              </a:ext>
            </a:extLst>
          </p:cNvPr>
          <p:cNvSpPr txBox="1"/>
          <p:nvPr/>
        </p:nvSpPr>
        <p:spPr>
          <a:xfrm>
            <a:off x="691224" y="2973921"/>
            <a:ext cx="28512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400" b="1" dirty="0">
                <a:solidFill>
                  <a:srgbClr val="348476"/>
                </a:solidFill>
              </a:rPr>
              <a:t>38% </a:t>
            </a:r>
            <a:endParaRPr lang="en-NZ" dirty="0">
              <a:solidFill>
                <a:srgbClr val="34847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FFECB-B4DF-31CA-3AC8-EC7CA5997501}"/>
              </a:ext>
            </a:extLst>
          </p:cNvPr>
          <p:cNvSpPr txBox="1"/>
          <p:nvPr/>
        </p:nvSpPr>
        <p:spPr>
          <a:xfrm>
            <a:off x="8080690" y="2973921"/>
            <a:ext cx="28512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4400" b="1" dirty="0">
                <a:solidFill>
                  <a:srgbClr val="C46C6F"/>
                </a:solidFill>
              </a:rPr>
              <a:t>40%</a:t>
            </a:r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FF0EE-58D9-CBFB-A805-BD07AD7E8AE3}"/>
              </a:ext>
            </a:extLst>
          </p:cNvPr>
          <p:cNvSpPr txBox="1"/>
          <p:nvPr/>
        </p:nvSpPr>
        <p:spPr>
          <a:xfrm>
            <a:off x="150725" y="1836065"/>
            <a:ext cx="2592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Creative income a lot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484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 in Feb 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C42244-910B-558F-36D1-7520A3EB0BA8}"/>
              </a:ext>
            </a:extLst>
          </p:cNvPr>
          <p:cNvSpPr txBox="1"/>
          <p:nvPr/>
        </p:nvSpPr>
        <p:spPr>
          <a:xfrm>
            <a:off x="9281486" y="1851188"/>
            <a:ext cx="2851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algn="r"/>
            <a:r>
              <a:rPr lang="en-US" sz="2400" b="0" dirty="0"/>
              <a:t>Creative income a lot </a:t>
            </a:r>
            <a:r>
              <a:rPr lang="en-US" sz="2400" b="0" dirty="0">
                <a:solidFill>
                  <a:srgbClr val="C46C6F"/>
                </a:solidFill>
              </a:rPr>
              <a:t>lower</a:t>
            </a:r>
            <a:r>
              <a:rPr lang="en-US" sz="2400" b="0" dirty="0"/>
              <a:t> than in Feb 2020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314678-2304-FDE7-A77D-CE3226F21629}"/>
              </a:ext>
            </a:extLst>
          </p:cNvPr>
          <p:cNvGrpSpPr/>
          <p:nvPr/>
        </p:nvGrpSpPr>
        <p:grpSpPr>
          <a:xfrm>
            <a:off x="572873" y="5611802"/>
            <a:ext cx="11204505" cy="960422"/>
            <a:chOff x="572873" y="5611802"/>
            <a:chExt cx="11204505" cy="9604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3AA3ED-52B5-1946-6649-543815DA2B1C}"/>
                </a:ext>
              </a:extLst>
            </p:cNvPr>
            <p:cNvGrpSpPr/>
            <p:nvPr/>
          </p:nvGrpSpPr>
          <p:grpSpPr>
            <a:xfrm>
              <a:off x="6613451" y="5617082"/>
              <a:ext cx="5163927" cy="955142"/>
              <a:chOff x="6613451" y="5617082"/>
              <a:chExt cx="5163927" cy="95514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1C5A25-711C-A8B5-036D-4BBE91FEB978}"/>
                  </a:ext>
                </a:extLst>
              </p:cNvPr>
              <p:cNvSpPr/>
              <p:nvPr/>
            </p:nvSpPr>
            <p:spPr bwMode="ltGray">
              <a:xfrm>
                <a:off x="6613451" y="5617082"/>
                <a:ext cx="5163927" cy="955142"/>
              </a:xfrm>
              <a:prstGeom prst="rect">
                <a:avLst/>
              </a:prstGeom>
              <a:solidFill>
                <a:srgbClr val="1631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NZ" sz="1600" b="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CD6EFB-DFF3-4883-1CBF-3A4EC4E7C489}"/>
                  </a:ext>
                </a:extLst>
              </p:cNvPr>
              <p:cNvSpPr txBox="1"/>
              <p:nvPr/>
            </p:nvSpPr>
            <p:spPr>
              <a:xfrm>
                <a:off x="7769610" y="5754723"/>
                <a:ext cx="12893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NZ" sz="4400" b="1" dirty="0">
                    <a:solidFill>
                      <a:schemeClr val="bg1"/>
                    </a:solidFill>
                  </a:rPr>
                  <a:t>47%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6A06BB-957B-C454-2DF4-CC7E4F5EE59E}"/>
                  </a:ext>
                </a:extLst>
              </p:cNvPr>
              <p:cNvSpPr txBox="1"/>
              <p:nvPr/>
            </p:nvSpPr>
            <p:spPr>
              <a:xfrm>
                <a:off x="9212213" y="5627708"/>
                <a:ext cx="24069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NZ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music and sound artists say their income is </a:t>
                </a:r>
                <a:r>
                  <a:rPr kumimoji="0" lang="en-NZ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46C6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lower</a:t>
                </a:r>
                <a:r>
                  <a:rPr kumimoji="0" lang="en-NZ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now</a:t>
                </a:r>
                <a:endParaRPr lang="en-NZ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723">
                <a:extLst>
                  <a:ext uri="{FF2B5EF4-FFF2-40B4-BE49-F238E27FC236}">
                    <a16:creationId xmlns:a16="http://schemas.microsoft.com/office/drawing/2014/main" id="{4BF27DA1-7281-2F0D-CFD2-BE00659F69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19416" y="5779090"/>
                <a:ext cx="544229" cy="613839"/>
              </a:xfrm>
              <a:custGeom>
                <a:avLst/>
                <a:gdLst>
                  <a:gd name="T0" fmla="*/ 16 w 69"/>
                  <a:gd name="T1" fmla="*/ 10 h 78"/>
                  <a:gd name="T2" fmla="*/ 16 w 69"/>
                  <a:gd name="T3" fmla="*/ 21 h 78"/>
                  <a:gd name="T4" fmla="*/ 16 w 69"/>
                  <a:gd name="T5" fmla="*/ 57 h 78"/>
                  <a:gd name="T6" fmla="*/ 14 w 69"/>
                  <a:gd name="T7" fmla="*/ 57 h 78"/>
                  <a:gd name="T8" fmla="*/ 0 w 69"/>
                  <a:gd name="T9" fmla="*/ 67 h 78"/>
                  <a:gd name="T10" fmla="*/ 14 w 69"/>
                  <a:gd name="T11" fmla="*/ 78 h 78"/>
                  <a:gd name="T12" fmla="*/ 27 w 69"/>
                  <a:gd name="T13" fmla="*/ 68 h 78"/>
                  <a:gd name="T14" fmla="*/ 27 w 69"/>
                  <a:gd name="T15" fmla="*/ 68 h 78"/>
                  <a:gd name="T16" fmla="*/ 27 w 69"/>
                  <a:gd name="T17" fmla="*/ 19 h 78"/>
                  <a:gd name="T18" fmla="*/ 58 w 69"/>
                  <a:gd name="T19" fmla="*/ 13 h 78"/>
                  <a:gd name="T20" fmla="*/ 58 w 69"/>
                  <a:gd name="T21" fmla="*/ 46 h 78"/>
                  <a:gd name="T22" fmla="*/ 56 w 69"/>
                  <a:gd name="T23" fmla="*/ 46 h 78"/>
                  <a:gd name="T24" fmla="*/ 42 w 69"/>
                  <a:gd name="T25" fmla="*/ 57 h 78"/>
                  <a:gd name="T26" fmla="*/ 56 w 69"/>
                  <a:gd name="T27" fmla="*/ 67 h 78"/>
                  <a:gd name="T28" fmla="*/ 69 w 69"/>
                  <a:gd name="T29" fmla="*/ 58 h 78"/>
                  <a:gd name="T30" fmla="*/ 69 w 69"/>
                  <a:gd name="T31" fmla="*/ 58 h 78"/>
                  <a:gd name="T32" fmla="*/ 69 w 69"/>
                  <a:gd name="T33" fmla="*/ 10 h 78"/>
                  <a:gd name="T34" fmla="*/ 69 w 69"/>
                  <a:gd name="T35" fmla="*/ 5 h 78"/>
                  <a:gd name="T36" fmla="*/ 69 w 69"/>
                  <a:gd name="T37" fmla="*/ 0 h 78"/>
                  <a:gd name="T38" fmla="*/ 16 w 69"/>
                  <a:gd name="T39" fmla="*/ 1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78">
                    <a:moveTo>
                      <a:pt x="16" y="10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5" y="57"/>
                      <a:pt x="14" y="57"/>
                      <a:pt x="14" y="57"/>
                    </a:cubicBezTo>
                    <a:cubicBezTo>
                      <a:pt x="6" y="57"/>
                      <a:pt x="0" y="61"/>
                      <a:pt x="0" y="67"/>
                    </a:cubicBezTo>
                    <a:cubicBezTo>
                      <a:pt x="0" y="73"/>
                      <a:pt x="6" y="78"/>
                      <a:pt x="14" y="78"/>
                    </a:cubicBezTo>
                    <a:cubicBezTo>
                      <a:pt x="20" y="78"/>
                      <a:pt x="26" y="74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7" y="46"/>
                      <a:pt x="56" y="46"/>
                      <a:pt x="56" y="46"/>
                    </a:cubicBezTo>
                    <a:cubicBezTo>
                      <a:pt x="48" y="46"/>
                      <a:pt x="42" y="51"/>
                      <a:pt x="42" y="57"/>
                    </a:cubicBezTo>
                    <a:cubicBezTo>
                      <a:pt x="42" y="62"/>
                      <a:pt x="48" y="67"/>
                      <a:pt x="56" y="67"/>
                    </a:cubicBezTo>
                    <a:cubicBezTo>
                      <a:pt x="62" y="67"/>
                      <a:pt x="68" y="63"/>
                      <a:pt x="69" y="58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16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A8D156-DDEE-AE17-D214-90B522058756}"/>
                </a:ext>
              </a:extLst>
            </p:cNvPr>
            <p:cNvGrpSpPr/>
            <p:nvPr/>
          </p:nvGrpSpPr>
          <p:grpSpPr>
            <a:xfrm>
              <a:off x="572873" y="5611802"/>
              <a:ext cx="5164464" cy="955142"/>
              <a:chOff x="572873" y="5611802"/>
              <a:chExt cx="5164464" cy="95514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0BEACF-4DD1-E9D7-D243-23C4019DD90B}"/>
                  </a:ext>
                </a:extLst>
              </p:cNvPr>
              <p:cNvSpPr/>
              <p:nvPr/>
            </p:nvSpPr>
            <p:spPr bwMode="ltGray">
              <a:xfrm>
                <a:off x="572873" y="5611802"/>
                <a:ext cx="5163927" cy="955142"/>
              </a:xfrm>
              <a:prstGeom prst="rect">
                <a:avLst/>
              </a:prstGeom>
              <a:solidFill>
                <a:srgbClr val="1631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NZ" sz="1600" b="0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FA8C4D7-31BF-821E-BC6D-B7F1C0945D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055" y="5751364"/>
                <a:ext cx="726961" cy="602322"/>
                <a:chOff x="-4679951" y="-1830388"/>
                <a:chExt cx="4259263" cy="3529013"/>
              </a:xfrm>
              <a:solidFill>
                <a:schemeClr val="bg1"/>
              </a:solidFill>
            </p:grpSpPr>
            <p:sp>
              <p:nvSpPr>
                <p:cNvPr id="6" name="Freeform 108">
                  <a:extLst>
                    <a:ext uri="{FF2B5EF4-FFF2-40B4-BE49-F238E27FC236}">
                      <a16:creationId xmlns:a16="http://schemas.microsoft.com/office/drawing/2014/main" id="{63545E54-B3FE-E079-2C99-BCBFE1FF9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954213" y="-968375"/>
                  <a:ext cx="1128713" cy="1125538"/>
                </a:xfrm>
                <a:custGeom>
                  <a:avLst/>
                  <a:gdLst>
                    <a:gd name="T0" fmla="*/ 151 w 301"/>
                    <a:gd name="T1" fmla="*/ 0 h 300"/>
                    <a:gd name="T2" fmla="*/ 0 w 301"/>
                    <a:gd name="T3" fmla="*/ 150 h 300"/>
                    <a:gd name="T4" fmla="*/ 151 w 301"/>
                    <a:gd name="T5" fmla="*/ 300 h 300"/>
                    <a:gd name="T6" fmla="*/ 301 w 301"/>
                    <a:gd name="T7" fmla="*/ 150 h 300"/>
                    <a:gd name="T8" fmla="*/ 151 w 301"/>
                    <a:gd name="T9" fmla="*/ 0 h 300"/>
                    <a:gd name="T10" fmla="*/ 68 w 301"/>
                    <a:gd name="T11" fmla="*/ 187 h 300"/>
                    <a:gd name="T12" fmla="*/ 34 w 301"/>
                    <a:gd name="T13" fmla="*/ 152 h 300"/>
                    <a:gd name="T14" fmla="*/ 68 w 301"/>
                    <a:gd name="T15" fmla="*/ 118 h 300"/>
                    <a:gd name="T16" fmla="*/ 103 w 301"/>
                    <a:gd name="T17" fmla="*/ 152 h 300"/>
                    <a:gd name="T18" fmla="*/ 68 w 301"/>
                    <a:gd name="T19" fmla="*/ 187 h 300"/>
                    <a:gd name="T20" fmla="*/ 153 w 301"/>
                    <a:gd name="T21" fmla="*/ 267 h 300"/>
                    <a:gd name="T22" fmla="*/ 119 w 301"/>
                    <a:gd name="T23" fmla="*/ 232 h 300"/>
                    <a:gd name="T24" fmla="*/ 153 w 301"/>
                    <a:gd name="T25" fmla="*/ 198 h 300"/>
                    <a:gd name="T26" fmla="*/ 187 w 301"/>
                    <a:gd name="T27" fmla="*/ 232 h 300"/>
                    <a:gd name="T28" fmla="*/ 153 w 301"/>
                    <a:gd name="T29" fmla="*/ 267 h 300"/>
                    <a:gd name="T30" fmla="*/ 153 w 301"/>
                    <a:gd name="T31" fmla="*/ 102 h 300"/>
                    <a:gd name="T32" fmla="*/ 119 w 301"/>
                    <a:gd name="T33" fmla="*/ 68 h 300"/>
                    <a:gd name="T34" fmla="*/ 153 w 301"/>
                    <a:gd name="T35" fmla="*/ 34 h 300"/>
                    <a:gd name="T36" fmla="*/ 187 w 301"/>
                    <a:gd name="T37" fmla="*/ 68 h 300"/>
                    <a:gd name="T38" fmla="*/ 153 w 301"/>
                    <a:gd name="T39" fmla="*/ 102 h 300"/>
                    <a:gd name="T40" fmla="*/ 267 w 301"/>
                    <a:gd name="T41" fmla="*/ 152 h 300"/>
                    <a:gd name="T42" fmla="*/ 233 w 301"/>
                    <a:gd name="T43" fmla="*/ 187 h 300"/>
                    <a:gd name="T44" fmla="*/ 198 w 301"/>
                    <a:gd name="T45" fmla="*/ 152 h 300"/>
                    <a:gd name="T46" fmla="*/ 233 w 301"/>
                    <a:gd name="T47" fmla="*/ 118 h 300"/>
                    <a:gd name="T48" fmla="*/ 267 w 301"/>
                    <a:gd name="T49" fmla="*/ 152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1" h="300">
                      <a:moveTo>
                        <a:pt x="151" y="0"/>
                      </a:moveTo>
                      <a:cubicBezTo>
                        <a:pt x="68" y="0"/>
                        <a:pt x="0" y="68"/>
                        <a:pt x="0" y="150"/>
                      </a:cubicBezTo>
                      <a:cubicBezTo>
                        <a:pt x="0" y="233"/>
                        <a:pt x="68" y="300"/>
                        <a:pt x="151" y="300"/>
                      </a:cubicBezTo>
                      <a:cubicBezTo>
                        <a:pt x="233" y="300"/>
                        <a:pt x="301" y="233"/>
                        <a:pt x="301" y="150"/>
                      </a:cubicBezTo>
                      <a:cubicBezTo>
                        <a:pt x="301" y="68"/>
                        <a:pt x="233" y="0"/>
                        <a:pt x="151" y="0"/>
                      </a:cubicBezTo>
                      <a:close/>
                      <a:moveTo>
                        <a:pt x="68" y="187"/>
                      </a:moveTo>
                      <a:cubicBezTo>
                        <a:pt x="50" y="187"/>
                        <a:pt x="34" y="171"/>
                        <a:pt x="34" y="152"/>
                      </a:cubicBezTo>
                      <a:cubicBezTo>
                        <a:pt x="34" y="134"/>
                        <a:pt x="50" y="118"/>
                        <a:pt x="68" y="118"/>
                      </a:cubicBezTo>
                      <a:cubicBezTo>
                        <a:pt x="87" y="118"/>
                        <a:pt x="103" y="134"/>
                        <a:pt x="103" y="152"/>
                      </a:cubicBezTo>
                      <a:cubicBezTo>
                        <a:pt x="103" y="171"/>
                        <a:pt x="87" y="187"/>
                        <a:pt x="68" y="187"/>
                      </a:cubicBezTo>
                      <a:close/>
                      <a:moveTo>
                        <a:pt x="153" y="267"/>
                      </a:moveTo>
                      <a:cubicBezTo>
                        <a:pt x="134" y="267"/>
                        <a:pt x="119" y="251"/>
                        <a:pt x="119" y="232"/>
                      </a:cubicBezTo>
                      <a:cubicBezTo>
                        <a:pt x="119" y="214"/>
                        <a:pt x="134" y="198"/>
                        <a:pt x="153" y="198"/>
                      </a:cubicBezTo>
                      <a:cubicBezTo>
                        <a:pt x="171" y="198"/>
                        <a:pt x="187" y="214"/>
                        <a:pt x="187" y="232"/>
                      </a:cubicBezTo>
                      <a:cubicBezTo>
                        <a:pt x="187" y="251"/>
                        <a:pt x="171" y="267"/>
                        <a:pt x="153" y="267"/>
                      </a:cubicBezTo>
                      <a:close/>
                      <a:moveTo>
                        <a:pt x="153" y="102"/>
                      </a:moveTo>
                      <a:cubicBezTo>
                        <a:pt x="134" y="102"/>
                        <a:pt x="119" y="87"/>
                        <a:pt x="119" y="68"/>
                      </a:cubicBezTo>
                      <a:cubicBezTo>
                        <a:pt x="119" y="49"/>
                        <a:pt x="134" y="34"/>
                        <a:pt x="153" y="34"/>
                      </a:cubicBezTo>
                      <a:cubicBezTo>
                        <a:pt x="171" y="34"/>
                        <a:pt x="187" y="49"/>
                        <a:pt x="187" y="68"/>
                      </a:cubicBezTo>
                      <a:cubicBezTo>
                        <a:pt x="187" y="87"/>
                        <a:pt x="171" y="102"/>
                        <a:pt x="153" y="102"/>
                      </a:cubicBezTo>
                      <a:close/>
                      <a:moveTo>
                        <a:pt x="267" y="152"/>
                      </a:moveTo>
                      <a:cubicBezTo>
                        <a:pt x="267" y="171"/>
                        <a:pt x="251" y="187"/>
                        <a:pt x="233" y="187"/>
                      </a:cubicBezTo>
                      <a:cubicBezTo>
                        <a:pt x="214" y="187"/>
                        <a:pt x="198" y="171"/>
                        <a:pt x="198" y="152"/>
                      </a:cubicBezTo>
                      <a:cubicBezTo>
                        <a:pt x="198" y="134"/>
                        <a:pt x="214" y="118"/>
                        <a:pt x="233" y="118"/>
                      </a:cubicBezTo>
                      <a:cubicBezTo>
                        <a:pt x="251" y="118"/>
                        <a:pt x="267" y="134"/>
                        <a:pt x="267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Freeform 109">
                  <a:extLst>
                    <a:ext uri="{FF2B5EF4-FFF2-40B4-BE49-F238E27FC236}">
                      <a16:creationId xmlns:a16="http://schemas.microsoft.com/office/drawing/2014/main" id="{7DDBF340-DA24-C488-560F-29D388E77D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679951" y="-1830388"/>
                  <a:ext cx="4259263" cy="3529013"/>
                </a:xfrm>
                <a:custGeom>
                  <a:avLst/>
                  <a:gdLst>
                    <a:gd name="T0" fmla="*/ 1134 w 1136"/>
                    <a:gd name="T1" fmla="*/ 329 h 941"/>
                    <a:gd name="T2" fmla="*/ 1070 w 1136"/>
                    <a:gd name="T3" fmla="*/ 145 h 941"/>
                    <a:gd name="T4" fmla="*/ 712 w 1136"/>
                    <a:gd name="T5" fmla="*/ 141 h 941"/>
                    <a:gd name="T6" fmla="*/ 424 w 1136"/>
                    <a:gd name="T7" fmla="*/ 141 h 941"/>
                    <a:gd name="T8" fmla="*/ 67 w 1136"/>
                    <a:gd name="T9" fmla="*/ 145 h 941"/>
                    <a:gd name="T10" fmla="*/ 3 w 1136"/>
                    <a:gd name="T11" fmla="*/ 329 h 941"/>
                    <a:gd name="T12" fmla="*/ 85 w 1136"/>
                    <a:gd name="T13" fmla="*/ 828 h 941"/>
                    <a:gd name="T14" fmla="*/ 84 w 1136"/>
                    <a:gd name="T15" fmla="*/ 829 h 941"/>
                    <a:gd name="T16" fmla="*/ 88 w 1136"/>
                    <a:gd name="T17" fmla="*/ 835 h 941"/>
                    <a:gd name="T18" fmla="*/ 145 w 1136"/>
                    <a:gd name="T19" fmla="*/ 897 h 941"/>
                    <a:gd name="T20" fmla="*/ 276 w 1136"/>
                    <a:gd name="T21" fmla="*/ 918 h 941"/>
                    <a:gd name="T22" fmla="*/ 456 w 1136"/>
                    <a:gd name="T23" fmla="*/ 602 h 941"/>
                    <a:gd name="T24" fmla="*/ 681 w 1136"/>
                    <a:gd name="T25" fmla="*/ 602 h 941"/>
                    <a:gd name="T26" fmla="*/ 861 w 1136"/>
                    <a:gd name="T27" fmla="*/ 918 h 941"/>
                    <a:gd name="T28" fmla="*/ 991 w 1136"/>
                    <a:gd name="T29" fmla="*/ 897 h 941"/>
                    <a:gd name="T30" fmla="*/ 1049 w 1136"/>
                    <a:gd name="T31" fmla="*/ 835 h 941"/>
                    <a:gd name="T32" fmla="*/ 1053 w 1136"/>
                    <a:gd name="T33" fmla="*/ 829 h 941"/>
                    <a:gd name="T34" fmla="*/ 1052 w 1136"/>
                    <a:gd name="T35" fmla="*/ 828 h 941"/>
                    <a:gd name="T36" fmla="*/ 1134 w 1136"/>
                    <a:gd name="T37" fmla="*/ 329 h 941"/>
                    <a:gd name="T38" fmla="*/ 250 w 1136"/>
                    <a:gd name="T39" fmla="*/ 548 h 941"/>
                    <a:gd name="T40" fmla="*/ 82 w 1136"/>
                    <a:gd name="T41" fmla="*/ 380 h 941"/>
                    <a:gd name="T42" fmla="*/ 250 w 1136"/>
                    <a:gd name="T43" fmla="*/ 212 h 941"/>
                    <a:gd name="T44" fmla="*/ 418 w 1136"/>
                    <a:gd name="T45" fmla="*/ 380 h 941"/>
                    <a:gd name="T46" fmla="*/ 250 w 1136"/>
                    <a:gd name="T47" fmla="*/ 548 h 941"/>
                    <a:gd name="T48" fmla="*/ 878 w 1136"/>
                    <a:gd name="T49" fmla="*/ 548 h 941"/>
                    <a:gd name="T50" fmla="*/ 709 w 1136"/>
                    <a:gd name="T51" fmla="*/ 380 h 941"/>
                    <a:gd name="T52" fmla="*/ 878 w 1136"/>
                    <a:gd name="T53" fmla="*/ 212 h 941"/>
                    <a:gd name="T54" fmla="*/ 1046 w 1136"/>
                    <a:gd name="T55" fmla="*/ 380 h 941"/>
                    <a:gd name="T56" fmla="*/ 878 w 1136"/>
                    <a:gd name="T57" fmla="*/ 548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36" h="941">
                      <a:moveTo>
                        <a:pt x="1134" y="329"/>
                      </a:moveTo>
                      <a:cubicBezTo>
                        <a:pt x="1123" y="231"/>
                        <a:pt x="1091" y="173"/>
                        <a:pt x="1070" y="145"/>
                      </a:cubicBezTo>
                      <a:cubicBezTo>
                        <a:pt x="935" y="0"/>
                        <a:pt x="712" y="141"/>
                        <a:pt x="712" y="141"/>
                      </a:cubicBezTo>
                      <a:cubicBezTo>
                        <a:pt x="424" y="141"/>
                        <a:pt x="424" y="141"/>
                        <a:pt x="424" y="141"/>
                      </a:cubicBezTo>
                      <a:cubicBezTo>
                        <a:pt x="424" y="141"/>
                        <a:pt x="202" y="0"/>
                        <a:pt x="67" y="145"/>
                      </a:cubicBezTo>
                      <a:cubicBezTo>
                        <a:pt x="46" y="173"/>
                        <a:pt x="14" y="231"/>
                        <a:pt x="3" y="329"/>
                      </a:cubicBezTo>
                      <a:cubicBezTo>
                        <a:pt x="0" y="454"/>
                        <a:pt x="8" y="695"/>
                        <a:pt x="85" y="828"/>
                      </a:cubicBezTo>
                      <a:cubicBezTo>
                        <a:pt x="84" y="829"/>
                        <a:pt x="84" y="829"/>
                        <a:pt x="84" y="829"/>
                      </a:cubicBezTo>
                      <a:cubicBezTo>
                        <a:pt x="84" y="829"/>
                        <a:pt x="86" y="831"/>
                        <a:pt x="88" y="835"/>
                      </a:cubicBezTo>
                      <a:cubicBezTo>
                        <a:pt x="104" y="861"/>
                        <a:pt x="123" y="881"/>
                        <a:pt x="145" y="897"/>
                      </a:cubicBezTo>
                      <a:cubicBezTo>
                        <a:pt x="179" y="923"/>
                        <a:pt x="225" y="941"/>
                        <a:pt x="276" y="918"/>
                      </a:cubicBezTo>
                      <a:cubicBezTo>
                        <a:pt x="332" y="896"/>
                        <a:pt x="406" y="822"/>
                        <a:pt x="456" y="602"/>
                      </a:cubicBezTo>
                      <a:cubicBezTo>
                        <a:pt x="681" y="602"/>
                        <a:pt x="681" y="602"/>
                        <a:pt x="681" y="602"/>
                      </a:cubicBezTo>
                      <a:cubicBezTo>
                        <a:pt x="731" y="822"/>
                        <a:pt x="805" y="896"/>
                        <a:pt x="861" y="918"/>
                      </a:cubicBezTo>
                      <a:cubicBezTo>
                        <a:pt x="912" y="941"/>
                        <a:pt x="958" y="923"/>
                        <a:pt x="991" y="897"/>
                      </a:cubicBezTo>
                      <a:cubicBezTo>
                        <a:pt x="1014" y="881"/>
                        <a:pt x="1033" y="861"/>
                        <a:pt x="1049" y="835"/>
                      </a:cubicBezTo>
                      <a:cubicBezTo>
                        <a:pt x="1051" y="831"/>
                        <a:pt x="1053" y="829"/>
                        <a:pt x="1053" y="829"/>
                      </a:cubicBezTo>
                      <a:cubicBezTo>
                        <a:pt x="1052" y="828"/>
                        <a:pt x="1052" y="828"/>
                        <a:pt x="1052" y="828"/>
                      </a:cubicBezTo>
                      <a:cubicBezTo>
                        <a:pt x="1129" y="695"/>
                        <a:pt x="1136" y="454"/>
                        <a:pt x="1134" y="329"/>
                      </a:cubicBezTo>
                      <a:close/>
                      <a:moveTo>
                        <a:pt x="250" y="548"/>
                      </a:moveTo>
                      <a:cubicBezTo>
                        <a:pt x="157" y="548"/>
                        <a:pt x="82" y="473"/>
                        <a:pt x="82" y="380"/>
                      </a:cubicBezTo>
                      <a:cubicBezTo>
                        <a:pt x="82" y="288"/>
                        <a:pt x="157" y="212"/>
                        <a:pt x="250" y="212"/>
                      </a:cubicBezTo>
                      <a:cubicBezTo>
                        <a:pt x="343" y="212"/>
                        <a:pt x="418" y="288"/>
                        <a:pt x="418" y="380"/>
                      </a:cubicBezTo>
                      <a:cubicBezTo>
                        <a:pt x="418" y="473"/>
                        <a:pt x="343" y="548"/>
                        <a:pt x="250" y="548"/>
                      </a:cubicBezTo>
                      <a:close/>
                      <a:moveTo>
                        <a:pt x="878" y="548"/>
                      </a:moveTo>
                      <a:cubicBezTo>
                        <a:pt x="785" y="548"/>
                        <a:pt x="709" y="473"/>
                        <a:pt x="709" y="380"/>
                      </a:cubicBezTo>
                      <a:cubicBezTo>
                        <a:pt x="709" y="288"/>
                        <a:pt x="785" y="212"/>
                        <a:pt x="878" y="212"/>
                      </a:cubicBezTo>
                      <a:cubicBezTo>
                        <a:pt x="970" y="212"/>
                        <a:pt x="1046" y="288"/>
                        <a:pt x="1046" y="380"/>
                      </a:cubicBezTo>
                      <a:cubicBezTo>
                        <a:pt x="1046" y="473"/>
                        <a:pt x="970" y="548"/>
                        <a:pt x="878" y="5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Freeform 110">
                  <a:extLst>
                    <a:ext uri="{FF2B5EF4-FFF2-40B4-BE49-F238E27FC236}">
                      <a16:creationId xmlns:a16="http://schemas.microsoft.com/office/drawing/2014/main" id="{872FD7AF-FF2E-00FA-816C-4B63BAC9EE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305301" y="-968375"/>
                  <a:ext cx="1125538" cy="1125538"/>
                </a:xfrm>
                <a:custGeom>
                  <a:avLst/>
                  <a:gdLst>
                    <a:gd name="T0" fmla="*/ 150 w 300"/>
                    <a:gd name="T1" fmla="*/ 0 h 300"/>
                    <a:gd name="T2" fmla="*/ 0 w 300"/>
                    <a:gd name="T3" fmla="*/ 150 h 300"/>
                    <a:gd name="T4" fmla="*/ 150 w 300"/>
                    <a:gd name="T5" fmla="*/ 300 h 300"/>
                    <a:gd name="T6" fmla="*/ 300 w 300"/>
                    <a:gd name="T7" fmla="*/ 150 h 300"/>
                    <a:gd name="T8" fmla="*/ 150 w 300"/>
                    <a:gd name="T9" fmla="*/ 0 h 300"/>
                    <a:gd name="T10" fmla="*/ 239 w 300"/>
                    <a:gd name="T11" fmla="*/ 174 h 300"/>
                    <a:gd name="T12" fmla="*/ 171 w 300"/>
                    <a:gd name="T13" fmla="*/ 174 h 300"/>
                    <a:gd name="T14" fmla="*/ 171 w 300"/>
                    <a:gd name="T15" fmla="*/ 244 h 300"/>
                    <a:gd name="T16" fmla="*/ 120 w 300"/>
                    <a:gd name="T17" fmla="*/ 244 h 300"/>
                    <a:gd name="T18" fmla="*/ 120 w 300"/>
                    <a:gd name="T19" fmla="*/ 174 h 300"/>
                    <a:gd name="T20" fmla="*/ 52 w 300"/>
                    <a:gd name="T21" fmla="*/ 174 h 300"/>
                    <a:gd name="T22" fmla="*/ 52 w 300"/>
                    <a:gd name="T23" fmla="*/ 123 h 300"/>
                    <a:gd name="T24" fmla="*/ 120 w 300"/>
                    <a:gd name="T25" fmla="*/ 123 h 300"/>
                    <a:gd name="T26" fmla="*/ 120 w 300"/>
                    <a:gd name="T27" fmla="*/ 57 h 300"/>
                    <a:gd name="T28" fmla="*/ 171 w 300"/>
                    <a:gd name="T29" fmla="*/ 57 h 300"/>
                    <a:gd name="T30" fmla="*/ 171 w 300"/>
                    <a:gd name="T31" fmla="*/ 123 h 300"/>
                    <a:gd name="T32" fmla="*/ 239 w 300"/>
                    <a:gd name="T33" fmla="*/ 123 h 300"/>
                    <a:gd name="T34" fmla="*/ 239 w 300"/>
                    <a:gd name="T35" fmla="*/ 174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0" h="300">
                      <a:moveTo>
                        <a:pt x="150" y="0"/>
                      </a:moveTo>
                      <a:cubicBezTo>
                        <a:pt x="67" y="0"/>
                        <a:pt x="0" y="68"/>
                        <a:pt x="0" y="150"/>
                      </a:cubicBezTo>
                      <a:cubicBezTo>
                        <a:pt x="0" y="233"/>
                        <a:pt x="67" y="300"/>
                        <a:pt x="150" y="300"/>
                      </a:cubicBezTo>
                      <a:cubicBezTo>
                        <a:pt x="233" y="300"/>
                        <a:pt x="300" y="233"/>
                        <a:pt x="300" y="150"/>
                      </a:cubicBezTo>
                      <a:cubicBezTo>
                        <a:pt x="300" y="68"/>
                        <a:pt x="233" y="0"/>
                        <a:pt x="150" y="0"/>
                      </a:cubicBezTo>
                      <a:close/>
                      <a:moveTo>
                        <a:pt x="239" y="174"/>
                      </a:moveTo>
                      <a:cubicBezTo>
                        <a:pt x="171" y="174"/>
                        <a:pt x="171" y="174"/>
                        <a:pt x="171" y="174"/>
                      </a:cubicBezTo>
                      <a:cubicBezTo>
                        <a:pt x="171" y="244"/>
                        <a:pt x="171" y="244"/>
                        <a:pt x="171" y="244"/>
                      </a:cubicBezTo>
                      <a:cubicBezTo>
                        <a:pt x="120" y="244"/>
                        <a:pt x="120" y="244"/>
                        <a:pt x="120" y="244"/>
                      </a:cubicBezTo>
                      <a:cubicBezTo>
                        <a:pt x="120" y="174"/>
                        <a:pt x="120" y="174"/>
                        <a:pt x="120" y="174"/>
                      </a:cubicBezTo>
                      <a:cubicBezTo>
                        <a:pt x="52" y="174"/>
                        <a:pt x="52" y="174"/>
                        <a:pt x="52" y="174"/>
                      </a:cubicBezTo>
                      <a:cubicBezTo>
                        <a:pt x="52" y="123"/>
                        <a:pt x="52" y="123"/>
                        <a:pt x="52" y="123"/>
                      </a:cubicBezTo>
                      <a:cubicBezTo>
                        <a:pt x="120" y="123"/>
                        <a:pt x="120" y="123"/>
                        <a:pt x="120" y="123"/>
                      </a:cubicBezTo>
                      <a:cubicBezTo>
                        <a:pt x="120" y="57"/>
                        <a:pt x="120" y="57"/>
                        <a:pt x="120" y="57"/>
                      </a:cubicBezTo>
                      <a:cubicBezTo>
                        <a:pt x="171" y="57"/>
                        <a:pt x="171" y="57"/>
                        <a:pt x="171" y="57"/>
                      </a:cubicBezTo>
                      <a:cubicBezTo>
                        <a:pt x="171" y="123"/>
                        <a:pt x="171" y="123"/>
                        <a:pt x="171" y="123"/>
                      </a:cubicBezTo>
                      <a:cubicBezTo>
                        <a:pt x="239" y="123"/>
                        <a:pt x="239" y="123"/>
                        <a:pt x="239" y="123"/>
                      </a:cubicBezTo>
                      <a:lnTo>
                        <a:pt x="239" y="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73063F-5033-95C3-A692-454639AD9FFD}"/>
                  </a:ext>
                </a:extLst>
              </p:cNvPr>
              <p:cNvSpPr txBox="1"/>
              <p:nvPr/>
            </p:nvSpPr>
            <p:spPr>
              <a:xfrm>
                <a:off x="3224374" y="5635178"/>
                <a:ext cx="25129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NZ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 video game developers say their income is </a:t>
                </a:r>
                <a:r>
                  <a:rPr kumimoji="0" lang="en-NZ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4847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higher</a:t>
                </a:r>
                <a:r>
                  <a:rPr kumimoji="0" lang="en-NZ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now</a:t>
                </a:r>
                <a:endParaRPr lang="en-NZ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05F71-F835-E392-3533-F2495852A515}"/>
                  </a:ext>
                </a:extLst>
              </p:cNvPr>
              <p:cNvSpPr txBox="1"/>
              <p:nvPr/>
            </p:nvSpPr>
            <p:spPr>
              <a:xfrm>
                <a:off x="1818220" y="5751364"/>
                <a:ext cx="12893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NZ" sz="4400" b="1" dirty="0">
                    <a:solidFill>
                      <a:schemeClr val="bg1"/>
                    </a:solidFill>
                  </a:rPr>
                  <a:t>79%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5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746079-D998-44C7-3005-9EE714B403CF}"/>
              </a:ext>
            </a:extLst>
          </p:cNvPr>
          <p:cNvSpPr/>
          <p:nvPr/>
        </p:nvSpPr>
        <p:spPr bwMode="ltGray">
          <a:xfrm flipH="1">
            <a:off x="1" y="0"/>
            <a:ext cx="7885724" cy="6858000"/>
          </a:xfrm>
          <a:prstGeom prst="rect">
            <a:avLst/>
          </a:prstGeom>
          <a:solidFill>
            <a:srgbClr val="16313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NZ" sz="16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E5196-DA67-9A4B-AB60-1641F3DC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Comparisons to the 2019 report: income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2AE49-627D-96AC-5ED4-F22FA7746130}"/>
              </a:ext>
            </a:extLst>
          </p:cNvPr>
          <p:cNvGrpSpPr/>
          <p:nvPr/>
        </p:nvGrpSpPr>
        <p:grpSpPr>
          <a:xfrm>
            <a:off x="3527837" y="219007"/>
            <a:ext cx="6900332" cy="7728724"/>
            <a:chOff x="4388240" y="225802"/>
            <a:chExt cx="6357989" cy="7121273"/>
          </a:xfrm>
          <a:solidFill>
            <a:srgbClr val="FFFFFF">
              <a:alpha val="5098"/>
            </a:srgbClr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929CB55-D83B-0883-77AD-1A595381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714" y="1491368"/>
              <a:ext cx="4091367" cy="5855707"/>
            </a:xfrm>
            <a:custGeom>
              <a:avLst/>
              <a:gdLst>
                <a:gd name="T0" fmla="*/ 550 w 640"/>
                <a:gd name="T1" fmla="*/ 731 h 915"/>
                <a:gd name="T2" fmla="*/ 45 w 640"/>
                <a:gd name="T3" fmla="*/ 382 h 915"/>
                <a:gd name="T4" fmla="*/ 639 w 640"/>
                <a:gd name="T5" fmla="*/ 406 h 915"/>
                <a:gd name="T6" fmla="*/ 416 w 640"/>
                <a:gd name="T7" fmla="*/ 668 h 915"/>
                <a:gd name="T8" fmla="*/ 255 w 640"/>
                <a:gd name="T9" fmla="*/ 506 h 915"/>
                <a:gd name="T10" fmla="*/ 324 w 640"/>
                <a:gd name="T11" fmla="*/ 551 h 915"/>
                <a:gd name="T12" fmla="*/ 321 w 640"/>
                <a:gd name="T13" fmla="*/ 404 h 915"/>
                <a:gd name="T14" fmla="*/ 193 w 640"/>
                <a:gd name="T15" fmla="*/ 538 h 915"/>
                <a:gd name="T16" fmla="*/ 412 w 640"/>
                <a:gd name="T17" fmla="*/ 75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" h="915">
                  <a:moveTo>
                    <a:pt x="550" y="731"/>
                  </a:moveTo>
                  <a:cubicBezTo>
                    <a:pt x="275" y="915"/>
                    <a:pt x="0" y="667"/>
                    <a:pt x="45" y="382"/>
                  </a:cubicBezTo>
                  <a:cubicBezTo>
                    <a:pt x="105" y="0"/>
                    <a:pt x="636" y="49"/>
                    <a:pt x="639" y="406"/>
                  </a:cubicBezTo>
                  <a:cubicBezTo>
                    <a:pt x="640" y="540"/>
                    <a:pt x="554" y="668"/>
                    <a:pt x="416" y="668"/>
                  </a:cubicBezTo>
                  <a:cubicBezTo>
                    <a:pt x="329" y="668"/>
                    <a:pt x="224" y="605"/>
                    <a:pt x="255" y="506"/>
                  </a:cubicBezTo>
                  <a:cubicBezTo>
                    <a:pt x="266" y="537"/>
                    <a:pt x="291" y="551"/>
                    <a:pt x="324" y="551"/>
                  </a:cubicBezTo>
                  <a:cubicBezTo>
                    <a:pt x="422" y="551"/>
                    <a:pt x="418" y="415"/>
                    <a:pt x="321" y="404"/>
                  </a:cubicBezTo>
                  <a:cubicBezTo>
                    <a:pt x="255" y="396"/>
                    <a:pt x="193" y="457"/>
                    <a:pt x="193" y="538"/>
                  </a:cubicBezTo>
                  <a:cubicBezTo>
                    <a:pt x="193" y="662"/>
                    <a:pt x="298" y="756"/>
                    <a:pt x="412" y="7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4EEAD1B-F7C3-5EB0-0B2D-F3283002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240" y="225802"/>
              <a:ext cx="6357989" cy="6367526"/>
            </a:xfrm>
            <a:custGeom>
              <a:avLst/>
              <a:gdLst>
                <a:gd name="T0" fmla="*/ 480 w 995"/>
                <a:gd name="T1" fmla="*/ 995 h 995"/>
                <a:gd name="T2" fmla="*/ 0 w 995"/>
                <a:gd name="T3" fmla="*/ 498 h 995"/>
                <a:gd name="T4" fmla="*/ 498 w 995"/>
                <a:gd name="T5" fmla="*/ 0 h 995"/>
                <a:gd name="T6" fmla="*/ 995 w 995"/>
                <a:gd name="T7" fmla="*/ 478 h 995"/>
                <a:gd name="T8" fmla="*/ 566 w 995"/>
                <a:gd name="T9" fmla="*/ 127 h 995"/>
                <a:gd name="T10" fmla="*/ 128 w 995"/>
                <a:gd name="T11" fmla="*/ 566 h 995"/>
                <a:gd name="T12" fmla="*/ 480 w 995"/>
                <a:gd name="T13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995">
                  <a:moveTo>
                    <a:pt x="480" y="995"/>
                  </a:moveTo>
                  <a:cubicBezTo>
                    <a:pt x="214" y="986"/>
                    <a:pt x="0" y="766"/>
                    <a:pt x="0" y="498"/>
                  </a:cubicBezTo>
                  <a:cubicBezTo>
                    <a:pt x="0" y="223"/>
                    <a:pt x="223" y="0"/>
                    <a:pt x="498" y="0"/>
                  </a:cubicBezTo>
                  <a:cubicBezTo>
                    <a:pt x="766" y="0"/>
                    <a:pt x="985" y="212"/>
                    <a:pt x="995" y="478"/>
                  </a:cubicBezTo>
                  <a:cubicBezTo>
                    <a:pt x="954" y="279"/>
                    <a:pt x="775" y="127"/>
                    <a:pt x="566" y="127"/>
                  </a:cubicBezTo>
                  <a:cubicBezTo>
                    <a:pt x="328" y="127"/>
                    <a:pt x="128" y="327"/>
                    <a:pt x="128" y="566"/>
                  </a:cubicBezTo>
                  <a:cubicBezTo>
                    <a:pt x="128" y="776"/>
                    <a:pt x="281" y="954"/>
                    <a:pt x="480" y="9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6582F-86B5-52B5-D280-8D376B9AD5E8}"/>
              </a:ext>
            </a:extLst>
          </p:cNvPr>
          <p:cNvSpPr/>
          <p:nvPr/>
        </p:nvSpPr>
        <p:spPr>
          <a:xfrm>
            <a:off x="429983" y="1187355"/>
            <a:ext cx="3323327" cy="5033323"/>
          </a:xfrm>
          <a:prstGeom prst="rect">
            <a:avLst/>
          </a:prstGeom>
          <a:solidFill>
            <a:srgbClr val="3B98B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7DD85-558B-B7F4-C92B-8265EEBB7972}"/>
              </a:ext>
            </a:extLst>
          </p:cNvPr>
          <p:cNvSpPr txBox="1"/>
          <p:nvPr/>
        </p:nvSpPr>
        <p:spPr>
          <a:xfrm>
            <a:off x="768397" y="2100333"/>
            <a:ext cx="278573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Median total personal income </a:t>
            </a:r>
          </a:p>
          <a:p>
            <a:pPr algn="ctr"/>
            <a:r>
              <a:rPr lang="en-NZ" sz="3600" b="1" dirty="0">
                <a:solidFill>
                  <a:schemeClr val="bg1"/>
                </a:solidFill>
              </a:rPr>
              <a:t>$35,800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14993-BAA1-672E-6274-60618572E126}"/>
              </a:ext>
            </a:extLst>
          </p:cNvPr>
          <p:cNvSpPr txBox="1"/>
          <p:nvPr/>
        </p:nvSpPr>
        <p:spPr>
          <a:xfrm>
            <a:off x="859115" y="4397267"/>
            <a:ext cx="2524125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Median creative income</a:t>
            </a:r>
          </a:p>
          <a:p>
            <a:pPr algn="ctr"/>
            <a:r>
              <a:rPr lang="en-NZ" sz="3600" b="1" dirty="0">
                <a:solidFill>
                  <a:schemeClr val="bg1"/>
                </a:solidFill>
              </a:rPr>
              <a:t>$15,000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B4967D-9894-E567-D50B-5A7B2B424B1D}"/>
              </a:ext>
            </a:extLst>
          </p:cNvPr>
          <p:cNvCxnSpPr>
            <a:cxnSpLocks/>
          </p:cNvCxnSpPr>
          <p:nvPr/>
        </p:nvCxnSpPr>
        <p:spPr>
          <a:xfrm>
            <a:off x="690203" y="3776311"/>
            <a:ext cx="2849042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6F878-757B-71A3-F72D-13B4489CC471}"/>
              </a:ext>
            </a:extLst>
          </p:cNvPr>
          <p:cNvSpPr/>
          <p:nvPr/>
        </p:nvSpPr>
        <p:spPr>
          <a:xfrm>
            <a:off x="8291913" y="1597970"/>
            <a:ext cx="3526373" cy="1128826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>
                <a:solidFill>
                  <a:srgbClr val="348476"/>
                </a:solidFill>
              </a:rPr>
              <a:t>More experienced in their creative field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A2FB13-34C1-8C7B-058B-40F363F6094E}"/>
              </a:ext>
            </a:extLst>
          </p:cNvPr>
          <p:cNvSpPr/>
          <p:nvPr/>
        </p:nvSpPr>
        <p:spPr>
          <a:xfrm>
            <a:off x="8291913" y="3155395"/>
            <a:ext cx="3526373" cy="638207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>
                <a:solidFill>
                  <a:srgbClr val="348476"/>
                </a:solidFill>
              </a:rPr>
              <a:t>Older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EA262F-2926-95A1-12BC-54B21A0525F1}"/>
              </a:ext>
            </a:extLst>
          </p:cNvPr>
          <p:cNvSpPr/>
          <p:nvPr/>
        </p:nvSpPr>
        <p:spPr>
          <a:xfrm>
            <a:off x="8291913" y="4243153"/>
            <a:ext cx="3526373" cy="717603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>
                <a:solidFill>
                  <a:srgbClr val="348476"/>
                </a:solidFill>
              </a:rPr>
              <a:t>Slightly more male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75CAB-21DB-5161-9465-A5C9D29727F0}"/>
              </a:ext>
            </a:extLst>
          </p:cNvPr>
          <p:cNvSpPr/>
          <p:nvPr/>
        </p:nvSpPr>
        <p:spPr>
          <a:xfrm>
            <a:off x="8291913" y="5378416"/>
            <a:ext cx="3526373" cy="1048866"/>
          </a:xfrm>
          <a:prstGeom prst="rect">
            <a:avLst/>
          </a:prstGeom>
          <a:solidFill>
            <a:srgbClr val="348476">
              <a:alpha val="30196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843" tIns="114843" rIns="114843" bIns="1148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>
                <a:solidFill>
                  <a:srgbClr val="348476"/>
                </a:solidFill>
              </a:rPr>
              <a:t>Differs by art form participation.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A6F63C-894A-2A18-3A7F-E8193135D1F0}"/>
              </a:ext>
            </a:extLst>
          </p:cNvPr>
          <p:cNvSpPr txBox="1"/>
          <p:nvPr/>
        </p:nvSpPr>
        <p:spPr>
          <a:xfrm>
            <a:off x="8242599" y="409928"/>
            <a:ext cx="3039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spcAft>
                <a:spcPts val="1200"/>
              </a:spcAft>
            </a:pPr>
            <a:r>
              <a:rPr lang="en-NZ" sz="2400" b="1" dirty="0">
                <a:solidFill>
                  <a:srgbClr val="000000"/>
                </a:solidFill>
              </a:rPr>
              <a:t>Compared to 2019, the 2022 group is: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DFB55-DEB2-C68B-5E69-CE86327A66B2}"/>
              </a:ext>
            </a:extLst>
          </p:cNvPr>
          <p:cNvSpPr txBox="1"/>
          <p:nvPr/>
        </p:nvSpPr>
        <p:spPr>
          <a:xfrm>
            <a:off x="753515" y="1317548"/>
            <a:ext cx="2785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76A02B-851F-D310-485B-0F91946C852E}"/>
              </a:ext>
            </a:extLst>
          </p:cNvPr>
          <p:cNvSpPr/>
          <p:nvPr/>
        </p:nvSpPr>
        <p:spPr>
          <a:xfrm>
            <a:off x="4153335" y="1187355"/>
            <a:ext cx="3323327" cy="5033323"/>
          </a:xfrm>
          <a:prstGeom prst="rect">
            <a:avLst/>
          </a:prstGeom>
          <a:solidFill>
            <a:srgbClr val="3B98B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112C4B-9636-02E6-A3E5-F938E47E2DD7}"/>
              </a:ext>
            </a:extLst>
          </p:cNvPr>
          <p:cNvSpPr txBox="1"/>
          <p:nvPr/>
        </p:nvSpPr>
        <p:spPr>
          <a:xfrm>
            <a:off x="4491749" y="2100333"/>
            <a:ext cx="278573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Median total personal income </a:t>
            </a:r>
          </a:p>
          <a:p>
            <a:pPr algn="ctr"/>
            <a:r>
              <a:rPr lang="en-NZ" sz="3600" b="1" dirty="0">
                <a:solidFill>
                  <a:schemeClr val="bg1"/>
                </a:solidFill>
              </a:rPr>
              <a:t>$37,000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B55C71-53FF-AD06-965C-F378B95FF08C}"/>
              </a:ext>
            </a:extLst>
          </p:cNvPr>
          <p:cNvSpPr txBox="1"/>
          <p:nvPr/>
        </p:nvSpPr>
        <p:spPr>
          <a:xfrm>
            <a:off x="4582467" y="4397267"/>
            <a:ext cx="2524125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Median creative income</a:t>
            </a:r>
          </a:p>
          <a:p>
            <a:pPr algn="ctr"/>
            <a:r>
              <a:rPr lang="en-NZ" sz="3600" b="1" dirty="0">
                <a:solidFill>
                  <a:schemeClr val="bg1"/>
                </a:solidFill>
              </a:rPr>
              <a:t>$19,500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36B341-E74E-C179-C049-95EEFCB38699}"/>
              </a:ext>
            </a:extLst>
          </p:cNvPr>
          <p:cNvCxnSpPr>
            <a:cxnSpLocks/>
          </p:cNvCxnSpPr>
          <p:nvPr/>
        </p:nvCxnSpPr>
        <p:spPr>
          <a:xfrm>
            <a:off x="4413555" y="3776311"/>
            <a:ext cx="2849042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EA96671-3A2C-F362-8C7E-6F69714DD228}"/>
              </a:ext>
            </a:extLst>
          </p:cNvPr>
          <p:cNvSpPr txBox="1"/>
          <p:nvPr/>
        </p:nvSpPr>
        <p:spPr>
          <a:xfrm>
            <a:off x="4476867" y="1317548"/>
            <a:ext cx="2785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683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 animBg="1"/>
      <p:bldP spid="21" grpId="0" animBg="1"/>
      <p:bldP spid="22" grpId="0" animBg="1"/>
      <p:bldP spid="23" grpId="0" animBg="1"/>
      <p:bldP spid="27" grpId="0"/>
      <p:bldP spid="30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search document" ma:contentTypeID="0x01010020C29750D968C84E8A532D49EE01BCE00F00EE8B471A20C3344CB01FD5CA0626F143" ma:contentTypeVersion="10" ma:contentTypeDescription="" ma:contentTypeScope="" ma:versionID="88c95202bc131b7e1041d327c633087e">
  <xsd:schema xmlns:xsd="http://www.w3.org/2001/XMLSchema" xmlns:xs="http://www.w3.org/2001/XMLSchema" xmlns:p="http://schemas.microsoft.com/office/2006/metadata/properties" xmlns:ns2="1eb857db-5c67-47b7-8545-aa19c5d2ceac" targetNamespace="http://schemas.microsoft.com/office/2006/metadata/properties" ma:root="true" ma:fieldsID="4eea29b56d2f098082db5baa6cd6d237" ns2:_="">
    <xsd:import namespace="1eb857db-5c67-47b7-8545-aa19c5d2ceac"/>
    <xsd:element name="properties">
      <xsd:complexType>
        <xsd:sequence>
          <xsd:element name="documentManagement">
            <xsd:complexType>
              <xsd:all>
                <xsd:element ref="ns2:Project_x0020_Name" minOccurs="0"/>
                <xsd:element ref="ns2:m2a1961ed2cc4e4bb3a1ba432cb3e43a" minOccurs="0"/>
                <xsd:element ref="ns2:TaxCatchAll" minOccurs="0"/>
                <xsd:element ref="ns2:TaxCatchAllLabel" minOccurs="0"/>
                <xsd:element ref="ns2:p4f68ee493344f4e9716631b78aec2d1" minOccurs="0"/>
                <xsd:element ref="ns2:lfae9de2410d4efba2dc15289f148ae6" minOccurs="0"/>
                <xsd:element ref="ns2:id60abe1eb2344469f5541ce8b53a4b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57db-5c67-47b7-8545-aa19c5d2ceac" elementFormDefault="qualified">
    <xsd:import namespace="http://schemas.microsoft.com/office/2006/documentManagement/types"/>
    <xsd:import namespace="http://schemas.microsoft.com/office/infopath/2007/PartnerControls"/>
    <xsd:element name="Project_x0020_Name" ma:index="2" nillable="true" ma:displayName="Project Name" ma:format="Dropdown" ma:internalName="Project_x0020_Name">
      <xsd:simpleType>
        <xsd:restriction base="dms:Choice">
          <xsd:enumeration value="Diversity"/>
          <xsd:enumeration value="Sustainable Careers"/>
          <xsd:enumeration value="Resilience"/>
          <xsd:enumeration value="Environmental Scan on Funding Assessment Processes"/>
          <xsd:enumeration value="Audience Atlas 2020"/>
          <xsd:enumeration value="International Research Working Group"/>
          <xsd:enumeration value="NZers and the Arts 2020"/>
          <xsd:enumeration value="VUW CoRE Creativity"/>
          <xsd:enumeration value="Customer Survey"/>
          <xsd:enumeration value="Public Sector Reputation Index"/>
          <xsd:enumeration value="Research Plan"/>
          <xsd:enumeration value="Value of the Arts"/>
          <xsd:enumeration value="Creative Professionals 2018"/>
          <xsd:enumeration value="Audience Atlas 2011"/>
          <xsd:enumeration value="Audience Atlas 2014"/>
          <xsd:enumeration value="Audience Atlas 2017"/>
          <xsd:enumeration value="NZers and the Arts 2017"/>
          <xsd:enumeration value="NZers and the Arts 2014"/>
          <xsd:enumeration value="NZers and the Arts 2011"/>
          <xsd:enumeration value="Creative Professionals 2023"/>
          <xsd:enumeration value="Health of the Māori Heritage Arts"/>
          <xsd:enumeration value="Client Satisfaction Survey 2022"/>
          <xsd:enumeration value="NZers and the Arts 2023"/>
          <xsd:enumeration value="Value of the Arts 2023"/>
        </xsd:restriction>
      </xsd:simpleType>
    </xsd:element>
    <xsd:element name="m2a1961ed2cc4e4bb3a1ba432cb3e43a" ma:index="8" nillable="true" ma:taxonomy="true" ma:internalName="m2a1961ed2cc4e4bb3a1ba432cb3e43a" ma:taxonomyFieldName="Document_x0020_Type" ma:displayName="Document Type" ma:default="" ma:fieldId="{62a1961e-d2cc-4e4b-b3a1-ba432cb3e43a}" ma:sspId="454f842a-b86f-4341-96eb-b93a389407ca" ma:termSetId="9238d626-bce4-403a-9fc8-c18fa82d9b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265511f-ab97-4705-b005-6f9530de8c5c}" ma:internalName="TaxCatchAll" ma:showField="CatchAllData" ma:web="dc8d7ee1-75b8-4f87-985b-7dbee26688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265511f-ab97-4705-b005-6f9530de8c5c}" ma:internalName="TaxCatchAllLabel" ma:readOnly="true" ma:showField="CatchAllDataLabel" ma:web="dc8d7ee1-75b8-4f87-985b-7dbee26688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4f68ee493344f4e9716631b78aec2d1" ma:index="12" nillable="true" ma:taxonomy="true" ma:internalName="p4f68ee493344f4e9716631b78aec2d1" ma:taxonomyFieldName="Financial_x0020_Year" ma:displayName="Financial Year" ma:default="" ma:fieldId="{94f68ee4-9334-4f4e-9716-631b78aec2d1}" ma:sspId="454f842a-b86f-4341-96eb-b93a389407ca" ma:termSetId="f2ab3a33-8078-4bdf-b10a-f161a7e110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ae9de2410d4efba2dc15289f148ae6" ma:index="14" nillable="true" ma:taxonomy="true" ma:internalName="lfae9de2410d4efba2dc15289f148ae6" ma:taxonomyFieldName="Status" ma:displayName="Status" ma:default="" ma:fieldId="{5fae9de2-410d-4efb-a2dc-15289f148ae6}" ma:sspId="454f842a-b86f-4341-96eb-b93a389407ca" ma:termSetId="4adf3782-1a58-40aa-bea2-d3846b2e31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60abe1eb2344469f5541ce8b53a4bb" ma:index="17" nillable="true" ma:taxonomy="true" ma:internalName="id60abe1eb2344469f5541ce8b53a4bb" ma:taxonomyFieldName="Stage" ma:displayName="Stage" ma:default="" ma:fieldId="{2d60abe1-eb23-4446-9f55-41ce8b53a4bb}" ma:sspId="454f842a-b86f-4341-96eb-b93a389407ca" ma:termSetId="2ae7382c-9ed4-4bf7-94ac-d0f2594b507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54f842a-b86f-4341-96eb-b93a389407ca" ContentTypeId="0x01010020C29750D968C84E8A532D49EE01BCE00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b857db-5c67-47b7-8545-aa19c5d2ceac">
      <Value>59</Value>
      <Value>3</Value>
      <Value>58</Value>
      <Value>14</Value>
    </TaxCatchAll>
    <p4f68ee493344f4e9716631b78aec2d1 xmlns="1eb857db-5c67-47b7-8545-aa19c5d2ce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2022-23</TermName>
          <TermId xmlns="http://schemas.microsoft.com/office/infopath/2007/PartnerControls">d0f36937-5e3f-44bb-bfd0-17769004b828</TermId>
        </TermInfo>
      </Terms>
    </p4f68ee493344f4e9716631b78aec2d1>
    <Project_x0020_Name xmlns="1eb857db-5c67-47b7-8545-aa19c5d2ceac">Creative Professionals 2023</Project_x0020_Name>
    <id60abe1eb2344469f5541ce8b53a4bb xmlns="1eb857db-5c67-47b7-8545-aa19c5d2ce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Reporting</TermName>
          <TermId xmlns="http://schemas.microsoft.com/office/infopath/2007/PartnerControls">9e5060e8-8fd8-4069-92a6-4a90abe20eb5</TermId>
        </TermInfo>
      </Terms>
    </id60abe1eb2344469f5541ce8b53a4bb>
    <m2a1961ed2cc4e4bb3a1ba432cb3e43a xmlns="1eb857db-5c67-47b7-8545-aa19c5d2ce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</TermName>
          <TermId xmlns="http://schemas.microsoft.com/office/infopath/2007/PartnerControls">c967359e-ba62-476b-b3c9-2370b68c754f</TermId>
        </TermInfo>
      </Terms>
    </m2a1961ed2cc4e4bb3a1ba432cb3e43a>
    <lfae9de2410d4efba2dc15289f148ae6 xmlns="1eb857db-5c67-47b7-8545-aa19c5d2cea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Under review</TermName>
          <TermId xmlns="http://schemas.microsoft.com/office/infopath/2007/PartnerControls">284a1dd6-c02f-4e43-94fd-fbbd7bbbb064</TermId>
        </TermInfo>
      </Terms>
    </lfae9de2410d4efba2dc15289f148ae6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5DD67-A4EA-4047-AA97-33C80D088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857db-5c67-47b7-8545-aa19c5d2c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109F74-8EAF-4F12-9DD2-66634B0D885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BB81A3F-1018-4A88-B8E8-63953F83AE1D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1eb857db-5c67-47b7-8545-aa19c5d2ceac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85C670D-89F3-46F2-A1A4-47491BADB5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881</Words>
  <Application>Microsoft Office PowerPoint</Application>
  <PresentationFormat>Widescreen</PresentationFormat>
  <Paragraphs>174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1_Kantar template master</vt:lpstr>
      <vt:lpstr>Profile of Creative Professionals 2022</vt:lpstr>
      <vt:lpstr>PowerPoint Presentation</vt:lpstr>
      <vt:lpstr>PowerPoint Presentation</vt:lpstr>
      <vt:lpstr>Who did we speak to?</vt:lpstr>
      <vt:lpstr>PowerPoint Presentation</vt:lpstr>
      <vt:lpstr>How do Creative Professionals compare to the rest of the population when it comes to income? </vt:lpstr>
      <vt:lpstr>Personal income (after expenses) by key demographics</vt:lpstr>
      <vt:lpstr>Income change since COVID</vt:lpstr>
      <vt:lpstr>Comparisons to the 2019 report: income</vt:lpstr>
      <vt:lpstr>Perceptions of fairness of remuneration for creative work </vt:lpstr>
      <vt:lpstr>Division of work – proportion also undertaking work outside of the creative sector</vt:lpstr>
      <vt:lpstr>Household income </vt:lpstr>
      <vt:lpstr>Living conditions afforded by present income by median household income </vt:lpstr>
      <vt:lpstr>PowerPoint Presentation</vt:lpstr>
      <vt:lpstr>Career satisfaction </vt:lpstr>
      <vt:lpstr>The relationship between career satisfaction and wellbeing The higher people’s career satisfaction, the higher their life satisfaction </vt:lpstr>
      <vt:lpstr>Burnout</vt:lpstr>
      <vt:lpstr>PowerPoint Presentation</vt:lpstr>
      <vt:lpstr>Participation in the gig economy</vt:lpstr>
      <vt:lpstr>Weighing up the gig economy</vt:lpstr>
      <vt:lpstr>Challenges of the gig 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Kantar</dc:creator>
  <cp:lastModifiedBy>Aroha Rangi</cp:lastModifiedBy>
  <cp:revision>2</cp:revision>
  <cp:lastPrinted>2023-02-14T19:40:24Z</cp:lastPrinted>
  <dcterms:created xsi:type="dcterms:W3CDTF">2016-08-16T10:03:01Z</dcterms:created>
  <dcterms:modified xsi:type="dcterms:W3CDTF">2023-05-18T02:58:34Z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0x01010020C29750D968C84E8A532D49EE01BCE00F00EE8B471A20C3344CB01FD5CA0626F143</vt:lpwstr>
  </property>
  <property fmtid="{D5CDD505-2E9C-101B-9397-08002B2CF9AE}" pid="3" name="Offisync_ServerID">
    <vt:lpwstr>326e730b-c374-4f8b-afe0-bdaa1d145397</vt:lpwstr>
  </property>
  <property fmtid="{D5CDD505-2E9C-101B-9397-08002B2CF9AE}" pid="4" name="Jive_VersionGuid">
    <vt:lpwstr>8610916b-7d5a-4a18-9949-af063dc33af8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FurseA</vt:lpwstr>
  </property>
  <property fmtid="{D5CDD505-2E9C-101B-9397-08002B2CF9AE}" pid="7" name="Offisync_ProviderInitializationData">
    <vt:lpwstr>https://www.mbgreenhouse.com</vt:lpwstr>
  </property>
  <property fmtid="{D5CDD505-2E9C-101B-9397-08002B2CF9AE}" pid="8" name="Offisync_UniqueId">
    <vt:lpwstr>120264</vt:lpwstr>
  </property>
  <property fmtid="{D5CDD505-2E9C-101B-9397-08002B2CF9AE}" pid="9" name="Stage">
    <vt:lpwstr>14;#Reporting|9e5060e8-8fd8-4069-92a6-4a90abe20eb5</vt:lpwstr>
  </property>
  <property fmtid="{D5CDD505-2E9C-101B-9397-08002B2CF9AE}" pid="10" name="MediaServiceImageTags">
    <vt:lpwstr/>
  </property>
  <property fmtid="{D5CDD505-2E9C-101B-9397-08002B2CF9AE}" pid="11" name="Status">
    <vt:lpwstr>58;#Under review|284a1dd6-c02f-4e43-94fd-fbbd7bbbb064</vt:lpwstr>
  </property>
  <property fmtid="{D5CDD505-2E9C-101B-9397-08002B2CF9AE}" pid="12" name="lcf76f155ced4ddcb4097134ff3c332f">
    <vt:lpwstr/>
  </property>
  <property fmtid="{D5CDD505-2E9C-101B-9397-08002B2CF9AE}" pid="13" name="Financial Year">
    <vt:lpwstr>59;#2022-23|d0f36937-5e3f-44bb-bfd0-17769004b828</vt:lpwstr>
  </property>
  <property fmtid="{D5CDD505-2E9C-101B-9397-08002B2CF9AE}" pid="14" name="Document Type">
    <vt:lpwstr>3;#Report|c967359e-ba62-476b-b3c9-2370b68c754f</vt:lpwstr>
  </property>
  <property fmtid="{D5CDD505-2E9C-101B-9397-08002B2CF9AE}" pid="15" name="ClassificationContentMarkingFooterLocations">
    <vt:lpwstr>1_Kantar template master:7</vt:lpwstr>
  </property>
  <property fmtid="{D5CDD505-2E9C-101B-9397-08002B2CF9AE}" pid="16" name="ClassificationContentMarkingFooterText">
    <vt:lpwstr>Confidential Internal Only - Amber</vt:lpwstr>
  </property>
  <property fmtid="{D5CDD505-2E9C-101B-9397-08002B2CF9AE}" pid="17" name="MSIP_Label_3ab07346-34a2-4928-9ea5-c1e3e42cbb15_Enabled">
    <vt:lpwstr>true</vt:lpwstr>
  </property>
  <property fmtid="{D5CDD505-2E9C-101B-9397-08002B2CF9AE}" pid="18" name="MSIP_Label_3ab07346-34a2-4928-9ea5-c1e3e42cbb15_SetDate">
    <vt:lpwstr>2022-12-14T02:22:09Z</vt:lpwstr>
  </property>
  <property fmtid="{D5CDD505-2E9C-101B-9397-08002B2CF9AE}" pid="19" name="MSIP_Label_3ab07346-34a2-4928-9ea5-c1e3e42cbb15_Method">
    <vt:lpwstr>Privileged</vt:lpwstr>
  </property>
  <property fmtid="{D5CDD505-2E9C-101B-9397-08002B2CF9AE}" pid="20" name="MSIP_Label_3ab07346-34a2-4928-9ea5-c1e3e42cbb15_Name">
    <vt:lpwstr>Everyone</vt:lpwstr>
  </property>
  <property fmtid="{D5CDD505-2E9C-101B-9397-08002B2CF9AE}" pid="21" name="MSIP_Label_3ab07346-34a2-4928-9ea5-c1e3e42cbb15_SiteId">
    <vt:lpwstr>1e355c04-e0a4-42ed-8e2d-7351591f0ef1</vt:lpwstr>
  </property>
  <property fmtid="{D5CDD505-2E9C-101B-9397-08002B2CF9AE}" pid="22" name="MSIP_Label_3ab07346-34a2-4928-9ea5-c1e3e42cbb15_ActionId">
    <vt:lpwstr>8980060c-b6c8-4196-851c-e0c109117c7c</vt:lpwstr>
  </property>
  <property fmtid="{D5CDD505-2E9C-101B-9397-08002B2CF9AE}" pid="23" name="MSIP_Label_3ab07346-34a2-4928-9ea5-c1e3e42cbb15_ContentBits">
    <vt:lpwstr>0</vt:lpwstr>
  </property>
</Properties>
</file>