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notesSlides/notesSlide24.xml" ContentType="application/vnd.openxmlformats-officedocument.presentationml.notesSl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5.xml" ContentType="application/vnd.openxmlformats-officedocument.drawingml.chart+xml"/>
  <Override PartName="/ppt/charts/chart46.xml" ContentType="application/vnd.openxmlformats-officedocument.drawingml.chart+xml"/>
  <Override PartName="/ppt/notesSlides/notesSlide28.xml" ContentType="application/vnd.openxmlformats-officedocument.presentationml.notesSlid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1.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2.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2" r:id="rId5"/>
  </p:sldMasterIdLst>
  <p:notesMasterIdLst>
    <p:notesMasterId r:id="rId74"/>
  </p:notesMasterIdLst>
  <p:handoutMasterIdLst>
    <p:handoutMasterId r:id="rId75"/>
  </p:handoutMasterIdLst>
  <p:sldIdLst>
    <p:sldId id="595" r:id="rId6"/>
    <p:sldId id="745" r:id="rId7"/>
    <p:sldId id="746" r:id="rId8"/>
    <p:sldId id="633" r:id="rId9"/>
    <p:sldId id="701" r:id="rId10"/>
    <p:sldId id="770" r:id="rId11"/>
    <p:sldId id="703" r:id="rId12"/>
    <p:sldId id="771" r:id="rId13"/>
    <p:sldId id="712" r:id="rId14"/>
    <p:sldId id="772" r:id="rId15"/>
    <p:sldId id="758" r:id="rId16"/>
    <p:sldId id="652" r:id="rId17"/>
    <p:sldId id="760" r:id="rId18"/>
    <p:sldId id="747" r:id="rId19"/>
    <p:sldId id="759" r:id="rId20"/>
    <p:sldId id="663" r:id="rId21"/>
    <p:sldId id="664" r:id="rId22"/>
    <p:sldId id="775" r:id="rId23"/>
    <p:sldId id="731" r:id="rId24"/>
    <p:sldId id="657" r:id="rId25"/>
    <p:sldId id="748" r:id="rId26"/>
    <p:sldId id="660" r:id="rId27"/>
    <p:sldId id="661" r:id="rId28"/>
    <p:sldId id="662" r:id="rId29"/>
    <p:sldId id="776" r:id="rId30"/>
    <p:sldId id="666" r:id="rId31"/>
    <p:sldId id="667" r:id="rId32"/>
    <p:sldId id="668" r:id="rId33"/>
    <p:sldId id="669" r:id="rId34"/>
    <p:sldId id="806" r:id="rId35"/>
    <p:sldId id="783" r:id="rId36"/>
    <p:sldId id="804" r:id="rId37"/>
    <p:sldId id="805" r:id="rId38"/>
    <p:sldId id="774" r:id="rId39"/>
    <p:sldId id="639" r:id="rId40"/>
    <p:sldId id="730" r:id="rId41"/>
    <p:sldId id="754" r:id="rId42"/>
    <p:sldId id="777" r:id="rId43"/>
    <p:sldId id="802" r:id="rId44"/>
    <p:sldId id="800" r:id="rId45"/>
    <p:sldId id="650" r:id="rId46"/>
    <p:sldId id="803" r:id="rId47"/>
    <p:sldId id="649" r:id="rId48"/>
    <p:sldId id="801" r:id="rId49"/>
    <p:sldId id="786" r:id="rId50"/>
    <p:sldId id="787" r:id="rId51"/>
    <p:sldId id="788" r:id="rId52"/>
    <p:sldId id="789" r:id="rId53"/>
    <p:sldId id="790" r:id="rId54"/>
    <p:sldId id="791" r:id="rId55"/>
    <p:sldId id="793" r:id="rId56"/>
    <p:sldId id="688" r:id="rId57"/>
    <p:sldId id="686" r:id="rId58"/>
    <p:sldId id="687" r:id="rId59"/>
    <p:sldId id="799" r:id="rId60"/>
    <p:sldId id="768" r:id="rId61"/>
    <p:sldId id="766" r:id="rId62"/>
    <p:sldId id="710" r:id="rId63"/>
    <p:sldId id="753" r:id="rId64"/>
    <p:sldId id="780" r:id="rId65"/>
    <p:sldId id="693" r:id="rId66"/>
    <p:sldId id="694" r:id="rId67"/>
    <p:sldId id="695" r:id="rId68"/>
    <p:sldId id="751" r:id="rId69"/>
    <p:sldId id="752" r:id="rId70"/>
    <p:sldId id="778" r:id="rId71"/>
    <p:sldId id="739" r:id="rId72"/>
    <p:sldId id="779" r:id="rId73"/>
  </p:sldIdLst>
  <p:sldSz cx="12192000" cy="6858000"/>
  <p:notesSz cx="6807200" cy="9939338"/>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p15:clr>
            <a:srgbClr val="A4A3A4"/>
          </p15:clr>
        </p15:guide>
        <p15:guide id="2" orient="horz" pos="2160">
          <p15:clr>
            <a:srgbClr val="A4A3A4"/>
          </p15:clr>
        </p15:guide>
        <p15:guide id="3" orient="horz" pos="270">
          <p15:clr>
            <a:srgbClr val="A4A3A4"/>
          </p15:clr>
        </p15:guide>
        <p15:guide id="4" orient="horz" pos="715">
          <p15:clr>
            <a:srgbClr val="A4A3A4"/>
          </p15:clr>
        </p15:guide>
        <p15:guide id="5" orient="horz" pos="1073">
          <p15:clr>
            <a:srgbClr val="A4A3A4"/>
          </p15:clr>
        </p15:guide>
        <p15:guide id="6" orient="horz" pos="3598">
          <p15:clr>
            <a:srgbClr val="A4A3A4"/>
          </p15:clr>
        </p15:guide>
        <p15:guide id="7" orient="horz" pos="4026">
          <p15:clr>
            <a:srgbClr val="A4A3A4"/>
          </p15:clr>
        </p15:guide>
        <p15:guide id="8" pos="7450">
          <p15:clr>
            <a:srgbClr val="A4A3A4"/>
          </p15:clr>
        </p15:guide>
        <p15:guide id="9" pos="3840">
          <p15:clr>
            <a:srgbClr val="A4A3A4"/>
          </p15:clr>
        </p15:guide>
        <p15:guide id="10" pos="224">
          <p15:clr>
            <a:srgbClr val="A4A3A4"/>
          </p15:clr>
        </p15:guide>
        <p15:guide id="11" orient="horz" pos="2150">
          <p15:clr>
            <a:srgbClr val="A4A3A4"/>
          </p15:clr>
        </p15:guide>
        <p15:guide id="12" orient="horz" pos="42">
          <p15:clr>
            <a:srgbClr val="A4A3A4"/>
          </p15:clr>
        </p15:guide>
        <p15:guide id="13" orient="horz" pos="103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9C601-3AE4-D512-E74A-34B012B67EDF}" name="Langley, Edward (MBWCB)" initials="LE(" userId="S::edward.langley@kantarpublic.com::36457392-7fdb-420e-b9a6-066fd9490388" providerId="AD"/>
  <p188:author id="{FBA85C16-FDCC-A9F8-B5E2-1776906FA617}" name="Richard Thompson" initials="RT" userId="S::richardth@creativenz.govt.nz::b1c230d1-8ca9-44a9-8af1-cf68ed22d4e8" providerId="AD"/>
  <p188:author id="{E9B8A763-8BCC-E348-ED72-449997D42BEE}" name="Po Ching, Gabrielle (MBAKL)" initials="PCG(" userId="S::gabrielle.poching@kantarpublic.com::1e44474e-6e0f-4114-ad9b-5259f4b2c6c8" providerId="AD"/>
  <p188:author id="{C2E9BEA8-3210-54AC-1D7B-918757802333}" name="Fuller, Katelynn (MBWCB)" initials="FK(" userId="S::katelynn.fuller@kantarpublic.com::bdffc180-42f7-4c7e-8853-44dafd4521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uller, Katelynn (MBWCB)" initials="FK(" lastIdx="139" clrIdx="0"/>
  <p:cmAuthor id="2" name="Langley, Edward (MBWCB)" initials="LE(" lastIdx="102" clrIdx="1"/>
  <p:cmAuthor id="3" name="Richard Thompson" initials="RT" lastIdx="48" clrIdx="2"/>
  <p:cmAuthor id="4" name="Allanah Kalafatelis" initials="AK" lastIdx="3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13E"/>
    <a:srgbClr val="348476"/>
    <a:srgbClr val="FFFFFF"/>
    <a:srgbClr val="D9D9D9"/>
    <a:srgbClr val="E8C6C7"/>
    <a:srgbClr val="C46C6F"/>
    <a:srgbClr val="65C3B3"/>
    <a:srgbClr val="8AC5DA"/>
    <a:srgbClr val="CDE6E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2A0B1-8EC0-4CA2-A9BA-9BAD898ACF17}" v="9" dt="2022-12-15T01:09:17.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6" autoAdjust="0"/>
    <p:restoredTop sz="94660"/>
  </p:normalViewPr>
  <p:slideViewPr>
    <p:cSldViewPr snapToGrid="0">
      <p:cViewPr varScale="1">
        <p:scale>
          <a:sx n="101" d="100"/>
          <a:sy n="101" d="100"/>
        </p:scale>
        <p:origin x="54" y="210"/>
      </p:cViewPr>
      <p:guideLst>
        <p:guide orient="horz" pos="4152"/>
        <p:guide orient="horz" pos="2160"/>
        <p:guide orient="horz" pos="270"/>
        <p:guide orient="horz" pos="715"/>
        <p:guide orient="horz" pos="1073"/>
        <p:guide orient="horz" pos="3598"/>
        <p:guide orient="horz" pos="4026"/>
        <p:guide pos="7450"/>
        <p:guide pos="3840"/>
        <p:guide pos="224"/>
        <p:guide orient="horz" pos="2150"/>
        <p:guide orient="horz" pos="42"/>
        <p:guide orient="horz" pos="1031"/>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7.xml"/><Relationship Id="rId1" Type="http://schemas.microsoft.com/office/2011/relationships/chartStyle" Target="style4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8.xml"/><Relationship Id="rId1" Type="http://schemas.microsoft.com/office/2011/relationships/chartStyle" Target="style4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64531740627509E-2"/>
          <c:y val="0.24556060443022007"/>
          <c:w val="0.84297990003776857"/>
          <c:h val="0.51316157832673936"/>
        </c:manualLayout>
      </c:layout>
      <c:barChart>
        <c:barDir val="col"/>
        <c:grouping val="clustered"/>
        <c:varyColors val="0"/>
        <c:ser>
          <c:idx val="0"/>
          <c:order val="0"/>
          <c:tx>
            <c:strRef>
              <c:f>Sheet1!$A$2</c:f>
              <c:strCache>
                <c:ptCount val="1"/>
                <c:pt idx="0">
                  <c:v>Total income after expenses</c:v>
                </c:pt>
              </c:strCache>
            </c:strRef>
          </c:tx>
          <c:spPr>
            <a:solidFill>
              <a:srgbClr val="3B98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 No or negative income</c:v>
                </c:pt>
                <c:pt idx="1">
                  <c:v> $1 to $10,000</c:v>
                </c:pt>
                <c:pt idx="2">
                  <c:v> $10,001 to $20,000</c:v>
                </c:pt>
                <c:pt idx="3">
                  <c:v> $20,001 to $30,000</c:v>
                </c:pt>
                <c:pt idx="4">
                  <c:v> $30,001 to $50,000</c:v>
                </c:pt>
                <c:pt idx="5">
                  <c:v> $50,001 to $75,000</c:v>
                </c:pt>
                <c:pt idx="6">
                  <c:v> $75,001 to $100,000</c:v>
                </c:pt>
                <c:pt idx="7">
                  <c:v> More than $100,000</c:v>
                </c:pt>
              </c:strCache>
            </c:strRef>
          </c:cat>
          <c:val>
            <c:numRef>
              <c:f>Sheet1!$B$2:$I$2</c:f>
              <c:numCache>
                <c:formatCode>###0%</c:formatCode>
                <c:ptCount val="8"/>
                <c:pt idx="0">
                  <c:v>0.05</c:v>
                </c:pt>
                <c:pt idx="1">
                  <c:v>0.11</c:v>
                </c:pt>
                <c:pt idx="2">
                  <c:v>0.12</c:v>
                </c:pt>
                <c:pt idx="3">
                  <c:v>0.15</c:v>
                </c:pt>
                <c:pt idx="4">
                  <c:v>0.21</c:v>
                </c:pt>
                <c:pt idx="5">
                  <c:v>0.18</c:v>
                </c:pt>
                <c:pt idx="6">
                  <c:v>7.0000000000000007E-2</c:v>
                </c:pt>
                <c:pt idx="7">
                  <c:v>0.1</c:v>
                </c:pt>
              </c:numCache>
            </c:numRef>
          </c:val>
          <c:extLst>
            <c:ext xmlns:c16="http://schemas.microsoft.com/office/drawing/2014/chart" uri="{C3380CC4-5D6E-409C-BE32-E72D297353CC}">
              <c16:uniqueId val="{00000000-FD1F-478C-95D8-B477255A7DD1}"/>
            </c:ext>
          </c:extLst>
        </c:ser>
        <c:dLbls>
          <c:showLegendKey val="0"/>
          <c:showVal val="0"/>
          <c:showCatName val="0"/>
          <c:showSerName val="0"/>
          <c:showPercent val="0"/>
          <c:showBubbleSize val="0"/>
        </c:dLbls>
        <c:gapWidth val="247"/>
        <c:axId val="137254400"/>
        <c:axId val="137255936"/>
      </c:barChart>
      <c:catAx>
        <c:axId val="13725440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55936"/>
        <c:crosses val="autoZero"/>
        <c:auto val="1"/>
        <c:lblAlgn val="ctr"/>
        <c:lblOffset val="100"/>
        <c:noMultiLvlLbl val="0"/>
      </c:catAx>
      <c:valAx>
        <c:axId val="137255936"/>
        <c:scaling>
          <c:orientation val="minMax"/>
        </c:scaling>
        <c:delete val="1"/>
        <c:axPos val="r"/>
        <c:numFmt formatCode="###0%" sourceLinked="1"/>
        <c:majorTickMark val="out"/>
        <c:minorTickMark val="none"/>
        <c:tickLblPos val="nextTo"/>
        <c:crossAx val="1372544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42014790660861"/>
          <c:y val="1.5351139601139601E-2"/>
          <c:w val="0.352141525412275"/>
          <c:h val="0.95200641025641042"/>
        </c:manualLayout>
      </c:layout>
      <c:barChart>
        <c:barDir val="col"/>
        <c:grouping val="percentStacked"/>
        <c:varyColors val="0"/>
        <c:ser>
          <c:idx val="0"/>
          <c:order val="0"/>
          <c:tx>
            <c:strRef>
              <c:f>Sheet1!$B$1</c:f>
              <c:strCache>
                <c:ptCount val="1"/>
                <c:pt idx="0">
                  <c:v>A lot less time than would have liked</c:v>
                </c:pt>
              </c:strCache>
            </c:strRef>
          </c:tx>
          <c:spPr>
            <a:solidFill>
              <a:srgbClr val="C46C6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Sheet1!$B$2</c:f>
              <c:numCache>
                <c:formatCode>0%</c:formatCode>
                <c:ptCount val="1"/>
                <c:pt idx="0">
                  <c:v>0.19</c:v>
                </c:pt>
              </c:numCache>
            </c:numRef>
          </c:val>
          <c:extLst>
            <c:ext xmlns:c16="http://schemas.microsoft.com/office/drawing/2014/chart" uri="{C3380CC4-5D6E-409C-BE32-E72D297353CC}">
              <c16:uniqueId val="{00000000-FD1F-478C-95D8-B477255A7DD1}"/>
            </c:ext>
          </c:extLst>
        </c:ser>
        <c:ser>
          <c:idx val="1"/>
          <c:order val="1"/>
          <c:tx>
            <c:strRef>
              <c:f>Sheet1!$C$1</c:f>
              <c:strCache>
                <c:ptCount val="1"/>
                <c:pt idx="0">
                  <c:v>Bit less time than would have liked</c:v>
                </c:pt>
              </c:strCache>
            </c:strRef>
          </c:tx>
          <c:spPr>
            <a:solidFill>
              <a:srgbClr val="DCA7A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0%</c:formatCode>
                <c:ptCount val="1"/>
                <c:pt idx="0">
                  <c:v>0.2</c:v>
                </c:pt>
              </c:numCache>
            </c:numRef>
          </c:val>
          <c:extLst>
            <c:ext xmlns:c16="http://schemas.microsoft.com/office/drawing/2014/chart" uri="{C3380CC4-5D6E-409C-BE32-E72D297353CC}">
              <c16:uniqueId val="{00000003-FD1F-478C-95D8-B477255A7DD1}"/>
            </c:ext>
          </c:extLst>
        </c:ser>
        <c:ser>
          <c:idx val="2"/>
          <c:order val="2"/>
          <c:tx>
            <c:strRef>
              <c:f>Sheet1!$D$1</c:f>
              <c:strCache>
                <c:ptCount val="1"/>
                <c:pt idx="0">
                  <c:v>Right amount of time</c:v>
                </c:pt>
              </c:strCache>
            </c:strRef>
          </c:tx>
          <c:spPr>
            <a:solidFill>
              <a:srgbClr val="34847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0%</c:formatCode>
                <c:ptCount val="1"/>
                <c:pt idx="0">
                  <c:v>0.35</c:v>
                </c:pt>
              </c:numCache>
            </c:numRef>
          </c:val>
          <c:extLst>
            <c:ext xmlns:c16="http://schemas.microsoft.com/office/drawing/2014/chart" uri="{C3380CC4-5D6E-409C-BE32-E72D297353CC}">
              <c16:uniqueId val="{00000004-FD1F-478C-95D8-B477255A7DD1}"/>
            </c:ext>
          </c:extLst>
        </c:ser>
        <c:ser>
          <c:idx val="3"/>
          <c:order val="3"/>
          <c:tx>
            <c:strRef>
              <c:f>Sheet1!$E$1</c:f>
              <c:strCache>
                <c:ptCount val="1"/>
                <c:pt idx="0">
                  <c:v>Bit more time than would have liked</c:v>
                </c:pt>
              </c:strCache>
            </c:strRef>
          </c:tx>
          <c:spPr>
            <a:solidFill>
              <a:srgbClr val="3B98B7">
                <a:alpha val="40000"/>
              </a:srgb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0%</c:formatCode>
                <c:ptCount val="1"/>
                <c:pt idx="0">
                  <c:v>0.15</c:v>
                </c:pt>
              </c:numCache>
            </c:numRef>
          </c:val>
          <c:extLst>
            <c:ext xmlns:c16="http://schemas.microsoft.com/office/drawing/2014/chart" uri="{C3380CC4-5D6E-409C-BE32-E72D297353CC}">
              <c16:uniqueId val="{00000005-FD1F-478C-95D8-B477255A7DD1}"/>
            </c:ext>
          </c:extLst>
        </c:ser>
        <c:ser>
          <c:idx val="4"/>
          <c:order val="4"/>
          <c:tx>
            <c:strRef>
              <c:f>Sheet1!$F$1</c:f>
              <c:strCache>
                <c:ptCount val="1"/>
                <c:pt idx="0">
                  <c:v>A lot more time than would have liked</c:v>
                </c:pt>
              </c:strCache>
            </c:strRef>
          </c:tx>
          <c:spPr>
            <a:solidFill>
              <a:srgbClr val="3B98B7"/>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Sheet1!$F$2</c:f>
              <c:numCache>
                <c:formatCode>0%</c:formatCode>
                <c:ptCount val="1"/>
                <c:pt idx="0">
                  <c:v>0.12</c:v>
                </c:pt>
              </c:numCache>
            </c:numRef>
          </c:val>
          <c:extLst>
            <c:ext xmlns:c16="http://schemas.microsoft.com/office/drawing/2014/chart" uri="{C3380CC4-5D6E-409C-BE32-E72D297353CC}">
              <c16:uniqueId val="{00000006-FD1F-478C-95D8-B477255A7DD1}"/>
            </c:ext>
          </c:extLst>
        </c:ser>
        <c:dLbls>
          <c:showLegendKey val="0"/>
          <c:showVal val="0"/>
          <c:showCatName val="0"/>
          <c:showSerName val="0"/>
          <c:showPercent val="0"/>
          <c:showBubbleSize val="0"/>
        </c:dLbls>
        <c:gapWidth val="356"/>
        <c:overlap val="100"/>
        <c:axId val="249754368"/>
        <c:axId val="249755904"/>
      </c:barChart>
      <c:catAx>
        <c:axId val="249754368"/>
        <c:scaling>
          <c:orientation val="minMax"/>
        </c:scaling>
        <c:delete val="1"/>
        <c:axPos val="b"/>
        <c:numFmt formatCode="@" sourceLinked="1"/>
        <c:majorTickMark val="none"/>
        <c:minorTickMark val="none"/>
        <c:tickLblPos val="nextTo"/>
        <c:crossAx val="249755904"/>
        <c:crosses val="autoZero"/>
        <c:auto val="1"/>
        <c:lblAlgn val="ctr"/>
        <c:lblOffset val="100"/>
        <c:noMultiLvlLbl val="0"/>
      </c:catAx>
      <c:valAx>
        <c:axId val="249755904"/>
        <c:scaling>
          <c:orientation val="minMax"/>
        </c:scaling>
        <c:delete val="1"/>
        <c:axPos val="l"/>
        <c:numFmt formatCode="0%" sourceLinked="1"/>
        <c:majorTickMark val="out"/>
        <c:minorTickMark val="none"/>
        <c:tickLblPos val="nextTo"/>
        <c:crossAx val="249754368"/>
        <c:crosses val="autoZero"/>
        <c:crossBetween val="between"/>
      </c:valAx>
      <c:spPr>
        <a:noFill/>
        <a:ln>
          <a:noFill/>
        </a:ln>
        <a:effectLst/>
      </c:spPr>
    </c:plotArea>
    <c:legend>
      <c:legendPos val="l"/>
      <c:layout>
        <c:manualLayout>
          <c:xMode val="edge"/>
          <c:yMode val="edge"/>
          <c:x val="0"/>
          <c:y val="3.9604463437796771E-2"/>
          <c:w val="0.24403120317750954"/>
          <c:h val="0.8783855650522317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rgbClr val="D9AB2D"/>
            </a:solidFill>
            <a:ln>
              <a:noFill/>
            </a:ln>
            <a:effectLst/>
          </c:spPr>
          <c:invertIfNegative val="0"/>
          <c:dPt>
            <c:idx val="0"/>
            <c:invertIfNegative val="0"/>
            <c:bubble3D val="0"/>
            <c:spPr>
              <a:solidFill>
                <a:srgbClr val="3B98B7"/>
              </a:solidFill>
              <a:ln>
                <a:noFill/>
              </a:ln>
              <a:effectLst/>
            </c:spPr>
            <c:extLst>
              <c:ext xmlns:c16="http://schemas.microsoft.com/office/drawing/2014/chart" uri="{C3380CC4-5D6E-409C-BE32-E72D297353CC}">
                <c16:uniqueId val="{00000005-26AD-46D0-BAF6-F2177B580323}"/>
              </c:ext>
            </c:extLst>
          </c:dPt>
          <c:dPt>
            <c:idx val="1"/>
            <c:invertIfNegative val="0"/>
            <c:bubble3D val="0"/>
            <c:spPr>
              <a:solidFill>
                <a:srgbClr val="B1D6E2"/>
              </a:solidFill>
              <a:ln>
                <a:noFill/>
              </a:ln>
              <a:effectLst/>
            </c:spPr>
            <c:extLst>
              <c:ext xmlns:c16="http://schemas.microsoft.com/office/drawing/2014/chart" uri="{C3380CC4-5D6E-409C-BE32-E72D297353CC}">
                <c16:uniqueId val="{00000004-26AD-46D0-BAF6-F2177B580323}"/>
              </c:ext>
            </c:extLst>
          </c:dPt>
          <c:dPt>
            <c:idx val="2"/>
            <c:invertIfNegative val="0"/>
            <c:bubble3D val="0"/>
            <c:spPr>
              <a:solidFill>
                <a:srgbClr val="348476"/>
              </a:solidFill>
              <a:ln>
                <a:noFill/>
              </a:ln>
              <a:effectLst/>
            </c:spPr>
            <c:extLst>
              <c:ext xmlns:c16="http://schemas.microsoft.com/office/drawing/2014/chart" uri="{C3380CC4-5D6E-409C-BE32-E72D297353CC}">
                <c16:uniqueId val="{00000001-997C-40B4-A081-3F33CAC784B1}"/>
              </c:ext>
            </c:extLst>
          </c:dPt>
          <c:dPt>
            <c:idx val="3"/>
            <c:invertIfNegative val="0"/>
            <c:bubble3D val="0"/>
            <c:spPr>
              <a:solidFill>
                <a:srgbClr val="DCA7A9"/>
              </a:solidFill>
              <a:ln>
                <a:noFill/>
              </a:ln>
              <a:effectLst/>
            </c:spPr>
            <c:extLst>
              <c:ext xmlns:c16="http://schemas.microsoft.com/office/drawing/2014/chart" uri="{C3380CC4-5D6E-409C-BE32-E72D297353CC}">
                <c16:uniqueId val="{00000002-26AD-46D0-BAF6-F2177B580323}"/>
              </c:ext>
            </c:extLst>
          </c:dPt>
          <c:dPt>
            <c:idx val="4"/>
            <c:invertIfNegative val="0"/>
            <c:bubble3D val="0"/>
            <c:spPr>
              <a:solidFill>
                <a:srgbClr val="C46C6F"/>
              </a:solidFill>
              <a:ln>
                <a:noFill/>
              </a:ln>
              <a:effectLst/>
            </c:spPr>
            <c:extLst>
              <c:ext xmlns:c16="http://schemas.microsoft.com/office/drawing/2014/chart" uri="{C3380CC4-5D6E-409C-BE32-E72D297353CC}">
                <c16:uniqueId val="{00000003-26AD-46D0-BAF6-F2177B580323}"/>
              </c:ext>
            </c:extLst>
          </c:dPt>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spent a lot more time than I would have liked</c:v>
                </c:pt>
                <c:pt idx="1">
                  <c:v>I spent a bit more time than I would have liked</c:v>
                </c:pt>
                <c:pt idx="2">
                  <c:v>I spent about the right amount of time</c:v>
                </c:pt>
                <c:pt idx="3">
                  <c:v>I spent a bit less time than I would have liked</c:v>
                </c:pt>
                <c:pt idx="4">
                  <c:v>I spent a lot less time than I would have liked</c:v>
                </c:pt>
              </c:strCache>
            </c:strRef>
          </c:cat>
          <c:val>
            <c:numRef>
              <c:f>Sheet1!$B$2:$B$6</c:f>
              <c:numCache>
                <c:formatCode>###0.00</c:formatCode>
                <c:ptCount val="5"/>
                <c:pt idx="0">
                  <c:v>54</c:v>
                </c:pt>
                <c:pt idx="1">
                  <c:v>47</c:v>
                </c:pt>
                <c:pt idx="2">
                  <c:v>37</c:v>
                </c:pt>
                <c:pt idx="3">
                  <c:v>30</c:v>
                </c:pt>
                <c:pt idx="4">
                  <c:v>19</c:v>
                </c:pt>
              </c:numCache>
            </c:numRef>
          </c:val>
          <c:extLst>
            <c:ext xmlns:c16="http://schemas.microsoft.com/office/drawing/2014/chart" uri="{C3380CC4-5D6E-409C-BE32-E72D297353CC}">
              <c16:uniqueId val="{00000002-997C-40B4-A081-3F33CAC784B1}"/>
            </c:ext>
          </c:extLst>
        </c:ser>
        <c:dLbls>
          <c:showLegendKey val="0"/>
          <c:showVal val="0"/>
          <c:showCatName val="0"/>
          <c:showSerName val="0"/>
          <c:showPercent val="0"/>
          <c:showBubbleSize val="0"/>
        </c:dLbls>
        <c:gapWidth val="344"/>
        <c:axId val="253559936"/>
        <c:axId val="253561472"/>
      </c:barChart>
      <c:catAx>
        <c:axId val="253559936"/>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3561472"/>
        <c:crosses val="autoZero"/>
        <c:auto val="1"/>
        <c:lblAlgn val="ctr"/>
        <c:lblOffset val="100"/>
        <c:noMultiLvlLbl val="0"/>
      </c:catAx>
      <c:valAx>
        <c:axId val="253561472"/>
        <c:scaling>
          <c:orientation val="minMax"/>
          <c:max val="60"/>
        </c:scaling>
        <c:delete val="1"/>
        <c:axPos val="r"/>
        <c:numFmt formatCode="#,##0.00" sourceLinked="0"/>
        <c:majorTickMark val="none"/>
        <c:minorTickMark val="none"/>
        <c:tickLblPos val="nextTo"/>
        <c:crossAx val="2535599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49766333109596"/>
          <c:y val="2.7003908431588067E-2"/>
          <c:w val="0.30365834834421634"/>
          <c:h val="0.9383582770211607"/>
        </c:manualLayout>
      </c:layout>
      <c:barChart>
        <c:barDir val="bar"/>
        <c:grouping val="clustered"/>
        <c:varyColors val="0"/>
        <c:ser>
          <c:idx val="0"/>
          <c:order val="0"/>
          <c:tx>
            <c:strRef>
              <c:f>Sheet1!$B$1</c:f>
              <c:strCache>
                <c:ptCount val="1"/>
                <c:pt idx="0">
                  <c:v>Series 1</c:v>
                </c:pt>
              </c:strCache>
            </c:strRef>
          </c:tx>
          <c:spPr>
            <a:solidFill>
              <a:srgbClr val="3B98B7"/>
            </a:solidFill>
            <a:ln>
              <a:noFill/>
            </a:ln>
            <a:effectLst/>
          </c:spPr>
          <c:invertIfNegative val="0"/>
          <c:dPt>
            <c:idx val="8"/>
            <c:invertIfNegative val="0"/>
            <c:bubble3D val="0"/>
            <c:extLst>
              <c:ext xmlns:c16="http://schemas.microsoft.com/office/drawing/2014/chart" uri="{C3380CC4-5D6E-409C-BE32-E72D297353CC}">
                <c16:uniqueId val="{00000003-0DED-4AB5-857B-4EF39B8A15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Insufficient income to make a living</c:v>
                </c:pt>
                <c:pt idx="1">
                  <c:v>Other work commitments in non-creative roles</c:v>
                </c:pt>
                <c:pt idx="2">
                  <c:v>Continuous work not available due to COVID</c:v>
                </c:pt>
                <c:pt idx="3">
                  <c:v>Domestic responsibilities</c:v>
                </c:pt>
                <c:pt idx="4">
                  <c:v>Lack of time</c:v>
                </c:pt>
                <c:pt idx="5">
                  <c:v>Market saturation / market is too small</c:v>
                </c:pt>
                <c:pt idx="6">
                  <c:v>Lack of targeted opportunities</c:v>
                </c:pt>
                <c:pt idx="7">
                  <c:v>Insufficient capital to invest in tools etc</c:v>
                </c:pt>
                <c:pt idx="8">
                  <c:v>Continuous work not available (for reasons other than COVID)</c:v>
                </c:pt>
                <c:pt idx="9">
                  <c:v>Lack of career path</c:v>
                </c:pt>
                <c:pt idx="10">
                  <c:v>Injury / illness prevented me from working</c:v>
                </c:pt>
                <c:pt idx="11">
                  <c:v>Too much time spent on promoting my work</c:v>
                </c:pt>
                <c:pt idx="12">
                  <c:v>Lack of inspiration</c:v>
                </c:pt>
                <c:pt idx="13">
                  <c:v>Not having access to materials / equipment</c:v>
                </c:pt>
                <c:pt idx="14">
                  <c:v>Something else </c:v>
                </c:pt>
              </c:strCache>
            </c:strRef>
          </c:cat>
          <c:val>
            <c:numRef>
              <c:f>Sheet1!$B$2:$B$16</c:f>
              <c:numCache>
                <c:formatCode>0%</c:formatCode>
                <c:ptCount val="15"/>
                <c:pt idx="0">
                  <c:v>0.5</c:v>
                </c:pt>
                <c:pt idx="1">
                  <c:v>0.49</c:v>
                </c:pt>
                <c:pt idx="2">
                  <c:v>0.45</c:v>
                </c:pt>
                <c:pt idx="3">
                  <c:v>0.34</c:v>
                </c:pt>
                <c:pt idx="4">
                  <c:v>0.34</c:v>
                </c:pt>
                <c:pt idx="5">
                  <c:v>0.25</c:v>
                </c:pt>
                <c:pt idx="6">
                  <c:v>0.25</c:v>
                </c:pt>
                <c:pt idx="7">
                  <c:v>0.24</c:v>
                </c:pt>
                <c:pt idx="8">
                  <c:v>0.19</c:v>
                </c:pt>
                <c:pt idx="9">
                  <c:v>0.18</c:v>
                </c:pt>
                <c:pt idx="10">
                  <c:v>0.14000000000000001</c:v>
                </c:pt>
                <c:pt idx="11">
                  <c:v>0.12</c:v>
                </c:pt>
                <c:pt idx="12">
                  <c:v>0.12</c:v>
                </c:pt>
                <c:pt idx="13">
                  <c:v>0.11</c:v>
                </c:pt>
                <c:pt idx="14">
                  <c:v>0.11</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02"/>
        <c:axId val="253249024"/>
        <c:axId val="253250560"/>
      </c:barChart>
      <c:catAx>
        <c:axId val="253249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53250560"/>
        <c:crosses val="autoZero"/>
        <c:auto val="1"/>
        <c:lblAlgn val="ctr"/>
        <c:lblOffset val="100"/>
        <c:noMultiLvlLbl val="0"/>
      </c:catAx>
      <c:valAx>
        <c:axId val="253250560"/>
        <c:scaling>
          <c:orientation val="minMax"/>
        </c:scaling>
        <c:delete val="1"/>
        <c:axPos val="t"/>
        <c:numFmt formatCode="0%" sourceLinked="1"/>
        <c:majorTickMark val="none"/>
        <c:minorTickMark val="none"/>
        <c:tickLblPos val="nextTo"/>
        <c:crossAx val="253249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94763904974578E-2"/>
          <c:y val="4.856869006214129E-2"/>
          <c:w val="0.93039859288035287"/>
          <c:h val="0.76051732703062369"/>
        </c:manualLayout>
      </c:layout>
      <c:barChart>
        <c:barDir val="col"/>
        <c:grouping val="clustered"/>
        <c:varyColors val="0"/>
        <c:ser>
          <c:idx val="0"/>
          <c:order val="0"/>
          <c:tx>
            <c:strRef>
              <c:f>Sheet1!$B$1</c:f>
              <c:strCache>
                <c:ptCount val="1"/>
                <c:pt idx="0">
                  <c:v>Column2</c:v>
                </c:pt>
              </c:strCache>
            </c:strRef>
          </c:tx>
          <c:spPr>
            <a:solidFill>
              <a:srgbClr val="C46C6F"/>
            </a:solidFill>
            <a:ln>
              <a:noFill/>
            </a:ln>
            <a:effectLst/>
          </c:spPr>
          <c:invertIfNegative val="0"/>
          <c:dPt>
            <c:idx val="2"/>
            <c:invertIfNegative val="0"/>
            <c:bubble3D val="0"/>
            <c:extLst>
              <c:ext xmlns:c16="http://schemas.microsoft.com/office/drawing/2014/chart" uri="{C3380CC4-5D6E-409C-BE32-E72D297353CC}">
                <c16:uniqueId val="{00000001-3854-4D43-BBED-8F537B3C4CE8}"/>
              </c:ext>
            </c:extLst>
          </c:dPt>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$10,000 or less</c:v>
                </c:pt>
                <c:pt idx="1">
                  <c:v> $10,001 to $20,000</c:v>
                </c:pt>
                <c:pt idx="2">
                  <c:v> $20,001 to $30,000</c:v>
                </c:pt>
                <c:pt idx="3">
                  <c:v> $30,000 to $50,000</c:v>
                </c:pt>
                <c:pt idx="4">
                  <c:v> $50,001 to $75,000</c:v>
                </c:pt>
                <c:pt idx="5">
                  <c:v> $75,001 to $100,000</c:v>
                </c:pt>
                <c:pt idx="6">
                  <c:v> $100,001 to $125,000</c:v>
                </c:pt>
                <c:pt idx="7">
                  <c:v> $125,001 to $150,000</c:v>
                </c:pt>
                <c:pt idx="8">
                  <c:v> $150,001 to $175,000</c:v>
                </c:pt>
                <c:pt idx="9">
                  <c:v> $175,001 to $200,000</c:v>
                </c:pt>
                <c:pt idx="10">
                  <c:v> $200,001 to $250,000</c:v>
                </c:pt>
                <c:pt idx="11">
                  <c:v>Greater than $250,000</c:v>
                </c:pt>
              </c:strCache>
            </c:strRef>
          </c:cat>
          <c:val>
            <c:numRef>
              <c:f>Sheet1!$B$2:$B$13</c:f>
              <c:numCache>
                <c:formatCode>###0.0%</c:formatCode>
                <c:ptCount val="12"/>
                <c:pt idx="0">
                  <c:v>0.03</c:v>
                </c:pt>
                <c:pt idx="1">
                  <c:v>0.02</c:v>
                </c:pt>
                <c:pt idx="2">
                  <c:v>0.08</c:v>
                </c:pt>
                <c:pt idx="3">
                  <c:v>0.1</c:v>
                </c:pt>
                <c:pt idx="4">
                  <c:v>0.18</c:v>
                </c:pt>
                <c:pt idx="5">
                  <c:v>0.21</c:v>
                </c:pt>
                <c:pt idx="6">
                  <c:v>0.11</c:v>
                </c:pt>
                <c:pt idx="7">
                  <c:v>0.1</c:v>
                </c:pt>
                <c:pt idx="8">
                  <c:v>0.04</c:v>
                </c:pt>
                <c:pt idx="9">
                  <c:v>0.06</c:v>
                </c:pt>
                <c:pt idx="10">
                  <c:v>0.03</c:v>
                </c:pt>
                <c:pt idx="11">
                  <c:v>0.04</c:v>
                </c:pt>
              </c:numCache>
            </c:numRef>
          </c:val>
          <c:extLst>
            <c:ext xmlns:c16="http://schemas.microsoft.com/office/drawing/2014/chart" uri="{C3380CC4-5D6E-409C-BE32-E72D297353CC}">
              <c16:uniqueId val="{00000002-3854-4D43-BBED-8F537B3C4CE8}"/>
            </c:ext>
          </c:extLst>
        </c:ser>
        <c:dLbls>
          <c:showLegendKey val="0"/>
          <c:showVal val="0"/>
          <c:showCatName val="0"/>
          <c:showSerName val="0"/>
          <c:showPercent val="0"/>
          <c:showBubbleSize val="0"/>
        </c:dLbls>
        <c:gapWidth val="150"/>
        <c:axId val="253029760"/>
        <c:axId val="253068416"/>
      </c:barChart>
      <c:catAx>
        <c:axId val="2530297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53068416"/>
        <c:crosses val="autoZero"/>
        <c:auto val="1"/>
        <c:lblAlgn val="ctr"/>
        <c:lblOffset val="100"/>
        <c:noMultiLvlLbl val="0"/>
      </c:catAx>
      <c:valAx>
        <c:axId val="253068416"/>
        <c:scaling>
          <c:orientation val="minMax"/>
          <c:max val="0.5"/>
          <c:min val="0"/>
        </c:scaling>
        <c:delete val="1"/>
        <c:axPos val="l"/>
        <c:numFmt formatCode="0%" sourceLinked="0"/>
        <c:majorTickMark val="out"/>
        <c:minorTickMark val="none"/>
        <c:tickLblPos val="nextTo"/>
        <c:crossAx val="25302976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rgbClr val="3B98B7"/>
            </a:solidFill>
            <a:ln>
              <a:noFill/>
            </a:ln>
            <a:effectLst/>
          </c:spPr>
          <c:invertIfNegative val="0"/>
          <c:dPt>
            <c:idx val="2"/>
            <c:invertIfNegative val="0"/>
            <c:bubble3D val="0"/>
            <c:extLst>
              <c:ext xmlns:c16="http://schemas.microsoft.com/office/drawing/2014/chart" uri="{C3380CC4-5D6E-409C-BE32-E72D297353CC}">
                <c16:uniqueId val="{00000001-5C3A-4389-BCC4-996DEFFC46F1}"/>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Finding it very difficult on present income</c:v>
                </c:pt>
                <c:pt idx="1">
                  <c:v>Finding it difficult on present income</c:v>
                </c:pt>
                <c:pt idx="2">
                  <c:v>Getting by on present income</c:v>
                </c:pt>
                <c:pt idx="3">
                  <c:v>Living comfortably on present income</c:v>
                </c:pt>
              </c:strCache>
            </c:strRef>
          </c:cat>
          <c:val>
            <c:numRef>
              <c:f>Sheet1!$B$2:$B$5</c:f>
              <c:numCache>
                <c:formatCode>_-"$"* #,##0_-;\-"$"* #,##0_-;_-"$"* "-"??_-;_-@_-</c:formatCode>
                <c:ptCount val="4"/>
                <c:pt idx="0">
                  <c:v>39000</c:v>
                </c:pt>
                <c:pt idx="1">
                  <c:v>67300</c:v>
                </c:pt>
                <c:pt idx="2">
                  <c:v>95400</c:v>
                </c:pt>
                <c:pt idx="3">
                  <c:v>140000</c:v>
                </c:pt>
              </c:numCache>
            </c:numRef>
          </c:val>
          <c:extLst>
            <c:ext xmlns:c16="http://schemas.microsoft.com/office/drawing/2014/chart" uri="{C3380CC4-5D6E-409C-BE32-E72D297353CC}">
              <c16:uniqueId val="{00000002-5C3A-4389-BCC4-996DEFFC46F1}"/>
            </c:ext>
          </c:extLst>
        </c:ser>
        <c:dLbls>
          <c:showLegendKey val="0"/>
          <c:showVal val="0"/>
          <c:showCatName val="0"/>
          <c:showSerName val="0"/>
          <c:showPercent val="0"/>
          <c:showBubbleSize val="0"/>
        </c:dLbls>
        <c:gapWidth val="452"/>
        <c:axId val="253186816"/>
        <c:axId val="253188352"/>
      </c:barChart>
      <c:catAx>
        <c:axId val="2531868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53188352"/>
        <c:crosses val="autoZero"/>
        <c:auto val="1"/>
        <c:lblAlgn val="ctr"/>
        <c:lblOffset val="100"/>
        <c:noMultiLvlLbl val="0"/>
      </c:catAx>
      <c:valAx>
        <c:axId val="253188352"/>
        <c:scaling>
          <c:orientation val="minMax"/>
          <c:max val="150000"/>
          <c:min val="0"/>
        </c:scaling>
        <c:delete val="1"/>
        <c:axPos val="l"/>
        <c:numFmt formatCode="&quot;$&quot;#,##0" sourceLinked="0"/>
        <c:majorTickMark val="none"/>
        <c:minorTickMark val="none"/>
        <c:tickLblPos val="nextTo"/>
        <c:crossAx val="253186816"/>
        <c:crosses val="autoZero"/>
        <c:crossBetween val="between"/>
        <c:majorUnit val="5000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72829005588071"/>
          <c:y val="0.11743070243793832"/>
          <c:w val="0.29701788072349933"/>
          <c:h val="0.80586759116426265"/>
        </c:manualLayout>
      </c:layout>
      <c:barChart>
        <c:barDir val="col"/>
        <c:grouping val="percentStacked"/>
        <c:varyColors val="0"/>
        <c:ser>
          <c:idx val="0"/>
          <c:order val="0"/>
          <c:tx>
            <c:strRef>
              <c:f>Sheet1!$B$1</c:f>
              <c:strCache>
                <c:ptCount val="1"/>
                <c:pt idx="0">
                  <c:v>I do not have a safety net, but do not need one</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0-5731-4E9D-8E0D-352B101EC9E4}"/>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Sheet1!$B$2</c:f>
              <c:numCache>
                <c:formatCode>0%</c:formatCode>
                <c:ptCount val="1"/>
                <c:pt idx="0">
                  <c:v>0.11</c:v>
                </c:pt>
              </c:numCache>
            </c:numRef>
          </c:val>
          <c:extLst>
            <c:ext xmlns:c16="http://schemas.microsoft.com/office/drawing/2014/chart" uri="{C3380CC4-5D6E-409C-BE32-E72D297353CC}">
              <c16:uniqueId val="{00000000-FD1F-478C-95D8-B477255A7DD1}"/>
            </c:ext>
          </c:extLst>
        </c:ser>
        <c:ser>
          <c:idx val="1"/>
          <c:order val="1"/>
          <c:tx>
            <c:strRef>
              <c:f>Sheet1!$C$1</c:f>
              <c:strCache>
                <c:ptCount val="1"/>
                <c:pt idx="0">
                  <c:v>I do not have a safety net, and need one</c:v>
                </c:pt>
              </c:strCache>
            </c:strRef>
          </c:tx>
          <c:spPr>
            <a:solidFill>
              <a:srgbClr val="C46C6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0%</c:formatCode>
                <c:ptCount val="1"/>
                <c:pt idx="0">
                  <c:v>0.26</c:v>
                </c:pt>
              </c:numCache>
            </c:numRef>
          </c:val>
          <c:extLst>
            <c:ext xmlns:c16="http://schemas.microsoft.com/office/drawing/2014/chart" uri="{C3380CC4-5D6E-409C-BE32-E72D297353CC}">
              <c16:uniqueId val="{00000003-FD1F-478C-95D8-B477255A7DD1}"/>
            </c:ext>
          </c:extLst>
        </c:ser>
        <c:ser>
          <c:idx val="2"/>
          <c:order val="2"/>
          <c:tx>
            <c:strRef>
              <c:f>Sheet1!$D$1</c:f>
              <c:strCache>
                <c:ptCount val="1"/>
                <c:pt idx="0">
                  <c:v>I have a safety net, but it is still not enough</c:v>
                </c:pt>
              </c:strCache>
            </c:strRef>
          </c:tx>
          <c:spPr>
            <a:solidFill>
              <a:srgbClr val="DCA7A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0%</c:formatCode>
                <c:ptCount val="1"/>
                <c:pt idx="0">
                  <c:v>0.31</c:v>
                </c:pt>
              </c:numCache>
            </c:numRef>
          </c:val>
          <c:extLst>
            <c:ext xmlns:c16="http://schemas.microsoft.com/office/drawing/2014/chart" uri="{C3380CC4-5D6E-409C-BE32-E72D297353CC}">
              <c16:uniqueId val="{00000004-FD1F-478C-95D8-B477255A7DD1}"/>
            </c:ext>
          </c:extLst>
        </c:ser>
        <c:ser>
          <c:idx val="3"/>
          <c:order val="3"/>
          <c:tx>
            <c:strRef>
              <c:f>Sheet1!$E$1</c:f>
              <c:strCache>
                <c:ptCount val="1"/>
                <c:pt idx="0">
                  <c:v>I have a safety net, and it is sufficient</c:v>
                </c:pt>
              </c:strCache>
            </c:strRef>
          </c:tx>
          <c:spPr>
            <a:solidFill>
              <a:srgbClr val="34847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0%</c:formatCode>
                <c:ptCount val="1"/>
                <c:pt idx="0">
                  <c:v>0.31</c:v>
                </c:pt>
              </c:numCache>
            </c:numRef>
          </c:val>
          <c:extLst>
            <c:ext xmlns:c16="http://schemas.microsoft.com/office/drawing/2014/chart" uri="{C3380CC4-5D6E-409C-BE32-E72D297353CC}">
              <c16:uniqueId val="{00000005-FD1F-478C-95D8-B477255A7DD1}"/>
            </c:ext>
          </c:extLst>
        </c:ser>
        <c:dLbls>
          <c:showLegendKey val="0"/>
          <c:showVal val="0"/>
          <c:showCatName val="0"/>
          <c:showSerName val="0"/>
          <c:showPercent val="0"/>
          <c:showBubbleSize val="0"/>
        </c:dLbls>
        <c:gapWidth val="415"/>
        <c:overlap val="100"/>
        <c:axId val="253454592"/>
        <c:axId val="253485056"/>
      </c:barChart>
      <c:catAx>
        <c:axId val="253454592"/>
        <c:scaling>
          <c:orientation val="minMax"/>
        </c:scaling>
        <c:delete val="1"/>
        <c:axPos val="b"/>
        <c:numFmt formatCode="@" sourceLinked="1"/>
        <c:majorTickMark val="none"/>
        <c:minorTickMark val="none"/>
        <c:tickLblPos val="nextTo"/>
        <c:crossAx val="253485056"/>
        <c:crosses val="autoZero"/>
        <c:auto val="1"/>
        <c:lblAlgn val="ctr"/>
        <c:lblOffset val="100"/>
        <c:noMultiLvlLbl val="0"/>
      </c:catAx>
      <c:valAx>
        <c:axId val="253485056"/>
        <c:scaling>
          <c:orientation val="minMax"/>
        </c:scaling>
        <c:delete val="1"/>
        <c:axPos val="l"/>
        <c:numFmt formatCode="0%" sourceLinked="1"/>
        <c:majorTickMark val="out"/>
        <c:minorTickMark val="none"/>
        <c:tickLblPos val="nextTo"/>
        <c:crossAx val="253454592"/>
        <c:crosses val="autoZero"/>
        <c:crossBetween val="between"/>
      </c:valAx>
      <c:spPr>
        <a:noFill/>
        <a:ln>
          <a:noFill/>
        </a:ln>
        <a:effectLst/>
      </c:spPr>
    </c:plotArea>
    <c:legend>
      <c:legendPos val="l"/>
      <c:layout>
        <c:manualLayout>
          <c:xMode val="edge"/>
          <c:yMode val="edge"/>
          <c:x val="9.8560812049084984E-2"/>
          <c:y val="0.13199387202281559"/>
          <c:w val="0.20579873435238413"/>
          <c:h val="0.815565486129885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38160088758954"/>
          <c:y val="2.7003908431588067E-2"/>
          <c:w val="0.23991560996153741"/>
          <c:h val="0.9383582770211607"/>
        </c:manualLayout>
      </c:layout>
      <c:barChart>
        <c:barDir val="bar"/>
        <c:grouping val="clustered"/>
        <c:varyColors val="0"/>
        <c:ser>
          <c:idx val="0"/>
          <c:order val="0"/>
          <c:tx>
            <c:strRef>
              <c:f>Sheet1!$B$1</c:f>
              <c:strCache>
                <c:ptCount val="1"/>
                <c:pt idx="0">
                  <c:v>Series 1</c:v>
                </c:pt>
              </c:strCache>
            </c:strRef>
          </c:tx>
          <c:spPr>
            <a:solidFill>
              <a:srgbClr val="348476"/>
            </a:solidFill>
            <a:ln>
              <a:noFill/>
            </a:ln>
            <a:effectLst/>
          </c:spPr>
          <c:invertIfNegative val="0"/>
          <c:dPt>
            <c:idx val="8"/>
            <c:invertIfNegative val="0"/>
            <c:bubble3D val="0"/>
            <c:extLst>
              <c:ext xmlns:c16="http://schemas.microsoft.com/office/drawing/2014/chart" uri="{C3380CC4-5D6E-409C-BE32-E72D297353CC}">
                <c16:uniqueId val="{00000000-FEAB-4781-ABFC-93B1F009A3F4}"/>
              </c:ext>
            </c:extLst>
          </c:dPt>
          <c:dPt>
            <c:idx val="9"/>
            <c:invertIfNegative val="0"/>
            <c:bubble3D val="0"/>
            <c:spPr>
              <a:solidFill>
                <a:srgbClr val="348476"/>
              </a:solidFill>
              <a:ln>
                <a:noFill/>
              </a:ln>
              <a:effectLst/>
            </c:spPr>
            <c:extLst>
              <c:ext xmlns:c16="http://schemas.microsoft.com/office/drawing/2014/chart" uri="{C3380CC4-5D6E-409C-BE32-E72D297353CC}">
                <c16:uniqueId val="{00000002-FEAB-4781-ABFC-93B1F009A3F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My savings</c:v>
                </c:pt>
                <c:pt idx="1">
                  <c:v>My partner</c:v>
                </c:pt>
                <c:pt idx="2">
                  <c:v>Work outside of the creative sector</c:v>
                </c:pt>
                <c:pt idx="3">
                  <c:v>Parents</c:v>
                </c:pt>
                <c:pt idx="4">
                  <c:v>Family / whānau</c:v>
                </c:pt>
                <c:pt idx="5">
                  <c:v>Investments</c:v>
                </c:pt>
                <c:pt idx="6">
                  <c:v>Government benefits</c:v>
                </c:pt>
                <c:pt idx="7">
                  <c:v>Inheritance</c:v>
                </c:pt>
                <c:pt idx="8">
                  <c:v>Other</c:v>
                </c:pt>
                <c:pt idx="9">
                  <c:v>Don’t know</c:v>
                </c:pt>
              </c:strCache>
            </c:strRef>
          </c:cat>
          <c:val>
            <c:numRef>
              <c:f>Sheet1!$B$2:$B$11</c:f>
              <c:numCache>
                <c:formatCode>0%</c:formatCode>
                <c:ptCount val="10"/>
                <c:pt idx="0">
                  <c:v>0.44</c:v>
                </c:pt>
                <c:pt idx="1">
                  <c:v>0.42</c:v>
                </c:pt>
                <c:pt idx="2">
                  <c:v>0.31</c:v>
                </c:pt>
                <c:pt idx="3">
                  <c:v>0.16</c:v>
                </c:pt>
                <c:pt idx="4">
                  <c:v>0.15</c:v>
                </c:pt>
                <c:pt idx="5">
                  <c:v>0.14000000000000001</c:v>
                </c:pt>
                <c:pt idx="6">
                  <c:v>0.13</c:v>
                </c:pt>
                <c:pt idx="7">
                  <c:v>0.08</c:v>
                </c:pt>
                <c:pt idx="8">
                  <c:v>0.04</c:v>
                </c:pt>
                <c:pt idx="9">
                  <c:v>0.01</c:v>
                </c:pt>
              </c:numCache>
            </c:numRef>
          </c:val>
          <c:extLst>
            <c:ext xmlns:c16="http://schemas.microsoft.com/office/drawing/2014/chart" uri="{C3380CC4-5D6E-409C-BE32-E72D297353CC}">
              <c16:uniqueId val="{00000003-FEAB-4781-ABFC-93B1F009A3F4}"/>
            </c:ext>
          </c:extLst>
        </c:ser>
        <c:dLbls>
          <c:showLegendKey val="0"/>
          <c:showVal val="0"/>
          <c:showCatName val="0"/>
          <c:showSerName val="0"/>
          <c:showPercent val="0"/>
          <c:showBubbleSize val="0"/>
        </c:dLbls>
        <c:gapWidth val="102"/>
        <c:axId val="253986688"/>
        <c:axId val="253988224"/>
      </c:barChart>
      <c:catAx>
        <c:axId val="2539866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53988224"/>
        <c:crosses val="autoZero"/>
        <c:auto val="1"/>
        <c:lblAlgn val="ctr"/>
        <c:lblOffset val="100"/>
        <c:noMultiLvlLbl val="0"/>
      </c:catAx>
      <c:valAx>
        <c:axId val="253988224"/>
        <c:scaling>
          <c:orientation val="minMax"/>
        </c:scaling>
        <c:delete val="1"/>
        <c:axPos val="t"/>
        <c:numFmt formatCode="0%" sourceLinked="1"/>
        <c:majorTickMark val="none"/>
        <c:minorTickMark val="none"/>
        <c:tickLblPos val="nextTo"/>
        <c:crossAx val="253986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committed to creative sector</c:v>
                </c:pt>
              </c:strCache>
            </c:strRef>
          </c:tx>
          <c:spPr>
            <a:solidFill>
              <a:srgbClr val="3B98B7"/>
            </a:solidFill>
            <a:ln>
              <a:noFill/>
            </a:ln>
          </c:spPr>
          <c:dPt>
            <c:idx val="0"/>
            <c:bubble3D val="0"/>
            <c:spPr>
              <a:solidFill>
                <a:srgbClr val="3B98B7"/>
              </a:solidFill>
              <a:ln w="19050">
                <a:noFill/>
              </a:ln>
              <a:effectLst/>
            </c:spPr>
            <c:extLst>
              <c:ext xmlns:c16="http://schemas.microsoft.com/office/drawing/2014/chart" uri="{C3380CC4-5D6E-409C-BE32-E72D297353CC}">
                <c16:uniqueId val="{00000001-F2A0-40E7-A3EA-2657A1C4C855}"/>
              </c:ext>
            </c:extLst>
          </c:dPt>
          <c:dPt>
            <c:idx val="1"/>
            <c:bubble3D val="0"/>
            <c:spPr>
              <a:solidFill>
                <a:srgbClr val="3B98B7">
                  <a:alpha val="34902"/>
                </a:srgbClr>
              </a:solidFill>
              <a:ln w="19050">
                <a:noFill/>
              </a:ln>
              <a:effectLst/>
            </c:spPr>
            <c:extLst>
              <c:ext xmlns:c16="http://schemas.microsoft.com/office/drawing/2014/chart" uri="{C3380CC4-5D6E-409C-BE32-E72D297353CC}">
                <c16:uniqueId val="{00000003-F2A0-40E7-A3EA-2657A1C4C855}"/>
              </c:ext>
            </c:extLst>
          </c:dPt>
          <c:dPt>
            <c:idx val="2"/>
            <c:bubble3D val="0"/>
            <c:spPr>
              <a:solidFill>
                <a:srgbClr val="3B98B7"/>
              </a:solidFill>
              <a:ln w="19050">
                <a:noFill/>
              </a:ln>
              <a:effectLst/>
            </c:spPr>
            <c:extLst>
              <c:ext xmlns:c16="http://schemas.microsoft.com/office/drawing/2014/chart" uri="{C3380CC4-5D6E-409C-BE32-E72D297353CC}">
                <c16:uniqueId val="{00000005-F2A0-40E7-A3EA-2657A1C4C855}"/>
              </c:ext>
            </c:extLst>
          </c:dPt>
          <c:dLbls>
            <c:dLbl>
              <c:idx val="0"/>
              <c:delete val="1"/>
              <c:extLst>
                <c:ext xmlns:c15="http://schemas.microsoft.com/office/drawing/2012/chart" uri="{CE6537A1-D6FC-4f65-9D91-7224C49458BB}"/>
                <c:ext xmlns:c16="http://schemas.microsoft.com/office/drawing/2014/chart" uri="{C3380CC4-5D6E-409C-BE32-E72D297353CC}">
                  <c16:uniqueId val="{00000001-F2A0-40E7-A3EA-2657A1C4C855}"/>
                </c:ext>
              </c:extLst>
            </c:dLbl>
            <c:dLbl>
              <c:idx val="1"/>
              <c:delete val="1"/>
              <c:extLst>
                <c:ext xmlns:c15="http://schemas.microsoft.com/office/drawing/2012/chart" uri="{CE6537A1-D6FC-4f65-9D91-7224C49458BB}"/>
                <c:ext xmlns:c16="http://schemas.microsoft.com/office/drawing/2014/chart" uri="{C3380CC4-5D6E-409C-BE32-E72D297353CC}">
                  <c16:uniqueId val="{00000003-F2A0-40E7-A3EA-2657A1C4C855}"/>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2A0-40E7-A3EA-2657A1C4C85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6-F2A0-40E7-A3EA-2657A1C4C855}"/>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committed to creative sector</c:v>
                </c:pt>
              </c:strCache>
            </c:strRef>
          </c:tx>
          <c:spPr>
            <a:solidFill>
              <a:srgbClr val="3B98B7"/>
            </a:solidFill>
            <a:ln>
              <a:noFill/>
            </a:ln>
          </c:spPr>
          <c:dPt>
            <c:idx val="0"/>
            <c:bubble3D val="0"/>
            <c:spPr>
              <a:solidFill>
                <a:srgbClr val="C46C6F"/>
              </a:solidFill>
              <a:ln w="19050">
                <a:noFill/>
              </a:ln>
              <a:effectLst/>
            </c:spPr>
            <c:extLst>
              <c:ext xmlns:c16="http://schemas.microsoft.com/office/drawing/2014/chart" uri="{C3380CC4-5D6E-409C-BE32-E72D297353CC}">
                <c16:uniqueId val="{00000001-3B28-4E57-AECC-C52B10193C45}"/>
              </c:ext>
            </c:extLst>
          </c:dPt>
          <c:dPt>
            <c:idx val="1"/>
            <c:bubble3D val="0"/>
            <c:spPr>
              <a:solidFill>
                <a:srgbClr val="E8C6C7">
                  <a:alpha val="34902"/>
                </a:srgbClr>
              </a:solidFill>
              <a:ln w="19050">
                <a:noFill/>
              </a:ln>
              <a:effectLst/>
            </c:spPr>
            <c:extLst>
              <c:ext xmlns:c16="http://schemas.microsoft.com/office/drawing/2014/chart" uri="{C3380CC4-5D6E-409C-BE32-E72D297353CC}">
                <c16:uniqueId val="{00000003-3B28-4E57-AECC-C52B10193C45}"/>
              </c:ext>
            </c:extLst>
          </c:dPt>
          <c:dPt>
            <c:idx val="2"/>
            <c:bubble3D val="0"/>
            <c:spPr>
              <a:solidFill>
                <a:srgbClr val="3B98B7"/>
              </a:solidFill>
              <a:ln w="19050">
                <a:noFill/>
              </a:ln>
              <a:effectLst/>
            </c:spPr>
            <c:extLst>
              <c:ext xmlns:c16="http://schemas.microsoft.com/office/drawing/2014/chart" uri="{C3380CC4-5D6E-409C-BE32-E72D297353CC}">
                <c16:uniqueId val="{00000005-3B28-4E57-AECC-C52B10193C45}"/>
              </c:ext>
            </c:extLst>
          </c:dPt>
          <c:dLbls>
            <c:dLbl>
              <c:idx val="0"/>
              <c:delete val="1"/>
              <c:extLst>
                <c:ext xmlns:c15="http://schemas.microsoft.com/office/drawing/2012/chart" uri="{CE6537A1-D6FC-4f65-9D91-7224C49458BB}"/>
                <c:ext xmlns:c16="http://schemas.microsoft.com/office/drawing/2014/chart" uri="{C3380CC4-5D6E-409C-BE32-E72D297353CC}">
                  <c16:uniqueId val="{00000001-3B28-4E57-AECC-C52B10193C45}"/>
                </c:ext>
              </c:extLst>
            </c:dLbl>
            <c:dLbl>
              <c:idx val="1"/>
              <c:delete val="1"/>
              <c:extLst>
                <c:ext xmlns:c15="http://schemas.microsoft.com/office/drawing/2012/chart" uri="{CE6537A1-D6FC-4f65-9D91-7224C49458BB}"/>
                <c:ext xmlns:c16="http://schemas.microsoft.com/office/drawing/2014/chart" uri="{C3380CC4-5D6E-409C-BE32-E72D297353CC}">
                  <c16:uniqueId val="{00000003-3B28-4E57-AECC-C52B10193C45}"/>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B28-4E57-AECC-C52B10193C4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0.19</c:v>
                </c:pt>
                <c:pt idx="1">
                  <c:v>0.81</c:v>
                </c:pt>
              </c:numCache>
            </c:numRef>
          </c:val>
          <c:extLst>
            <c:ext xmlns:c16="http://schemas.microsoft.com/office/drawing/2014/chart" uri="{C3380CC4-5D6E-409C-BE32-E72D297353CC}">
              <c16:uniqueId val="{00000006-3B28-4E57-AECC-C52B10193C45}"/>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committed to creative sector</c:v>
                </c:pt>
              </c:strCache>
            </c:strRef>
          </c:tx>
          <c:spPr>
            <a:solidFill>
              <a:srgbClr val="3B98B7"/>
            </a:solidFill>
            <a:ln>
              <a:noFill/>
            </a:ln>
          </c:spPr>
          <c:dPt>
            <c:idx val="0"/>
            <c:bubble3D val="0"/>
            <c:spPr>
              <a:solidFill>
                <a:srgbClr val="348476"/>
              </a:solidFill>
              <a:ln w="19050">
                <a:noFill/>
              </a:ln>
              <a:effectLst/>
            </c:spPr>
            <c:extLst>
              <c:ext xmlns:c16="http://schemas.microsoft.com/office/drawing/2014/chart" uri="{C3380CC4-5D6E-409C-BE32-E72D297353CC}">
                <c16:uniqueId val="{00000001-ADC1-46D7-9947-FAD47420F5FB}"/>
              </c:ext>
            </c:extLst>
          </c:dPt>
          <c:dPt>
            <c:idx val="1"/>
            <c:bubble3D val="0"/>
            <c:spPr>
              <a:solidFill>
                <a:srgbClr val="65C3B3">
                  <a:alpha val="34902"/>
                </a:srgbClr>
              </a:solidFill>
              <a:ln w="19050">
                <a:noFill/>
              </a:ln>
              <a:effectLst/>
            </c:spPr>
            <c:extLst>
              <c:ext xmlns:c16="http://schemas.microsoft.com/office/drawing/2014/chart" uri="{C3380CC4-5D6E-409C-BE32-E72D297353CC}">
                <c16:uniqueId val="{00000003-ADC1-46D7-9947-FAD47420F5FB}"/>
              </c:ext>
            </c:extLst>
          </c:dPt>
          <c:dPt>
            <c:idx val="2"/>
            <c:bubble3D val="0"/>
            <c:spPr>
              <a:solidFill>
                <a:srgbClr val="3B98B7"/>
              </a:solidFill>
              <a:ln w="19050">
                <a:noFill/>
              </a:ln>
              <a:effectLst/>
            </c:spPr>
            <c:extLst>
              <c:ext xmlns:c16="http://schemas.microsoft.com/office/drawing/2014/chart" uri="{C3380CC4-5D6E-409C-BE32-E72D297353CC}">
                <c16:uniqueId val="{00000005-ADC1-46D7-9947-FAD47420F5FB}"/>
              </c:ext>
            </c:extLst>
          </c:dPt>
          <c:dLbls>
            <c:dLbl>
              <c:idx val="0"/>
              <c:delete val="1"/>
              <c:extLst>
                <c:ext xmlns:c15="http://schemas.microsoft.com/office/drawing/2012/chart" uri="{CE6537A1-D6FC-4f65-9D91-7224C49458BB}"/>
                <c:ext xmlns:c16="http://schemas.microsoft.com/office/drawing/2014/chart" uri="{C3380CC4-5D6E-409C-BE32-E72D297353CC}">
                  <c16:uniqueId val="{00000001-ADC1-46D7-9947-FAD47420F5FB}"/>
                </c:ext>
              </c:extLst>
            </c:dLbl>
            <c:dLbl>
              <c:idx val="1"/>
              <c:delete val="1"/>
              <c:extLst>
                <c:ext xmlns:c15="http://schemas.microsoft.com/office/drawing/2012/chart" uri="{CE6537A1-D6FC-4f65-9D91-7224C49458BB}"/>
                <c:ext xmlns:c16="http://schemas.microsoft.com/office/drawing/2014/chart" uri="{C3380CC4-5D6E-409C-BE32-E72D297353CC}">
                  <c16:uniqueId val="{00000003-ADC1-46D7-9947-FAD47420F5FB}"/>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DC1-46D7-9947-FAD47420F5F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0.09</c:v>
                </c:pt>
                <c:pt idx="1">
                  <c:v>0.91</c:v>
                </c:pt>
              </c:numCache>
            </c:numRef>
          </c:val>
          <c:extLst>
            <c:ext xmlns:c16="http://schemas.microsoft.com/office/drawing/2014/chart" uri="{C3380CC4-5D6E-409C-BE32-E72D297353CC}">
              <c16:uniqueId val="{00000006-ADC1-46D7-9947-FAD47420F5FB}"/>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64531740627509E-2"/>
          <c:y val="0.24556060443022007"/>
          <c:w val="0.84297990003776857"/>
          <c:h val="0.51316157832673936"/>
        </c:manualLayout>
      </c:layout>
      <c:barChart>
        <c:barDir val="col"/>
        <c:grouping val="clustered"/>
        <c:varyColors val="0"/>
        <c:ser>
          <c:idx val="0"/>
          <c:order val="0"/>
          <c:tx>
            <c:strRef>
              <c:f>Sheet1!$A$2</c:f>
              <c:strCache>
                <c:ptCount val="1"/>
                <c:pt idx="0">
                  <c:v>Creative income</c:v>
                </c:pt>
              </c:strCache>
            </c:strRef>
          </c:tx>
          <c:spPr>
            <a:solidFill>
              <a:srgbClr val="3484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 No or negative income</c:v>
                </c:pt>
                <c:pt idx="1">
                  <c:v> $1 to $10,000</c:v>
                </c:pt>
                <c:pt idx="2">
                  <c:v> $10,001 to $20,000</c:v>
                </c:pt>
                <c:pt idx="3">
                  <c:v> $20,001 to $30,000</c:v>
                </c:pt>
                <c:pt idx="4">
                  <c:v> $30,001 to $50,000</c:v>
                </c:pt>
                <c:pt idx="5">
                  <c:v> $50,001 to $75,000</c:v>
                </c:pt>
                <c:pt idx="6">
                  <c:v> $75,001 to $100,000</c:v>
                </c:pt>
                <c:pt idx="7">
                  <c:v> More than $100,000</c:v>
                </c:pt>
              </c:strCache>
            </c:strRef>
          </c:cat>
          <c:val>
            <c:numRef>
              <c:f>Sheet1!$B$2:$I$2</c:f>
              <c:numCache>
                <c:formatCode>###0%</c:formatCode>
                <c:ptCount val="8"/>
                <c:pt idx="0">
                  <c:v>0.19</c:v>
                </c:pt>
                <c:pt idx="1">
                  <c:v>0.21</c:v>
                </c:pt>
                <c:pt idx="2">
                  <c:v>0.13</c:v>
                </c:pt>
                <c:pt idx="3">
                  <c:v>0.08</c:v>
                </c:pt>
                <c:pt idx="4">
                  <c:v>0.15</c:v>
                </c:pt>
                <c:pt idx="5">
                  <c:v>0.13</c:v>
                </c:pt>
                <c:pt idx="6">
                  <c:v>0.06</c:v>
                </c:pt>
                <c:pt idx="7">
                  <c:v>7.0000000000000007E-2</c:v>
                </c:pt>
              </c:numCache>
            </c:numRef>
          </c:val>
          <c:extLst>
            <c:ext xmlns:c16="http://schemas.microsoft.com/office/drawing/2014/chart" uri="{C3380CC4-5D6E-409C-BE32-E72D297353CC}">
              <c16:uniqueId val="{00000000-CED7-444D-9A27-43D5BD375A29}"/>
            </c:ext>
          </c:extLst>
        </c:ser>
        <c:dLbls>
          <c:showLegendKey val="0"/>
          <c:showVal val="0"/>
          <c:showCatName val="0"/>
          <c:showSerName val="0"/>
          <c:showPercent val="0"/>
          <c:showBubbleSize val="0"/>
        </c:dLbls>
        <c:gapWidth val="247"/>
        <c:axId val="137254400"/>
        <c:axId val="137255936"/>
      </c:barChart>
      <c:catAx>
        <c:axId val="13725440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55936"/>
        <c:crosses val="autoZero"/>
        <c:auto val="1"/>
        <c:lblAlgn val="ctr"/>
        <c:lblOffset val="100"/>
        <c:noMultiLvlLbl val="0"/>
      </c:catAx>
      <c:valAx>
        <c:axId val="137255936"/>
        <c:scaling>
          <c:orientation val="minMax"/>
        </c:scaling>
        <c:delete val="1"/>
        <c:axPos val="r"/>
        <c:numFmt formatCode="###0%" sourceLinked="1"/>
        <c:majorTickMark val="out"/>
        <c:minorTickMark val="none"/>
        <c:tickLblPos val="nextTo"/>
        <c:crossAx val="1372544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committed to creative sector</c:v>
                </c:pt>
              </c:strCache>
            </c:strRef>
          </c:tx>
          <c:spPr>
            <a:solidFill>
              <a:srgbClr val="3B98B7"/>
            </a:solidFill>
            <a:ln>
              <a:noFill/>
            </a:ln>
          </c:spPr>
          <c:dPt>
            <c:idx val="0"/>
            <c:bubble3D val="0"/>
            <c:spPr>
              <a:solidFill>
                <a:schemeClr val="bg1">
                  <a:lumMod val="50000"/>
                </a:schemeClr>
              </a:solidFill>
              <a:ln w="19050">
                <a:noFill/>
              </a:ln>
              <a:effectLst/>
            </c:spPr>
            <c:extLst>
              <c:ext xmlns:c16="http://schemas.microsoft.com/office/drawing/2014/chart" uri="{C3380CC4-5D6E-409C-BE32-E72D297353CC}">
                <c16:uniqueId val="{00000001-43E3-426A-AFF4-661EBC99BE07}"/>
              </c:ext>
            </c:extLst>
          </c:dPt>
          <c:dPt>
            <c:idx val="1"/>
            <c:bubble3D val="0"/>
            <c:spPr>
              <a:solidFill>
                <a:schemeClr val="bg1">
                  <a:lumMod val="75000"/>
                  <a:alpha val="34902"/>
                </a:schemeClr>
              </a:solidFill>
              <a:ln w="19050">
                <a:noFill/>
              </a:ln>
              <a:effectLst/>
            </c:spPr>
            <c:extLst>
              <c:ext xmlns:c16="http://schemas.microsoft.com/office/drawing/2014/chart" uri="{C3380CC4-5D6E-409C-BE32-E72D297353CC}">
                <c16:uniqueId val="{00000003-43E3-426A-AFF4-661EBC99BE07}"/>
              </c:ext>
            </c:extLst>
          </c:dPt>
          <c:dPt>
            <c:idx val="2"/>
            <c:bubble3D val="0"/>
            <c:spPr>
              <a:solidFill>
                <a:srgbClr val="3B98B7"/>
              </a:solidFill>
              <a:ln w="19050">
                <a:noFill/>
              </a:ln>
              <a:effectLst/>
            </c:spPr>
            <c:extLst>
              <c:ext xmlns:c16="http://schemas.microsoft.com/office/drawing/2014/chart" uri="{C3380CC4-5D6E-409C-BE32-E72D297353CC}">
                <c16:uniqueId val="{00000005-43E3-426A-AFF4-661EBC99BE07}"/>
              </c:ext>
            </c:extLst>
          </c:dPt>
          <c:dLbls>
            <c:dLbl>
              <c:idx val="0"/>
              <c:delete val="1"/>
              <c:extLst>
                <c:ext xmlns:c15="http://schemas.microsoft.com/office/drawing/2012/chart" uri="{CE6537A1-D6FC-4f65-9D91-7224C49458BB}"/>
                <c:ext xmlns:c16="http://schemas.microsoft.com/office/drawing/2014/chart" uri="{C3380CC4-5D6E-409C-BE32-E72D297353CC}">
                  <c16:uniqueId val="{00000001-43E3-426A-AFF4-661EBC99BE07}"/>
                </c:ext>
              </c:extLst>
            </c:dLbl>
            <c:dLbl>
              <c:idx val="1"/>
              <c:delete val="1"/>
              <c:extLst>
                <c:ext xmlns:c15="http://schemas.microsoft.com/office/drawing/2012/chart" uri="{CE6537A1-D6FC-4f65-9D91-7224C49458BB}"/>
                <c:ext xmlns:c16="http://schemas.microsoft.com/office/drawing/2014/chart" uri="{C3380CC4-5D6E-409C-BE32-E72D297353CC}">
                  <c16:uniqueId val="{00000003-43E3-426A-AFF4-661EBC99BE07}"/>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3E3-426A-AFF4-661EBC99BE0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0.03</c:v>
                </c:pt>
                <c:pt idx="1">
                  <c:v>0.97</c:v>
                </c:pt>
              </c:numCache>
            </c:numRef>
          </c:val>
          <c:extLst>
            <c:ext xmlns:c16="http://schemas.microsoft.com/office/drawing/2014/chart" uri="{C3380CC4-5D6E-409C-BE32-E72D297353CC}">
              <c16:uniqueId val="{00000006-43E3-426A-AFF4-661EBC99BE07}"/>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816186754688136E-2"/>
          <c:y val="0"/>
          <c:w val="0.94430444351752496"/>
          <c:h val="0.94487339208856014"/>
        </c:manualLayout>
      </c:layout>
      <c:barChart>
        <c:barDir val="bar"/>
        <c:grouping val="percentStacked"/>
        <c:varyColors val="0"/>
        <c:ser>
          <c:idx val="10"/>
          <c:order val="0"/>
          <c:tx>
            <c:strRef>
              <c:f>Sheet1!$L$1</c:f>
              <c:strCache>
                <c:ptCount val="1"/>
                <c:pt idx="0">
                  <c:v>(10) Extremely satisfied</c:v>
                </c:pt>
              </c:strCache>
            </c:strRef>
          </c:tx>
          <c:spPr>
            <a:solidFill>
              <a:srgbClr val="34847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Sheet1!$L$2</c:f>
              <c:numCache>
                <c:formatCode>0%</c:formatCode>
                <c:ptCount val="1"/>
                <c:pt idx="0">
                  <c:v>0.06</c:v>
                </c:pt>
              </c:numCache>
            </c:numRef>
          </c:val>
          <c:extLst>
            <c:ext xmlns:c16="http://schemas.microsoft.com/office/drawing/2014/chart" uri="{C3380CC4-5D6E-409C-BE32-E72D297353CC}">
              <c16:uniqueId val="{0000000C-FD1F-478C-95D8-B477255A7DD1}"/>
            </c:ext>
          </c:extLst>
        </c:ser>
        <c:ser>
          <c:idx val="9"/>
          <c:order val="1"/>
          <c:tx>
            <c:strRef>
              <c:f>Sheet1!$K$1</c:f>
              <c:strCache>
                <c:ptCount val="1"/>
                <c:pt idx="0">
                  <c:v>Column9</c:v>
                </c:pt>
              </c:strCache>
            </c:strRef>
          </c:tx>
          <c:spPr>
            <a:solidFill>
              <a:srgbClr val="43AB9A"/>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Sheet1!$K$2</c:f>
              <c:numCache>
                <c:formatCode>0%</c:formatCode>
                <c:ptCount val="1"/>
                <c:pt idx="0">
                  <c:v>0.08</c:v>
                </c:pt>
              </c:numCache>
            </c:numRef>
          </c:val>
          <c:extLst>
            <c:ext xmlns:c16="http://schemas.microsoft.com/office/drawing/2014/chart" uri="{C3380CC4-5D6E-409C-BE32-E72D297353CC}">
              <c16:uniqueId val="{0000000B-FD1F-478C-95D8-B477255A7DD1}"/>
            </c:ext>
          </c:extLst>
        </c:ser>
        <c:ser>
          <c:idx val="8"/>
          <c:order val="2"/>
          <c:tx>
            <c:strRef>
              <c:f>Sheet1!$J$1</c:f>
              <c:strCache>
                <c:ptCount val="1"/>
                <c:pt idx="0">
                  <c:v>Column8</c:v>
                </c:pt>
              </c:strCache>
            </c:strRef>
          </c:tx>
          <c:spPr>
            <a:solidFill>
              <a:srgbClr val="65C3B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Sheet1!$J$2</c:f>
              <c:numCache>
                <c:formatCode>0%</c:formatCode>
                <c:ptCount val="1"/>
                <c:pt idx="0">
                  <c:v>0.17</c:v>
                </c:pt>
              </c:numCache>
            </c:numRef>
          </c:val>
          <c:extLst>
            <c:ext xmlns:c16="http://schemas.microsoft.com/office/drawing/2014/chart" uri="{C3380CC4-5D6E-409C-BE32-E72D297353CC}">
              <c16:uniqueId val="{0000000A-FD1F-478C-95D8-B477255A7DD1}"/>
            </c:ext>
          </c:extLst>
        </c:ser>
        <c:ser>
          <c:idx val="7"/>
          <c:order val="3"/>
          <c:tx>
            <c:strRef>
              <c:f>Sheet1!$I$1</c:f>
              <c:strCache>
                <c:ptCount val="1"/>
                <c:pt idx="0">
                  <c:v>Column7</c:v>
                </c:pt>
              </c:strCache>
            </c:strRef>
          </c:tx>
          <c:spPr>
            <a:solidFill>
              <a:srgbClr val="B1E1D9"/>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Sheet1!$I$2</c:f>
              <c:numCache>
                <c:formatCode>0%</c:formatCode>
                <c:ptCount val="1"/>
                <c:pt idx="0">
                  <c:v>0.22</c:v>
                </c:pt>
              </c:numCache>
            </c:numRef>
          </c:val>
          <c:extLst>
            <c:ext xmlns:c16="http://schemas.microsoft.com/office/drawing/2014/chart" uri="{C3380CC4-5D6E-409C-BE32-E72D297353CC}">
              <c16:uniqueId val="{00000009-FD1F-478C-95D8-B477255A7DD1}"/>
            </c:ext>
          </c:extLst>
        </c:ser>
        <c:ser>
          <c:idx val="6"/>
          <c:order val="4"/>
          <c:tx>
            <c:strRef>
              <c:f>Sheet1!$H$1</c:f>
              <c:strCache>
                <c:ptCount val="1"/>
                <c:pt idx="0">
                  <c:v>Column6</c:v>
                </c:pt>
              </c:strCache>
            </c:strRef>
          </c:tx>
          <c:spPr>
            <a:solidFill>
              <a:srgbClr val="8AC5DA"/>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Sheet1!$H$2</c:f>
              <c:numCache>
                <c:formatCode>0%</c:formatCode>
                <c:ptCount val="1"/>
                <c:pt idx="0">
                  <c:v>0.17</c:v>
                </c:pt>
              </c:numCache>
            </c:numRef>
          </c:val>
          <c:extLst>
            <c:ext xmlns:c16="http://schemas.microsoft.com/office/drawing/2014/chart" uri="{C3380CC4-5D6E-409C-BE32-E72D297353CC}">
              <c16:uniqueId val="{00000008-FD1F-478C-95D8-B477255A7DD1}"/>
            </c:ext>
          </c:extLst>
        </c:ser>
        <c:ser>
          <c:idx val="5"/>
          <c:order val="5"/>
          <c:tx>
            <c:strRef>
              <c:f>Sheet1!$G$1</c:f>
              <c:strCache>
                <c:ptCount val="1"/>
                <c:pt idx="0">
                  <c:v>Column5</c:v>
                </c:pt>
              </c:strCache>
            </c:strRef>
          </c:tx>
          <c:spPr>
            <a:solidFill>
              <a:srgbClr val="A7D3E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Sheet1!$G$2</c:f>
              <c:numCache>
                <c:formatCode>0%</c:formatCode>
                <c:ptCount val="1"/>
                <c:pt idx="0">
                  <c:v>0.11</c:v>
                </c:pt>
              </c:numCache>
            </c:numRef>
          </c:val>
          <c:extLst>
            <c:ext xmlns:c16="http://schemas.microsoft.com/office/drawing/2014/chart" uri="{C3380CC4-5D6E-409C-BE32-E72D297353CC}">
              <c16:uniqueId val="{00000007-FD1F-478C-95D8-B477255A7DD1}"/>
            </c:ext>
          </c:extLst>
        </c:ser>
        <c:ser>
          <c:idx val="4"/>
          <c:order val="6"/>
          <c:tx>
            <c:strRef>
              <c:f>Sheet1!$F$1</c:f>
              <c:strCache>
                <c:ptCount val="1"/>
                <c:pt idx="0">
                  <c:v>Column4</c:v>
                </c:pt>
              </c:strCache>
            </c:strRef>
          </c:tx>
          <c:spPr>
            <a:solidFill>
              <a:srgbClr val="CDE6EF"/>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Sheet1!$F$2</c:f>
              <c:numCache>
                <c:formatCode>0%</c:formatCode>
                <c:ptCount val="1"/>
                <c:pt idx="0">
                  <c:v>0.09</c:v>
                </c:pt>
              </c:numCache>
            </c:numRef>
          </c:val>
          <c:extLst>
            <c:ext xmlns:c16="http://schemas.microsoft.com/office/drawing/2014/chart" uri="{C3380CC4-5D6E-409C-BE32-E72D297353CC}">
              <c16:uniqueId val="{00000006-FD1F-478C-95D8-B477255A7DD1}"/>
            </c:ext>
          </c:extLst>
        </c:ser>
        <c:ser>
          <c:idx val="3"/>
          <c:order val="7"/>
          <c:tx>
            <c:strRef>
              <c:f>Sheet1!$E$1</c:f>
              <c:strCache>
                <c:ptCount val="1"/>
                <c:pt idx="0">
                  <c:v>Column3</c:v>
                </c:pt>
              </c:strCache>
            </c:strRef>
          </c:tx>
          <c:spPr>
            <a:solidFill>
              <a:srgbClr val="E1B5B6"/>
            </a:solidFill>
            <a:ln>
              <a:solidFill>
                <a:schemeClr val="bg1"/>
              </a:solidFill>
            </a:ln>
            <a:effectLst/>
          </c:spPr>
          <c:invertIfNegative val="0"/>
          <c:dLbls>
            <c:dLbl>
              <c:idx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485-4662-8C63-E0BE3AD35FB2}"/>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Sheet1!$E$2</c:f>
              <c:numCache>
                <c:formatCode>0%</c:formatCode>
                <c:ptCount val="1"/>
                <c:pt idx="0">
                  <c:v>0.06</c:v>
                </c:pt>
              </c:numCache>
            </c:numRef>
          </c:val>
          <c:extLst>
            <c:ext xmlns:c16="http://schemas.microsoft.com/office/drawing/2014/chart" uri="{C3380CC4-5D6E-409C-BE32-E72D297353CC}">
              <c16:uniqueId val="{00000005-FD1F-478C-95D8-B477255A7DD1}"/>
            </c:ext>
          </c:extLst>
        </c:ser>
        <c:ser>
          <c:idx val="2"/>
          <c:order val="8"/>
          <c:tx>
            <c:strRef>
              <c:f>Sheet1!$D$1</c:f>
              <c:strCache>
                <c:ptCount val="1"/>
                <c:pt idx="0">
                  <c:v>Column2</c:v>
                </c:pt>
              </c:strCache>
            </c:strRef>
          </c:tx>
          <c:spPr>
            <a:solidFill>
              <a:srgbClr val="D18B8D"/>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Sheet1!$D$2</c:f>
              <c:numCache>
                <c:formatCode>0%</c:formatCode>
                <c:ptCount val="1"/>
                <c:pt idx="0">
                  <c:v>0.03</c:v>
                </c:pt>
              </c:numCache>
            </c:numRef>
          </c:val>
          <c:extLst>
            <c:ext xmlns:c16="http://schemas.microsoft.com/office/drawing/2014/chart" uri="{C3380CC4-5D6E-409C-BE32-E72D297353CC}">
              <c16:uniqueId val="{00000004-FD1F-478C-95D8-B477255A7DD1}"/>
            </c:ext>
          </c:extLst>
        </c:ser>
        <c:ser>
          <c:idx val="1"/>
          <c:order val="9"/>
          <c:tx>
            <c:strRef>
              <c:f>Sheet1!$C$1</c:f>
              <c:strCache>
                <c:ptCount val="1"/>
                <c:pt idx="0">
                  <c:v>Column1</c:v>
                </c:pt>
              </c:strCache>
            </c:strRef>
          </c:tx>
          <c:spPr>
            <a:solidFill>
              <a:srgbClr val="C46C6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Sheet1!$C$2</c:f>
              <c:numCache>
                <c:formatCode>0%</c:formatCode>
                <c:ptCount val="1"/>
                <c:pt idx="0">
                  <c:v>0.01</c:v>
                </c:pt>
              </c:numCache>
            </c:numRef>
          </c:val>
          <c:extLst>
            <c:ext xmlns:c16="http://schemas.microsoft.com/office/drawing/2014/chart" uri="{C3380CC4-5D6E-409C-BE32-E72D297353CC}">
              <c16:uniqueId val="{00000003-FD1F-478C-95D8-B477255A7DD1}"/>
            </c:ext>
          </c:extLst>
        </c:ser>
        <c:ser>
          <c:idx val="0"/>
          <c:order val="10"/>
          <c:tx>
            <c:strRef>
              <c:f>Sheet1!$B$1</c:f>
              <c:strCache>
                <c:ptCount val="1"/>
                <c:pt idx="0">
                  <c:v>(0) Extremely dissatisfied</c:v>
                </c:pt>
              </c:strCache>
            </c:strRef>
          </c:tx>
          <c:spPr>
            <a:solidFill>
              <a:srgbClr val="B0464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Creative professionals</c:v>
                </c:pt>
              </c:strCache>
            </c:strRef>
          </c:cat>
          <c:val>
            <c:numRef>
              <c:f>Sheet1!$B$2</c:f>
              <c:numCache>
                <c:formatCode>0%</c:formatCode>
                <c:ptCount val="1"/>
                <c:pt idx="0">
                  <c:v>0.02</c:v>
                </c:pt>
              </c:numCache>
            </c:numRef>
          </c:val>
          <c:extLst>
            <c:ext xmlns:c16="http://schemas.microsoft.com/office/drawing/2014/chart" uri="{C3380CC4-5D6E-409C-BE32-E72D297353CC}">
              <c16:uniqueId val="{00000000-FD1F-478C-95D8-B477255A7DD1}"/>
            </c:ext>
          </c:extLst>
        </c:ser>
        <c:dLbls>
          <c:showLegendKey val="0"/>
          <c:showVal val="0"/>
          <c:showCatName val="0"/>
          <c:showSerName val="0"/>
          <c:showPercent val="0"/>
          <c:showBubbleSize val="0"/>
        </c:dLbls>
        <c:gapWidth val="150"/>
        <c:overlap val="100"/>
        <c:axId val="238720512"/>
        <c:axId val="238722048"/>
      </c:barChart>
      <c:catAx>
        <c:axId val="238720512"/>
        <c:scaling>
          <c:orientation val="minMax"/>
        </c:scaling>
        <c:delete val="1"/>
        <c:axPos val="r"/>
        <c:numFmt formatCode="General" sourceLinked="1"/>
        <c:majorTickMark val="out"/>
        <c:minorTickMark val="none"/>
        <c:tickLblPos val="nextTo"/>
        <c:crossAx val="238722048"/>
        <c:crosses val="autoZero"/>
        <c:auto val="1"/>
        <c:lblAlgn val="ctr"/>
        <c:lblOffset val="100"/>
        <c:noMultiLvlLbl val="0"/>
      </c:catAx>
      <c:valAx>
        <c:axId val="238722048"/>
        <c:scaling>
          <c:orientation val="maxMin"/>
        </c:scaling>
        <c:delete val="1"/>
        <c:axPos val="b"/>
        <c:numFmt formatCode="0%" sourceLinked="1"/>
        <c:majorTickMark val="out"/>
        <c:minorTickMark val="none"/>
        <c:tickLblPos val="nextTo"/>
        <c:crossAx val="23872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6027140931516"/>
          <c:y val="2.7003908431588067E-2"/>
          <c:w val="0.43038038916482918"/>
          <c:h val="0.9383582770211607"/>
        </c:manualLayout>
      </c:layout>
      <c:barChart>
        <c:barDir val="bar"/>
        <c:grouping val="clustered"/>
        <c:varyColors val="0"/>
        <c:ser>
          <c:idx val="0"/>
          <c:order val="0"/>
          <c:tx>
            <c:strRef>
              <c:f>Sheet1!$B$1</c:f>
              <c:strCache>
                <c:ptCount val="1"/>
                <c:pt idx="0">
                  <c:v>Series 1</c:v>
                </c:pt>
              </c:strCache>
            </c:strRef>
          </c:tx>
          <c:spPr>
            <a:solidFill>
              <a:srgbClr val="C46C6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Creatively satisfying</c:v>
                </c:pt>
                <c:pt idx="1">
                  <c:v>I love what I do</c:v>
                </c:pt>
                <c:pt idx="2">
                  <c:v>I am good at what I do</c:v>
                </c:pt>
                <c:pt idx="3">
                  <c:v>Paid well</c:v>
                </c:pt>
                <c:pt idx="4">
                  <c:v>Feel lucky / privileged</c:v>
                </c:pt>
                <c:pt idx="5">
                  <c:v>Great people to work with</c:v>
                </c:pt>
                <c:pt idx="6">
                  <c:v>Building my reputation</c:v>
                </c:pt>
                <c:pt idx="7">
                  <c:v>Lots of new opportunities</c:v>
                </c:pt>
                <c:pt idx="8">
                  <c:v>Able to work for myself</c:v>
                </c:pt>
              </c:strCache>
            </c:strRef>
          </c:cat>
          <c:val>
            <c:numRef>
              <c:f>Sheet1!$B$2:$B$10</c:f>
              <c:numCache>
                <c:formatCode>0%</c:formatCode>
                <c:ptCount val="9"/>
                <c:pt idx="0">
                  <c:v>0.28999999999999998</c:v>
                </c:pt>
                <c:pt idx="1">
                  <c:v>0.16</c:v>
                </c:pt>
                <c:pt idx="2">
                  <c:v>0.1</c:v>
                </c:pt>
                <c:pt idx="3">
                  <c:v>0.05</c:v>
                </c:pt>
                <c:pt idx="4">
                  <c:v>0.05</c:v>
                </c:pt>
                <c:pt idx="5">
                  <c:v>0.04</c:v>
                </c:pt>
                <c:pt idx="6">
                  <c:v>0.03</c:v>
                </c:pt>
                <c:pt idx="7">
                  <c:v>0.03</c:v>
                </c:pt>
                <c:pt idx="8">
                  <c:v>0.03</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63"/>
        <c:axId val="256067456"/>
        <c:axId val="256068992"/>
      </c:barChart>
      <c:catAx>
        <c:axId val="2560674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56068992"/>
        <c:crosses val="autoZero"/>
        <c:auto val="1"/>
        <c:lblAlgn val="ctr"/>
        <c:lblOffset val="100"/>
        <c:noMultiLvlLbl val="0"/>
      </c:catAx>
      <c:valAx>
        <c:axId val="256068992"/>
        <c:scaling>
          <c:orientation val="minMax"/>
        </c:scaling>
        <c:delete val="1"/>
        <c:axPos val="t"/>
        <c:numFmt formatCode="0%" sourceLinked="1"/>
        <c:majorTickMark val="none"/>
        <c:minorTickMark val="none"/>
        <c:tickLblPos val="nextTo"/>
        <c:crossAx val="256067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6027140931516"/>
          <c:y val="2.7003908431588067E-2"/>
          <c:w val="0.38445083384633022"/>
          <c:h val="0.9383582770211607"/>
        </c:manualLayout>
      </c:layout>
      <c:barChart>
        <c:barDir val="bar"/>
        <c:grouping val="clustered"/>
        <c:varyColors val="0"/>
        <c:ser>
          <c:idx val="0"/>
          <c:order val="0"/>
          <c:tx>
            <c:strRef>
              <c:f>Sheet1!$B$1</c:f>
              <c:strCache>
                <c:ptCount val="1"/>
                <c:pt idx="0">
                  <c:v>Series 1</c:v>
                </c:pt>
              </c:strCache>
            </c:strRef>
          </c:tx>
          <c:spPr>
            <a:solidFill>
              <a:srgbClr val="348476"/>
            </a:solidFill>
            <a:ln>
              <a:noFill/>
            </a:ln>
            <a:effectLst/>
          </c:spPr>
          <c:invertIfNegative val="0"/>
          <c:dPt>
            <c:idx val="8"/>
            <c:invertIfNegative val="0"/>
            <c:bubble3D val="0"/>
            <c:extLst>
              <c:ext xmlns:c16="http://schemas.microsoft.com/office/drawing/2014/chart" uri="{C3380CC4-5D6E-409C-BE32-E72D297353CC}">
                <c16:uniqueId val="{00000003-0DED-4AB5-857B-4EF39B8A1542}"/>
              </c:ext>
            </c:extLst>
          </c:dPt>
          <c:dLbls>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Low / inconsistent income</c:v>
                </c:pt>
                <c:pt idx="1">
                  <c:v>Very few opportunities in New Zealand</c:v>
                </c:pt>
                <c:pt idx="2">
                  <c:v>Lack of recognition</c:v>
                </c:pt>
                <c:pt idx="3">
                  <c:v>Difficult to get funding</c:v>
                </c:pt>
                <c:pt idx="4">
                  <c:v>COVID has affected my career</c:v>
                </c:pt>
                <c:pt idx="5">
                  <c:v>No support</c:v>
                </c:pt>
                <c:pt idx="6">
                  <c:v>I need to work a second job</c:v>
                </c:pt>
                <c:pt idx="7">
                  <c:v>Stressful</c:v>
                </c:pt>
                <c:pt idx="8">
                  <c:v>Slow to make progress</c:v>
                </c:pt>
                <c:pt idx="9">
                  <c:v>Would prefer to do it full time</c:v>
                </c:pt>
                <c:pt idx="10">
                  <c:v>Unstable</c:v>
                </c:pt>
                <c:pt idx="11">
                  <c:v>Poor sales</c:v>
                </c:pt>
                <c:pt idx="12">
                  <c:v>Not enough time to do everything</c:v>
                </c:pt>
                <c:pt idx="13">
                  <c:v>Little work for older people</c:v>
                </c:pt>
                <c:pt idx="14">
                  <c:v>Lack of good staff</c:v>
                </c:pt>
              </c:strCache>
            </c:strRef>
          </c:cat>
          <c:val>
            <c:numRef>
              <c:f>Sheet1!$B$2:$B$17</c:f>
              <c:numCache>
                <c:formatCode>0%</c:formatCode>
                <c:ptCount val="15"/>
                <c:pt idx="0">
                  <c:v>0.31</c:v>
                </c:pt>
                <c:pt idx="1">
                  <c:v>0.21</c:v>
                </c:pt>
                <c:pt idx="2">
                  <c:v>0.18</c:v>
                </c:pt>
                <c:pt idx="3">
                  <c:v>0.18</c:v>
                </c:pt>
                <c:pt idx="4">
                  <c:v>0.16</c:v>
                </c:pt>
                <c:pt idx="5">
                  <c:v>0.11</c:v>
                </c:pt>
                <c:pt idx="6">
                  <c:v>0.1</c:v>
                </c:pt>
                <c:pt idx="7">
                  <c:v>0.06</c:v>
                </c:pt>
                <c:pt idx="8">
                  <c:v>0.05</c:v>
                </c:pt>
                <c:pt idx="9">
                  <c:v>0.03</c:v>
                </c:pt>
                <c:pt idx="10">
                  <c:v>0.03</c:v>
                </c:pt>
                <c:pt idx="11">
                  <c:v>0.03</c:v>
                </c:pt>
                <c:pt idx="12">
                  <c:v>0.03</c:v>
                </c:pt>
                <c:pt idx="13">
                  <c:v>0.03</c:v>
                </c:pt>
                <c:pt idx="14">
                  <c:v>0.03</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32"/>
        <c:axId val="235287296"/>
        <c:axId val="235288832"/>
      </c:barChart>
      <c:catAx>
        <c:axId val="2352872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35288832"/>
        <c:crosses val="autoZero"/>
        <c:auto val="1"/>
        <c:lblAlgn val="ctr"/>
        <c:lblOffset val="100"/>
        <c:noMultiLvlLbl val="0"/>
      </c:catAx>
      <c:valAx>
        <c:axId val="235288832"/>
        <c:scaling>
          <c:orientation val="minMax"/>
        </c:scaling>
        <c:delete val="1"/>
        <c:axPos val="t"/>
        <c:numFmt formatCode="0%" sourceLinked="1"/>
        <c:majorTickMark val="none"/>
        <c:minorTickMark val="none"/>
        <c:tickLblPos val="nextTo"/>
        <c:crossAx val="23528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680395002712529E-2"/>
          <c:y val="0.13676940171910876"/>
          <c:w val="0.9580051334264118"/>
          <c:h val="0.61589055987954389"/>
        </c:manualLayout>
      </c:layout>
      <c:lineChart>
        <c:grouping val="standard"/>
        <c:varyColors val="0"/>
        <c:ser>
          <c:idx val="0"/>
          <c:order val="0"/>
          <c:tx>
            <c:strRef>
              <c:f>Sheet1!$B$1</c:f>
              <c:strCache>
                <c:ptCount val="1"/>
                <c:pt idx="0">
                  <c:v>Life satisfaction (rating 7 to 10)</c:v>
                </c:pt>
              </c:strCache>
            </c:strRef>
          </c:tx>
          <c:spPr>
            <a:ln w="28575" cap="rnd">
              <a:solidFill>
                <a:srgbClr val="3B98B7"/>
              </a:solidFill>
              <a:round/>
              <a:tailEnd type="none"/>
            </a:ln>
            <a:effectLst/>
          </c:spPr>
          <c:marker>
            <c:symbol val="circle"/>
            <c:size val="7"/>
            <c:spPr>
              <a:solidFill>
                <a:srgbClr val="3B98B7"/>
              </a:solidFill>
              <a:ln w="19050">
                <a:solidFill>
                  <a:srgbClr val="3B98B7"/>
                </a:solidFill>
              </a:ln>
              <a:effectLst/>
            </c:spPr>
          </c:marker>
          <c:dLbls>
            <c:dLbl>
              <c:idx val="1"/>
              <c:layout>
                <c:manualLayout>
                  <c:x val="-1.6694564968675007E-2"/>
                  <c:y val="-5.0766353119309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22-459F-882C-922D098B267D}"/>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formatCode="0%">
                  <c:v>0.14000000000000001</c:v>
                </c:pt>
                <c:pt idx="1">
                  <c:v>0</c:v>
                </c:pt>
                <c:pt idx="2" formatCode="0%">
                  <c:v>7.0000000000000007E-2</c:v>
                </c:pt>
                <c:pt idx="3" formatCode="0%">
                  <c:v>0.21</c:v>
                </c:pt>
                <c:pt idx="4" formatCode="0%">
                  <c:v>0.3</c:v>
                </c:pt>
                <c:pt idx="5" formatCode="0%">
                  <c:v>0.43</c:v>
                </c:pt>
                <c:pt idx="6" formatCode="0%">
                  <c:v>0.55000000000000004</c:v>
                </c:pt>
                <c:pt idx="7" formatCode="0%">
                  <c:v>0.73</c:v>
                </c:pt>
                <c:pt idx="8" formatCode="0%">
                  <c:v>0.85</c:v>
                </c:pt>
                <c:pt idx="9" formatCode="0%">
                  <c:v>0.98</c:v>
                </c:pt>
                <c:pt idx="10" formatCode="0%">
                  <c:v>0.97</c:v>
                </c:pt>
              </c:numCache>
            </c:numRef>
          </c:val>
          <c:smooth val="0"/>
          <c:extLst>
            <c:ext xmlns:c16="http://schemas.microsoft.com/office/drawing/2014/chart" uri="{C3380CC4-5D6E-409C-BE32-E72D297353CC}">
              <c16:uniqueId val="{00000000-5F40-4262-91B2-0DD8096DDFEA}"/>
            </c:ext>
          </c:extLst>
        </c:ser>
        <c:dLbls>
          <c:showLegendKey val="0"/>
          <c:showVal val="0"/>
          <c:showCatName val="0"/>
          <c:showSerName val="0"/>
          <c:showPercent val="0"/>
          <c:showBubbleSize val="0"/>
        </c:dLbls>
        <c:marker val="1"/>
        <c:smooth val="0"/>
        <c:axId val="266762496"/>
        <c:axId val="266776576"/>
      </c:lineChart>
      <c:catAx>
        <c:axId val="266762496"/>
        <c:scaling>
          <c:orientation val="minMax"/>
        </c:scaling>
        <c:delete val="0"/>
        <c:axPos val="b"/>
        <c:numFmt formatCode="General" sourceLinked="1"/>
        <c:majorTickMark val="none"/>
        <c:minorTickMark val="none"/>
        <c:tickLblPos val="nextTo"/>
        <c:spPr>
          <a:noFill/>
          <a:ln w="9525" cap="flat" cmpd="sng" algn="ctr">
            <a:solidFill>
              <a:schemeClr val="tx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6776576"/>
        <c:crosses val="autoZero"/>
        <c:auto val="1"/>
        <c:lblAlgn val="ctr"/>
        <c:lblOffset val="100"/>
        <c:noMultiLvlLbl val="0"/>
      </c:catAx>
      <c:valAx>
        <c:axId val="266776576"/>
        <c:scaling>
          <c:orientation val="minMax"/>
          <c:max val="1"/>
        </c:scaling>
        <c:delete val="1"/>
        <c:axPos val="l"/>
        <c:numFmt formatCode="0%" sourceLinked="1"/>
        <c:majorTickMark val="none"/>
        <c:minorTickMark val="none"/>
        <c:tickLblPos val="nextTo"/>
        <c:crossAx val="266762496"/>
        <c:crosses val="autoZero"/>
        <c:crossBetween val="between"/>
        <c:majorUnit val="0.2"/>
      </c:valAx>
      <c:spPr>
        <a:solidFill>
          <a:schemeClr val="bg1"/>
        </a:solidFill>
        <a:ln>
          <a:noFill/>
        </a:ln>
        <a:effectLst/>
      </c:spPr>
    </c:plotArea>
    <c:legend>
      <c:legendPos val="r"/>
      <c:layout>
        <c:manualLayout>
          <c:xMode val="edge"/>
          <c:yMode val="edge"/>
          <c:x val="0.20630402036089926"/>
          <c:y val="3.5595018785316228E-2"/>
          <c:w val="0.54599345600784555"/>
          <c:h val="7.53555149924206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26207416239577"/>
          <c:y val="8.218090501037216E-2"/>
          <c:w val="0.37424903686433153"/>
          <c:h val="0.88305025056216269"/>
        </c:manualLayout>
      </c:layout>
      <c:doughnut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7874-49D0-8748-4F2408BB78F6}"/>
              </c:ext>
            </c:extLst>
          </c:dPt>
          <c:dPt>
            <c:idx val="1"/>
            <c:bubble3D val="0"/>
            <c:spPr>
              <a:solidFill>
                <a:srgbClr val="348476"/>
              </a:solidFill>
              <a:ln>
                <a:noFill/>
              </a:ln>
              <a:effectLst/>
            </c:spPr>
            <c:extLst>
              <c:ext xmlns:c16="http://schemas.microsoft.com/office/drawing/2014/chart" uri="{C3380CC4-5D6E-409C-BE32-E72D297353CC}">
                <c16:uniqueId val="{00000003-7874-49D0-8748-4F2408BB78F6}"/>
              </c:ext>
            </c:extLst>
          </c:dPt>
          <c:dPt>
            <c:idx val="2"/>
            <c:bubble3D val="0"/>
            <c:spPr>
              <a:solidFill>
                <a:srgbClr val="3B98B7"/>
              </a:solidFill>
              <a:ln>
                <a:noFill/>
              </a:ln>
              <a:effectLst/>
            </c:spPr>
            <c:extLst>
              <c:ext xmlns:c16="http://schemas.microsoft.com/office/drawing/2014/chart" uri="{C3380CC4-5D6E-409C-BE32-E72D297353CC}">
                <c16:uniqueId val="{00000005-7874-49D0-8748-4F2408BB78F6}"/>
              </c:ext>
            </c:extLst>
          </c:dPt>
          <c:dPt>
            <c:idx val="3"/>
            <c:bubble3D val="0"/>
            <c:spPr>
              <a:solidFill>
                <a:srgbClr val="C46C6F"/>
              </a:solidFill>
              <a:ln>
                <a:noFill/>
              </a:ln>
              <a:effectLst/>
            </c:spPr>
            <c:extLst>
              <c:ext xmlns:c16="http://schemas.microsoft.com/office/drawing/2014/chart" uri="{C3380CC4-5D6E-409C-BE32-E72D297353CC}">
                <c16:uniqueId val="{00000007-7874-49D0-8748-4F2408BB78F6}"/>
              </c:ext>
            </c:extLst>
          </c:dPt>
          <c:dPt>
            <c:idx val="4"/>
            <c:bubble3D val="0"/>
            <c:spPr>
              <a:solidFill>
                <a:srgbClr val="000000"/>
              </a:solidFill>
              <a:ln>
                <a:noFill/>
              </a:ln>
              <a:effectLst/>
            </c:spPr>
            <c:extLst>
              <c:ext xmlns:c16="http://schemas.microsoft.com/office/drawing/2014/chart" uri="{C3380CC4-5D6E-409C-BE32-E72D297353CC}">
                <c16:uniqueId val="{00000009-7874-49D0-8748-4F2408BB78F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Sheet1!$A$1:$E$1</c:f>
              <c:strCache>
                <c:ptCount val="5"/>
                <c:pt idx="0">
                  <c:v> </c:v>
                </c:pt>
                <c:pt idx="1">
                  <c:v>Yes</c:v>
                </c:pt>
                <c:pt idx="2">
                  <c:v>No, but I have come close</c:v>
                </c:pt>
                <c:pt idx="3">
                  <c:v>No, not at all</c:v>
                </c:pt>
                <c:pt idx="4">
                  <c:v>Don’t know</c:v>
                </c:pt>
              </c:strCache>
            </c:strRef>
          </c:cat>
          <c:val>
            <c:numRef>
              <c:f>Sheet1!$A$2:$E$2</c:f>
              <c:numCache>
                <c:formatCode>0%</c:formatCode>
                <c:ptCount val="5"/>
                <c:pt idx="1">
                  <c:v>0.52</c:v>
                </c:pt>
                <c:pt idx="2">
                  <c:v>0.27</c:v>
                </c:pt>
                <c:pt idx="3">
                  <c:v>0.2</c:v>
                </c:pt>
                <c:pt idx="4">
                  <c:v>0.01</c:v>
                </c:pt>
              </c:numCache>
            </c:numRef>
          </c:val>
          <c:extLst>
            <c:ext xmlns:c16="http://schemas.microsoft.com/office/drawing/2014/chart" uri="{C3380CC4-5D6E-409C-BE32-E72D297353CC}">
              <c16:uniqueId val="{00000000-0AC9-4BA8-B46E-EEB64EEB0154}"/>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70419477472659E-2"/>
          <c:y val="0.16008048433048433"/>
          <c:w val="0.94363822824801435"/>
          <c:h val="0.46656005244259435"/>
        </c:manualLayout>
      </c:layout>
      <c:barChart>
        <c:barDir val="bar"/>
        <c:grouping val="percentStacked"/>
        <c:varyColors val="0"/>
        <c:ser>
          <c:idx val="0"/>
          <c:order val="0"/>
          <c:tx>
            <c:strRef>
              <c:f>Sheet1!$B$1</c:f>
              <c:strCache>
                <c:ptCount val="1"/>
                <c:pt idx="0">
                  <c:v>Strongly disagree</c:v>
                </c:pt>
              </c:strCache>
            </c:strRef>
          </c:tx>
          <c:spPr>
            <a:solidFill>
              <a:srgbClr val="C46C6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Sheet1!$B$2</c:f>
              <c:numCache>
                <c:formatCode>0%</c:formatCode>
                <c:ptCount val="1"/>
                <c:pt idx="0">
                  <c:v>0.18</c:v>
                </c:pt>
              </c:numCache>
            </c:numRef>
          </c:val>
          <c:extLst>
            <c:ext xmlns:c16="http://schemas.microsoft.com/office/drawing/2014/chart" uri="{C3380CC4-5D6E-409C-BE32-E72D297353CC}">
              <c16:uniqueId val="{00000000-FD1F-478C-95D8-B477255A7DD1}"/>
            </c:ext>
          </c:extLst>
        </c:ser>
        <c:ser>
          <c:idx val="1"/>
          <c:order val="1"/>
          <c:tx>
            <c:strRef>
              <c:f>Sheet1!$C$1</c:f>
              <c:strCache>
                <c:ptCount val="1"/>
                <c:pt idx="0">
                  <c:v>Tend to disagree</c:v>
                </c:pt>
              </c:strCache>
            </c:strRef>
          </c:tx>
          <c:spPr>
            <a:solidFill>
              <a:srgbClr val="E8C6C7"/>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0%</c:formatCode>
                <c:ptCount val="1"/>
                <c:pt idx="0">
                  <c:v>0.37</c:v>
                </c:pt>
              </c:numCache>
            </c:numRef>
          </c:val>
          <c:extLst>
            <c:ext xmlns:c16="http://schemas.microsoft.com/office/drawing/2014/chart" uri="{C3380CC4-5D6E-409C-BE32-E72D297353CC}">
              <c16:uniqueId val="{00000003-FD1F-478C-95D8-B477255A7DD1}"/>
            </c:ext>
          </c:extLst>
        </c:ser>
        <c:ser>
          <c:idx val="2"/>
          <c:order val="2"/>
          <c:tx>
            <c:strRef>
              <c:f>Sheet1!$D$1</c:f>
              <c:strCache>
                <c:ptCount val="1"/>
                <c:pt idx="0">
                  <c:v>Neither agree nor disagree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0%</c:formatCode>
                <c:ptCount val="1"/>
                <c:pt idx="0">
                  <c:v>0.18</c:v>
                </c:pt>
              </c:numCache>
            </c:numRef>
          </c:val>
          <c:extLst>
            <c:ext xmlns:c16="http://schemas.microsoft.com/office/drawing/2014/chart" uri="{C3380CC4-5D6E-409C-BE32-E72D297353CC}">
              <c16:uniqueId val="{00000004-FD1F-478C-95D8-B477255A7DD1}"/>
            </c:ext>
          </c:extLst>
        </c:ser>
        <c:ser>
          <c:idx val="3"/>
          <c:order val="3"/>
          <c:tx>
            <c:strRef>
              <c:f>Sheet1!$E$1</c:f>
              <c:strCache>
                <c:ptCount val="1"/>
                <c:pt idx="0">
                  <c:v>Tend to agree</c:v>
                </c:pt>
              </c:strCache>
            </c:strRef>
          </c:tx>
          <c:spPr>
            <a:solidFill>
              <a:srgbClr val="8ED2C7"/>
            </a:solidFill>
            <a:ln>
              <a:noFill/>
            </a:ln>
            <a:effectLst/>
          </c:spPr>
          <c:invertIfNegative val="0"/>
          <c:dLbls>
            <c:dLbl>
              <c:idx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31C-4B31-979F-ED02AC44575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0%</c:formatCode>
                <c:ptCount val="1"/>
                <c:pt idx="0">
                  <c:v>0.22</c:v>
                </c:pt>
              </c:numCache>
            </c:numRef>
          </c:val>
          <c:extLst>
            <c:ext xmlns:c16="http://schemas.microsoft.com/office/drawing/2014/chart" uri="{C3380CC4-5D6E-409C-BE32-E72D297353CC}">
              <c16:uniqueId val="{00000005-FD1F-478C-95D8-B477255A7DD1}"/>
            </c:ext>
          </c:extLst>
        </c:ser>
        <c:ser>
          <c:idx val="4"/>
          <c:order val="4"/>
          <c:tx>
            <c:strRef>
              <c:f>Sheet1!$F$1</c:f>
              <c:strCache>
                <c:ptCount val="1"/>
                <c:pt idx="0">
                  <c:v>Strongly agree</c:v>
                </c:pt>
              </c:strCache>
            </c:strRef>
          </c:tx>
          <c:spPr>
            <a:solidFill>
              <a:srgbClr val="34847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Sheet1!$F$2</c:f>
              <c:numCache>
                <c:formatCode>0%</c:formatCode>
                <c:ptCount val="1"/>
                <c:pt idx="0">
                  <c:v>0.05</c:v>
                </c:pt>
              </c:numCache>
            </c:numRef>
          </c:val>
          <c:extLst>
            <c:ext xmlns:c16="http://schemas.microsoft.com/office/drawing/2014/chart" uri="{C3380CC4-5D6E-409C-BE32-E72D297353CC}">
              <c16:uniqueId val="{00000006-FD1F-478C-95D8-B477255A7DD1}"/>
            </c:ext>
          </c:extLst>
        </c:ser>
        <c:dLbls>
          <c:showLegendKey val="0"/>
          <c:showVal val="0"/>
          <c:showCatName val="0"/>
          <c:showSerName val="0"/>
          <c:showPercent val="0"/>
          <c:showBubbleSize val="0"/>
        </c:dLbls>
        <c:gapWidth val="150"/>
        <c:overlap val="100"/>
        <c:axId val="233793024"/>
        <c:axId val="233794560"/>
      </c:barChart>
      <c:catAx>
        <c:axId val="233793024"/>
        <c:scaling>
          <c:orientation val="minMax"/>
        </c:scaling>
        <c:delete val="1"/>
        <c:axPos val="l"/>
        <c:numFmt formatCode="@" sourceLinked="1"/>
        <c:majorTickMark val="none"/>
        <c:minorTickMark val="none"/>
        <c:tickLblPos val="nextTo"/>
        <c:crossAx val="233794560"/>
        <c:crosses val="autoZero"/>
        <c:auto val="1"/>
        <c:lblAlgn val="ctr"/>
        <c:lblOffset val="100"/>
        <c:noMultiLvlLbl val="0"/>
      </c:catAx>
      <c:valAx>
        <c:axId val="233794560"/>
        <c:scaling>
          <c:orientation val="minMax"/>
        </c:scaling>
        <c:delete val="1"/>
        <c:axPos val="b"/>
        <c:numFmt formatCode="0%" sourceLinked="1"/>
        <c:majorTickMark val="out"/>
        <c:minorTickMark val="none"/>
        <c:tickLblPos val="nextTo"/>
        <c:crossAx val="233793024"/>
        <c:crosses val="autoZero"/>
        <c:crossBetween val="between"/>
      </c:valAx>
      <c:spPr>
        <a:noFill/>
        <a:ln>
          <a:noFill/>
        </a:ln>
        <a:effectLst/>
      </c:spPr>
    </c:plotArea>
    <c:legend>
      <c:legendPos val="l"/>
      <c:layout>
        <c:manualLayout>
          <c:xMode val="edge"/>
          <c:yMode val="edge"/>
          <c:x val="0"/>
          <c:y val="0.15418186134852802"/>
          <c:w val="1"/>
          <c:h val="0.118509352161633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83304930331467E-2"/>
          <c:y val="3.1855296233732594E-2"/>
          <c:w val="0.85823063353796114"/>
          <c:h val="0.7159380917286593"/>
        </c:manualLayout>
      </c:layout>
      <c:barChart>
        <c:barDir val="col"/>
        <c:grouping val="percentStacked"/>
        <c:varyColors val="0"/>
        <c:ser>
          <c:idx val="0"/>
          <c:order val="0"/>
          <c:tx>
            <c:strRef>
              <c:f>Sheet1!$B$1</c:f>
              <c:strCache>
                <c:ptCount val="1"/>
                <c:pt idx="0">
                  <c:v>Agree</c:v>
                </c:pt>
              </c:strCache>
            </c:strRef>
          </c:tx>
          <c:spPr>
            <a:solidFill>
              <a:srgbClr val="3484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art forms            (n=603)</c:v>
                </c:pt>
                <c:pt idx="2">
                  <c:v>Community arts                 (n=19*)</c:v>
                </c:pt>
                <c:pt idx="3">
                  <c:v>Ngā toi Māori                    (n=29*)</c:v>
                </c:pt>
                <c:pt idx="4">
                  <c:v>Craft / object arts                 (n=48)</c:v>
                </c:pt>
                <c:pt idx="5">
                  <c:v>Media production                     (n=68)</c:v>
                </c:pt>
                <c:pt idx="6">
                  <c:v>Video game development                (n=53)</c:v>
                </c:pt>
                <c:pt idx="7">
                  <c:v>Visual arts                 (n=89)</c:v>
                </c:pt>
                <c:pt idx="8">
                  <c:v>Music and sound                     (n=133)</c:v>
                </c:pt>
                <c:pt idx="9">
                  <c:v>Performing arts                      (n=113)</c:v>
                </c:pt>
                <c:pt idx="10">
                  <c:v>Writing / literary arts                      (n=65)</c:v>
                </c:pt>
              </c:strCache>
            </c:strRef>
          </c:cat>
          <c:val>
            <c:numRef>
              <c:f>Sheet1!$B$2:$B$12</c:f>
              <c:numCache>
                <c:formatCode>General</c:formatCode>
                <c:ptCount val="11"/>
                <c:pt idx="0" formatCode="0%">
                  <c:v>0.26</c:v>
                </c:pt>
                <c:pt idx="2" formatCode="0%">
                  <c:v>0.47</c:v>
                </c:pt>
                <c:pt idx="3" formatCode="0%">
                  <c:v>0.38</c:v>
                </c:pt>
                <c:pt idx="4" formatCode="0%">
                  <c:v>0.35</c:v>
                </c:pt>
                <c:pt idx="5" formatCode="0%">
                  <c:v>0.34</c:v>
                </c:pt>
                <c:pt idx="6" formatCode="0%">
                  <c:v>0.32</c:v>
                </c:pt>
                <c:pt idx="7" formatCode="0%">
                  <c:v>0.27</c:v>
                </c:pt>
                <c:pt idx="8" formatCode="0%">
                  <c:v>0.21</c:v>
                </c:pt>
                <c:pt idx="9" formatCode="0%">
                  <c:v>0.19</c:v>
                </c:pt>
                <c:pt idx="10" formatCode="0%">
                  <c:v>0.15</c:v>
                </c:pt>
              </c:numCache>
            </c:numRef>
          </c:val>
          <c:extLst>
            <c:ext xmlns:c16="http://schemas.microsoft.com/office/drawing/2014/chart" uri="{C3380CC4-5D6E-409C-BE32-E72D297353CC}">
              <c16:uniqueId val="{00000000-E41A-49B1-93A3-FCA7D2B9D447}"/>
            </c:ext>
          </c:extLst>
        </c:ser>
        <c:ser>
          <c:idx val="1"/>
          <c:order val="1"/>
          <c:tx>
            <c:strRef>
              <c:f>Sheet1!$C$1</c:f>
              <c:strCache>
                <c:ptCount val="1"/>
                <c:pt idx="0">
                  <c:v>Neither agree nor disagree</c:v>
                </c:pt>
              </c:strCache>
            </c:strRef>
          </c:tx>
          <c:spPr>
            <a:solidFill>
              <a:srgbClr val="D9D9D9"/>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E41A-49B1-93A3-FCA7D2B9D4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art forms            (n=603)</c:v>
                </c:pt>
                <c:pt idx="2">
                  <c:v>Community arts                 (n=19*)</c:v>
                </c:pt>
                <c:pt idx="3">
                  <c:v>Ngā toi Māori                    (n=29*)</c:v>
                </c:pt>
                <c:pt idx="4">
                  <c:v>Craft / object arts                 (n=48)</c:v>
                </c:pt>
                <c:pt idx="5">
                  <c:v>Media production                     (n=68)</c:v>
                </c:pt>
                <c:pt idx="6">
                  <c:v>Video game development                (n=53)</c:v>
                </c:pt>
                <c:pt idx="7">
                  <c:v>Visual arts                 (n=89)</c:v>
                </c:pt>
                <c:pt idx="8">
                  <c:v>Music and sound                     (n=133)</c:v>
                </c:pt>
                <c:pt idx="9">
                  <c:v>Performing arts                      (n=113)</c:v>
                </c:pt>
                <c:pt idx="10">
                  <c:v>Writing / literary arts                      (n=65)</c:v>
                </c:pt>
              </c:strCache>
            </c:strRef>
          </c:cat>
          <c:val>
            <c:numRef>
              <c:f>Sheet1!$C$2:$C$12</c:f>
              <c:numCache>
                <c:formatCode>General</c:formatCode>
                <c:ptCount val="11"/>
                <c:pt idx="0" formatCode="0%">
                  <c:v>0.18</c:v>
                </c:pt>
                <c:pt idx="2">
                  <c:v>0</c:v>
                </c:pt>
                <c:pt idx="3" formatCode="0%">
                  <c:v>0.31</c:v>
                </c:pt>
                <c:pt idx="4" formatCode="0%">
                  <c:v>0.23</c:v>
                </c:pt>
                <c:pt idx="5" formatCode="0%">
                  <c:v>0.24</c:v>
                </c:pt>
                <c:pt idx="6" formatCode="0%">
                  <c:v>0.19</c:v>
                </c:pt>
                <c:pt idx="7" formatCode="0%">
                  <c:v>0.22</c:v>
                </c:pt>
                <c:pt idx="8" formatCode="0%">
                  <c:v>0.18</c:v>
                </c:pt>
                <c:pt idx="9" formatCode="0%">
                  <c:v>0.16</c:v>
                </c:pt>
                <c:pt idx="10" formatCode="0%">
                  <c:v>0.12</c:v>
                </c:pt>
              </c:numCache>
            </c:numRef>
          </c:val>
          <c:extLst>
            <c:ext xmlns:c16="http://schemas.microsoft.com/office/drawing/2014/chart" uri="{C3380CC4-5D6E-409C-BE32-E72D297353CC}">
              <c16:uniqueId val="{00000001-E41A-49B1-93A3-FCA7D2B9D447}"/>
            </c:ext>
          </c:extLst>
        </c:ser>
        <c:ser>
          <c:idx val="2"/>
          <c:order val="2"/>
          <c:tx>
            <c:strRef>
              <c:f>Sheet1!$D$1</c:f>
              <c:strCache>
                <c:ptCount val="1"/>
                <c:pt idx="0">
                  <c:v>Disagree</c:v>
                </c:pt>
              </c:strCache>
            </c:strRef>
          </c:tx>
          <c:spPr>
            <a:solidFill>
              <a:srgbClr val="C46C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All art forms            (n=603)</c:v>
                </c:pt>
                <c:pt idx="2">
                  <c:v>Community arts                 (n=19*)</c:v>
                </c:pt>
                <c:pt idx="3">
                  <c:v>Ngā toi Māori                    (n=29*)</c:v>
                </c:pt>
                <c:pt idx="4">
                  <c:v>Craft / object arts                 (n=48)</c:v>
                </c:pt>
                <c:pt idx="5">
                  <c:v>Media production                     (n=68)</c:v>
                </c:pt>
                <c:pt idx="6">
                  <c:v>Video game development                (n=53)</c:v>
                </c:pt>
                <c:pt idx="7">
                  <c:v>Visual arts                 (n=89)</c:v>
                </c:pt>
                <c:pt idx="8">
                  <c:v>Music and sound                     (n=133)</c:v>
                </c:pt>
                <c:pt idx="9">
                  <c:v>Performing arts                      (n=113)</c:v>
                </c:pt>
                <c:pt idx="10">
                  <c:v>Writing / literary arts                      (n=65)</c:v>
                </c:pt>
              </c:strCache>
            </c:strRef>
          </c:cat>
          <c:val>
            <c:numRef>
              <c:f>Sheet1!$D$2:$D$12</c:f>
              <c:numCache>
                <c:formatCode>General</c:formatCode>
                <c:ptCount val="11"/>
                <c:pt idx="0" formatCode="0%">
                  <c:v>0.55000000000000004</c:v>
                </c:pt>
                <c:pt idx="2" formatCode="0%">
                  <c:v>0.53</c:v>
                </c:pt>
                <c:pt idx="3" formatCode="0%">
                  <c:v>0.31</c:v>
                </c:pt>
                <c:pt idx="4" formatCode="0%">
                  <c:v>0.42</c:v>
                </c:pt>
                <c:pt idx="5" formatCode="0%">
                  <c:v>0.43</c:v>
                </c:pt>
                <c:pt idx="6" formatCode="0%">
                  <c:v>0.49</c:v>
                </c:pt>
                <c:pt idx="7" formatCode="0%">
                  <c:v>0.51</c:v>
                </c:pt>
                <c:pt idx="8" formatCode="0%">
                  <c:v>0.61</c:v>
                </c:pt>
                <c:pt idx="9" formatCode="0%">
                  <c:v>0.65</c:v>
                </c:pt>
                <c:pt idx="10" formatCode="0%">
                  <c:v>0.72</c:v>
                </c:pt>
              </c:numCache>
            </c:numRef>
          </c:val>
          <c:extLst>
            <c:ext xmlns:c16="http://schemas.microsoft.com/office/drawing/2014/chart" uri="{C3380CC4-5D6E-409C-BE32-E72D297353CC}">
              <c16:uniqueId val="{00000002-E41A-49B1-93A3-FCA7D2B9D447}"/>
            </c:ext>
          </c:extLst>
        </c:ser>
        <c:dLbls>
          <c:showLegendKey val="0"/>
          <c:showVal val="0"/>
          <c:showCatName val="0"/>
          <c:showSerName val="0"/>
          <c:showPercent val="0"/>
          <c:showBubbleSize val="0"/>
        </c:dLbls>
        <c:gapWidth val="150"/>
        <c:overlap val="100"/>
        <c:axId val="1027344432"/>
        <c:axId val="1027352304"/>
      </c:barChart>
      <c:catAx>
        <c:axId val="10273444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27352304"/>
        <c:crosses val="autoZero"/>
        <c:auto val="1"/>
        <c:lblAlgn val="ctr"/>
        <c:lblOffset val="100"/>
        <c:noMultiLvlLbl val="0"/>
      </c:catAx>
      <c:valAx>
        <c:axId val="1027352304"/>
        <c:scaling>
          <c:orientation val="minMax"/>
        </c:scaling>
        <c:delete val="1"/>
        <c:axPos val="l"/>
        <c:numFmt formatCode="0%" sourceLinked="1"/>
        <c:majorTickMark val="none"/>
        <c:minorTickMark val="none"/>
        <c:tickLblPos val="nextTo"/>
        <c:crossAx val="1027344432"/>
        <c:crosses val="autoZero"/>
        <c:crossBetween val="between"/>
      </c:valAx>
      <c:spPr>
        <a:noFill/>
        <a:ln>
          <a:noFill/>
        </a:ln>
        <a:effectLst/>
      </c:spPr>
    </c:plotArea>
    <c:legend>
      <c:legendPos val="r"/>
      <c:layout>
        <c:manualLayout>
          <c:xMode val="edge"/>
          <c:yMode val="edge"/>
          <c:x val="0.88105326894990099"/>
          <c:y val="7.1822633723836252E-2"/>
          <c:w val="0.11230129199719077"/>
          <c:h val="0.64784733902244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committed to creative sector</c:v>
                </c:pt>
              </c:strCache>
            </c:strRef>
          </c:tx>
          <c:spPr>
            <a:solidFill>
              <a:srgbClr val="3B98B7"/>
            </a:solidFill>
            <a:ln>
              <a:noFill/>
            </a:ln>
          </c:spPr>
          <c:dPt>
            <c:idx val="0"/>
            <c:bubble3D val="0"/>
            <c:spPr>
              <a:solidFill>
                <a:srgbClr val="3B98B7"/>
              </a:solidFill>
              <a:ln w="19050">
                <a:noFill/>
              </a:ln>
              <a:effectLst/>
            </c:spPr>
            <c:extLst>
              <c:ext xmlns:c16="http://schemas.microsoft.com/office/drawing/2014/chart" uri="{C3380CC4-5D6E-409C-BE32-E72D297353CC}">
                <c16:uniqueId val="{00000001-F2A0-40E7-A3EA-2657A1C4C855}"/>
              </c:ext>
            </c:extLst>
          </c:dPt>
          <c:dPt>
            <c:idx val="1"/>
            <c:bubble3D val="0"/>
            <c:spPr>
              <a:solidFill>
                <a:srgbClr val="3B98B7">
                  <a:alpha val="34902"/>
                </a:srgbClr>
              </a:solidFill>
              <a:ln w="19050">
                <a:noFill/>
              </a:ln>
              <a:effectLst/>
            </c:spPr>
            <c:extLst>
              <c:ext xmlns:c16="http://schemas.microsoft.com/office/drawing/2014/chart" uri="{C3380CC4-5D6E-409C-BE32-E72D297353CC}">
                <c16:uniqueId val="{00000003-F2A0-40E7-A3EA-2657A1C4C855}"/>
              </c:ext>
            </c:extLst>
          </c:dPt>
          <c:dPt>
            <c:idx val="2"/>
            <c:bubble3D val="0"/>
            <c:spPr>
              <a:solidFill>
                <a:srgbClr val="3B98B7"/>
              </a:solidFill>
              <a:ln w="19050">
                <a:noFill/>
              </a:ln>
              <a:effectLst/>
            </c:spPr>
            <c:extLst>
              <c:ext xmlns:c16="http://schemas.microsoft.com/office/drawing/2014/chart" uri="{C3380CC4-5D6E-409C-BE32-E72D297353CC}">
                <c16:uniqueId val="{00000005-F2A0-40E7-A3EA-2657A1C4C855}"/>
              </c:ext>
            </c:extLst>
          </c:dPt>
          <c:dLbls>
            <c:dLbl>
              <c:idx val="0"/>
              <c:delete val="1"/>
              <c:extLst>
                <c:ext xmlns:c15="http://schemas.microsoft.com/office/drawing/2012/chart" uri="{CE6537A1-D6FC-4f65-9D91-7224C49458BB}"/>
                <c:ext xmlns:c16="http://schemas.microsoft.com/office/drawing/2014/chart" uri="{C3380CC4-5D6E-409C-BE32-E72D297353CC}">
                  <c16:uniqueId val="{00000001-F2A0-40E7-A3EA-2657A1C4C855}"/>
                </c:ext>
              </c:extLst>
            </c:dLbl>
            <c:dLbl>
              <c:idx val="1"/>
              <c:delete val="1"/>
              <c:extLst>
                <c:ext xmlns:c15="http://schemas.microsoft.com/office/drawing/2012/chart" uri="{CE6537A1-D6FC-4f65-9D91-7224C49458BB}"/>
                <c:ext xmlns:c16="http://schemas.microsoft.com/office/drawing/2014/chart" uri="{C3380CC4-5D6E-409C-BE32-E72D297353CC}">
                  <c16:uniqueId val="{00000003-F2A0-40E7-A3EA-2657A1C4C855}"/>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2A0-40E7-A3EA-2657A1C4C85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0.81</c:v>
                </c:pt>
                <c:pt idx="1">
                  <c:v>0.19</c:v>
                </c:pt>
              </c:numCache>
            </c:numRef>
          </c:val>
          <c:extLst>
            <c:ext xmlns:c16="http://schemas.microsoft.com/office/drawing/2014/chart" uri="{C3380CC4-5D6E-409C-BE32-E72D297353CC}">
              <c16:uniqueId val="{00000006-F2A0-40E7-A3EA-2657A1C4C855}"/>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13684069078312"/>
          <c:y val="2.7003908431588067E-2"/>
          <c:w val="0.44375577982335707"/>
          <c:h val="0.9383582770211607"/>
        </c:manualLayout>
      </c:layout>
      <c:barChart>
        <c:barDir val="bar"/>
        <c:grouping val="clustered"/>
        <c:varyColors val="0"/>
        <c:ser>
          <c:idx val="0"/>
          <c:order val="0"/>
          <c:tx>
            <c:strRef>
              <c:f>Sheet1!$B$1</c:f>
              <c:strCache>
                <c:ptCount val="1"/>
                <c:pt idx="0">
                  <c:v>Series 1</c:v>
                </c:pt>
              </c:strCache>
            </c:strRef>
          </c:tx>
          <c:spPr>
            <a:solidFill>
              <a:srgbClr val="348476"/>
            </a:solidFill>
            <a:ln>
              <a:noFill/>
            </a:ln>
            <a:effectLst/>
          </c:spPr>
          <c:invertIfNegative val="0"/>
          <c:dPt>
            <c:idx val="8"/>
            <c:invertIfNegative val="0"/>
            <c:bubble3D val="0"/>
            <c:extLst>
              <c:ext xmlns:c16="http://schemas.microsoft.com/office/drawing/2014/chart" uri="{C3380CC4-5D6E-409C-BE32-E72D297353CC}">
                <c16:uniqueId val="{00000003-0DED-4AB5-857B-4EF39B8A1542}"/>
              </c:ext>
            </c:extLst>
          </c:dPt>
          <c:dPt>
            <c:idx val="12"/>
            <c:invertIfNegative val="0"/>
            <c:bubble3D val="0"/>
            <c:extLst>
              <c:ext xmlns:c16="http://schemas.microsoft.com/office/drawing/2014/chart" uri="{C3380CC4-5D6E-409C-BE32-E72D297353CC}">
                <c16:uniqueId val="{00000003-E691-4ACB-932D-BF6F38E80C93}"/>
              </c:ext>
            </c:extLst>
          </c:dPt>
          <c:dPt>
            <c:idx val="17"/>
            <c:invertIfNegative val="0"/>
            <c:bubble3D val="0"/>
            <c:spPr>
              <a:solidFill>
                <a:srgbClr val="348476"/>
              </a:solidFill>
              <a:ln>
                <a:noFill/>
              </a:ln>
              <a:effectLst/>
            </c:spPr>
            <c:extLst>
              <c:ext xmlns:c16="http://schemas.microsoft.com/office/drawing/2014/chart" uri="{C3380CC4-5D6E-409C-BE32-E72D297353CC}">
                <c16:uniqueId val="{00000005-E691-4ACB-932D-BF6F38E80C9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Creative thinking</c:v>
                </c:pt>
                <c:pt idx="1">
                  <c:v>Talent</c:v>
                </c:pt>
                <c:pt idx="2">
                  <c:v>Ability to network</c:v>
                </c:pt>
                <c:pt idx="3">
                  <c:v>Being able to communicate well with others</c:v>
                </c:pt>
                <c:pt idx="4">
                  <c:v>Ability to self-promote</c:v>
                </c:pt>
                <c:pt idx="5">
                  <c:v>Project management skills</c:v>
                </c:pt>
                <c:pt idx="6">
                  <c:v>Financial backing</c:v>
                </c:pt>
                <c:pt idx="7">
                  <c:v>Supportive partner / family / whānau</c:v>
                </c:pt>
                <c:pt idx="8">
                  <c:v>Being able to deal with rejection / critiques</c:v>
                </c:pt>
                <c:pt idx="9">
                  <c:v>Marketing / promotion</c:v>
                </c:pt>
                <c:pt idx="10">
                  <c:v>Luck</c:v>
                </c:pt>
                <c:pt idx="11">
                  <c:v>Ability to use digital media</c:v>
                </c:pt>
                <c:pt idx="12">
                  <c:v>People management skills</c:v>
                </c:pt>
                <c:pt idx="13">
                  <c:v>Negotiation skills</c:v>
                </c:pt>
                <c:pt idx="14">
                  <c:v>Planning for the future</c:v>
                </c:pt>
                <c:pt idx="15">
                  <c:v>Dealing with legal / contractual issues</c:v>
                </c:pt>
                <c:pt idx="16">
                  <c:v>Numeracy</c:v>
                </c:pt>
                <c:pt idx="17">
                  <c:v>None of these</c:v>
                </c:pt>
              </c:strCache>
            </c:strRef>
          </c:cat>
          <c:val>
            <c:numRef>
              <c:f>Sheet1!$B$2:$B$19</c:f>
              <c:numCache>
                <c:formatCode>0%</c:formatCode>
                <c:ptCount val="18"/>
                <c:pt idx="0">
                  <c:v>0.55000000000000004</c:v>
                </c:pt>
                <c:pt idx="1">
                  <c:v>0.48</c:v>
                </c:pt>
                <c:pt idx="2">
                  <c:v>0.43</c:v>
                </c:pt>
                <c:pt idx="3">
                  <c:v>0.43</c:v>
                </c:pt>
                <c:pt idx="4">
                  <c:v>0.35</c:v>
                </c:pt>
                <c:pt idx="5">
                  <c:v>0.33</c:v>
                </c:pt>
                <c:pt idx="6">
                  <c:v>0.32</c:v>
                </c:pt>
                <c:pt idx="7">
                  <c:v>0.3</c:v>
                </c:pt>
                <c:pt idx="8">
                  <c:v>0.28000000000000003</c:v>
                </c:pt>
                <c:pt idx="9">
                  <c:v>0.26</c:v>
                </c:pt>
                <c:pt idx="10">
                  <c:v>0.25</c:v>
                </c:pt>
                <c:pt idx="11">
                  <c:v>0.22</c:v>
                </c:pt>
                <c:pt idx="12">
                  <c:v>0.16</c:v>
                </c:pt>
                <c:pt idx="13">
                  <c:v>0.1</c:v>
                </c:pt>
                <c:pt idx="14">
                  <c:v>0.1</c:v>
                </c:pt>
                <c:pt idx="15">
                  <c:v>7.0000000000000007E-2</c:v>
                </c:pt>
                <c:pt idx="16">
                  <c:v>0.03</c:v>
                </c:pt>
                <c:pt idx="17">
                  <c:v>0.01</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02"/>
        <c:axId val="229148928"/>
        <c:axId val="229154816"/>
      </c:barChart>
      <c:catAx>
        <c:axId val="2291489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29154816"/>
        <c:crosses val="autoZero"/>
        <c:auto val="1"/>
        <c:lblAlgn val="ctr"/>
        <c:lblOffset val="100"/>
        <c:noMultiLvlLbl val="0"/>
      </c:catAx>
      <c:valAx>
        <c:axId val="229154816"/>
        <c:scaling>
          <c:orientation val="minMax"/>
        </c:scaling>
        <c:delete val="1"/>
        <c:axPos val="t"/>
        <c:numFmt formatCode="0%" sourceLinked="1"/>
        <c:majorTickMark val="none"/>
        <c:minorTickMark val="none"/>
        <c:tickLblPos val="nextTo"/>
        <c:crossAx val="229148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35003774928774928"/>
          <c:w val="1"/>
          <c:h val="0.46656005244259435"/>
        </c:manualLayout>
      </c:layout>
      <c:barChart>
        <c:barDir val="bar"/>
        <c:grouping val="percentStacked"/>
        <c:varyColors val="0"/>
        <c:ser>
          <c:idx val="0"/>
          <c:order val="0"/>
          <c:tx>
            <c:strRef>
              <c:f>Sheet1!$B$1</c:f>
              <c:strCache>
                <c:ptCount val="1"/>
                <c:pt idx="0">
                  <c:v>Creative income a lot higher than in Feb 2020</c:v>
                </c:pt>
              </c:strCache>
            </c:strRef>
          </c:tx>
          <c:spPr>
            <a:solidFill>
              <a:srgbClr val="34847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Sheet1!$B$2</c:f>
              <c:numCache>
                <c:formatCode>0%</c:formatCode>
                <c:ptCount val="1"/>
                <c:pt idx="0">
                  <c:v>0.14000000000000001</c:v>
                </c:pt>
              </c:numCache>
            </c:numRef>
          </c:val>
          <c:extLst>
            <c:ext xmlns:c16="http://schemas.microsoft.com/office/drawing/2014/chart" uri="{C3380CC4-5D6E-409C-BE32-E72D297353CC}">
              <c16:uniqueId val="{00000000-E206-4FDD-B193-FCA023EE1EC7}"/>
            </c:ext>
          </c:extLst>
        </c:ser>
        <c:ser>
          <c:idx val="1"/>
          <c:order val="1"/>
          <c:tx>
            <c:strRef>
              <c:f>Sheet1!$C$1</c:f>
              <c:strCache>
                <c:ptCount val="1"/>
                <c:pt idx="0">
                  <c:v>Creative income slightly higher</c:v>
                </c:pt>
              </c:strCache>
            </c:strRef>
          </c:tx>
          <c:spPr>
            <a:solidFill>
              <a:srgbClr val="348476">
                <a:alpha val="60000"/>
              </a:srgb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0%</c:formatCode>
                <c:ptCount val="1"/>
                <c:pt idx="0">
                  <c:v>0.24</c:v>
                </c:pt>
              </c:numCache>
            </c:numRef>
          </c:val>
          <c:extLst>
            <c:ext xmlns:c16="http://schemas.microsoft.com/office/drawing/2014/chart" uri="{C3380CC4-5D6E-409C-BE32-E72D297353CC}">
              <c16:uniqueId val="{00000001-E206-4FDD-B193-FCA023EE1EC7}"/>
            </c:ext>
          </c:extLst>
        </c:ser>
        <c:ser>
          <c:idx val="2"/>
          <c:order val="2"/>
          <c:tx>
            <c:strRef>
              <c:f>Sheet1!$D$1</c:f>
              <c:strCache>
                <c:ptCount val="1"/>
                <c:pt idx="0">
                  <c:v>Unchanged</c:v>
                </c:pt>
              </c:strCache>
            </c:strRef>
          </c:tx>
          <c:spPr>
            <a:solidFill>
              <a:srgbClr val="D9D9D9"/>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0-73F7-4E69-BDA5-DD7B32954455}"/>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0%</c:formatCode>
                <c:ptCount val="1"/>
                <c:pt idx="0">
                  <c:v>0.22</c:v>
                </c:pt>
              </c:numCache>
            </c:numRef>
          </c:val>
          <c:extLst>
            <c:ext xmlns:c16="http://schemas.microsoft.com/office/drawing/2014/chart" uri="{C3380CC4-5D6E-409C-BE32-E72D297353CC}">
              <c16:uniqueId val="{00000002-E206-4FDD-B193-FCA023EE1EC7}"/>
            </c:ext>
          </c:extLst>
        </c:ser>
        <c:ser>
          <c:idx val="3"/>
          <c:order val="3"/>
          <c:tx>
            <c:strRef>
              <c:f>Sheet1!$E$1</c:f>
              <c:strCache>
                <c:ptCount val="1"/>
                <c:pt idx="0">
                  <c:v>Creative income slightly lower</c:v>
                </c:pt>
              </c:strCache>
            </c:strRef>
          </c:tx>
          <c:spPr>
            <a:solidFill>
              <a:srgbClr val="C46C6F">
                <a:alpha val="60000"/>
              </a:srgb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0%</c:formatCode>
                <c:ptCount val="1"/>
                <c:pt idx="0">
                  <c:v>0.19</c:v>
                </c:pt>
              </c:numCache>
            </c:numRef>
          </c:val>
          <c:extLst>
            <c:ext xmlns:c16="http://schemas.microsoft.com/office/drawing/2014/chart" uri="{C3380CC4-5D6E-409C-BE32-E72D297353CC}">
              <c16:uniqueId val="{00000003-E206-4FDD-B193-FCA023EE1EC7}"/>
            </c:ext>
          </c:extLst>
        </c:ser>
        <c:ser>
          <c:idx val="4"/>
          <c:order val="4"/>
          <c:tx>
            <c:strRef>
              <c:f>Sheet1!$F$1</c:f>
              <c:strCache>
                <c:ptCount val="1"/>
                <c:pt idx="0">
                  <c:v>Creative income a lot lower than in Feb 2020</c:v>
                </c:pt>
              </c:strCache>
            </c:strRef>
          </c:tx>
          <c:spPr>
            <a:solidFill>
              <a:srgbClr val="C46C6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Sheet1!$F$2</c:f>
              <c:numCache>
                <c:formatCode>0%</c:formatCode>
                <c:ptCount val="1"/>
                <c:pt idx="0">
                  <c:v>0.22</c:v>
                </c:pt>
              </c:numCache>
            </c:numRef>
          </c:val>
          <c:extLst>
            <c:ext xmlns:c16="http://schemas.microsoft.com/office/drawing/2014/chart" uri="{C3380CC4-5D6E-409C-BE32-E72D297353CC}">
              <c16:uniqueId val="{00000004-E206-4FDD-B193-FCA023EE1EC7}"/>
            </c:ext>
          </c:extLst>
        </c:ser>
        <c:dLbls>
          <c:showLegendKey val="0"/>
          <c:showVal val="0"/>
          <c:showCatName val="0"/>
          <c:showSerName val="0"/>
          <c:showPercent val="0"/>
          <c:showBubbleSize val="0"/>
        </c:dLbls>
        <c:gapWidth val="238"/>
        <c:overlap val="100"/>
        <c:axId val="253359616"/>
        <c:axId val="253361152"/>
      </c:barChart>
      <c:catAx>
        <c:axId val="253359616"/>
        <c:scaling>
          <c:orientation val="minMax"/>
        </c:scaling>
        <c:delete val="1"/>
        <c:axPos val="l"/>
        <c:numFmt formatCode="@" sourceLinked="1"/>
        <c:majorTickMark val="none"/>
        <c:minorTickMark val="none"/>
        <c:tickLblPos val="nextTo"/>
        <c:crossAx val="253361152"/>
        <c:crosses val="autoZero"/>
        <c:auto val="1"/>
        <c:lblAlgn val="ctr"/>
        <c:lblOffset val="100"/>
        <c:noMultiLvlLbl val="0"/>
      </c:catAx>
      <c:valAx>
        <c:axId val="253361152"/>
        <c:scaling>
          <c:orientation val="minMax"/>
        </c:scaling>
        <c:delete val="1"/>
        <c:axPos val="b"/>
        <c:numFmt formatCode="0%" sourceLinked="1"/>
        <c:majorTickMark val="out"/>
        <c:minorTickMark val="none"/>
        <c:tickLblPos val="nextTo"/>
        <c:crossAx val="253359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20349371541728"/>
          <c:y val="2.1197264591807954E-2"/>
          <c:w val="0.34498167017139025"/>
          <c:h val="0.9383582770211607"/>
        </c:manualLayout>
      </c:layout>
      <c:barChart>
        <c:barDir val="bar"/>
        <c:grouping val="clustered"/>
        <c:varyColors val="0"/>
        <c:ser>
          <c:idx val="0"/>
          <c:order val="0"/>
          <c:tx>
            <c:strRef>
              <c:f>Sheet1!$B$1</c:f>
              <c:strCache>
                <c:ptCount val="1"/>
                <c:pt idx="0">
                  <c:v>Series 1</c:v>
                </c:pt>
              </c:strCache>
            </c:strRef>
          </c:tx>
          <c:spPr>
            <a:solidFill>
              <a:srgbClr val="3B98B7"/>
            </a:solidFill>
            <a:ln>
              <a:noFill/>
            </a:ln>
            <a:effectLst/>
          </c:spPr>
          <c:invertIfNegative val="0"/>
          <c:dPt>
            <c:idx val="2"/>
            <c:invertIfNegative val="0"/>
            <c:bubble3D val="0"/>
            <c:extLst>
              <c:ext xmlns:c16="http://schemas.microsoft.com/office/drawing/2014/chart" uri="{C3380CC4-5D6E-409C-BE32-E72D297353CC}">
                <c16:uniqueId val="{00000001-B183-458B-B8FF-C587D0B95F50}"/>
              </c:ext>
            </c:extLst>
          </c:dPt>
          <c:dLbls>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Learning on the job / practical experience</c:v>
                </c:pt>
                <c:pt idx="1">
                  <c:v>Workshops</c:v>
                </c:pt>
                <c:pt idx="2">
                  <c:v>Self-taught</c:v>
                </c:pt>
                <c:pt idx="3">
                  <c:v>Specialist courses</c:v>
                </c:pt>
                <c:pt idx="4">
                  <c:v>Learning through group arts / cultural activities</c:v>
                </c:pt>
                <c:pt idx="5">
                  <c:v>Learning from elders / kaumatua / matai / mentor</c:v>
                </c:pt>
                <c:pt idx="6">
                  <c:v>Artist in residence or artist in the community</c:v>
                </c:pt>
                <c:pt idx="7">
                  <c:v>An industry-based mentorship or development programme</c:v>
                </c:pt>
                <c:pt idx="8">
                  <c:v>Internship (paid)</c:v>
                </c:pt>
                <c:pt idx="9">
                  <c:v>Adult education</c:v>
                </c:pt>
                <c:pt idx="10">
                  <c:v>Internship (unpaid)</c:v>
                </c:pt>
                <c:pt idx="11">
                  <c:v>Summer schools</c:v>
                </c:pt>
                <c:pt idx="12">
                  <c:v>Other training</c:v>
                </c:pt>
              </c:strCache>
            </c:strRef>
          </c:cat>
          <c:val>
            <c:numRef>
              <c:f>Sheet1!$B$2:$B$14</c:f>
              <c:numCache>
                <c:formatCode>0%</c:formatCode>
                <c:ptCount val="13"/>
                <c:pt idx="0">
                  <c:v>0.5</c:v>
                </c:pt>
                <c:pt idx="1">
                  <c:v>0.44</c:v>
                </c:pt>
                <c:pt idx="2">
                  <c:v>0.42</c:v>
                </c:pt>
                <c:pt idx="3">
                  <c:v>0.32</c:v>
                </c:pt>
                <c:pt idx="4">
                  <c:v>0.19</c:v>
                </c:pt>
                <c:pt idx="5">
                  <c:v>0.18</c:v>
                </c:pt>
                <c:pt idx="6">
                  <c:v>0.16</c:v>
                </c:pt>
                <c:pt idx="7">
                  <c:v>0.12</c:v>
                </c:pt>
                <c:pt idx="8">
                  <c:v>7.0000000000000007E-2</c:v>
                </c:pt>
                <c:pt idx="9">
                  <c:v>0.06</c:v>
                </c:pt>
                <c:pt idx="10">
                  <c:v>0.06</c:v>
                </c:pt>
                <c:pt idx="11">
                  <c:v>0.05</c:v>
                </c:pt>
                <c:pt idx="12">
                  <c:v>7.0000000000000007E-2</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32"/>
        <c:axId val="256520576"/>
        <c:axId val="256522112"/>
      </c:barChart>
      <c:catAx>
        <c:axId val="256520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rgbClr val="000000"/>
                </a:solidFill>
                <a:latin typeface="+mn-lt"/>
                <a:ea typeface="+mn-ea"/>
                <a:cs typeface="+mn-cs"/>
              </a:defRPr>
            </a:pPr>
            <a:endParaRPr lang="en-US"/>
          </a:p>
        </c:txPr>
        <c:crossAx val="256522112"/>
        <c:crosses val="autoZero"/>
        <c:auto val="0"/>
        <c:lblAlgn val="ctr"/>
        <c:lblOffset val="100"/>
        <c:noMultiLvlLbl val="0"/>
      </c:catAx>
      <c:valAx>
        <c:axId val="256522112"/>
        <c:scaling>
          <c:orientation val="minMax"/>
          <c:max val="1"/>
        </c:scaling>
        <c:delete val="1"/>
        <c:axPos val="t"/>
        <c:numFmt formatCode="0%" sourceLinked="1"/>
        <c:majorTickMark val="out"/>
        <c:minorTickMark val="none"/>
        <c:tickLblPos val="nextTo"/>
        <c:crossAx val="25652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0000"/>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0205084205235"/>
          <c:y val="2.1197264591807954E-2"/>
          <c:w val="0.30448347222222222"/>
          <c:h val="0.9383582770211607"/>
        </c:manualLayout>
      </c:layout>
      <c:barChart>
        <c:barDir val="bar"/>
        <c:grouping val="clustered"/>
        <c:varyColors val="0"/>
        <c:ser>
          <c:idx val="0"/>
          <c:order val="0"/>
          <c:tx>
            <c:strRef>
              <c:f>Sheet1!$B$1</c:f>
              <c:strCache>
                <c:ptCount val="1"/>
                <c:pt idx="0">
                  <c:v>Series 1</c:v>
                </c:pt>
              </c:strCache>
            </c:strRef>
          </c:tx>
          <c:spPr>
            <a:solidFill>
              <a:srgbClr val="348476"/>
            </a:solidFill>
            <a:ln>
              <a:noFill/>
            </a:ln>
            <a:effectLst/>
          </c:spPr>
          <c:invertIfNegative val="0"/>
          <c:dPt>
            <c:idx val="7"/>
            <c:invertIfNegative val="0"/>
            <c:bubble3D val="0"/>
            <c:extLst>
              <c:ext xmlns:c16="http://schemas.microsoft.com/office/drawing/2014/chart" uri="{C3380CC4-5D6E-409C-BE32-E72D297353CC}">
                <c16:uniqueId val="{00000001-DAFB-43C2-9615-501FBFA4CAA4}"/>
              </c:ext>
            </c:extLst>
          </c:dPt>
          <c:dLbls>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University / College of education</c:v>
                </c:pt>
                <c:pt idx="1">
                  <c:v>Polytechnic / Institute of technology</c:v>
                </c:pt>
                <c:pt idx="2">
                  <c:v>Secondary school</c:v>
                </c:pt>
                <c:pt idx="3">
                  <c:v>Wānanga</c:v>
                </c:pt>
                <c:pt idx="4">
                  <c:v>Dedicated film / broadcasting school</c:v>
                </c:pt>
                <c:pt idx="5">
                  <c:v>Music school / conservatorium</c:v>
                </c:pt>
                <c:pt idx="6">
                  <c:v>Other formal qualification (NZQA recognised)</c:v>
                </c:pt>
                <c:pt idx="7">
                  <c:v>Other NZQA recognised qualification</c:v>
                </c:pt>
                <c:pt idx="8">
                  <c:v>School of dance</c:v>
                </c:pt>
              </c:strCache>
            </c:strRef>
          </c:cat>
          <c:val>
            <c:numRef>
              <c:f>Sheet1!$B$2:$B$10</c:f>
              <c:numCache>
                <c:formatCode>0%</c:formatCode>
                <c:ptCount val="9"/>
                <c:pt idx="0">
                  <c:v>0.54</c:v>
                </c:pt>
                <c:pt idx="1">
                  <c:v>0.16</c:v>
                </c:pt>
                <c:pt idx="2">
                  <c:v>0.14000000000000001</c:v>
                </c:pt>
                <c:pt idx="3">
                  <c:v>0.04</c:v>
                </c:pt>
                <c:pt idx="4">
                  <c:v>0.03</c:v>
                </c:pt>
                <c:pt idx="5">
                  <c:v>0.03</c:v>
                </c:pt>
                <c:pt idx="6">
                  <c:v>0.03</c:v>
                </c:pt>
                <c:pt idx="7">
                  <c:v>0.03</c:v>
                </c:pt>
                <c:pt idx="8">
                  <c:v>0.01</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32"/>
        <c:axId val="255176704"/>
        <c:axId val="255178240"/>
      </c:barChart>
      <c:catAx>
        <c:axId val="255176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255178240"/>
        <c:crosses val="autoZero"/>
        <c:auto val="1"/>
        <c:lblAlgn val="ctr"/>
        <c:lblOffset val="100"/>
        <c:noMultiLvlLbl val="0"/>
      </c:catAx>
      <c:valAx>
        <c:axId val="255178240"/>
        <c:scaling>
          <c:orientation val="minMax"/>
          <c:max val="1"/>
        </c:scaling>
        <c:delete val="1"/>
        <c:axPos val="t"/>
        <c:numFmt formatCode="0%" sourceLinked="1"/>
        <c:majorTickMark val="out"/>
        <c:minorTickMark val="none"/>
        <c:tickLblPos val="nextTo"/>
        <c:crossAx val="25517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0000"/>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865944444444436"/>
          <c:y val="3.2221354166666667E-2"/>
          <c:w val="0.35210853045650209"/>
          <c:h val="0.9383582770211607"/>
        </c:manualLayout>
      </c:layout>
      <c:barChart>
        <c:barDir val="bar"/>
        <c:grouping val="clustered"/>
        <c:varyColors val="0"/>
        <c:ser>
          <c:idx val="0"/>
          <c:order val="0"/>
          <c:tx>
            <c:strRef>
              <c:f>Sheet1!$B$1</c:f>
              <c:strCache>
                <c:ptCount val="1"/>
                <c:pt idx="0">
                  <c:v>Series 1</c:v>
                </c:pt>
              </c:strCache>
            </c:strRef>
          </c:tx>
          <c:spPr>
            <a:solidFill>
              <a:srgbClr val="C46C6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Private tuition from practicing professional</c:v>
                </c:pt>
                <c:pt idx="1">
                  <c:v>Private teacher</c:v>
                </c:pt>
                <c:pt idx="2">
                  <c:v>Private training establishment - Drama school</c:v>
                </c:pt>
                <c:pt idx="3">
                  <c:v>Private training establishment - School of dance</c:v>
                </c:pt>
                <c:pt idx="4">
                  <c:v>Other private training</c:v>
                </c:pt>
              </c:strCache>
            </c:strRef>
          </c:cat>
          <c:val>
            <c:numRef>
              <c:f>Sheet1!$B$2:$B$6</c:f>
              <c:numCache>
                <c:formatCode>0%</c:formatCode>
                <c:ptCount val="5"/>
                <c:pt idx="0">
                  <c:v>0.19</c:v>
                </c:pt>
                <c:pt idx="1">
                  <c:v>0.11</c:v>
                </c:pt>
                <c:pt idx="2">
                  <c:v>0.06</c:v>
                </c:pt>
                <c:pt idx="3">
                  <c:v>0.01</c:v>
                </c:pt>
                <c:pt idx="4">
                  <c:v>0.12</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32"/>
        <c:axId val="256481152"/>
        <c:axId val="256482688"/>
      </c:barChart>
      <c:catAx>
        <c:axId val="256481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256482688"/>
        <c:crosses val="autoZero"/>
        <c:auto val="1"/>
        <c:lblAlgn val="ctr"/>
        <c:lblOffset val="100"/>
        <c:noMultiLvlLbl val="0"/>
      </c:catAx>
      <c:valAx>
        <c:axId val="256482688"/>
        <c:scaling>
          <c:orientation val="minMax"/>
          <c:max val="1"/>
        </c:scaling>
        <c:delete val="1"/>
        <c:axPos val="t"/>
        <c:numFmt formatCode="0%" sourceLinked="1"/>
        <c:majorTickMark val="out"/>
        <c:minorTickMark val="none"/>
        <c:tickLblPos val="nextTo"/>
        <c:crossAx val="256481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0000"/>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70761596369517E-2"/>
          <c:y val="0.15988528522592316"/>
          <c:w val="0.6783023061154615"/>
          <c:h val="0.84011471477407684"/>
        </c:manualLayout>
      </c:layout>
      <c:doughnutChart>
        <c:varyColors val="1"/>
        <c:ser>
          <c:idx val="0"/>
          <c:order val="0"/>
          <c:tx>
            <c:strRef>
              <c:f>Sheet1!$B$1</c:f>
              <c:strCache>
                <c:ptCount val="1"/>
                <c:pt idx="0">
                  <c:v>Column1</c:v>
                </c:pt>
              </c:strCache>
            </c:strRef>
          </c:tx>
          <c:spPr>
            <a:solidFill>
              <a:srgbClr val="CC0B0D"/>
            </a:solidFill>
            <a:ln>
              <a:noFill/>
            </a:ln>
          </c:spPr>
          <c:dPt>
            <c:idx val="0"/>
            <c:bubble3D val="0"/>
            <c:spPr>
              <a:solidFill>
                <a:srgbClr val="348476"/>
              </a:solidFill>
              <a:ln w="19050">
                <a:noFill/>
              </a:ln>
              <a:effectLst/>
            </c:spPr>
            <c:extLst>
              <c:ext xmlns:c16="http://schemas.microsoft.com/office/drawing/2014/chart" uri="{C3380CC4-5D6E-409C-BE32-E72D297353CC}">
                <c16:uniqueId val="{00000001-72B6-4AE0-8BEE-B1F0F3688F6A}"/>
              </c:ext>
            </c:extLst>
          </c:dPt>
          <c:dPt>
            <c:idx val="1"/>
            <c:bubble3D val="0"/>
            <c:spPr>
              <a:solidFill>
                <a:srgbClr val="C46C6F"/>
              </a:solidFill>
              <a:ln w="19050">
                <a:noFill/>
              </a:ln>
              <a:effectLst/>
            </c:spPr>
            <c:extLst>
              <c:ext xmlns:c16="http://schemas.microsoft.com/office/drawing/2014/chart" uri="{C3380CC4-5D6E-409C-BE32-E72D297353CC}">
                <c16:uniqueId val="{00000003-72B6-4AE0-8BEE-B1F0F3688F6A}"/>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72B6-4AE0-8BEE-B1F0F3688F6A}"/>
              </c:ext>
            </c:extLst>
          </c:dPt>
          <c:dLbls>
            <c:dLbl>
              <c:idx val="0"/>
              <c:layout>
                <c:manualLayout>
                  <c:x val="1.113071919010916E-2"/>
                  <c:y val="3.836705365869620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B6-4AE0-8BEE-B1F0F3688F6A}"/>
                </c:ext>
              </c:extLst>
            </c:dLbl>
            <c:dLbl>
              <c:idx val="1"/>
              <c:layout>
                <c:manualLayout>
                  <c:x val="-2.9672060013044019E-3"/>
                  <c:y val="-7.7792861210680068E-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B6-4AE0-8BEE-B1F0F3688F6A}"/>
                </c:ext>
              </c:extLst>
            </c:dLbl>
            <c:dLbl>
              <c:idx val="2"/>
              <c:layout>
                <c:manualLayout>
                  <c:x val="-2.235614393484017E-3"/>
                  <c:y val="1.707812164867076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B6-4AE0-8BEE-B1F0F3688F6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Yes, there are adequate opportunities in New Zealand for training and developing skills</c:v>
                </c:pt>
                <c:pt idx="1">
                  <c:v>No, there are not adequate opportunities in New Zealand for training and developing skills</c:v>
                </c:pt>
                <c:pt idx="2">
                  <c:v>Not sure</c:v>
                </c:pt>
              </c:strCache>
            </c:strRef>
          </c:cat>
          <c:val>
            <c:numRef>
              <c:f>Sheet1!$B$2:$B$4</c:f>
              <c:numCache>
                <c:formatCode>0%</c:formatCode>
                <c:ptCount val="3"/>
                <c:pt idx="0">
                  <c:v>0.33</c:v>
                </c:pt>
                <c:pt idx="1">
                  <c:v>0.49</c:v>
                </c:pt>
                <c:pt idx="2">
                  <c:v>0.19</c:v>
                </c:pt>
              </c:numCache>
            </c:numRef>
          </c:val>
          <c:extLst>
            <c:ext xmlns:c16="http://schemas.microsoft.com/office/drawing/2014/chart" uri="{C3380CC4-5D6E-409C-BE32-E72D297353CC}">
              <c16:uniqueId val="{00000006-72B6-4AE0-8BEE-B1F0F3688F6A}"/>
            </c:ext>
          </c:extLst>
        </c:ser>
        <c:dLbls>
          <c:showLegendKey val="0"/>
          <c:showVal val="0"/>
          <c:showCatName val="0"/>
          <c:showSerName val="0"/>
          <c:showPercent val="0"/>
          <c:showBubbleSize val="0"/>
          <c:showLeaderLines val="0"/>
        </c:dLbls>
        <c:firstSliceAng val="0"/>
        <c:holeSize val="6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50169461298531"/>
          <c:y val="3.5708802246028598E-2"/>
          <c:w val="0.37153314641300239"/>
          <c:h val="0.9383582770211607"/>
        </c:manualLayout>
      </c:layout>
      <c:barChart>
        <c:barDir val="bar"/>
        <c:grouping val="clustered"/>
        <c:varyColors val="0"/>
        <c:ser>
          <c:idx val="0"/>
          <c:order val="0"/>
          <c:tx>
            <c:strRef>
              <c:f>Sheet1!$B$1</c:f>
              <c:strCache>
                <c:ptCount val="1"/>
                <c:pt idx="0">
                  <c:v>Series 1</c:v>
                </c:pt>
              </c:strCache>
            </c:strRef>
          </c:tx>
          <c:spPr>
            <a:solidFill>
              <a:srgbClr val="C46C6F"/>
            </a:solidFill>
            <a:ln>
              <a:noFill/>
            </a:ln>
            <a:effectLst/>
          </c:spPr>
          <c:invertIfNegative val="0"/>
          <c:dPt>
            <c:idx val="7"/>
            <c:invertIfNegative val="0"/>
            <c:bubble3D val="0"/>
            <c:extLst>
              <c:ext xmlns:c16="http://schemas.microsoft.com/office/drawing/2014/chart" uri="{C3380CC4-5D6E-409C-BE32-E72D297353CC}">
                <c16:uniqueId val="{00000001-D764-45C5-8569-1630AC9FF3A1}"/>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01-6DDB-48DE-ACA8-B88398D0BA8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Mentoring</c:v>
                </c:pt>
                <c:pt idx="1">
                  <c:v>Workshops</c:v>
                </c:pt>
                <c:pt idx="2">
                  <c:v>More higher education</c:v>
                </c:pt>
                <c:pt idx="3">
                  <c:v>Financial support / Grants</c:v>
                </c:pt>
                <c:pt idx="4">
                  <c:v>Dedicated courses</c:v>
                </c:pt>
                <c:pt idx="5">
                  <c:v>Internships</c:v>
                </c:pt>
                <c:pt idx="6">
                  <c:v>Support for female artists</c:v>
                </c:pt>
                <c:pt idx="7">
                  <c:v>More support for minority groups e.g. Māori</c:v>
                </c:pt>
                <c:pt idx="8">
                  <c:v>Don't know</c:v>
                </c:pt>
              </c:strCache>
            </c:strRef>
          </c:cat>
          <c:val>
            <c:numRef>
              <c:f>Sheet1!$B$3:$B$11</c:f>
              <c:numCache>
                <c:formatCode>0%</c:formatCode>
                <c:ptCount val="9"/>
                <c:pt idx="0">
                  <c:v>0.1</c:v>
                </c:pt>
                <c:pt idx="1">
                  <c:v>0.08</c:v>
                </c:pt>
                <c:pt idx="2">
                  <c:v>0.08</c:v>
                </c:pt>
                <c:pt idx="3">
                  <c:v>7.0000000000000007E-2</c:v>
                </c:pt>
                <c:pt idx="4">
                  <c:v>7.0000000000000007E-2</c:v>
                </c:pt>
                <c:pt idx="5">
                  <c:v>0.05</c:v>
                </c:pt>
                <c:pt idx="6">
                  <c:v>0.04</c:v>
                </c:pt>
                <c:pt idx="7">
                  <c:v>0.04</c:v>
                </c:pt>
                <c:pt idx="8">
                  <c:v>0.23</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02"/>
        <c:axId val="256269696"/>
        <c:axId val="256271488"/>
      </c:barChart>
      <c:catAx>
        <c:axId val="2562696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6271488"/>
        <c:crosses val="autoZero"/>
        <c:auto val="1"/>
        <c:lblAlgn val="ctr"/>
        <c:lblOffset val="100"/>
        <c:noMultiLvlLbl val="0"/>
      </c:catAx>
      <c:valAx>
        <c:axId val="256271488"/>
        <c:scaling>
          <c:orientation val="minMax"/>
        </c:scaling>
        <c:delete val="1"/>
        <c:axPos val="t"/>
        <c:numFmt formatCode="0%" sourceLinked="1"/>
        <c:majorTickMark val="none"/>
        <c:minorTickMark val="none"/>
        <c:tickLblPos val="nextTo"/>
        <c:crossAx val="256269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13684069078312"/>
          <c:y val="2.7003908431588067E-2"/>
          <c:w val="0.4146383568591569"/>
          <c:h val="0.9383582770211607"/>
        </c:manualLayout>
      </c:layout>
      <c:barChart>
        <c:barDir val="bar"/>
        <c:grouping val="clustered"/>
        <c:varyColors val="0"/>
        <c:ser>
          <c:idx val="0"/>
          <c:order val="0"/>
          <c:tx>
            <c:strRef>
              <c:f>Sheet1!$B$1</c:f>
              <c:strCache>
                <c:ptCount val="1"/>
                <c:pt idx="0">
                  <c:v>Series 1</c:v>
                </c:pt>
              </c:strCache>
            </c:strRef>
          </c:tx>
          <c:spPr>
            <a:solidFill>
              <a:srgbClr val="3B98B7"/>
            </a:solidFill>
            <a:ln>
              <a:noFill/>
            </a:ln>
            <a:effectLst/>
          </c:spPr>
          <c:invertIfNegative val="0"/>
          <c:dPt>
            <c:idx val="8"/>
            <c:invertIfNegative val="0"/>
            <c:bubble3D val="0"/>
            <c:extLst>
              <c:ext xmlns:c16="http://schemas.microsoft.com/office/drawing/2014/chart" uri="{C3380CC4-5D6E-409C-BE32-E72D297353CC}">
                <c16:uniqueId val="{00000003-0DED-4AB5-857B-4EF39B8A1542}"/>
              </c:ext>
            </c:extLst>
          </c:dPt>
          <c:dPt>
            <c:idx val="14"/>
            <c:invertIfNegative val="0"/>
            <c:bubble3D val="0"/>
            <c:spPr>
              <a:solidFill>
                <a:schemeClr val="bg1">
                  <a:lumMod val="75000"/>
                </a:schemeClr>
              </a:solidFill>
              <a:ln>
                <a:noFill/>
              </a:ln>
              <a:effectLst/>
            </c:spPr>
            <c:extLst>
              <c:ext xmlns:c16="http://schemas.microsoft.com/office/drawing/2014/chart" uri="{C3380CC4-5D6E-409C-BE32-E72D297353CC}">
                <c16:uniqueId val="{00000002-8465-41FE-B34C-5ED7FCCFEE9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Working full-time / lack of time</c:v>
                </c:pt>
                <c:pt idx="1">
                  <c:v>Cost</c:v>
                </c:pt>
                <c:pt idx="2">
                  <c:v>Opportunity unavailable in New Zealand</c:v>
                </c:pt>
                <c:pt idx="3">
                  <c:v>Quality of opportunities</c:v>
                </c:pt>
                <c:pt idx="4">
                  <c:v>Geographical distance from opportunities</c:v>
                </c:pt>
                <c:pt idx="5">
                  <c:v>Family life / domestic responsibilities</c:v>
                </c:pt>
                <c:pt idx="6">
                  <c:v>Lack of training opportunities when I needed them</c:v>
                </c:pt>
                <c:pt idx="7">
                  <c:v>Not aware of what is out there</c:v>
                </c:pt>
                <c:pt idx="8">
                  <c:v>Competition for places</c:v>
                </c:pt>
                <c:pt idx="9">
                  <c:v>Lack of confidence / self-belief</c:v>
                </c:pt>
                <c:pt idx="10">
                  <c:v>No need / couldn’t teach me anything new</c:v>
                </c:pt>
                <c:pt idx="11">
                  <c:v>Concerned I wouldn't be welcome</c:v>
                </c:pt>
                <c:pt idx="12">
                  <c:v>Family pressure / disapproval</c:v>
                </c:pt>
                <c:pt idx="13">
                  <c:v>Peer pressure</c:v>
                </c:pt>
                <c:pt idx="14">
                  <c:v>Nothing, I have been able to take advantage of all opportunities</c:v>
                </c:pt>
              </c:strCache>
            </c:strRef>
          </c:cat>
          <c:val>
            <c:numRef>
              <c:f>Sheet1!$B$2:$B$16</c:f>
              <c:numCache>
                <c:formatCode>0%</c:formatCode>
                <c:ptCount val="15"/>
                <c:pt idx="0">
                  <c:v>0.4</c:v>
                </c:pt>
                <c:pt idx="1">
                  <c:v>0.39</c:v>
                </c:pt>
                <c:pt idx="2">
                  <c:v>0.31</c:v>
                </c:pt>
                <c:pt idx="3">
                  <c:v>0.26</c:v>
                </c:pt>
                <c:pt idx="4">
                  <c:v>0.22</c:v>
                </c:pt>
                <c:pt idx="5">
                  <c:v>0.22</c:v>
                </c:pt>
                <c:pt idx="6">
                  <c:v>0.2</c:v>
                </c:pt>
                <c:pt idx="7">
                  <c:v>0.19</c:v>
                </c:pt>
                <c:pt idx="8">
                  <c:v>0.13</c:v>
                </c:pt>
                <c:pt idx="9">
                  <c:v>0.1</c:v>
                </c:pt>
                <c:pt idx="10">
                  <c:v>7.0000000000000007E-2</c:v>
                </c:pt>
                <c:pt idx="11">
                  <c:v>0.06</c:v>
                </c:pt>
                <c:pt idx="12">
                  <c:v>0.02</c:v>
                </c:pt>
                <c:pt idx="13">
                  <c:v>0.01</c:v>
                </c:pt>
                <c:pt idx="14">
                  <c:v>0.11</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02"/>
        <c:axId val="256850944"/>
        <c:axId val="256856832"/>
      </c:barChart>
      <c:catAx>
        <c:axId val="2568509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6856832"/>
        <c:crosses val="autoZero"/>
        <c:auto val="1"/>
        <c:lblAlgn val="ctr"/>
        <c:lblOffset val="100"/>
        <c:noMultiLvlLbl val="0"/>
      </c:catAx>
      <c:valAx>
        <c:axId val="256856832"/>
        <c:scaling>
          <c:orientation val="minMax"/>
        </c:scaling>
        <c:delete val="1"/>
        <c:axPos val="t"/>
        <c:numFmt formatCode="0%" sourceLinked="1"/>
        <c:majorTickMark val="none"/>
        <c:minorTickMark val="none"/>
        <c:tickLblPos val="nextTo"/>
        <c:crossAx val="256850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08023796550459"/>
          <c:y val="2.7003908431588067E-2"/>
          <c:w val="0.27090756904392288"/>
          <c:h val="0.9383582770211607"/>
        </c:manualLayout>
      </c:layout>
      <c:barChart>
        <c:barDir val="bar"/>
        <c:grouping val="clustered"/>
        <c:varyColors val="0"/>
        <c:ser>
          <c:idx val="0"/>
          <c:order val="0"/>
          <c:tx>
            <c:strRef>
              <c:f>Sheet1!$B$1</c:f>
              <c:strCache>
                <c:ptCount val="1"/>
                <c:pt idx="0">
                  <c:v>Series 1</c:v>
                </c:pt>
              </c:strCache>
            </c:strRef>
          </c:tx>
          <c:spPr>
            <a:solidFill>
              <a:srgbClr val="348476"/>
            </a:solidFill>
            <a:ln>
              <a:noFill/>
            </a:ln>
            <a:effectLst/>
          </c:spPr>
          <c:invertIfNegative val="0"/>
          <c:dPt>
            <c:idx val="8"/>
            <c:invertIfNegative val="0"/>
            <c:bubble3D val="0"/>
            <c:extLst>
              <c:ext xmlns:c16="http://schemas.microsoft.com/office/drawing/2014/chart" uri="{C3380CC4-5D6E-409C-BE32-E72D297353CC}">
                <c16:uniqueId val="{00000003-0DED-4AB5-857B-4EF39B8A1542}"/>
              </c:ext>
            </c:extLst>
          </c:dPt>
          <c:dPt>
            <c:idx val="11"/>
            <c:invertIfNegative val="0"/>
            <c:bubble3D val="0"/>
            <c:spPr>
              <a:solidFill>
                <a:schemeClr val="bg1">
                  <a:lumMod val="75000"/>
                </a:schemeClr>
              </a:solidFill>
              <a:ln>
                <a:noFill/>
              </a:ln>
              <a:effectLst/>
            </c:spPr>
            <c:extLst>
              <c:ext xmlns:c16="http://schemas.microsoft.com/office/drawing/2014/chart" uri="{C3380CC4-5D6E-409C-BE32-E72D297353CC}">
                <c16:uniqueId val="{00000003-9799-4DC1-AF48-3D570A0EB1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Marketing</c:v>
                </c:pt>
                <c:pt idx="1">
                  <c:v>Business management</c:v>
                </c:pt>
                <c:pt idx="2">
                  <c:v>Dealing with legal issues</c:v>
                </c:pt>
                <c:pt idx="3">
                  <c:v>Ability to network</c:v>
                </c:pt>
                <c:pt idx="4">
                  <c:v>Ability to use digital media</c:v>
                </c:pt>
                <c:pt idx="5">
                  <c:v>Planning for the future</c:v>
                </c:pt>
                <c:pt idx="6">
                  <c:v>Accountancy and numeracy</c:v>
                </c:pt>
                <c:pt idx="7">
                  <c:v>Negotiation skills</c:v>
                </c:pt>
                <c:pt idx="8">
                  <c:v>Project management skills</c:v>
                </c:pt>
                <c:pt idx="9">
                  <c:v>Resilience – dealing with rejection / critiques</c:v>
                </c:pt>
                <c:pt idx="10">
                  <c:v>People management skills</c:v>
                </c:pt>
                <c:pt idx="11">
                  <c:v>None of these</c:v>
                </c:pt>
              </c:strCache>
            </c:strRef>
          </c:cat>
          <c:val>
            <c:numRef>
              <c:f>Sheet1!$B$2:$B$13</c:f>
              <c:numCache>
                <c:formatCode>0%</c:formatCode>
                <c:ptCount val="12"/>
                <c:pt idx="0">
                  <c:v>0.39</c:v>
                </c:pt>
                <c:pt idx="1">
                  <c:v>0.35</c:v>
                </c:pt>
                <c:pt idx="2">
                  <c:v>0.22</c:v>
                </c:pt>
                <c:pt idx="3">
                  <c:v>0.19</c:v>
                </c:pt>
                <c:pt idx="4">
                  <c:v>0.19</c:v>
                </c:pt>
                <c:pt idx="5">
                  <c:v>0.19</c:v>
                </c:pt>
                <c:pt idx="6">
                  <c:v>0.18</c:v>
                </c:pt>
                <c:pt idx="7">
                  <c:v>0.13</c:v>
                </c:pt>
                <c:pt idx="8">
                  <c:v>0.13</c:v>
                </c:pt>
                <c:pt idx="9">
                  <c:v>0.1</c:v>
                </c:pt>
                <c:pt idx="10">
                  <c:v>7.0000000000000007E-2</c:v>
                </c:pt>
                <c:pt idx="11">
                  <c:v>0.2</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02"/>
        <c:axId val="229086336"/>
        <c:axId val="229087872"/>
      </c:barChart>
      <c:catAx>
        <c:axId val="229086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29087872"/>
        <c:crosses val="autoZero"/>
        <c:auto val="1"/>
        <c:lblAlgn val="ctr"/>
        <c:lblOffset val="100"/>
        <c:noMultiLvlLbl val="0"/>
      </c:catAx>
      <c:valAx>
        <c:axId val="229087872"/>
        <c:scaling>
          <c:orientation val="minMax"/>
        </c:scaling>
        <c:delete val="1"/>
        <c:axPos val="t"/>
        <c:numFmt formatCode="0%" sourceLinked="1"/>
        <c:majorTickMark val="none"/>
        <c:minorTickMark val="none"/>
        <c:tickLblPos val="nextTo"/>
        <c:crossAx val="229086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82331758271144E-2"/>
          <c:y val="4.8518281101614429E-2"/>
          <c:w val="0.93882387583841742"/>
          <c:h val="0.54495512820512826"/>
        </c:manualLayout>
      </c:layout>
      <c:barChart>
        <c:barDir val="bar"/>
        <c:grouping val="percentStacked"/>
        <c:varyColors val="0"/>
        <c:ser>
          <c:idx val="0"/>
          <c:order val="0"/>
          <c:tx>
            <c:strRef>
              <c:f>Sheet1!$B$1</c:f>
              <c:strCache>
                <c:ptCount val="1"/>
                <c:pt idx="0">
                  <c:v>Strongly disagree</c:v>
                </c:pt>
              </c:strCache>
            </c:strRef>
          </c:tx>
          <c:spPr>
            <a:solidFill>
              <a:srgbClr val="C46C6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0.08</c:v>
                </c:pt>
              </c:numCache>
            </c:numRef>
          </c:val>
          <c:extLst>
            <c:ext xmlns:c16="http://schemas.microsoft.com/office/drawing/2014/chart" uri="{C3380CC4-5D6E-409C-BE32-E72D297353CC}">
              <c16:uniqueId val="{00000000-FD1F-478C-95D8-B477255A7DD1}"/>
            </c:ext>
          </c:extLst>
        </c:ser>
        <c:ser>
          <c:idx val="1"/>
          <c:order val="1"/>
          <c:tx>
            <c:strRef>
              <c:f>Sheet1!$C$1</c:f>
              <c:strCache>
                <c:ptCount val="1"/>
                <c:pt idx="0">
                  <c:v>Tend to disagree</c:v>
                </c:pt>
              </c:strCache>
            </c:strRef>
          </c:tx>
          <c:spPr>
            <a:solidFill>
              <a:srgbClr val="DCA8A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c:v>
                </c:pt>
              </c:numCache>
            </c:numRef>
          </c:val>
          <c:extLst>
            <c:ext xmlns:c16="http://schemas.microsoft.com/office/drawing/2014/chart" uri="{C3380CC4-5D6E-409C-BE32-E72D297353CC}">
              <c16:uniqueId val="{00000000-0125-4EB7-87A3-2963FBF0A952}"/>
            </c:ext>
          </c:extLst>
        </c:ser>
        <c:ser>
          <c:idx val="2"/>
          <c:order val="2"/>
          <c:tx>
            <c:strRef>
              <c:f>Sheet1!$D$1</c:f>
              <c:strCache>
                <c:ptCount val="1"/>
                <c:pt idx="0">
                  <c:v>Neither agree nor disagree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0.28999999999999998</c:v>
                </c:pt>
              </c:numCache>
            </c:numRef>
          </c:val>
          <c:extLst>
            <c:ext xmlns:c16="http://schemas.microsoft.com/office/drawing/2014/chart" uri="{C3380CC4-5D6E-409C-BE32-E72D297353CC}">
              <c16:uniqueId val="{00000001-0125-4EB7-87A3-2963FBF0A952}"/>
            </c:ext>
          </c:extLst>
        </c:ser>
        <c:ser>
          <c:idx val="3"/>
          <c:order val="3"/>
          <c:tx>
            <c:strRef>
              <c:f>Sheet1!$E$1</c:f>
              <c:strCache>
                <c:ptCount val="1"/>
                <c:pt idx="0">
                  <c:v>Tend to agree</c:v>
                </c:pt>
              </c:strCache>
            </c:strRef>
          </c:tx>
          <c:spPr>
            <a:solidFill>
              <a:srgbClr val="6AC4B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0.28000000000000003</c:v>
                </c:pt>
              </c:numCache>
            </c:numRef>
          </c:val>
          <c:extLst>
            <c:ext xmlns:c16="http://schemas.microsoft.com/office/drawing/2014/chart" uri="{C3380CC4-5D6E-409C-BE32-E72D297353CC}">
              <c16:uniqueId val="{00000002-0125-4EB7-87A3-2963FBF0A952}"/>
            </c:ext>
          </c:extLst>
        </c:ser>
        <c:ser>
          <c:idx val="4"/>
          <c:order val="4"/>
          <c:tx>
            <c:strRef>
              <c:f>Sheet1!$F$1</c:f>
              <c:strCache>
                <c:ptCount val="1"/>
                <c:pt idx="0">
                  <c:v>Strongly agree</c:v>
                </c:pt>
              </c:strCache>
            </c:strRef>
          </c:tx>
          <c:spPr>
            <a:solidFill>
              <a:srgbClr val="34847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0.25</c:v>
                </c:pt>
              </c:numCache>
            </c:numRef>
          </c:val>
          <c:extLst>
            <c:ext xmlns:c16="http://schemas.microsoft.com/office/drawing/2014/chart" uri="{C3380CC4-5D6E-409C-BE32-E72D297353CC}">
              <c16:uniqueId val="{00000003-0125-4EB7-87A3-2963FBF0A952}"/>
            </c:ext>
          </c:extLst>
        </c:ser>
        <c:dLbls>
          <c:showLegendKey val="0"/>
          <c:showVal val="0"/>
          <c:showCatName val="0"/>
          <c:showSerName val="0"/>
          <c:showPercent val="0"/>
          <c:showBubbleSize val="0"/>
        </c:dLbls>
        <c:gapWidth val="267"/>
        <c:overlap val="100"/>
        <c:axId val="233453056"/>
        <c:axId val="233454592"/>
      </c:barChart>
      <c:valAx>
        <c:axId val="233454592"/>
        <c:scaling>
          <c:orientation val="minMax"/>
        </c:scaling>
        <c:delete val="1"/>
        <c:axPos val="b"/>
        <c:numFmt formatCode="0%" sourceLinked="1"/>
        <c:majorTickMark val="out"/>
        <c:minorTickMark val="none"/>
        <c:tickLblPos val="nextTo"/>
        <c:crossAx val="233453056"/>
        <c:crosses val="autoZero"/>
        <c:crossBetween val="between"/>
      </c:valAx>
      <c:catAx>
        <c:axId val="233453056"/>
        <c:scaling>
          <c:orientation val="minMax"/>
        </c:scaling>
        <c:delete val="1"/>
        <c:axPos val="l"/>
        <c:numFmt formatCode="General" sourceLinked="1"/>
        <c:majorTickMark val="none"/>
        <c:minorTickMark val="none"/>
        <c:tickLblPos val="nextTo"/>
        <c:crossAx val="233454592"/>
        <c:crosses val="autoZero"/>
        <c:auto val="1"/>
        <c:lblAlgn val="ctr"/>
        <c:lblOffset val="100"/>
        <c:noMultiLvlLbl val="0"/>
      </c:catAx>
      <c:spPr>
        <a:noFill/>
        <a:ln>
          <a:noFill/>
        </a:ln>
        <a:effectLst/>
      </c:spPr>
    </c:plotArea>
    <c:legend>
      <c:legendPos val="t"/>
      <c:layout>
        <c:manualLayout>
          <c:xMode val="edge"/>
          <c:yMode val="edge"/>
          <c:x val="5.6350055274206945E-2"/>
          <c:y val="4.2212725546058878E-2"/>
          <c:w val="0.89277045076736039"/>
          <c:h val="8.28091168091168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4454137236782"/>
          <c:y val="4.3050825006088651E-2"/>
          <c:w val="0.66480925542003599"/>
          <c:h val="0.92714475768200377"/>
        </c:manualLayout>
      </c:layout>
      <c:doughnutChart>
        <c:varyColors val="1"/>
        <c:ser>
          <c:idx val="0"/>
          <c:order val="0"/>
          <c:tx>
            <c:strRef>
              <c:f>Sheet1!$B$1</c:f>
              <c:strCache>
                <c:ptCount val="1"/>
                <c:pt idx="0">
                  <c:v>Column1</c:v>
                </c:pt>
              </c:strCache>
            </c:strRef>
          </c:tx>
          <c:spPr>
            <a:solidFill>
              <a:srgbClr val="CC0B0D"/>
            </a:solidFill>
            <a:ln>
              <a:noFill/>
            </a:ln>
          </c:spPr>
          <c:dPt>
            <c:idx val="0"/>
            <c:bubble3D val="0"/>
            <c:spPr>
              <a:solidFill>
                <a:srgbClr val="3B98B7"/>
              </a:solidFill>
              <a:ln w="19050">
                <a:noFill/>
              </a:ln>
              <a:effectLst/>
            </c:spPr>
            <c:extLst>
              <c:ext xmlns:c16="http://schemas.microsoft.com/office/drawing/2014/chart" uri="{C3380CC4-5D6E-409C-BE32-E72D297353CC}">
                <c16:uniqueId val="{00000001-2C41-4BC0-B1F2-5C4EF8634725}"/>
              </c:ext>
            </c:extLst>
          </c:dPt>
          <c:dPt>
            <c:idx val="1"/>
            <c:bubble3D val="0"/>
            <c:spPr>
              <a:solidFill>
                <a:srgbClr val="A7D3E3"/>
              </a:solidFill>
              <a:ln w="19050">
                <a:noFill/>
              </a:ln>
              <a:effectLst/>
            </c:spPr>
            <c:extLst>
              <c:ext xmlns:c16="http://schemas.microsoft.com/office/drawing/2014/chart" uri="{C3380CC4-5D6E-409C-BE32-E72D297353CC}">
                <c16:uniqueId val="{00000003-2C41-4BC0-B1F2-5C4EF8634725}"/>
              </c:ext>
            </c:extLst>
          </c:dPt>
          <c:cat>
            <c:strRef>
              <c:f>Sheet1!$A$2:$A$3</c:f>
              <c:strCache>
                <c:ptCount val="2"/>
                <c:pt idx="0">
                  <c:v>Yes</c:v>
                </c:pt>
                <c:pt idx="1">
                  <c:v>No</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4-2C41-4BC0-B1F2-5C4EF863472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13684069078312"/>
          <c:y val="2.7003908431588067E-2"/>
          <c:w val="0.41545019482054918"/>
          <c:h val="0.9383582770211607"/>
        </c:manualLayout>
      </c:layout>
      <c:barChart>
        <c:barDir val="bar"/>
        <c:grouping val="clustered"/>
        <c:varyColors val="0"/>
        <c:ser>
          <c:idx val="0"/>
          <c:order val="0"/>
          <c:tx>
            <c:strRef>
              <c:f>Sheet1!$B$1</c:f>
              <c:strCache>
                <c:ptCount val="1"/>
                <c:pt idx="0">
                  <c:v>Collaborated in person</c:v>
                </c:pt>
              </c:strCache>
            </c:strRef>
          </c:tx>
          <c:spPr>
            <a:solidFill>
              <a:srgbClr val="C46C6F"/>
            </a:solidFill>
            <a:ln>
              <a:noFill/>
            </a:ln>
            <a:effectLst/>
          </c:spPr>
          <c:invertIfNegative val="0"/>
          <c:dPt>
            <c:idx val="8"/>
            <c:invertIfNegative val="0"/>
            <c:bubble3D val="0"/>
            <c:extLst>
              <c:ext xmlns:c16="http://schemas.microsoft.com/office/drawing/2014/chart" uri="{C3380CC4-5D6E-409C-BE32-E72D297353CC}">
                <c16:uniqueId val="{00000003-0DED-4AB5-857B-4EF39B8A1542}"/>
              </c:ext>
            </c:extLst>
          </c:dPt>
          <c:dPt>
            <c:idx val="12"/>
            <c:invertIfNegative val="0"/>
            <c:bubble3D val="0"/>
            <c:spPr>
              <a:solidFill>
                <a:srgbClr val="C46C6F"/>
              </a:solidFill>
              <a:ln>
                <a:noFill/>
              </a:ln>
              <a:effectLst/>
            </c:spPr>
            <c:extLst>
              <c:ext xmlns:c16="http://schemas.microsoft.com/office/drawing/2014/chart" uri="{C3380CC4-5D6E-409C-BE32-E72D297353CC}">
                <c16:uniqueId val="{00000003-F1F9-4CF7-8DFB-BE053931827A}"/>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46C6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New ideas / inspiration</c:v>
                </c:pt>
                <c:pt idx="1">
                  <c:v>I gained more experience</c:v>
                </c:pt>
                <c:pt idx="2">
                  <c:v>New contacts</c:v>
                </c:pt>
                <c:pt idx="3">
                  <c:v>Exposure to new ways of working</c:v>
                </c:pt>
                <c:pt idx="4">
                  <c:v>Build my reputation overseas</c:v>
                </c:pt>
                <c:pt idx="5">
                  <c:v>I was able to specialise / develop new skills</c:v>
                </c:pt>
                <c:pt idx="6">
                  <c:v>I felt more valued</c:v>
                </c:pt>
                <c:pt idx="7">
                  <c:v>Build the reputation of NZ’s creative sector overseas</c:v>
                </c:pt>
                <c:pt idx="8">
                  <c:v>I earned good money</c:v>
                </c:pt>
                <c:pt idx="9">
                  <c:v>I was in a better position to get work in NZ</c:v>
                </c:pt>
                <c:pt idx="10">
                  <c:v>Couldn’t find work in chosen field(s) in New Zealand</c:v>
                </c:pt>
                <c:pt idx="11">
                  <c:v>Other </c:v>
                </c:pt>
                <c:pt idx="12">
                  <c:v>It did not benefit me</c:v>
                </c:pt>
              </c:strCache>
            </c:strRef>
          </c:cat>
          <c:val>
            <c:numRef>
              <c:f>Sheet1!$B$2:$B$14</c:f>
              <c:numCache>
                <c:formatCode>0%</c:formatCode>
                <c:ptCount val="13"/>
                <c:pt idx="0">
                  <c:v>0.73</c:v>
                </c:pt>
                <c:pt idx="1">
                  <c:v>0.72</c:v>
                </c:pt>
                <c:pt idx="2">
                  <c:v>0.69</c:v>
                </c:pt>
                <c:pt idx="3">
                  <c:v>0.59</c:v>
                </c:pt>
                <c:pt idx="4">
                  <c:v>0.54</c:v>
                </c:pt>
                <c:pt idx="5">
                  <c:v>0.5</c:v>
                </c:pt>
                <c:pt idx="6">
                  <c:v>0.39</c:v>
                </c:pt>
                <c:pt idx="7">
                  <c:v>0.28000000000000003</c:v>
                </c:pt>
                <c:pt idx="8">
                  <c:v>0.27</c:v>
                </c:pt>
                <c:pt idx="9">
                  <c:v>0.23</c:v>
                </c:pt>
                <c:pt idx="10">
                  <c:v>0.13</c:v>
                </c:pt>
                <c:pt idx="11">
                  <c:v>0.05</c:v>
                </c:pt>
                <c:pt idx="12">
                  <c:v>0.01</c:v>
                </c:pt>
              </c:numCache>
            </c:numRef>
          </c:val>
          <c:extLst>
            <c:ext xmlns:c16="http://schemas.microsoft.com/office/drawing/2014/chart" uri="{C3380CC4-5D6E-409C-BE32-E72D297353CC}">
              <c16:uniqueId val="{00000000-0DED-4AB5-857B-4EF39B8A1542}"/>
            </c:ext>
          </c:extLst>
        </c:ser>
        <c:ser>
          <c:idx val="1"/>
          <c:order val="1"/>
          <c:tx>
            <c:strRef>
              <c:f>Sheet1!$C$1</c:f>
              <c:strCache>
                <c:ptCount val="1"/>
                <c:pt idx="0">
                  <c:v>Collaborated digitally</c:v>
                </c:pt>
              </c:strCache>
            </c:strRef>
          </c:tx>
          <c:spPr>
            <a:solidFill>
              <a:srgbClr val="EED6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New ideas / inspiration</c:v>
                </c:pt>
                <c:pt idx="1">
                  <c:v>I gained more experience</c:v>
                </c:pt>
                <c:pt idx="2">
                  <c:v>New contacts</c:v>
                </c:pt>
                <c:pt idx="3">
                  <c:v>Exposure to new ways of working</c:v>
                </c:pt>
                <c:pt idx="4">
                  <c:v>Build my reputation overseas</c:v>
                </c:pt>
                <c:pt idx="5">
                  <c:v>I was able to specialise / develop new skills</c:v>
                </c:pt>
                <c:pt idx="6">
                  <c:v>I felt more valued</c:v>
                </c:pt>
                <c:pt idx="7">
                  <c:v>Build the reputation of NZ’s creative sector overseas</c:v>
                </c:pt>
                <c:pt idx="8">
                  <c:v>I earned good money</c:v>
                </c:pt>
                <c:pt idx="9">
                  <c:v>I was in a better position to get work in NZ</c:v>
                </c:pt>
                <c:pt idx="10">
                  <c:v>Couldn’t find work in chosen field(s) in New Zealand</c:v>
                </c:pt>
                <c:pt idx="11">
                  <c:v>Other </c:v>
                </c:pt>
                <c:pt idx="12">
                  <c:v>It did not benefit me</c:v>
                </c:pt>
              </c:strCache>
            </c:strRef>
          </c:cat>
          <c:val>
            <c:numRef>
              <c:f>Sheet1!$C$2:$C$14</c:f>
              <c:numCache>
                <c:formatCode>0%</c:formatCode>
                <c:ptCount val="13"/>
                <c:pt idx="0">
                  <c:v>0.69</c:v>
                </c:pt>
                <c:pt idx="1">
                  <c:v>0.6</c:v>
                </c:pt>
                <c:pt idx="2">
                  <c:v>0.61</c:v>
                </c:pt>
                <c:pt idx="3">
                  <c:v>0.57999999999999996</c:v>
                </c:pt>
                <c:pt idx="4">
                  <c:v>0.41</c:v>
                </c:pt>
                <c:pt idx="5">
                  <c:v>0.5</c:v>
                </c:pt>
                <c:pt idx="6">
                  <c:v>0.28999999999999998</c:v>
                </c:pt>
                <c:pt idx="7">
                  <c:v>0.22</c:v>
                </c:pt>
                <c:pt idx="8">
                  <c:v>0.17</c:v>
                </c:pt>
                <c:pt idx="9">
                  <c:v>0.18</c:v>
                </c:pt>
                <c:pt idx="10">
                  <c:v>0.11</c:v>
                </c:pt>
                <c:pt idx="11">
                  <c:v>0.05</c:v>
                </c:pt>
                <c:pt idx="12">
                  <c:v>0.01</c:v>
                </c:pt>
              </c:numCache>
            </c:numRef>
          </c:val>
          <c:extLst>
            <c:ext xmlns:c16="http://schemas.microsoft.com/office/drawing/2014/chart" uri="{C3380CC4-5D6E-409C-BE32-E72D297353CC}">
              <c16:uniqueId val="{00000003-B914-49EF-85F8-B9199E8DF000}"/>
            </c:ext>
          </c:extLst>
        </c:ser>
        <c:dLbls>
          <c:showLegendKey val="0"/>
          <c:showVal val="0"/>
          <c:showCatName val="0"/>
          <c:showSerName val="0"/>
          <c:showPercent val="0"/>
          <c:showBubbleSize val="0"/>
        </c:dLbls>
        <c:gapWidth val="102"/>
        <c:axId val="228632064"/>
        <c:axId val="228633600"/>
      </c:barChart>
      <c:catAx>
        <c:axId val="228632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28633600"/>
        <c:crosses val="autoZero"/>
        <c:auto val="1"/>
        <c:lblAlgn val="ctr"/>
        <c:lblOffset val="100"/>
        <c:noMultiLvlLbl val="0"/>
      </c:catAx>
      <c:valAx>
        <c:axId val="228633600"/>
        <c:scaling>
          <c:orientation val="minMax"/>
        </c:scaling>
        <c:delete val="1"/>
        <c:axPos val="t"/>
        <c:numFmt formatCode="0%" sourceLinked="1"/>
        <c:majorTickMark val="none"/>
        <c:minorTickMark val="none"/>
        <c:tickLblPos val="nextTo"/>
        <c:crossAx val="228632064"/>
        <c:crosses val="autoZero"/>
        <c:crossBetween val="between"/>
      </c:valAx>
      <c:spPr>
        <a:noFill/>
        <a:ln>
          <a:noFill/>
        </a:ln>
        <a:effectLst/>
      </c:spPr>
    </c:plotArea>
    <c:legend>
      <c:legendPos val="r"/>
      <c:layout>
        <c:manualLayout>
          <c:xMode val="edge"/>
          <c:yMode val="edge"/>
          <c:x val="0.68246085841359927"/>
          <c:y val="0.83674573172828415"/>
          <c:w val="0.19809315397418756"/>
          <c:h val="0.11875918821997149"/>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B98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3"/>
                <c:pt idx="0">
                  <c:v>Men                   (n=226)</c:v>
                </c:pt>
                <c:pt idx="1">
                  <c:v>Women                          (n=214)</c:v>
                </c:pt>
                <c:pt idx="3">
                  <c:v>16 to 29                                     n=79)</c:v>
                </c:pt>
                <c:pt idx="4">
                  <c:v>30 to 39 (n=112)</c:v>
                </c:pt>
                <c:pt idx="5">
                  <c:v>40 to 49 (n=102)</c:v>
                </c:pt>
                <c:pt idx="6">
                  <c:v>50 to 59 (n=100)</c:v>
                </c:pt>
                <c:pt idx="7">
                  <c:v>60 plus            (n=61)</c:v>
                </c:pt>
                <c:pt idx="9">
                  <c:v>NZ European (n=358)</c:v>
                </c:pt>
                <c:pt idx="10">
                  <c:v>Māori          (n=84)</c:v>
                </c:pt>
                <c:pt idx="12">
                  <c:v>People with the lived experience of disability (n=45)</c:v>
                </c:pt>
              </c:strCache>
            </c:strRef>
          </c:cat>
          <c:val>
            <c:numRef>
              <c:f>Sheet1!$B$2:$B$18</c:f>
              <c:numCache>
                <c:formatCode>"$"#,##0_);[Red]\("$"#,##0\)</c:formatCode>
                <c:ptCount val="13"/>
                <c:pt idx="0">
                  <c:v>43800</c:v>
                </c:pt>
                <c:pt idx="1">
                  <c:v>30000</c:v>
                </c:pt>
                <c:pt idx="3">
                  <c:v>38300</c:v>
                </c:pt>
                <c:pt idx="4">
                  <c:v>37700</c:v>
                </c:pt>
                <c:pt idx="5">
                  <c:v>43800</c:v>
                </c:pt>
                <c:pt idx="6">
                  <c:v>37000</c:v>
                </c:pt>
                <c:pt idx="7">
                  <c:v>26400</c:v>
                </c:pt>
                <c:pt idx="9">
                  <c:v>37000</c:v>
                </c:pt>
                <c:pt idx="10">
                  <c:v>41500</c:v>
                </c:pt>
                <c:pt idx="12">
                  <c:v>28600</c:v>
                </c:pt>
              </c:numCache>
            </c:numRef>
          </c:val>
          <c:extLst>
            <c:ext xmlns:c16="http://schemas.microsoft.com/office/drawing/2014/chart" uri="{C3380CC4-5D6E-409C-BE32-E72D297353CC}">
              <c16:uniqueId val="{00000000-B7B0-419D-B089-3AB72FFC582E}"/>
            </c:ext>
          </c:extLst>
        </c:ser>
        <c:dLbls>
          <c:showLegendKey val="0"/>
          <c:showVal val="0"/>
          <c:showCatName val="0"/>
          <c:showSerName val="0"/>
          <c:showPercent val="0"/>
          <c:showBubbleSize val="0"/>
        </c:dLbls>
        <c:gapWidth val="219"/>
        <c:overlap val="-27"/>
        <c:axId val="1004204512"/>
        <c:axId val="1004206480"/>
      </c:barChart>
      <c:catAx>
        <c:axId val="10042045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004206480"/>
        <c:crosses val="autoZero"/>
        <c:auto val="1"/>
        <c:lblAlgn val="ctr"/>
        <c:lblOffset val="100"/>
        <c:noMultiLvlLbl val="0"/>
      </c:catAx>
      <c:valAx>
        <c:axId val="1004206480"/>
        <c:scaling>
          <c:orientation val="minMax"/>
        </c:scaling>
        <c:delete val="1"/>
        <c:axPos val="l"/>
        <c:numFmt formatCode="&quot;$&quot;#,##0_);[Red]\(&quot;$&quot;#,##0\)" sourceLinked="1"/>
        <c:majorTickMark val="none"/>
        <c:minorTickMark val="none"/>
        <c:tickLblPos val="nextTo"/>
        <c:crossAx val="100420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AC5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0%</c:formatCode>
                <c:ptCount val="3"/>
                <c:pt idx="0">
                  <c:v>0.16</c:v>
                </c:pt>
                <c:pt idx="1">
                  <c:v>0.39</c:v>
                </c:pt>
                <c:pt idx="2">
                  <c:v>0.39</c:v>
                </c:pt>
              </c:numCache>
            </c:numRef>
          </c:val>
          <c:extLst>
            <c:ext xmlns:c16="http://schemas.microsoft.com/office/drawing/2014/chart" uri="{C3380CC4-5D6E-409C-BE32-E72D297353CC}">
              <c16:uniqueId val="{00000000-E1D6-4A48-92E8-B142E2C3746D}"/>
            </c:ext>
          </c:extLst>
        </c:ser>
        <c:ser>
          <c:idx val="1"/>
          <c:order val="1"/>
          <c:tx>
            <c:strRef>
              <c:f>Sheet1!$C$1</c:f>
              <c:strCache>
                <c:ptCount val="1"/>
                <c:pt idx="0">
                  <c:v>Series 2</c:v>
                </c:pt>
              </c:strCache>
            </c:strRef>
          </c:tx>
          <c:spPr>
            <a:solidFill>
              <a:srgbClr val="16313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0%</c:formatCode>
                <c:ptCount val="3"/>
                <c:pt idx="0">
                  <c:v>-0.6</c:v>
                </c:pt>
                <c:pt idx="1">
                  <c:v>-0.36</c:v>
                </c:pt>
                <c:pt idx="2">
                  <c:v>-0.19</c:v>
                </c:pt>
              </c:numCache>
            </c:numRef>
          </c:val>
          <c:extLst>
            <c:ext xmlns:c16="http://schemas.microsoft.com/office/drawing/2014/chart" uri="{C3380CC4-5D6E-409C-BE32-E72D297353CC}">
              <c16:uniqueId val="{00000001-E1D6-4A48-92E8-B142E2C3746D}"/>
            </c:ext>
          </c:extLst>
        </c:ser>
        <c:dLbls>
          <c:showLegendKey val="0"/>
          <c:showVal val="0"/>
          <c:showCatName val="0"/>
          <c:showSerName val="0"/>
          <c:showPercent val="0"/>
          <c:showBubbleSize val="0"/>
        </c:dLbls>
        <c:gapWidth val="239"/>
        <c:overlap val="100"/>
        <c:axId val="626100800"/>
        <c:axId val="626120768"/>
      </c:barChart>
      <c:catAx>
        <c:axId val="626100800"/>
        <c:scaling>
          <c:orientation val="minMax"/>
        </c:scaling>
        <c:delete val="1"/>
        <c:axPos val="l"/>
        <c:numFmt formatCode="General" sourceLinked="1"/>
        <c:majorTickMark val="none"/>
        <c:minorTickMark val="none"/>
        <c:tickLblPos val="nextTo"/>
        <c:crossAx val="626120768"/>
        <c:crosses val="autoZero"/>
        <c:auto val="1"/>
        <c:lblAlgn val="ctr"/>
        <c:lblOffset val="100"/>
        <c:noMultiLvlLbl val="0"/>
      </c:catAx>
      <c:valAx>
        <c:axId val="626120768"/>
        <c:scaling>
          <c:orientation val="minMax"/>
          <c:max val="0.8"/>
        </c:scaling>
        <c:delete val="1"/>
        <c:axPos val="b"/>
        <c:numFmt formatCode="0%" sourceLinked="1"/>
        <c:majorTickMark val="none"/>
        <c:minorTickMark val="none"/>
        <c:tickLblPos val="nextTo"/>
        <c:crossAx val="62610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5816180998434E-2"/>
          <c:y val="9.1501407902006004E-2"/>
          <c:w val="0.97580836763800316"/>
          <c:h val="0.8199599153843562"/>
        </c:manualLayout>
      </c:layout>
      <c:barChart>
        <c:barDir val="col"/>
        <c:grouping val="clustered"/>
        <c:varyColors val="0"/>
        <c:ser>
          <c:idx val="0"/>
          <c:order val="0"/>
          <c:tx>
            <c:strRef>
              <c:f>Sheet1!$B$1</c:f>
              <c:strCache>
                <c:ptCount val="1"/>
                <c:pt idx="0">
                  <c:v>Series 1</c:v>
                </c:pt>
              </c:strCache>
            </c:strRef>
          </c:tx>
          <c:spPr>
            <a:solidFill>
              <a:srgbClr val="3B98B7"/>
            </a:solidFill>
            <a:ln>
              <a:noFill/>
            </a:ln>
            <a:effectLst/>
          </c:spPr>
          <c:invertIfNegative val="0"/>
          <c:dPt>
            <c:idx val="1"/>
            <c:invertIfNegative val="0"/>
            <c:bubble3D val="0"/>
            <c:spPr>
              <a:solidFill>
                <a:srgbClr val="C46C6F"/>
              </a:solidFill>
              <a:ln>
                <a:noFill/>
              </a:ln>
              <a:effectLst/>
            </c:spPr>
            <c:extLst>
              <c:ext xmlns:c16="http://schemas.microsoft.com/office/drawing/2014/chart" uri="{C3380CC4-5D6E-409C-BE32-E72D297353CC}">
                <c16:uniqueId val="{00000001-22C5-467B-88A0-14C9C625242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 of the gig economy</c:v>
                </c:pt>
                <c:pt idx="1">
                  <c:v>Not part of the gig economy</c:v>
                </c:pt>
              </c:strCache>
            </c:strRef>
          </c:cat>
          <c:val>
            <c:numRef>
              <c:f>Sheet1!$B$2:$B$3</c:f>
              <c:numCache>
                <c:formatCode>"$"#,##0_);[Red]\("$"#,##0\)</c:formatCode>
                <c:ptCount val="2"/>
                <c:pt idx="0">
                  <c:v>28400</c:v>
                </c:pt>
                <c:pt idx="1">
                  <c:v>64500</c:v>
                </c:pt>
              </c:numCache>
            </c:numRef>
          </c:val>
          <c:extLst>
            <c:ext xmlns:c16="http://schemas.microsoft.com/office/drawing/2014/chart" uri="{C3380CC4-5D6E-409C-BE32-E72D297353CC}">
              <c16:uniqueId val="{00000000-5E12-4AA9-8BBF-BF7F34714EA2}"/>
            </c:ext>
          </c:extLst>
        </c:ser>
        <c:dLbls>
          <c:showLegendKey val="0"/>
          <c:showVal val="0"/>
          <c:showCatName val="0"/>
          <c:showSerName val="0"/>
          <c:showPercent val="0"/>
          <c:showBubbleSize val="0"/>
        </c:dLbls>
        <c:gapWidth val="494"/>
        <c:overlap val="-27"/>
        <c:axId val="1004204512"/>
        <c:axId val="1004206480"/>
      </c:barChart>
      <c:catAx>
        <c:axId val="10042045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004206480"/>
        <c:crosses val="autoZero"/>
        <c:auto val="1"/>
        <c:lblAlgn val="ctr"/>
        <c:lblOffset val="100"/>
        <c:noMultiLvlLbl val="0"/>
      </c:catAx>
      <c:valAx>
        <c:axId val="1004206480"/>
        <c:scaling>
          <c:orientation val="minMax"/>
        </c:scaling>
        <c:delete val="1"/>
        <c:axPos val="l"/>
        <c:numFmt formatCode="&quot;$&quot;#,##0_);[Red]\(&quot;$&quot;#,##0\)" sourceLinked="1"/>
        <c:majorTickMark val="none"/>
        <c:minorTickMark val="none"/>
        <c:tickLblPos val="nextTo"/>
        <c:crossAx val="100420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Very difficult</c:v>
                </c:pt>
              </c:strCache>
            </c:strRef>
          </c:tx>
          <c:spPr>
            <a:solidFill>
              <a:srgbClr val="3484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Securing loans</c:v>
                </c:pt>
                <c:pt idx="1">
                  <c:v>Knowing how much money I am going to make</c:v>
                </c:pt>
                <c:pt idx="2">
                  <c:v>No holiday or sick pay provisions</c:v>
                </c:pt>
                <c:pt idx="3">
                  <c:v>Securing new work</c:v>
                </c:pt>
                <c:pt idx="4">
                  <c:v>Promoting my own content</c:v>
                </c:pt>
                <c:pt idx="5">
                  <c:v>Protecting  intellectual property or copyright</c:v>
                </c:pt>
                <c:pt idx="6">
                  <c:v>Doing taxes</c:v>
                </c:pt>
                <c:pt idx="7">
                  <c:v>Understanding contracts</c:v>
                </c:pt>
              </c:strCache>
            </c:strRef>
          </c:cat>
          <c:val>
            <c:numRef>
              <c:f>Sheet1!$B$2:$I$2</c:f>
              <c:numCache>
                <c:formatCode>0%</c:formatCode>
                <c:ptCount val="8"/>
                <c:pt idx="0">
                  <c:v>0.94</c:v>
                </c:pt>
                <c:pt idx="1">
                  <c:v>0.84</c:v>
                </c:pt>
                <c:pt idx="2">
                  <c:v>0.83</c:v>
                </c:pt>
                <c:pt idx="3">
                  <c:v>0.62</c:v>
                </c:pt>
                <c:pt idx="4">
                  <c:v>0.61</c:v>
                </c:pt>
                <c:pt idx="5">
                  <c:v>0.6</c:v>
                </c:pt>
                <c:pt idx="6">
                  <c:v>0.53</c:v>
                </c:pt>
                <c:pt idx="7">
                  <c:v>0.3</c:v>
                </c:pt>
              </c:numCache>
            </c:numRef>
          </c:val>
          <c:extLst>
            <c:ext xmlns:c16="http://schemas.microsoft.com/office/drawing/2014/chart" uri="{C3380CC4-5D6E-409C-BE32-E72D297353CC}">
              <c16:uniqueId val="{00000000-590F-4D29-9D17-9EC6204FB380}"/>
            </c:ext>
          </c:extLst>
        </c:ser>
        <c:dLbls>
          <c:dLblPos val="ctr"/>
          <c:showLegendKey val="0"/>
          <c:showVal val="1"/>
          <c:showCatName val="0"/>
          <c:showSerName val="0"/>
          <c:showPercent val="0"/>
          <c:showBubbleSize val="0"/>
        </c:dLbls>
        <c:gapWidth val="249"/>
        <c:axId val="1472228719"/>
        <c:axId val="1472229967"/>
      </c:barChart>
      <c:catAx>
        <c:axId val="147222871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crossAx val="1472229967"/>
        <c:crosses val="autoZero"/>
        <c:auto val="1"/>
        <c:lblAlgn val="ctr"/>
        <c:lblOffset val="100"/>
        <c:noMultiLvlLbl val="0"/>
      </c:catAx>
      <c:valAx>
        <c:axId val="1472229967"/>
        <c:scaling>
          <c:orientation val="minMax"/>
        </c:scaling>
        <c:delete val="1"/>
        <c:axPos val="l"/>
        <c:numFmt formatCode="0%" sourceLinked="1"/>
        <c:majorTickMark val="none"/>
        <c:minorTickMark val="none"/>
        <c:tickLblPos val="nextTo"/>
        <c:crossAx val="1472228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004015715557099"/>
          <c:y val="9.073105721274019E-2"/>
          <c:w val="0.61742467820009128"/>
          <c:h val="0.55793890633176346"/>
        </c:manualLayout>
      </c:layout>
      <c:barChart>
        <c:barDir val="bar"/>
        <c:grouping val="percentStacked"/>
        <c:varyColors val="0"/>
        <c:ser>
          <c:idx val="0"/>
          <c:order val="0"/>
          <c:tx>
            <c:strRef>
              <c:f>Sheet1!$B$1</c:f>
              <c:strCache>
                <c:ptCount val="1"/>
                <c:pt idx="0">
                  <c:v>Very dissatisfied</c:v>
                </c:pt>
              </c:strCache>
            </c:strRef>
          </c:tx>
          <c:spPr>
            <a:solidFill>
              <a:srgbClr val="C46C6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short-term employment (less than 12 months)</c:v>
                </c:pt>
              </c:strCache>
            </c:strRef>
          </c:cat>
          <c:val>
            <c:numRef>
              <c:f>Sheet1!$B$2</c:f>
              <c:numCache>
                <c:formatCode>###0.0%</c:formatCode>
                <c:ptCount val="1"/>
                <c:pt idx="0">
                  <c:v>0.05</c:v>
                </c:pt>
              </c:numCache>
            </c:numRef>
          </c:val>
          <c:extLst>
            <c:ext xmlns:c16="http://schemas.microsoft.com/office/drawing/2014/chart" uri="{C3380CC4-5D6E-409C-BE32-E72D297353CC}">
              <c16:uniqueId val="{00000000-FD1F-478C-95D8-B477255A7DD1}"/>
            </c:ext>
          </c:extLst>
        </c:ser>
        <c:ser>
          <c:idx val="1"/>
          <c:order val="1"/>
          <c:tx>
            <c:strRef>
              <c:f>Sheet1!$C$1</c:f>
              <c:strCache>
                <c:ptCount val="1"/>
                <c:pt idx="0">
                  <c:v>Dissatisfied</c:v>
                </c:pt>
              </c:strCache>
            </c:strRef>
          </c:tx>
          <c:spPr>
            <a:solidFill>
              <a:srgbClr val="C46C6F">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short-term employment (less than 12 months)</c:v>
                </c:pt>
              </c:strCache>
            </c:strRef>
          </c:cat>
          <c:val>
            <c:numRef>
              <c:f>Sheet1!$C$2</c:f>
              <c:numCache>
                <c:formatCode>###0.0%</c:formatCode>
                <c:ptCount val="1"/>
                <c:pt idx="0">
                  <c:v>7.0000000000000007E-2</c:v>
                </c:pt>
              </c:numCache>
            </c:numRef>
          </c:val>
          <c:extLst>
            <c:ext xmlns:c16="http://schemas.microsoft.com/office/drawing/2014/chart" uri="{C3380CC4-5D6E-409C-BE32-E72D297353CC}">
              <c16:uniqueId val="{00000003-FD1F-478C-95D8-B477255A7DD1}"/>
            </c:ext>
          </c:extLst>
        </c:ser>
        <c:ser>
          <c:idx val="2"/>
          <c:order val="2"/>
          <c:tx>
            <c:strRef>
              <c:f>Sheet1!$D$1</c:f>
              <c:strCache>
                <c:ptCount val="1"/>
                <c:pt idx="0">
                  <c:v>Neither satisfied nor dissatisfied</c:v>
                </c:pt>
              </c:strCache>
            </c:strRef>
          </c:tx>
          <c:spPr>
            <a:solidFill>
              <a:srgbClr val="D9D9D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short-term employment (less than 12 months)</c:v>
                </c:pt>
              </c:strCache>
            </c:strRef>
          </c:cat>
          <c:val>
            <c:numRef>
              <c:f>Sheet1!$D$2</c:f>
              <c:numCache>
                <c:formatCode>###0.0%</c:formatCode>
                <c:ptCount val="1"/>
                <c:pt idx="0">
                  <c:v>0.37</c:v>
                </c:pt>
              </c:numCache>
            </c:numRef>
          </c:val>
          <c:extLst>
            <c:ext xmlns:c16="http://schemas.microsoft.com/office/drawing/2014/chart" uri="{C3380CC4-5D6E-409C-BE32-E72D297353CC}">
              <c16:uniqueId val="{00000004-FD1F-478C-95D8-B477255A7DD1}"/>
            </c:ext>
          </c:extLst>
        </c:ser>
        <c:ser>
          <c:idx val="3"/>
          <c:order val="3"/>
          <c:tx>
            <c:strRef>
              <c:f>Sheet1!$E$1</c:f>
              <c:strCache>
                <c:ptCount val="1"/>
                <c:pt idx="0">
                  <c:v>Satisfied</c:v>
                </c:pt>
              </c:strCache>
            </c:strRef>
          </c:tx>
          <c:spPr>
            <a:solidFill>
              <a:srgbClr val="3B98B7">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short-term employment (less than 12 months)</c:v>
                </c:pt>
              </c:strCache>
            </c:strRef>
          </c:cat>
          <c:val>
            <c:numRef>
              <c:f>Sheet1!$E$2</c:f>
              <c:numCache>
                <c:formatCode>###0.0%</c:formatCode>
                <c:ptCount val="1"/>
                <c:pt idx="0">
                  <c:v>0.42</c:v>
                </c:pt>
              </c:numCache>
            </c:numRef>
          </c:val>
          <c:extLst>
            <c:ext xmlns:c16="http://schemas.microsoft.com/office/drawing/2014/chart" uri="{C3380CC4-5D6E-409C-BE32-E72D297353CC}">
              <c16:uniqueId val="{00000005-FD1F-478C-95D8-B477255A7DD1}"/>
            </c:ext>
          </c:extLst>
        </c:ser>
        <c:ser>
          <c:idx val="4"/>
          <c:order val="4"/>
          <c:tx>
            <c:strRef>
              <c:f>Sheet1!$F$1</c:f>
              <c:strCache>
                <c:ptCount val="1"/>
                <c:pt idx="0">
                  <c:v> Very Satisfied</c:v>
                </c:pt>
              </c:strCache>
            </c:strRef>
          </c:tx>
          <c:spPr>
            <a:solidFill>
              <a:srgbClr val="3B98B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short-term employment (less than 12 months)</c:v>
                </c:pt>
              </c:strCache>
            </c:strRef>
          </c:cat>
          <c:val>
            <c:numRef>
              <c:f>Sheet1!$F$2</c:f>
              <c:numCache>
                <c:formatCode>###0.0%</c:formatCode>
                <c:ptCount val="1"/>
                <c:pt idx="0">
                  <c:v>0.08</c:v>
                </c:pt>
              </c:numCache>
            </c:numRef>
          </c:val>
          <c:extLst>
            <c:ext xmlns:c16="http://schemas.microsoft.com/office/drawing/2014/chart" uri="{C3380CC4-5D6E-409C-BE32-E72D297353CC}">
              <c16:uniqueId val="{00000006-FD1F-478C-95D8-B477255A7DD1}"/>
            </c:ext>
          </c:extLst>
        </c:ser>
        <c:dLbls>
          <c:showLegendKey val="0"/>
          <c:showVal val="0"/>
          <c:showCatName val="0"/>
          <c:showSerName val="0"/>
          <c:showPercent val="0"/>
          <c:showBubbleSize val="0"/>
        </c:dLbls>
        <c:gapWidth val="178"/>
        <c:overlap val="100"/>
        <c:axId val="267691520"/>
        <c:axId val="267693056"/>
      </c:barChart>
      <c:catAx>
        <c:axId val="267691520"/>
        <c:scaling>
          <c:orientation val="maxMin"/>
        </c:scaling>
        <c:delete val="1"/>
        <c:axPos val="l"/>
        <c:numFmt formatCode="General" sourceLinked="1"/>
        <c:majorTickMark val="out"/>
        <c:minorTickMark val="none"/>
        <c:tickLblPos val="nextTo"/>
        <c:crossAx val="267693056"/>
        <c:crosses val="autoZero"/>
        <c:auto val="1"/>
        <c:lblAlgn val="ctr"/>
        <c:lblOffset val="100"/>
        <c:noMultiLvlLbl val="0"/>
      </c:catAx>
      <c:valAx>
        <c:axId val="267693056"/>
        <c:scaling>
          <c:orientation val="minMax"/>
        </c:scaling>
        <c:delete val="1"/>
        <c:axPos val="b"/>
        <c:numFmt formatCode="0%" sourceLinked="1"/>
        <c:majorTickMark val="out"/>
        <c:minorTickMark val="none"/>
        <c:tickLblPos val="nextTo"/>
        <c:crossAx val="267691520"/>
        <c:crosses val="max"/>
        <c:crossBetween val="between"/>
      </c:valAx>
      <c:spPr>
        <a:noFill/>
        <a:ln>
          <a:noFill/>
        </a:ln>
        <a:effectLst/>
      </c:spPr>
    </c:plotArea>
    <c:legend>
      <c:legendPos val="t"/>
      <c:layout>
        <c:manualLayout>
          <c:xMode val="edge"/>
          <c:yMode val="edge"/>
          <c:x val="0.26386127330743014"/>
          <c:y val="2.8338557247604611E-2"/>
          <c:w val="0.59173585636038684"/>
          <c:h val="0.1134513888888888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004015715557099"/>
          <c:y val="9.073105721274019E-2"/>
          <c:w val="0.61742467820009128"/>
          <c:h val="0.55793890633176346"/>
        </c:manualLayout>
      </c:layout>
      <c:barChart>
        <c:barDir val="bar"/>
        <c:grouping val="percentStacked"/>
        <c:varyColors val="0"/>
        <c:ser>
          <c:idx val="0"/>
          <c:order val="0"/>
          <c:tx>
            <c:strRef>
              <c:f>Sheet1!$B$1</c:f>
              <c:strCache>
                <c:ptCount val="1"/>
                <c:pt idx="0">
                  <c:v>Very dissatisfied</c:v>
                </c:pt>
              </c:strCache>
            </c:strRef>
          </c:tx>
          <c:spPr>
            <a:solidFill>
              <a:srgbClr val="C46C6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contract for help with promotion</c:v>
                </c:pt>
              </c:strCache>
            </c:strRef>
          </c:cat>
          <c:val>
            <c:numRef>
              <c:f>Sheet1!$B$2</c:f>
              <c:numCache>
                <c:formatCode>###0.0%</c:formatCode>
                <c:ptCount val="1"/>
                <c:pt idx="0">
                  <c:v>0.13</c:v>
                </c:pt>
              </c:numCache>
            </c:numRef>
          </c:val>
          <c:extLst>
            <c:ext xmlns:c16="http://schemas.microsoft.com/office/drawing/2014/chart" uri="{C3380CC4-5D6E-409C-BE32-E72D297353CC}">
              <c16:uniqueId val="{00000000-FD1F-478C-95D8-B477255A7DD1}"/>
            </c:ext>
          </c:extLst>
        </c:ser>
        <c:ser>
          <c:idx val="1"/>
          <c:order val="1"/>
          <c:tx>
            <c:strRef>
              <c:f>Sheet1!$C$1</c:f>
              <c:strCache>
                <c:ptCount val="1"/>
                <c:pt idx="0">
                  <c:v>Dissatisfied</c:v>
                </c:pt>
              </c:strCache>
            </c:strRef>
          </c:tx>
          <c:spPr>
            <a:solidFill>
              <a:srgbClr val="C46C6F">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contract for help with promotion</c:v>
                </c:pt>
              </c:strCache>
            </c:strRef>
          </c:cat>
          <c:val>
            <c:numRef>
              <c:f>Sheet1!$C$2</c:f>
              <c:numCache>
                <c:formatCode>###0.0%</c:formatCode>
                <c:ptCount val="1"/>
                <c:pt idx="0">
                  <c:v>0.21</c:v>
                </c:pt>
              </c:numCache>
            </c:numRef>
          </c:val>
          <c:extLst>
            <c:ext xmlns:c16="http://schemas.microsoft.com/office/drawing/2014/chart" uri="{C3380CC4-5D6E-409C-BE32-E72D297353CC}">
              <c16:uniqueId val="{00000003-FD1F-478C-95D8-B477255A7DD1}"/>
            </c:ext>
          </c:extLst>
        </c:ser>
        <c:ser>
          <c:idx val="2"/>
          <c:order val="2"/>
          <c:tx>
            <c:strRef>
              <c:f>Sheet1!$D$1</c:f>
              <c:strCache>
                <c:ptCount val="1"/>
                <c:pt idx="0">
                  <c:v>Neither satisfied nor dissatisfied</c:v>
                </c:pt>
              </c:strCache>
            </c:strRef>
          </c:tx>
          <c:spPr>
            <a:solidFill>
              <a:srgbClr val="D9D9D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contract for help with promotion</c:v>
                </c:pt>
              </c:strCache>
            </c:strRef>
          </c:cat>
          <c:val>
            <c:numRef>
              <c:f>Sheet1!$D$2</c:f>
              <c:numCache>
                <c:formatCode>###0.0%</c:formatCode>
                <c:ptCount val="1"/>
                <c:pt idx="0">
                  <c:v>0.35</c:v>
                </c:pt>
              </c:numCache>
            </c:numRef>
          </c:val>
          <c:extLst>
            <c:ext xmlns:c16="http://schemas.microsoft.com/office/drawing/2014/chart" uri="{C3380CC4-5D6E-409C-BE32-E72D297353CC}">
              <c16:uniqueId val="{00000004-FD1F-478C-95D8-B477255A7DD1}"/>
            </c:ext>
          </c:extLst>
        </c:ser>
        <c:ser>
          <c:idx val="3"/>
          <c:order val="3"/>
          <c:tx>
            <c:strRef>
              <c:f>Sheet1!$E$1</c:f>
              <c:strCache>
                <c:ptCount val="1"/>
                <c:pt idx="0">
                  <c:v>Satisfied</c:v>
                </c:pt>
              </c:strCache>
            </c:strRef>
          </c:tx>
          <c:spPr>
            <a:solidFill>
              <a:srgbClr val="3B98B7">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contract for help with promotion</c:v>
                </c:pt>
              </c:strCache>
            </c:strRef>
          </c:cat>
          <c:val>
            <c:numRef>
              <c:f>Sheet1!$E$2</c:f>
              <c:numCache>
                <c:formatCode>###0.0%</c:formatCode>
                <c:ptCount val="1"/>
                <c:pt idx="0">
                  <c:v>0.26</c:v>
                </c:pt>
              </c:numCache>
            </c:numRef>
          </c:val>
          <c:extLst>
            <c:ext xmlns:c16="http://schemas.microsoft.com/office/drawing/2014/chart" uri="{C3380CC4-5D6E-409C-BE32-E72D297353CC}">
              <c16:uniqueId val="{00000005-FD1F-478C-95D8-B477255A7DD1}"/>
            </c:ext>
          </c:extLst>
        </c:ser>
        <c:ser>
          <c:idx val="4"/>
          <c:order val="4"/>
          <c:tx>
            <c:strRef>
              <c:f>Sheet1!$F$1</c:f>
              <c:strCache>
                <c:ptCount val="1"/>
                <c:pt idx="0">
                  <c:v> Very Satisfied</c:v>
                </c:pt>
              </c:strCache>
            </c:strRef>
          </c:tx>
          <c:spPr>
            <a:solidFill>
              <a:srgbClr val="3B98B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Signed a contract for help with promotion</c:v>
                </c:pt>
              </c:strCache>
            </c:strRef>
          </c:cat>
          <c:val>
            <c:numRef>
              <c:f>Sheet1!$F$2</c:f>
              <c:numCache>
                <c:formatCode>###0.0%</c:formatCode>
                <c:ptCount val="1"/>
                <c:pt idx="0">
                  <c:v>0.05</c:v>
                </c:pt>
              </c:numCache>
            </c:numRef>
          </c:val>
          <c:extLst>
            <c:ext xmlns:c16="http://schemas.microsoft.com/office/drawing/2014/chart" uri="{C3380CC4-5D6E-409C-BE32-E72D297353CC}">
              <c16:uniqueId val="{00000006-FD1F-478C-95D8-B477255A7DD1}"/>
            </c:ext>
          </c:extLst>
        </c:ser>
        <c:dLbls>
          <c:showLegendKey val="0"/>
          <c:showVal val="0"/>
          <c:showCatName val="0"/>
          <c:showSerName val="0"/>
          <c:showPercent val="0"/>
          <c:showBubbleSize val="0"/>
        </c:dLbls>
        <c:gapWidth val="178"/>
        <c:overlap val="100"/>
        <c:axId val="267462912"/>
        <c:axId val="267481088"/>
      </c:barChart>
      <c:catAx>
        <c:axId val="267462912"/>
        <c:scaling>
          <c:orientation val="maxMin"/>
        </c:scaling>
        <c:delete val="1"/>
        <c:axPos val="l"/>
        <c:numFmt formatCode="General" sourceLinked="1"/>
        <c:majorTickMark val="out"/>
        <c:minorTickMark val="none"/>
        <c:tickLblPos val="nextTo"/>
        <c:crossAx val="267481088"/>
        <c:crosses val="autoZero"/>
        <c:auto val="1"/>
        <c:lblAlgn val="ctr"/>
        <c:lblOffset val="100"/>
        <c:noMultiLvlLbl val="0"/>
      </c:catAx>
      <c:valAx>
        <c:axId val="267481088"/>
        <c:scaling>
          <c:orientation val="minMax"/>
        </c:scaling>
        <c:delete val="1"/>
        <c:axPos val="b"/>
        <c:numFmt formatCode="0%" sourceLinked="1"/>
        <c:majorTickMark val="out"/>
        <c:minorTickMark val="none"/>
        <c:tickLblPos val="nextTo"/>
        <c:crossAx val="267462912"/>
        <c:crosses val="max"/>
        <c:crossBetween val="between"/>
      </c:valAx>
      <c:spPr>
        <a:noFill/>
        <a:ln>
          <a:noFill/>
        </a:ln>
        <a:effectLst/>
      </c:spPr>
    </c:plotArea>
    <c:legend>
      <c:legendPos val="t"/>
      <c:layout>
        <c:manualLayout>
          <c:xMode val="edge"/>
          <c:yMode val="edge"/>
          <c:x val="0.26386127330743014"/>
          <c:y val="2.8338557247604611E-2"/>
          <c:w val="0.59173585636038684"/>
          <c:h val="0.1134513888888888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CC0B0D"/>
            </a:solidFill>
            <a:ln>
              <a:noFill/>
            </a:ln>
          </c:spPr>
          <c:dPt>
            <c:idx val="0"/>
            <c:bubble3D val="0"/>
            <c:spPr>
              <a:solidFill>
                <a:srgbClr val="C46C6F"/>
              </a:solidFill>
              <a:ln w="19050">
                <a:noFill/>
              </a:ln>
              <a:effectLst/>
            </c:spPr>
            <c:extLst>
              <c:ext xmlns:c16="http://schemas.microsoft.com/office/drawing/2014/chart" uri="{C3380CC4-5D6E-409C-BE32-E72D297353CC}">
                <c16:uniqueId val="{00000001-86F8-45D9-8B86-5572AC2E66F7}"/>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86F8-45D9-8B86-5572AC2E66F7}"/>
              </c:ext>
            </c:extLst>
          </c:dPt>
          <c:cat>
            <c:strRef>
              <c:f>Sheet1!$A$2:$A$3</c:f>
              <c:strCache>
                <c:ptCount val="2"/>
                <c:pt idx="0">
                  <c:v>Yes</c:v>
                </c:pt>
                <c:pt idx="1">
                  <c:v>No</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86F8-45D9-8B86-5572AC2E66F7}"/>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CC0B0D"/>
            </a:solidFill>
            <a:ln>
              <a:noFill/>
            </a:ln>
          </c:spPr>
          <c:dPt>
            <c:idx val="0"/>
            <c:bubble3D val="0"/>
            <c:spPr>
              <a:solidFill>
                <a:srgbClr val="C46C6F"/>
              </a:solidFill>
              <a:ln w="19050">
                <a:noFill/>
              </a:ln>
              <a:effectLst/>
            </c:spPr>
            <c:extLst>
              <c:ext xmlns:c16="http://schemas.microsoft.com/office/drawing/2014/chart" uri="{C3380CC4-5D6E-409C-BE32-E72D297353CC}">
                <c16:uniqueId val="{00000001-EE4B-4682-93B6-2E2D71CAE738}"/>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EE4B-4682-93B6-2E2D71CAE738}"/>
              </c:ext>
            </c:extLst>
          </c:dPt>
          <c:cat>
            <c:strRef>
              <c:f>Sheet1!$A$2:$A$3</c:f>
              <c:strCache>
                <c:ptCount val="2"/>
                <c:pt idx="0">
                  <c:v>Yes</c:v>
                </c:pt>
                <c:pt idx="1">
                  <c:v>No</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4-EE4B-4682-93B6-2E2D71CAE738}"/>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13684069078312"/>
          <c:y val="2.7003908431588067E-2"/>
          <c:w val="0.3693518170426065"/>
          <c:h val="0.9383582770211607"/>
        </c:manualLayout>
      </c:layout>
      <c:barChart>
        <c:barDir val="bar"/>
        <c:grouping val="clustered"/>
        <c:varyColors val="0"/>
        <c:ser>
          <c:idx val="0"/>
          <c:order val="0"/>
          <c:tx>
            <c:strRef>
              <c:f>Sheet1!$B$1</c:f>
              <c:strCache>
                <c:ptCount val="1"/>
                <c:pt idx="0">
                  <c:v>Series 1</c:v>
                </c:pt>
              </c:strCache>
            </c:strRef>
          </c:tx>
          <c:spPr>
            <a:solidFill>
              <a:srgbClr val="348476"/>
            </a:solidFill>
            <a:ln>
              <a:noFill/>
            </a:ln>
            <a:effectLst/>
          </c:spPr>
          <c:invertIfNegative val="0"/>
          <c:dPt>
            <c:idx val="6"/>
            <c:invertIfNegative val="0"/>
            <c:bubble3D val="0"/>
            <c:extLst>
              <c:ext xmlns:c16="http://schemas.microsoft.com/office/drawing/2014/chart" uri="{C3380CC4-5D6E-409C-BE32-E72D297353CC}">
                <c16:uniqueId val="{00000000-4298-4284-BA8F-4755BAFE5EA9}"/>
              </c:ext>
            </c:extLst>
          </c:dPt>
          <c:dPt>
            <c:idx val="9"/>
            <c:invertIfNegative val="0"/>
            <c:bubble3D val="0"/>
            <c:extLst>
              <c:ext xmlns:c16="http://schemas.microsoft.com/office/drawing/2014/chart" uri="{C3380CC4-5D6E-409C-BE32-E72D297353CC}">
                <c16:uniqueId val="{00000001-4298-4284-BA8F-4755BAFE5EA9}"/>
              </c:ext>
            </c:extLst>
          </c:dPt>
          <c:dPt>
            <c:idx val="12"/>
            <c:invertIfNegative val="0"/>
            <c:bubble3D val="0"/>
            <c:spPr>
              <a:solidFill>
                <a:schemeClr val="bg1">
                  <a:lumMod val="75000"/>
                </a:schemeClr>
              </a:solidFill>
              <a:ln>
                <a:noFill/>
              </a:ln>
              <a:effectLst/>
            </c:spPr>
            <c:extLst>
              <c:ext xmlns:c16="http://schemas.microsoft.com/office/drawing/2014/chart" uri="{C3380CC4-5D6E-409C-BE32-E72D297353CC}">
                <c16:uniqueId val="{00000002-A91E-492C-8959-BB5DDF7E6C98}"/>
              </c:ext>
            </c:extLst>
          </c:dPt>
          <c:dPt>
            <c:idx val="13"/>
            <c:invertIfNegative val="0"/>
            <c:bubble3D val="0"/>
            <c:spPr>
              <a:solidFill>
                <a:schemeClr val="bg1">
                  <a:lumMod val="75000"/>
                </a:schemeClr>
              </a:solidFill>
              <a:ln>
                <a:noFill/>
              </a:ln>
              <a:effectLst/>
            </c:spPr>
            <c:extLst>
              <c:ext xmlns:c16="http://schemas.microsoft.com/office/drawing/2014/chart" uri="{C3380CC4-5D6E-409C-BE32-E72D297353CC}">
                <c16:uniqueId val="{00000003-A91E-492C-8959-BB5DDF7E6C9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Fairer wages / rates</c:v>
                </c:pt>
                <c:pt idx="1">
                  <c:v>More protection</c:v>
                </c:pt>
                <c:pt idx="2">
                  <c:v>Standardised contracts</c:v>
                </c:pt>
                <c:pt idx="3">
                  <c:v>Make contracts simpler and use plain English</c:v>
                </c:pt>
                <c:pt idx="4">
                  <c:v>More transparency</c:v>
                </c:pt>
                <c:pt idx="5">
                  <c:v>Support with negotiation</c:v>
                </c:pt>
                <c:pt idx="6">
                  <c:v>More funding / financial support</c:v>
                </c:pt>
                <c:pt idx="7">
                  <c:v>Access to legal resources</c:v>
                </c:pt>
                <c:pt idx="8">
                  <c:v>Sick pay / holiday pay</c:v>
                </c:pt>
                <c:pt idx="9">
                  <c:v>Training on contract writing and negotiation</c:v>
                </c:pt>
                <c:pt idx="10">
                  <c:v>More protection of intellectual property</c:v>
                </c:pt>
                <c:pt idx="11">
                  <c:v>Continuing royalty payments</c:v>
                </c:pt>
                <c:pt idx="12">
                  <c:v>Nothing</c:v>
                </c:pt>
                <c:pt idx="13">
                  <c:v>Don't know</c:v>
                </c:pt>
              </c:strCache>
            </c:strRef>
          </c:cat>
          <c:val>
            <c:numRef>
              <c:f>Sheet1!$B$2:$B$15</c:f>
              <c:numCache>
                <c:formatCode>0%</c:formatCode>
                <c:ptCount val="14"/>
                <c:pt idx="0">
                  <c:v>0.12</c:v>
                </c:pt>
                <c:pt idx="1">
                  <c:v>0.06</c:v>
                </c:pt>
                <c:pt idx="2">
                  <c:v>0.05</c:v>
                </c:pt>
                <c:pt idx="3">
                  <c:v>0.04</c:v>
                </c:pt>
                <c:pt idx="4">
                  <c:v>0.03</c:v>
                </c:pt>
                <c:pt idx="5">
                  <c:v>0.03</c:v>
                </c:pt>
                <c:pt idx="6">
                  <c:v>0.02</c:v>
                </c:pt>
                <c:pt idx="7">
                  <c:v>0.02</c:v>
                </c:pt>
                <c:pt idx="8">
                  <c:v>0.02</c:v>
                </c:pt>
                <c:pt idx="9">
                  <c:v>0.02</c:v>
                </c:pt>
                <c:pt idx="10">
                  <c:v>0.02</c:v>
                </c:pt>
                <c:pt idx="11">
                  <c:v>0.02</c:v>
                </c:pt>
                <c:pt idx="12">
                  <c:v>0.14000000000000001</c:v>
                </c:pt>
                <c:pt idx="13">
                  <c:v>0.4</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02"/>
        <c:axId val="267636096"/>
        <c:axId val="267977856"/>
      </c:barChart>
      <c:catAx>
        <c:axId val="267636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67977856"/>
        <c:crosses val="autoZero"/>
        <c:auto val="1"/>
        <c:lblAlgn val="ctr"/>
        <c:lblOffset val="100"/>
        <c:noMultiLvlLbl val="0"/>
      </c:catAx>
      <c:valAx>
        <c:axId val="267977856"/>
        <c:scaling>
          <c:orientation val="minMax"/>
        </c:scaling>
        <c:delete val="1"/>
        <c:axPos val="t"/>
        <c:numFmt formatCode="0%" sourceLinked="1"/>
        <c:majorTickMark val="none"/>
        <c:minorTickMark val="none"/>
        <c:tickLblPos val="nextTo"/>
        <c:crossAx val="26763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63469490593682"/>
          <c:y val="0.16437140873079381"/>
          <c:w val="0.61742467820009128"/>
          <c:h val="0.74665278749984332"/>
        </c:manualLayout>
      </c:layout>
      <c:barChart>
        <c:barDir val="bar"/>
        <c:grouping val="percentStacked"/>
        <c:varyColors val="0"/>
        <c:ser>
          <c:idx val="0"/>
          <c:order val="0"/>
          <c:tx>
            <c:strRef>
              <c:f>Sheet1!$B$1</c:f>
              <c:strCache>
                <c:ptCount val="1"/>
                <c:pt idx="0">
                  <c:v>No understanding at all</c:v>
                </c:pt>
              </c:strCache>
            </c:strRef>
          </c:tx>
          <c:spPr>
            <a:solidFill>
              <a:srgbClr val="C46C6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Contracts</c:v>
                </c:pt>
                <c:pt idx="1">
                  <c:v>Intellectual Property incl. copyright</c:v>
                </c:pt>
                <c:pt idx="2">
                  <c:v>Royalties</c:v>
                </c:pt>
              </c:strCache>
            </c:strRef>
          </c:cat>
          <c:val>
            <c:numRef>
              <c:f>Sheet1!$B$2:$B$4</c:f>
              <c:numCache>
                <c:formatCode>0%</c:formatCode>
                <c:ptCount val="3"/>
                <c:pt idx="0">
                  <c:v>0.03</c:v>
                </c:pt>
                <c:pt idx="1">
                  <c:v>0.08</c:v>
                </c:pt>
                <c:pt idx="2">
                  <c:v>0.11</c:v>
                </c:pt>
              </c:numCache>
            </c:numRef>
          </c:val>
          <c:extLst>
            <c:ext xmlns:c16="http://schemas.microsoft.com/office/drawing/2014/chart" uri="{C3380CC4-5D6E-409C-BE32-E72D297353CC}">
              <c16:uniqueId val="{00000000-FD1F-478C-95D8-B477255A7DD1}"/>
            </c:ext>
          </c:extLst>
        </c:ser>
        <c:ser>
          <c:idx val="1"/>
          <c:order val="1"/>
          <c:tx>
            <c:strRef>
              <c:f>Sheet1!$C$1</c:f>
              <c:strCache>
                <c:ptCount val="1"/>
                <c:pt idx="0">
                  <c:v>Basic understanding</c:v>
                </c:pt>
              </c:strCache>
            </c:strRef>
          </c:tx>
          <c:spPr>
            <a:solidFill>
              <a:srgbClr val="3B98B7">
                <a:alpha val="20000"/>
              </a:srgb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Contracts</c:v>
                </c:pt>
                <c:pt idx="1">
                  <c:v>Intellectual Property incl. copyright</c:v>
                </c:pt>
                <c:pt idx="2">
                  <c:v>Royalties</c:v>
                </c:pt>
              </c:strCache>
            </c:strRef>
          </c:cat>
          <c:val>
            <c:numRef>
              <c:f>Sheet1!$C$2:$C$4</c:f>
              <c:numCache>
                <c:formatCode>0%</c:formatCode>
                <c:ptCount val="3"/>
                <c:pt idx="0">
                  <c:v>0.36</c:v>
                </c:pt>
                <c:pt idx="1">
                  <c:v>0.41</c:v>
                </c:pt>
                <c:pt idx="2">
                  <c:v>0.4</c:v>
                </c:pt>
              </c:numCache>
            </c:numRef>
          </c:val>
          <c:extLst>
            <c:ext xmlns:c16="http://schemas.microsoft.com/office/drawing/2014/chart" uri="{C3380CC4-5D6E-409C-BE32-E72D297353CC}">
              <c16:uniqueId val="{00000003-FD1F-478C-95D8-B477255A7DD1}"/>
            </c:ext>
          </c:extLst>
        </c:ser>
        <c:ser>
          <c:idx val="2"/>
          <c:order val="2"/>
          <c:tx>
            <c:strRef>
              <c:f>Sheet1!$D$1</c:f>
              <c:strCache>
                <c:ptCount val="1"/>
                <c:pt idx="0">
                  <c:v>Reasonable understanding</c:v>
                </c:pt>
              </c:strCache>
            </c:strRef>
          </c:tx>
          <c:spPr>
            <a:solidFill>
              <a:srgbClr val="3B98B7">
                <a:alpha val="60000"/>
              </a:srgb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Contracts</c:v>
                </c:pt>
                <c:pt idx="1">
                  <c:v>Intellectual Property incl. copyright</c:v>
                </c:pt>
                <c:pt idx="2">
                  <c:v>Royalties</c:v>
                </c:pt>
              </c:strCache>
            </c:strRef>
          </c:cat>
          <c:val>
            <c:numRef>
              <c:f>Sheet1!$D$2:$D$4</c:f>
              <c:numCache>
                <c:formatCode>0%</c:formatCode>
                <c:ptCount val="3"/>
                <c:pt idx="0">
                  <c:v>0.42</c:v>
                </c:pt>
                <c:pt idx="1">
                  <c:v>0.35</c:v>
                </c:pt>
                <c:pt idx="2">
                  <c:v>0.35</c:v>
                </c:pt>
              </c:numCache>
            </c:numRef>
          </c:val>
          <c:extLst>
            <c:ext xmlns:c16="http://schemas.microsoft.com/office/drawing/2014/chart" uri="{C3380CC4-5D6E-409C-BE32-E72D297353CC}">
              <c16:uniqueId val="{00000004-FD1F-478C-95D8-B477255A7DD1}"/>
            </c:ext>
          </c:extLst>
        </c:ser>
        <c:ser>
          <c:idx val="3"/>
          <c:order val="3"/>
          <c:tx>
            <c:strRef>
              <c:f>Sheet1!$E$1</c:f>
              <c:strCache>
                <c:ptCount val="1"/>
                <c:pt idx="0">
                  <c:v>Strong understanding</c:v>
                </c:pt>
              </c:strCache>
            </c:strRef>
          </c:tx>
          <c:spPr>
            <a:solidFill>
              <a:srgbClr val="3B98B7"/>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Contracts</c:v>
                </c:pt>
                <c:pt idx="1">
                  <c:v>Intellectual Property incl. copyright</c:v>
                </c:pt>
                <c:pt idx="2">
                  <c:v>Royalties</c:v>
                </c:pt>
              </c:strCache>
            </c:strRef>
          </c:cat>
          <c:val>
            <c:numRef>
              <c:f>Sheet1!$E$2:$E$4</c:f>
              <c:numCache>
                <c:formatCode>0%</c:formatCode>
                <c:ptCount val="3"/>
                <c:pt idx="0">
                  <c:v>0.19</c:v>
                </c:pt>
                <c:pt idx="1">
                  <c:v>0.16</c:v>
                </c:pt>
                <c:pt idx="2">
                  <c:v>0.14000000000000001</c:v>
                </c:pt>
              </c:numCache>
            </c:numRef>
          </c:val>
          <c:extLst>
            <c:ext xmlns:c16="http://schemas.microsoft.com/office/drawing/2014/chart" uri="{C3380CC4-5D6E-409C-BE32-E72D297353CC}">
              <c16:uniqueId val="{00000005-FD1F-478C-95D8-B477255A7DD1}"/>
            </c:ext>
          </c:extLst>
        </c:ser>
        <c:dLbls>
          <c:showLegendKey val="0"/>
          <c:showVal val="0"/>
          <c:showCatName val="0"/>
          <c:showSerName val="0"/>
          <c:showPercent val="0"/>
          <c:showBubbleSize val="0"/>
        </c:dLbls>
        <c:gapWidth val="139"/>
        <c:overlap val="100"/>
        <c:axId val="268114176"/>
        <c:axId val="268128256"/>
      </c:barChart>
      <c:catAx>
        <c:axId val="26811417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8128256"/>
        <c:crosses val="autoZero"/>
        <c:auto val="1"/>
        <c:lblAlgn val="ctr"/>
        <c:lblOffset val="100"/>
        <c:noMultiLvlLbl val="0"/>
      </c:catAx>
      <c:valAx>
        <c:axId val="268128256"/>
        <c:scaling>
          <c:orientation val="minMax"/>
        </c:scaling>
        <c:delete val="1"/>
        <c:axPos val="b"/>
        <c:numFmt formatCode="0%" sourceLinked="1"/>
        <c:majorTickMark val="out"/>
        <c:minorTickMark val="none"/>
        <c:tickLblPos val="nextTo"/>
        <c:crossAx val="268114176"/>
        <c:crosses val="max"/>
        <c:crossBetween val="between"/>
      </c:valAx>
      <c:spPr>
        <a:noFill/>
        <a:ln>
          <a:noFill/>
        </a:ln>
        <a:effectLst/>
      </c:spPr>
    </c:plotArea>
    <c:legend>
      <c:legendPos val="b"/>
      <c:layout>
        <c:manualLayout>
          <c:xMode val="edge"/>
          <c:yMode val="edge"/>
          <c:x val="0.14081909928517944"/>
          <c:y val="5.7404874129594864E-2"/>
          <c:w val="0.71624724423368213"/>
          <c:h val="5.34307953950811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0205084205235"/>
          <c:y val="2.1197264591807954E-2"/>
          <c:w val="0.35210853045650209"/>
          <c:h val="0.9383582770211607"/>
        </c:manualLayout>
      </c:layout>
      <c:barChart>
        <c:barDir val="bar"/>
        <c:grouping val="clustered"/>
        <c:varyColors val="0"/>
        <c:ser>
          <c:idx val="0"/>
          <c:order val="0"/>
          <c:tx>
            <c:strRef>
              <c:f>Sheet1!$B$1</c:f>
              <c:strCache>
                <c:ptCount val="1"/>
                <c:pt idx="0">
                  <c:v>Series 1</c:v>
                </c:pt>
              </c:strCache>
            </c:strRef>
          </c:tx>
          <c:spPr>
            <a:solidFill>
              <a:srgbClr val="C46C6F"/>
            </a:solidFill>
            <a:ln>
              <a:noFill/>
            </a:ln>
            <a:effectLst/>
          </c:spPr>
          <c:invertIfNegative val="0"/>
          <c:dPt>
            <c:idx val="7"/>
            <c:invertIfNegative val="0"/>
            <c:bubble3D val="0"/>
            <c:extLst>
              <c:ext xmlns:c16="http://schemas.microsoft.com/office/drawing/2014/chart" uri="{C3380CC4-5D6E-409C-BE32-E72D297353CC}">
                <c16:uniqueId val="{00000001-DAFB-43C2-9615-501FBFA4CAA4}"/>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16 to 29 years</c:v>
                </c:pt>
                <c:pt idx="1">
                  <c:v>30 to 39 years</c:v>
                </c:pt>
                <c:pt idx="2">
                  <c:v>40 to 49 years</c:v>
                </c:pt>
                <c:pt idx="3">
                  <c:v>50 to 59 years</c:v>
                </c:pt>
                <c:pt idx="4">
                  <c:v>60 plus years</c:v>
                </c:pt>
              </c:strCache>
            </c:strRef>
          </c:cat>
          <c:val>
            <c:numRef>
              <c:f>Sheet1!$B$2:$B$6</c:f>
              <c:numCache>
                <c:formatCode>0%</c:formatCode>
                <c:ptCount val="5"/>
                <c:pt idx="0">
                  <c:v>0.15</c:v>
                </c:pt>
                <c:pt idx="1">
                  <c:v>0.24</c:v>
                </c:pt>
                <c:pt idx="2">
                  <c:v>0.26</c:v>
                </c:pt>
                <c:pt idx="3">
                  <c:v>0.21</c:v>
                </c:pt>
                <c:pt idx="4">
                  <c:v>0.15</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32"/>
        <c:axId val="267768192"/>
        <c:axId val="267769728"/>
      </c:barChart>
      <c:catAx>
        <c:axId val="2677681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267769728"/>
        <c:crosses val="autoZero"/>
        <c:auto val="1"/>
        <c:lblAlgn val="ctr"/>
        <c:lblOffset val="100"/>
        <c:noMultiLvlLbl val="0"/>
      </c:catAx>
      <c:valAx>
        <c:axId val="267769728"/>
        <c:scaling>
          <c:orientation val="minMax"/>
          <c:max val="1"/>
        </c:scaling>
        <c:delete val="1"/>
        <c:axPos val="t"/>
        <c:numFmt formatCode="0%" sourceLinked="1"/>
        <c:majorTickMark val="out"/>
        <c:minorTickMark val="none"/>
        <c:tickLblPos val="nextTo"/>
        <c:crossAx val="267768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484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3"/>
                <c:pt idx="0">
                  <c:v>Men                                       (n=226)</c:v>
                </c:pt>
                <c:pt idx="1">
                  <c:v>Women                                 (n=214)</c:v>
                </c:pt>
                <c:pt idx="3">
                  <c:v>16 to 29                                   (n=79)</c:v>
                </c:pt>
                <c:pt idx="4">
                  <c:v>30 to 39 (n=112)</c:v>
                </c:pt>
                <c:pt idx="5">
                  <c:v>40 to 49 (n=102)</c:v>
                </c:pt>
                <c:pt idx="6">
                  <c:v>50 to 59 (n=100)</c:v>
                </c:pt>
                <c:pt idx="7">
                  <c:v>60 plus            (n=61)</c:v>
                </c:pt>
                <c:pt idx="9">
                  <c:v>NZ European (n=358)</c:v>
                </c:pt>
                <c:pt idx="10">
                  <c:v>Māori          (n=84)</c:v>
                </c:pt>
                <c:pt idx="12">
                  <c:v>People with the lived experience of disability (n=45)</c:v>
                </c:pt>
              </c:strCache>
            </c:strRef>
          </c:cat>
          <c:val>
            <c:numRef>
              <c:f>Sheet1!$B$2:$B$18</c:f>
              <c:numCache>
                <c:formatCode>"$"#,##0_);[Red]\("$"#,##0\)</c:formatCode>
                <c:ptCount val="13"/>
                <c:pt idx="0">
                  <c:v>24800</c:v>
                </c:pt>
                <c:pt idx="1">
                  <c:v>16500</c:v>
                </c:pt>
                <c:pt idx="3">
                  <c:v>20000</c:v>
                </c:pt>
                <c:pt idx="4">
                  <c:v>16100</c:v>
                </c:pt>
                <c:pt idx="5">
                  <c:v>24800</c:v>
                </c:pt>
                <c:pt idx="6">
                  <c:v>23400</c:v>
                </c:pt>
                <c:pt idx="7">
                  <c:v>12000</c:v>
                </c:pt>
                <c:pt idx="9">
                  <c:v>20000</c:v>
                </c:pt>
                <c:pt idx="10">
                  <c:v>18500</c:v>
                </c:pt>
                <c:pt idx="12">
                  <c:v>15000</c:v>
                </c:pt>
              </c:numCache>
            </c:numRef>
          </c:val>
          <c:extLst>
            <c:ext xmlns:c16="http://schemas.microsoft.com/office/drawing/2014/chart" uri="{C3380CC4-5D6E-409C-BE32-E72D297353CC}">
              <c16:uniqueId val="{00000000-D80F-4AF8-A937-F5220B121B9E}"/>
            </c:ext>
          </c:extLst>
        </c:ser>
        <c:dLbls>
          <c:showLegendKey val="0"/>
          <c:showVal val="0"/>
          <c:showCatName val="0"/>
          <c:showSerName val="0"/>
          <c:showPercent val="0"/>
          <c:showBubbleSize val="0"/>
        </c:dLbls>
        <c:gapWidth val="219"/>
        <c:overlap val="-27"/>
        <c:axId val="1004204512"/>
        <c:axId val="1004206480"/>
      </c:barChart>
      <c:catAx>
        <c:axId val="10042045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004206480"/>
        <c:crosses val="autoZero"/>
        <c:auto val="1"/>
        <c:lblAlgn val="ctr"/>
        <c:lblOffset val="100"/>
        <c:noMultiLvlLbl val="0"/>
      </c:catAx>
      <c:valAx>
        <c:axId val="1004206480"/>
        <c:scaling>
          <c:orientation val="minMax"/>
          <c:max val="50000"/>
        </c:scaling>
        <c:delete val="1"/>
        <c:axPos val="l"/>
        <c:numFmt formatCode="&quot;$&quot;#,##0_);[Red]\(&quot;$&quot;#,##0\)" sourceLinked="1"/>
        <c:majorTickMark val="out"/>
        <c:minorTickMark val="none"/>
        <c:tickLblPos val="nextTo"/>
        <c:crossAx val="100420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0205084205235"/>
          <c:y val="0.15513295273363165"/>
          <c:w val="0.35210853045650209"/>
          <c:h val="0.84486704726636841"/>
        </c:manualLayout>
      </c:layout>
      <c:barChart>
        <c:barDir val="bar"/>
        <c:grouping val="clustered"/>
        <c:varyColors val="0"/>
        <c:ser>
          <c:idx val="0"/>
          <c:order val="0"/>
          <c:tx>
            <c:strRef>
              <c:f>Sheet1!$B$1</c:f>
              <c:strCache>
                <c:ptCount val="1"/>
                <c:pt idx="0">
                  <c:v>Series 1</c:v>
                </c:pt>
              </c:strCache>
            </c:strRef>
          </c:tx>
          <c:spPr>
            <a:solidFill>
              <a:srgbClr val="3B98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Non-binary</c:v>
                </c:pt>
              </c:strCache>
            </c:strRef>
          </c:cat>
          <c:val>
            <c:numRef>
              <c:f>Sheet1!$B$2:$B$4</c:f>
              <c:numCache>
                <c:formatCode>0%</c:formatCode>
                <c:ptCount val="3"/>
                <c:pt idx="0">
                  <c:v>0.51</c:v>
                </c:pt>
                <c:pt idx="1">
                  <c:v>0.46</c:v>
                </c:pt>
                <c:pt idx="2">
                  <c:v>0.03</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32"/>
        <c:axId val="267819264"/>
        <c:axId val="267841536"/>
      </c:barChart>
      <c:catAx>
        <c:axId val="2678192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267841536"/>
        <c:crosses val="autoZero"/>
        <c:auto val="1"/>
        <c:lblAlgn val="ctr"/>
        <c:lblOffset val="100"/>
        <c:noMultiLvlLbl val="0"/>
      </c:catAx>
      <c:valAx>
        <c:axId val="267841536"/>
        <c:scaling>
          <c:orientation val="minMax"/>
          <c:max val="1"/>
        </c:scaling>
        <c:delete val="1"/>
        <c:axPos val="t"/>
        <c:numFmt formatCode="0%" sourceLinked="1"/>
        <c:majorTickMark val="out"/>
        <c:minorTickMark val="none"/>
        <c:tickLblPos val="nextTo"/>
        <c:crossAx val="26781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0205084205235"/>
          <c:y val="2.1197264591807954E-2"/>
          <c:w val="0.32371180460941379"/>
          <c:h val="0.9383582770211607"/>
        </c:manualLayout>
      </c:layout>
      <c:barChart>
        <c:barDir val="bar"/>
        <c:grouping val="clustered"/>
        <c:varyColors val="0"/>
        <c:ser>
          <c:idx val="0"/>
          <c:order val="0"/>
          <c:tx>
            <c:strRef>
              <c:f>Sheet1!$B$1</c:f>
              <c:strCache>
                <c:ptCount val="1"/>
                <c:pt idx="0">
                  <c:v>Series 1</c:v>
                </c:pt>
              </c:strCache>
            </c:strRef>
          </c:tx>
          <c:spPr>
            <a:solidFill>
              <a:srgbClr val="348476"/>
            </a:solidFill>
            <a:ln>
              <a:noFill/>
            </a:ln>
            <a:effectLst/>
          </c:spPr>
          <c:invertIfNegative val="0"/>
          <c:dPt>
            <c:idx val="2"/>
            <c:invertIfNegative val="0"/>
            <c:bubble3D val="0"/>
            <c:extLst>
              <c:ext xmlns:c16="http://schemas.microsoft.com/office/drawing/2014/chart" uri="{C3380CC4-5D6E-409C-BE32-E72D297353CC}">
                <c16:uniqueId val="{00000001-B183-458B-B8FF-C587D0B95F5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NZ European</c:v>
                </c:pt>
                <c:pt idx="1">
                  <c:v>Māori</c:v>
                </c:pt>
                <c:pt idx="2">
                  <c:v>Pacific Peoples</c:v>
                </c:pt>
                <c:pt idx="3">
                  <c:v>Asian New Zealanders</c:v>
                </c:pt>
                <c:pt idx="4">
                  <c:v>Other European</c:v>
                </c:pt>
                <c:pt idx="5">
                  <c:v>Other ethnic group</c:v>
                </c:pt>
              </c:strCache>
            </c:strRef>
          </c:cat>
          <c:val>
            <c:numRef>
              <c:f>Sheet1!$B$2:$B$7</c:f>
              <c:numCache>
                <c:formatCode>0%</c:formatCode>
                <c:ptCount val="6"/>
                <c:pt idx="0">
                  <c:v>0.78</c:v>
                </c:pt>
                <c:pt idx="1">
                  <c:v>0.18</c:v>
                </c:pt>
                <c:pt idx="2">
                  <c:v>0.06</c:v>
                </c:pt>
                <c:pt idx="3">
                  <c:v>0.06</c:v>
                </c:pt>
                <c:pt idx="4">
                  <c:v>0.08</c:v>
                </c:pt>
                <c:pt idx="5">
                  <c:v>7.0000000000000007E-2</c:v>
                </c:pt>
              </c:numCache>
            </c:numRef>
          </c:val>
          <c:extLst>
            <c:ext xmlns:c16="http://schemas.microsoft.com/office/drawing/2014/chart" uri="{C3380CC4-5D6E-409C-BE32-E72D297353CC}">
              <c16:uniqueId val="{00000000-0DED-4AB5-857B-4EF39B8A1542}"/>
            </c:ext>
          </c:extLst>
        </c:ser>
        <c:dLbls>
          <c:showLegendKey val="0"/>
          <c:showVal val="0"/>
          <c:showCatName val="0"/>
          <c:showSerName val="0"/>
          <c:showPercent val="0"/>
          <c:showBubbleSize val="0"/>
        </c:dLbls>
        <c:gapWidth val="132"/>
        <c:axId val="267866880"/>
        <c:axId val="267868416"/>
      </c:barChart>
      <c:catAx>
        <c:axId val="26786688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267868416"/>
        <c:crosses val="autoZero"/>
        <c:auto val="1"/>
        <c:lblAlgn val="ctr"/>
        <c:lblOffset val="100"/>
        <c:noMultiLvlLbl val="0"/>
      </c:catAx>
      <c:valAx>
        <c:axId val="267868416"/>
        <c:scaling>
          <c:orientation val="minMax"/>
          <c:max val="1"/>
        </c:scaling>
        <c:delete val="1"/>
        <c:axPos val="t"/>
        <c:numFmt formatCode="0%" sourceLinked="1"/>
        <c:majorTickMark val="out"/>
        <c:minorTickMark val="none"/>
        <c:tickLblPos val="nextTo"/>
        <c:crossAx val="26786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67565145920306"/>
          <c:y val="0.15513295273363165"/>
          <c:w val="0.43745336873719526"/>
          <c:h val="0.84486704726636841"/>
        </c:manualLayout>
      </c:layout>
      <c:barChart>
        <c:barDir val="bar"/>
        <c:grouping val="clustered"/>
        <c:varyColors val="0"/>
        <c:ser>
          <c:idx val="0"/>
          <c:order val="0"/>
          <c:tx>
            <c:strRef>
              <c:f>Sheet1!$B$1</c:f>
              <c:strCache>
                <c:ptCount val="1"/>
                <c:pt idx="0">
                  <c:v>Series 1</c:v>
                </c:pt>
              </c:strCache>
            </c:strRef>
          </c:tx>
          <c:spPr>
            <a:solidFill>
              <a:srgbClr val="23C4F3"/>
            </a:solidFill>
            <a:ln>
              <a:noFill/>
            </a:ln>
            <a:effectLst/>
          </c:spPr>
          <c:invertIfNegative val="0"/>
          <c:dPt>
            <c:idx val="0"/>
            <c:invertIfNegative val="0"/>
            <c:bubble3D val="0"/>
            <c:spPr>
              <a:solidFill>
                <a:srgbClr val="3B98B7"/>
              </a:solidFill>
              <a:ln>
                <a:noFill/>
              </a:ln>
              <a:effectLst/>
            </c:spPr>
            <c:extLst>
              <c:ext xmlns:c16="http://schemas.microsoft.com/office/drawing/2014/chart" uri="{C3380CC4-5D6E-409C-BE32-E72D297353CC}">
                <c16:uniqueId val="{00000000-D7B2-4995-B60A-A2D68BE0C1AF}"/>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Deaf and disabled people</c:v>
                </c:pt>
              </c:strCache>
            </c:strRef>
          </c:cat>
          <c:val>
            <c:numRef>
              <c:f>Sheet1!$B$2</c:f>
              <c:numCache>
                <c:formatCode>0%</c:formatCode>
                <c:ptCount val="1"/>
                <c:pt idx="0">
                  <c:v>0.1</c:v>
                </c:pt>
              </c:numCache>
            </c:numRef>
          </c:val>
          <c:extLst>
            <c:ext xmlns:c16="http://schemas.microsoft.com/office/drawing/2014/chart" uri="{C3380CC4-5D6E-409C-BE32-E72D297353CC}">
              <c16:uniqueId val="{00000000-19FC-4734-8D8C-5B5C206667BC}"/>
            </c:ext>
          </c:extLst>
        </c:ser>
        <c:dLbls>
          <c:showLegendKey val="0"/>
          <c:showVal val="0"/>
          <c:showCatName val="0"/>
          <c:showSerName val="0"/>
          <c:showPercent val="0"/>
          <c:showBubbleSize val="0"/>
        </c:dLbls>
        <c:gapWidth val="132"/>
        <c:axId val="267819264"/>
        <c:axId val="267841536"/>
      </c:barChart>
      <c:catAx>
        <c:axId val="2678192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267841536"/>
        <c:crosses val="autoZero"/>
        <c:auto val="1"/>
        <c:lblAlgn val="ctr"/>
        <c:lblOffset val="100"/>
        <c:noMultiLvlLbl val="0"/>
      </c:catAx>
      <c:valAx>
        <c:axId val="267841536"/>
        <c:scaling>
          <c:orientation val="minMax"/>
          <c:max val="1"/>
        </c:scaling>
        <c:delete val="1"/>
        <c:axPos val="t"/>
        <c:numFmt formatCode="0%" sourceLinked="1"/>
        <c:majorTickMark val="out"/>
        <c:minorTickMark val="none"/>
        <c:tickLblPos val="nextTo"/>
        <c:crossAx val="26781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28930740453829E-2"/>
          <c:y val="0.13897412155745489"/>
          <c:w val="0.83094466514306509"/>
          <c:h val="0.46656005244259435"/>
        </c:manualLayout>
      </c:layout>
      <c:barChart>
        <c:barDir val="bar"/>
        <c:grouping val="percentStacked"/>
        <c:varyColors val="0"/>
        <c:ser>
          <c:idx val="0"/>
          <c:order val="0"/>
          <c:tx>
            <c:strRef>
              <c:f>Sheet1!$B$1</c:f>
              <c:strCache>
                <c:ptCount val="1"/>
                <c:pt idx="0">
                  <c:v>Strongly disagree</c:v>
                </c:pt>
              </c:strCache>
            </c:strRef>
          </c:tx>
          <c:spPr>
            <a:solidFill>
              <a:srgbClr val="960808"/>
            </a:solidFill>
            <a:ln>
              <a:noFill/>
            </a:ln>
            <a:effectLst/>
          </c:spPr>
          <c:invertIfNegative val="0"/>
          <c:dPt>
            <c:idx val="0"/>
            <c:invertIfNegative val="0"/>
            <c:bubble3D val="0"/>
            <c:spPr>
              <a:solidFill>
                <a:srgbClr val="C46C6F"/>
              </a:solidFill>
              <a:ln>
                <a:noFill/>
              </a:ln>
              <a:effectLst/>
            </c:spPr>
            <c:extLst>
              <c:ext xmlns:c16="http://schemas.microsoft.com/office/drawing/2014/chart" uri="{C3380CC4-5D6E-409C-BE32-E72D297353CC}">
                <c16:uniqueId val="{00000000-BBF4-4FB1-A417-9F1A73881B8F}"/>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Sheet1!$B$2</c:f>
              <c:numCache>
                <c:formatCode>0%</c:formatCode>
                <c:ptCount val="1"/>
                <c:pt idx="0">
                  <c:v>0.35</c:v>
                </c:pt>
              </c:numCache>
            </c:numRef>
          </c:val>
          <c:extLst>
            <c:ext xmlns:c16="http://schemas.microsoft.com/office/drawing/2014/chart" uri="{C3380CC4-5D6E-409C-BE32-E72D297353CC}">
              <c16:uniqueId val="{00000000-FD1F-478C-95D8-B477255A7DD1}"/>
            </c:ext>
          </c:extLst>
        </c:ser>
        <c:ser>
          <c:idx val="1"/>
          <c:order val="1"/>
          <c:tx>
            <c:strRef>
              <c:f>Sheet1!$C$1</c:f>
              <c:strCache>
                <c:ptCount val="1"/>
                <c:pt idx="0">
                  <c:v>Tend to disagree</c:v>
                </c:pt>
              </c:strCache>
            </c:strRef>
          </c:tx>
          <c:spPr>
            <a:solidFill>
              <a:srgbClr val="DCA7A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0%</c:formatCode>
                <c:ptCount val="1"/>
                <c:pt idx="0">
                  <c:v>0.33</c:v>
                </c:pt>
              </c:numCache>
            </c:numRef>
          </c:val>
          <c:extLst>
            <c:ext xmlns:c16="http://schemas.microsoft.com/office/drawing/2014/chart" uri="{C3380CC4-5D6E-409C-BE32-E72D297353CC}">
              <c16:uniqueId val="{00000003-FD1F-478C-95D8-B477255A7DD1}"/>
            </c:ext>
          </c:extLst>
        </c:ser>
        <c:ser>
          <c:idx val="2"/>
          <c:order val="2"/>
          <c:tx>
            <c:strRef>
              <c:f>Sheet1!$D$1</c:f>
              <c:strCache>
                <c:ptCount val="1"/>
                <c:pt idx="0">
                  <c:v>Neither agree nor disagree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0%</c:formatCode>
                <c:ptCount val="1"/>
                <c:pt idx="0">
                  <c:v>0.14000000000000001</c:v>
                </c:pt>
              </c:numCache>
            </c:numRef>
          </c:val>
          <c:extLst>
            <c:ext xmlns:c16="http://schemas.microsoft.com/office/drawing/2014/chart" uri="{C3380CC4-5D6E-409C-BE32-E72D297353CC}">
              <c16:uniqueId val="{00000004-FD1F-478C-95D8-B477255A7DD1}"/>
            </c:ext>
          </c:extLst>
        </c:ser>
        <c:ser>
          <c:idx val="3"/>
          <c:order val="3"/>
          <c:tx>
            <c:strRef>
              <c:f>Sheet1!$E$1</c:f>
              <c:strCache>
                <c:ptCount val="1"/>
                <c:pt idx="0">
                  <c:v>Tend to agree</c:v>
                </c:pt>
              </c:strCache>
            </c:strRef>
          </c:tx>
          <c:spPr>
            <a:solidFill>
              <a:srgbClr val="B1D6E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0%</c:formatCode>
                <c:ptCount val="1"/>
                <c:pt idx="0">
                  <c:v>0.14000000000000001</c:v>
                </c:pt>
              </c:numCache>
            </c:numRef>
          </c:val>
          <c:extLst>
            <c:ext xmlns:c16="http://schemas.microsoft.com/office/drawing/2014/chart" uri="{C3380CC4-5D6E-409C-BE32-E72D297353CC}">
              <c16:uniqueId val="{00000005-FD1F-478C-95D8-B477255A7DD1}"/>
            </c:ext>
          </c:extLst>
        </c:ser>
        <c:ser>
          <c:idx val="4"/>
          <c:order val="4"/>
          <c:tx>
            <c:strRef>
              <c:f>Sheet1!$F$1</c:f>
              <c:strCache>
                <c:ptCount val="1"/>
                <c:pt idx="0">
                  <c:v>Strongly agree</c:v>
                </c:pt>
              </c:strCache>
            </c:strRef>
          </c:tx>
          <c:spPr>
            <a:solidFill>
              <a:srgbClr val="3B98B7"/>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Sheet1!$F$2</c:f>
              <c:numCache>
                <c:formatCode>0%</c:formatCode>
                <c:ptCount val="1"/>
                <c:pt idx="0">
                  <c:v>0.05</c:v>
                </c:pt>
              </c:numCache>
            </c:numRef>
          </c:val>
          <c:extLst>
            <c:ext xmlns:c16="http://schemas.microsoft.com/office/drawing/2014/chart" uri="{C3380CC4-5D6E-409C-BE32-E72D297353CC}">
              <c16:uniqueId val="{00000006-FD1F-478C-95D8-B477255A7DD1}"/>
            </c:ext>
          </c:extLst>
        </c:ser>
        <c:dLbls>
          <c:showLegendKey val="0"/>
          <c:showVal val="0"/>
          <c:showCatName val="0"/>
          <c:showSerName val="0"/>
          <c:showPercent val="0"/>
          <c:showBubbleSize val="0"/>
        </c:dLbls>
        <c:gapWidth val="308"/>
        <c:overlap val="100"/>
        <c:axId val="253359616"/>
        <c:axId val="253361152"/>
      </c:barChart>
      <c:catAx>
        <c:axId val="253359616"/>
        <c:scaling>
          <c:orientation val="minMax"/>
        </c:scaling>
        <c:delete val="1"/>
        <c:axPos val="l"/>
        <c:numFmt formatCode="@" sourceLinked="1"/>
        <c:majorTickMark val="none"/>
        <c:minorTickMark val="none"/>
        <c:tickLblPos val="nextTo"/>
        <c:crossAx val="253361152"/>
        <c:crosses val="autoZero"/>
        <c:auto val="1"/>
        <c:lblAlgn val="ctr"/>
        <c:lblOffset val="100"/>
        <c:noMultiLvlLbl val="0"/>
      </c:catAx>
      <c:valAx>
        <c:axId val="253361152"/>
        <c:scaling>
          <c:orientation val="minMax"/>
        </c:scaling>
        <c:delete val="1"/>
        <c:axPos val="b"/>
        <c:numFmt formatCode="0%" sourceLinked="1"/>
        <c:majorTickMark val="out"/>
        <c:minorTickMark val="none"/>
        <c:tickLblPos val="nextTo"/>
        <c:crossAx val="253359616"/>
        <c:crosses val="autoZero"/>
        <c:crossBetween val="between"/>
      </c:valAx>
      <c:spPr>
        <a:noFill/>
        <a:ln>
          <a:noFill/>
        </a:ln>
        <a:effectLst/>
      </c:spPr>
    </c:plotArea>
    <c:legend>
      <c:legendPos val="l"/>
      <c:layout>
        <c:manualLayout>
          <c:xMode val="edge"/>
          <c:yMode val="edge"/>
          <c:x val="5.4705613157742389E-2"/>
          <c:y val="0.17227302943969611"/>
          <c:w val="0.86980064068457308"/>
          <c:h val="0.100418091168091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85799501352849E-2"/>
          <c:y val="0.11634078662028211"/>
          <c:w val="0.95502840099729425"/>
          <c:h val="0.73963120720152509"/>
        </c:manualLayout>
      </c:layout>
      <c:barChart>
        <c:barDir val="col"/>
        <c:grouping val="clustered"/>
        <c:varyColors val="0"/>
        <c:ser>
          <c:idx val="0"/>
          <c:order val="0"/>
          <c:tx>
            <c:strRef>
              <c:f>Sheet1!$B$1</c:f>
              <c:strCache>
                <c:ptCount val="1"/>
                <c:pt idx="0">
                  <c:v>Column2</c:v>
                </c:pt>
              </c:strCache>
            </c:strRef>
          </c:tx>
          <c:spPr>
            <a:solidFill>
              <a:srgbClr val="3B98B7"/>
            </a:solidFill>
            <a:ln>
              <a:noFill/>
            </a:ln>
            <a:effectLst/>
          </c:spPr>
          <c:invertIfNegative val="0"/>
          <c:dPt>
            <c:idx val="0"/>
            <c:invertIfNegative val="0"/>
            <c:bubble3D val="0"/>
            <c:spPr>
              <a:solidFill>
                <a:srgbClr val="3B98B7"/>
              </a:solidFill>
              <a:ln>
                <a:noFill/>
              </a:ln>
              <a:effectLst/>
            </c:spPr>
            <c:extLst>
              <c:ext xmlns:c16="http://schemas.microsoft.com/office/drawing/2014/chart" uri="{C3380CC4-5D6E-409C-BE32-E72D297353CC}">
                <c16:uniqueId val="{00000000-6D82-4448-8D01-02A7DAD9D840}"/>
              </c:ext>
            </c:extLst>
          </c:dPt>
          <c:dPt>
            <c:idx val="2"/>
            <c:invertIfNegative val="0"/>
            <c:bubble3D val="0"/>
            <c:spPr>
              <a:solidFill>
                <a:srgbClr val="3B98B7"/>
              </a:solidFill>
              <a:ln>
                <a:noFill/>
              </a:ln>
              <a:effectLst/>
            </c:spPr>
            <c:extLst>
              <c:ext xmlns:c16="http://schemas.microsoft.com/office/drawing/2014/chart" uri="{C3380CC4-5D6E-409C-BE32-E72D297353CC}">
                <c16:uniqueId val="{00000001-6D82-4448-8D01-02A7DAD9D840}"/>
              </c:ext>
            </c:extLst>
          </c:dPt>
          <c:dLbls>
            <c:numFmt formatCode="&quot;$&quot;#,##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Disagree                                                             (n=274)</c:v>
                </c:pt>
                <c:pt idx="1">
                  <c:v>Neither agree nor disagree                                                          (n=57)</c:v>
                </c:pt>
                <c:pt idx="2">
                  <c:v>Agree                                                                        (n=82)</c:v>
                </c:pt>
              </c:strCache>
            </c:strRef>
          </c:cat>
          <c:val>
            <c:numRef>
              <c:f>Sheet1!$B$2:$B$4</c:f>
              <c:numCache>
                <c:formatCode>###0.00</c:formatCode>
                <c:ptCount val="3"/>
                <c:pt idx="0">
                  <c:v>16.190000000000001</c:v>
                </c:pt>
                <c:pt idx="1">
                  <c:v>26.92</c:v>
                </c:pt>
                <c:pt idx="2">
                  <c:v>43.27</c:v>
                </c:pt>
              </c:numCache>
            </c:numRef>
          </c:val>
          <c:extLst>
            <c:ext xmlns:c16="http://schemas.microsoft.com/office/drawing/2014/chart" uri="{C3380CC4-5D6E-409C-BE32-E72D297353CC}">
              <c16:uniqueId val="{00000000-09E4-4CB7-B92F-355A9627D06D}"/>
            </c:ext>
          </c:extLst>
        </c:ser>
        <c:dLbls>
          <c:showLegendKey val="0"/>
          <c:showVal val="0"/>
          <c:showCatName val="0"/>
          <c:showSerName val="0"/>
          <c:showPercent val="0"/>
          <c:showBubbleSize val="0"/>
        </c:dLbls>
        <c:gapWidth val="268"/>
        <c:axId val="252990208"/>
        <c:axId val="252991744"/>
      </c:barChart>
      <c:catAx>
        <c:axId val="2529902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2991744"/>
        <c:crosses val="autoZero"/>
        <c:auto val="1"/>
        <c:lblAlgn val="ctr"/>
        <c:lblOffset val="100"/>
        <c:noMultiLvlLbl val="0"/>
      </c:catAx>
      <c:valAx>
        <c:axId val="252991744"/>
        <c:scaling>
          <c:orientation val="minMax"/>
          <c:max val="50"/>
        </c:scaling>
        <c:delete val="1"/>
        <c:axPos val="l"/>
        <c:numFmt formatCode="&quot;$&quot;#,##0" sourceLinked="0"/>
        <c:majorTickMark val="none"/>
        <c:minorTickMark val="none"/>
        <c:tickLblPos val="nextTo"/>
        <c:crossAx val="2529902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42051889535024"/>
          <c:y val="7.6385169873400299E-2"/>
          <c:w val="0.49948901719519706"/>
          <c:h val="0.84015073981743571"/>
        </c:manualLayout>
      </c:layout>
      <c:doughnutChart>
        <c:varyColors val="1"/>
        <c:ser>
          <c:idx val="0"/>
          <c:order val="0"/>
          <c:tx>
            <c:strRef>
              <c:f>Sheet1!$B$1</c:f>
              <c:strCache>
                <c:ptCount val="1"/>
                <c:pt idx="0">
                  <c:v>Sales</c:v>
                </c:pt>
              </c:strCache>
            </c:strRef>
          </c:tx>
          <c:spPr>
            <a:ln>
              <a:noFill/>
            </a:ln>
          </c:spPr>
          <c:dPt>
            <c:idx val="0"/>
            <c:bubble3D val="0"/>
            <c:spPr>
              <a:solidFill>
                <a:srgbClr val="C46C6F"/>
              </a:solidFill>
              <a:ln w="19050">
                <a:noFill/>
              </a:ln>
              <a:effectLst/>
            </c:spPr>
            <c:extLst>
              <c:ext xmlns:c16="http://schemas.microsoft.com/office/drawing/2014/chart" uri="{C3380CC4-5D6E-409C-BE32-E72D297353CC}">
                <c16:uniqueId val="{00000001-03BA-4C5B-815C-782774BD421B}"/>
              </c:ext>
            </c:extLst>
          </c:dPt>
          <c:dPt>
            <c:idx val="1"/>
            <c:bubble3D val="0"/>
            <c:spPr>
              <a:solidFill>
                <a:srgbClr val="3B98B7"/>
              </a:solidFill>
              <a:ln w="19050">
                <a:noFill/>
              </a:ln>
              <a:effectLst/>
            </c:spPr>
            <c:extLst>
              <c:ext xmlns:c16="http://schemas.microsoft.com/office/drawing/2014/chart" uri="{C3380CC4-5D6E-409C-BE32-E72D297353CC}">
                <c16:uniqueId val="{00000002-03BA-4C5B-815C-782774BD421B}"/>
              </c:ext>
            </c:extLst>
          </c:dPt>
          <c:dLbls>
            <c:dLbl>
              <c:idx val="0"/>
              <c:layout>
                <c:manualLayout>
                  <c:x val="2.5342458601810875E-3"/>
                  <c:y val="-8.496196138831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BA-4C5B-815C-782774BD421B}"/>
                </c:ext>
              </c:extLst>
            </c:dLbl>
            <c:dLbl>
              <c:idx val="1"/>
              <c:layout>
                <c:manualLayout>
                  <c:x val="-5.1420103100524941E-4"/>
                  <c:y val="-9.26461891859770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BA-4C5B-815C-782774BD42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Undertake paid work outside of the creative sector</c:v>
                </c:pt>
                <c:pt idx="1">
                  <c:v>Work in the creative sector only</c:v>
                </c:pt>
              </c:strCache>
            </c:strRef>
          </c:cat>
          <c:val>
            <c:numRef>
              <c:f>Sheet1!$B$2:$B$3</c:f>
              <c:numCache>
                <c:formatCode>0%</c:formatCode>
                <c:ptCount val="2"/>
                <c:pt idx="0">
                  <c:v>0.44</c:v>
                </c:pt>
                <c:pt idx="1">
                  <c:v>0.56000000000000005</c:v>
                </c:pt>
              </c:numCache>
            </c:numRef>
          </c:val>
          <c:extLst>
            <c:ext xmlns:c16="http://schemas.microsoft.com/office/drawing/2014/chart" uri="{C3380CC4-5D6E-409C-BE32-E72D297353CC}">
              <c16:uniqueId val="{00000000-03BA-4C5B-815C-782774BD421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3584112207844"/>
          <c:y val="9.073105721274019E-2"/>
          <c:w val="0.6562020872589025"/>
          <c:h val="0.55793890633176346"/>
        </c:manualLayout>
      </c:layout>
      <c:barChart>
        <c:barDir val="bar"/>
        <c:grouping val="percentStacked"/>
        <c:varyColors val="0"/>
        <c:ser>
          <c:idx val="0"/>
          <c:order val="0"/>
          <c:tx>
            <c:strRef>
              <c:f>Sheet1!$B$1</c:f>
              <c:strCache>
                <c:ptCount val="1"/>
                <c:pt idx="0">
                  <c:v>9 hours or less</c:v>
                </c:pt>
              </c:strCache>
            </c:strRef>
          </c:tx>
          <c:spPr>
            <a:solidFill>
              <a:srgbClr val="C46C6F"/>
            </a:solidFill>
            <a:ln>
              <a:noFill/>
            </a:ln>
            <a:effectLst/>
          </c:spPr>
          <c:invertIfNegative val="0"/>
          <c:dLbls>
            <c:dLbl>
              <c:idx val="0"/>
              <c:layout>
                <c:manualLayout>
                  <c:x val="-4.226096143687269E-3"/>
                  <c:y val="1.4433346804457018E-6"/>
                </c:manualLayout>
              </c:layout>
              <c:numFmt formatCode="0%" sourceLinked="0"/>
              <c:spPr>
                <a:noFill/>
                <a:ln>
                  <a:noFill/>
                </a:ln>
                <a:effectLst/>
              </c:spPr>
              <c:txPr>
                <a:bodyPr rot="0" spcFirstLastPara="1" vertOverflow="ellipsis" vert="horz" wrap="square" anchor="ctr" anchorCtr="1"/>
                <a:lstStyle/>
                <a:p>
                  <a:pPr>
                    <a:defRPr sz="1197" b="0" i="0" u="none" strike="noStrike" kern="1200" baseline="0">
                      <a:solidFill>
                        <a:srgbClr val="16313E"/>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6E-4FF6-BD98-1146EB10EA7F}"/>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hours per week</c:v>
                </c:pt>
                <c:pt idx="2">
                  <c:v>Total hours per week</c:v>
                </c:pt>
                <c:pt idx="3">
                  <c:v>Creative hours per week</c:v>
                </c:pt>
              </c:strCache>
            </c:strRef>
          </c:cat>
          <c:val>
            <c:numRef>
              <c:f>Sheet1!$B$2:$B$5</c:f>
              <c:numCache>
                <c:formatCode>General</c:formatCode>
                <c:ptCount val="4"/>
                <c:pt idx="0" formatCode="0%">
                  <c:v>0.01</c:v>
                </c:pt>
                <c:pt idx="2" formatCode="0%">
                  <c:v>0.04</c:v>
                </c:pt>
                <c:pt idx="3" formatCode="0%">
                  <c:v>0.14000000000000001</c:v>
                </c:pt>
              </c:numCache>
            </c:numRef>
          </c:val>
          <c:extLst>
            <c:ext xmlns:c16="http://schemas.microsoft.com/office/drawing/2014/chart" uri="{C3380CC4-5D6E-409C-BE32-E72D297353CC}">
              <c16:uniqueId val="{00000000-FD1F-478C-95D8-B477255A7DD1}"/>
            </c:ext>
          </c:extLst>
        </c:ser>
        <c:ser>
          <c:idx val="1"/>
          <c:order val="1"/>
          <c:tx>
            <c:strRef>
              <c:f>Sheet1!$C$1</c:f>
              <c:strCache>
                <c:ptCount val="1"/>
                <c:pt idx="0">
                  <c:v>10 to 19 hours</c:v>
                </c:pt>
              </c:strCache>
            </c:strRef>
          </c:tx>
          <c:spPr>
            <a:solidFill>
              <a:srgbClr val="C46C6F">
                <a:alpha val="69804"/>
              </a:srgbClr>
            </a:solidFill>
            <a:ln>
              <a:noFill/>
            </a:ln>
            <a:effectLst/>
          </c:spPr>
          <c:invertIfNegative val="0"/>
          <c:dLbls>
            <c:dLbl>
              <c:idx val="0"/>
              <c:layout>
                <c:manualLayout>
                  <c:x val="4.226096143687269E-3"/>
                  <c:y val="7.216673402438541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6E-4FF6-BD98-1146EB10EA7F}"/>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hours per week</c:v>
                </c:pt>
                <c:pt idx="2">
                  <c:v>Total hours per week</c:v>
                </c:pt>
                <c:pt idx="3">
                  <c:v>Creative hours per week</c:v>
                </c:pt>
              </c:strCache>
            </c:strRef>
          </c:cat>
          <c:val>
            <c:numRef>
              <c:f>Sheet1!$C$2:$C$5</c:f>
              <c:numCache>
                <c:formatCode>General</c:formatCode>
                <c:ptCount val="4"/>
                <c:pt idx="0" formatCode="0%">
                  <c:v>0.01</c:v>
                </c:pt>
                <c:pt idx="2" formatCode="0%">
                  <c:v>0.09</c:v>
                </c:pt>
                <c:pt idx="3" formatCode="0%">
                  <c:v>0.27</c:v>
                </c:pt>
              </c:numCache>
            </c:numRef>
          </c:val>
          <c:extLst>
            <c:ext xmlns:c16="http://schemas.microsoft.com/office/drawing/2014/chart" uri="{C3380CC4-5D6E-409C-BE32-E72D297353CC}">
              <c16:uniqueId val="{00000003-FD1F-478C-95D8-B477255A7DD1}"/>
            </c:ext>
          </c:extLst>
        </c:ser>
        <c:ser>
          <c:idx val="2"/>
          <c:order val="2"/>
          <c:tx>
            <c:strRef>
              <c:f>Sheet1!$D$1</c:f>
              <c:strCache>
                <c:ptCount val="1"/>
                <c:pt idx="0">
                  <c:v>20 to 29 hours</c:v>
                </c:pt>
              </c:strCache>
            </c:strRef>
          </c:tx>
          <c:spPr>
            <a:solidFill>
              <a:srgbClr val="C46C6F">
                <a:alpha val="50196"/>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hours per week</c:v>
                </c:pt>
                <c:pt idx="2">
                  <c:v>Total hours per week</c:v>
                </c:pt>
                <c:pt idx="3">
                  <c:v>Creative hours per week</c:v>
                </c:pt>
              </c:strCache>
            </c:strRef>
          </c:cat>
          <c:val>
            <c:numRef>
              <c:f>Sheet1!$D$2:$D$5</c:f>
              <c:numCache>
                <c:formatCode>General</c:formatCode>
                <c:ptCount val="4"/>
                <c:pt idx="0" formatCode="0%">
                  <c:v>0.05</c:v>
                </c:pt>
                <c:pt idx="2" formatCode="0%">
                  <c:v>0.15</c:v>
                </c:pt>
                <c:pt idx="3" formatCode="0%">
                  <c:v>0.22</c:v>
                </c:pt>
              </c:numCache>
            </c:numRef>
          </c:val>
          <c:extLst>
            <c:ext xmlns:c16="http://schemas.microsoft.com/office/drawing/2014/chart" uri="{C3380CC4-5D6E-409C-BE32-E72D297353CC}">
              <c16:uniqueId val="{00000004-FD1F-478C-95D8-B477255A7DD1}"/>
            </c:ext>
          </c:extLst>
        </c:ser>
        <c:ser>
          <c:idx val="3"/>
          <c:order val="3"/>
          <c:tx>
            <c:strRef>
              <c:f>Sheet1!$E$1</c:f>
              <c:strCache>
                <c:ptCount val="1"/>
                <c:pt idx="0">
                  <c:v>30 to 39 hours</c:v>
                </c:pt>
              </c:strCache>
            </c:strRef>
          </c:tx>
          <c:spPr>
            <a:solidFill>
              <a:srgbClr val="C46C6F">
                <a:alpha val="2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hours per week</c:v>
                </c:pt>
                <c:pt idx="2">
                  <c:v>Total hours per week</c:v>
                </c:pt>
                <c:pt idx="3">
                  <c:v>Creative hours per week</c:v>
                </c:pt>
              </c:strCache>
            </c:strRef>
          </c:cat>
          <c:val>
            <c:numRef>
              <c:f>Sheet1!$E$2:$E$5</c:f>
              <c:numCache>
                <c:formatCode>General</c:formatCode>
                <c:ptCount val="4"/>
                <c:pt idx="0" formatCode="0%">
                  <c:v>0.17</c:v>
                </c:pt>
                <c:pt idx="2" formatCode="0%">
                  <c:v>0.16</c:v>
                </c:pt>
                <c:pt idx="3" formatCode="0%">
                  <c:v>0.19</c:v>
                </c:pt>
              </c:numCache>
            </c:numRef>
          </c:val>
          <c:extLst>
            <c:ext xmlns:c16="http://schemas.microsoft.com/office/drawing/2014/chart" uri="{C3380CC4-5D6E-409C-BE32-E72D297353CC}">
              <c16:uniqueId val="{00000005-FD1F-478C-95D8-B477255A7DD1}"/>
            </c:ext>
          </c:extLst>
        </c:ser>
        <c:ser>
          <c:idx val="4"/>
          <c:order val="4"/>
          <c:tx>
            <c:strRef>
              <c:f>Sheet1!$F$1</c:f>
              <c:strCache>
                <c:ptCount val="1"/>
                <c:pt idx="0">
                  <c:v>40 to 49 hours</c:v>
                </c:pt>
              </c:strCache>
            </c:strRef>
          </c:tx>
          <c:spPr>
            <a:solidFill>
              <a:srgbClr val="3B98B7">
                <a:alpha val="2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hours per week</c:v>
                </c:pt>
                <c:pt idx="2">
                  <c:v>Total hours per week</c:v>
                </c:pt>
                <c:pt idx="3">
                  <c:v>Creative hours per week</c:v>
                </c:pt>
              </c:strCache>
            </c:strRef>
          </c:cat>
          <c:val>
            <c:numRef>
              <c:f>Sheet1!$F$2:$F$5</c:f>
              <c:numCache>
                <c:formatCode>General</c:formatCode>
                <c:ptCount val="4"/>
                <c:pt idx="0" formatCode="0%">
                  <c:v>0.33</c:v>
                </c:pt>
                <c:pt idx="2" formatCode="0%">
                  <c:v>0.22</c:v>
                </c:pt>
                <c:pt idx="3" formatCode="0%">
                  <c:v>0.12</c:v>
                </c:pt>
              </c:numCache>
            </c:numRef>
          </c:val>
          <c:extLst>
            <c:ext xmlns:c16="http://schemas.microsoft.com/office/drawing/2014/chart" uri="{C3380CC4-5D6E-409C-BE32-E72D297353CC}">
              <c16:uniqueId val="{00000006-FD1F-478C-95D8-B477255A7DD1}"/>
            </c:ext>
          </c:extLst>
        </c:ser>
        <c:ser>
          <c:idx val="5"/>
          <c:order val="5"/>
          <c:tx>
            <c:strRef>
              <c:f>Sheet1!$G$1</c:f>
              <c:strCache>
                <c:ptCount val="1"/>
                <c:pt idx="0">
                  <c:v>50 to 59 hours</c:v>
                </c:pt>
              </c:strCache>
            </c:strRef>
          </c:tx>
          <c:spPr>
            <a:solidFill>
              <a:srgbClr val="3B98B7">
                <a:alpha val="4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hours per week</c:v>
                </c:pt>
                <c:pt idx="2">
                  <c:v>Total hours per week</c:v>
                </c:pt>
                <c:pt idx="3">
                  <c:v>Creative hours per week</c:v>
                </c:pt>
              </c:strCache>
            </c:strRef>
          </c:cat>
          <c:val>
            <c:numRef>
              <c:f>Sheet1!$G$2:$G$5</c:f>
              <c:numCache>
                <c:formatCode>General</c:formatCode>
                <c:ptCount val="4"/>
                <c:pt idx="0" formatCode="0%">
                  <c:v>0.24</c:v>
                </c:pt>
                <c:pt idx="2" formatCode="0%">
                  <c:v>0.12</c:v>
                </c:pt>
                <c:pt idx="3" formatCode="0%">
                  <c:v>0.03</c:v>
                </c:pt>
              </c:numCache>
            </c:numRef>
          </c:val>
          <c:extLst>
            <c:ext xmlns:c16="http://schemas.microsoft.com/office/drawing/2014/chart" uri="{C3380CC4-5D6E-409C-BE32-E72D297353CC}">
              <c16:uniqueId val="{00000007-FD1F-478C-95D8-B477255A7DD1}"/>
            </c:ext>
          </c:extLst>
        </c:ser>
        <c:ser>
          <c:idx val="6"/>
          <c:order val="6"/>
          <c:tx>
            <c:strRef>
              <c:f>Sheet1!$H$1</c:f>
              <c:strCache>
                <c:ptCount val="1"/>
                <c:pt idx="0">
                  <c:v>60 to 79 hours</c:v>
                </c:pt>
              </c:strCache>
            </c:strRef>
          </c:tx>
          <c:spPr>
            <a:solidFill>
              <a:srgbClr val="3B98B7">
                <a:alpha val="80000"/>
              </a:srgbClr>
            </a:solidFill>
            <a:ln>
              <a:noFill/>
            </a:ln>
            <a:effectLst/>
          </c:spPr>
          <c:invertIfNegative val="0"/>
          <c:dLbls>
            <c:dLbl>
              <c:idx val="3"/>
              <c:layout>
                <c:manualLayout>
                  <c:x val="3.1695721077652965E-3"/>
                  <c:y val="1.262917845389989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6E-4FF6-BD98-1146EB10EA7F}"/>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hours per week</c:v>
                </c:pt>
                <c:pt idx="2">
                  <c:v>Total hours per week</c:v>
                </c:pt>
                <c:pt idx="3">
                  <c:v>Creative hours per week</c:v>
                </c:pt>
              </c:strCache>
            </c:strRef>
          </c:cat>
          <c:val>
            <c:numRef>
              <c:f>Sheet1!$H$2:$H$5</c:f>
              <c:numCache>
                <c:formatCode>General</c:formatCode>
                <c:ptCount val="4"/>
                <c:pt idx="0" formatCode="0%">
                  <c:v>0.16</c:v>
                </c:pt>
                <c:pt idx="2" formatCode="0%">
                  <c:v>0.18</c:v>
                </c:pt>
                <c:pt idx="3" formatCode="0%">
                  <c:v>0.02</c:v>
                </c:pt>
              </c:numCache>
            </c:numRef>
          </c:val>
          <c:extLst>
            <c:ext xmlns:c16="http://schemas.microsoft.com/office/drawing/2014/chart" uri="{C3380CC4-5D6E-409C-BE32-E72D297353CC}">
              <c16:uniqueId val="{00000008-FD1F-478C-95D8-B477255A7DD1}"/>
            </c:ext>
          </c:extLst>
        </c:ser>
        <c:ser>
          <c:idx val="7"/>
          <c:order val="7"/>
          <c:tx>
            <c:strRef>
              <c:f>Sheet1!$I$1</c:f>
              <c:strCache>
                <c:ptCount val="1"/>
                <c:pt idx="0">
                  <c:v>80 hours or more</c:v>
                </c:pt>
              </c:strCache>
            </c:strRef>
          </c:tx>
          <c:spPr>
            <a:solidFill>
              <a:srgbClr val="3B98B7"/>
            </a:solidFill>
            <a:ln>
              <a:noFill/>
            </a:ln>
            <a:effectLst/>
          </c:spPr>
          <c:invertIfNegative val="0"/>
          <c:dLbls>
            <c:dLbl>
              <c:idx val="0"/>
              <c:layout>
                <c:manualLayout>
                  <c:x val="3.44591807940263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D9-455E-967A-3D255E40A24E}"/>
                </c:ext>
              </c:extLst>
            </c:dLbl>
            <c:dLbl>
              <c:idx val="2"/>
              <c:layout>
                <c:manualLayout>
                  <c:x val="8.040475518606106E-3"/>
                  <c:y val="2.18035932321646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26-45DF-9063-DA28369A713C}"/>
                </c:ext>
              </c:extLst>
            </c:dLbl>
            <c:dLbl>
              <c:idx val="3"/>
              <c:layout>
                <c:manualLayout>
                  <c:x val="1.2678288431061807E-2"/>
                  <c:y val="0"/>
                </c:manualLayout>
              </c:layout>
              <c:numFmt formatCode="0%" sourceLinked="0"/>
              <c:spPr>
                <a:noFill/>
                <a:ln>
                  <a:noFill/>
                </a:ln>
                <a:effectLst/>
              </c:spPr>
              <c:txPr>
                <a:bodyPr rot="0" spcFirstLastPara="1" vertOverflow="ellipsis" vert="horz" wrap="square" anchor="ctr" anchorCtr="1"/>
                <a:lstStyle/>
                <a:p>
                  <a:pPr>
                    <a:defRPr sz="1197" b="0" i="0" u="none" strike="noStrike" kern="1200" baseline="0">
                      <a:solidFill>
                        <a:srgbClr val="16313E"/>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6E-4FF6-BD98-1146EB10EA7F}"/>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hours per week</c:v>
                </c:pt>
                <c:pt idx="2">
                  <c:v>Total hours per week</c:v>
                </c:pt>
                <c:pt idx="3">
                  <c:v>Creative hours per week</c:v>
                </c:pt>
              </c:strCache>
            </c:strRef>
          </c:cat>
          <c:val>
            <c:numRef>
              <c:f>Sheet1!$I$2:$I$5</c:f>
              <c:numCache>
                <c:formatCode>General</c:formatCode>
                <c:ptCount val="4"/>
                <c:pt idx="0" formatCode="0%">
                  <c:v>0.03</c:v>
                </c:pt>
                <c:pt idx="2" formatCode="0%">
                  <c:v>0.04</c:v>
                </c:pt>
                <c:pt idx="3" formatCode="0%">
                  <c:v>0.01</c:v>
                </c:pt>
              </c:numCache>
            </c:numRef>
          </c:val>
          <c:extLst>
            <c:ext xmlns:c16="http://schemas.microsoft.com/office/drawing/2014/chart" uri="{C3380CC4-5D6E-409C-BE32-E72D297353CC}">
              <c16:uniqueId val="{00000009-FD1F-478C-95D8-B477255A7DD1}"/>
            </c:ext>
          </c:extLst>
        </c:ser>
        <c:dLbls>
          <c:showLegendKey val="0"/>
          <c:showVal val="0"/>
          <c:showCatName val="0"/>
          <c:showSerName val="0"/>
          <c:showPercent val="0"/>
          <c:showBubbleSize val="0"/>
        </c:dLbls>
        <c:gapWidth val="100"/>
        <c:overlap val="100"/>
        <c:axId val="250512128"/>
        <c:axId val="250513664"/>
      </c:barChart>
      <c:catAx>
        <c:axId val="25051212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0513664"/>
        <c:crosses val="autoZero"/>
        <c:auto val="1"/>
        <c:lblAlgn val="ctr"/>
        <c:lblOffset val="100"/>
        <c:noMultiLvlLbl val="0"/>
      </c:catAx>
      <c:valAx>
        <c:axId val="250513664"/>
        <c:scaling>
          <c:orientation val="minMax"/>
        </c:scaling>
        <c:delete val="1"/>
        <c:axPos val="b"/>
        <c:numFmt formatCode="0%" sourceLinked="1"/>
        <c:majorTickMark val="out"/>
        <c:minorTickMark val="none"/>
        <c:tickLblPos val="nextTo"/>
        <c:crossAx val="250512128"/>
        <c:crosses val="max"/>
        <c:crossBetween val="between"/>
      </c:valAx>
      <c:spPr>
        <a:noFill/>
        <a:ln>
          <a:noFill/>
        </a:ln>
        <a:effectLst/>
      </c:spPr>
    </c:plotArea>
    <c:legend>
      <c:legendPos val="b"/>
      <c:layout>
        <c:manualLayout>
          <c:xMode val="edge"/>
          <c:yMode val="edge"/>
          <c:x val="4.6554081920597366E-2"/>
          <c:y val="0.72227564102564101"/>
          <c:w val="0.90918911487840681"/>
          <c:h val="5.343079539508110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FC2F99B-992F-1246-823B-BE4CEE6E00D1}" type="datetimeFigureOut">
              <a:rPr lang="en-US" smtClean="0"/>
              <a:t>5/17/2023</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01DA7680-773C-7347-8AF1-5AF327F079FE}" type="slidenum">
              <a:rPr lang="en-US" smtClean="0"/>
              <a:t>‹#›</a:t>
            </a:fld>
            <a:endParaRPr lang="en-US"/>
          </a:p>
        </p:txBody>
      </p:sp>
    </p:spTree>
    <p:extLst>
      <p:ext uri="{BB962C8B-B14F-4D97-AF65-F5344CB8AC3E}">
        <p14:creationId xmlns:p14="http://schemas.microsoft.com/office/powerpoint/2010/main" val="656236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17/05/2023</a:t>
            </a:fld>
            <a:endParaRPr lang="en-GB"/>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1</a:t>
            </a:fld>
            <a:endParaRPr lang="en-GB"/>
          </a:p>
        </p:txBody>
      </p:sp>
    </p:spTree>
    <p:extLst>
      <p:ext uri="{BB962C8B-B14F-4D97-AF65-F5344CB8AC3E}">
        <p14:creationId xmlns:p14="http://schemas.microsoft.com/office/powerpoint/2010/main" val="316612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29</a:t>
            </a:fld>
            <a:endParaRPr lang="en-GB"/>
          </a:p>
        </p:txBody>
      </p:sp>
    </p:spTree>
    <p:extLst>
      <p:ext uri="{BB962C8B-B14F-4D97-AF65-F5344CB8AC3E}">
        <p14:creationId xmlns:p14="http://schemas.microsoft.com/office/powerpoint/2010/main" val="206879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32</a:t>
            </a:fld>
            <a:endParaRPr lang="en-GB"/>
          </a:p>
        </p:txBody>
      </p:sp>
    </p:spTree>
    <p:extLst>
      <p:ext uri="{BB962C8B-B14F-4D97-AF65-F5344CB8AC3E}">
        <p14:creationId xmlns:p14="http://schemas.microsoft.com/office/powerpoint/2010/main" val="393215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33</a:t>
            </a:fld>
            <a:endParaRPr lang="en-GB"/>
          </a:p>
        </p:txBody>
      </p:sp>
    </p:spTree>
    <p:extLst>
      <p:ext uri="{BB962C8B-B14F-4D97-AF65-F5344CB8AC3E}">
        <p14:creationId xmlns:p14="http://schemas.microsoft.com/office/powerpoint/2010/main" val="108362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34</a:t>
            </a:fld>
            <a:endParaRPr lang="en-GB"/>
          </a:p>
        </p:txBody>
      </p:sp>
    </p:spTree>
    <p:extLst>
      <p:ext uri="{BB962C8B-B14F-4D97-AF65-F5344CB8AC3E}">
        <p14:creationId xmlns:p14="http://schemas.microsoft.com/office/powerpoint/2010/main" val="716920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35</a:t>
            </a:fld>
            <a:endParaRPr lang="en-GB"/>
          </a:p>
        </p:txBody>
      </p:sp>
    </p:spTree>
    <p:extLst>
      <p:ext uri="{BB962C8B-B14F-4D97-AF65-F5344CB8AC3E}">
        <p14:creationId xmlns:p14="http://schemas.microsoft.com/office/powerpoint/2010/main" val="17873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37</a:t>
            </a:fld>
            <a:endParaRPr lang="en-GB"/>
          </a:p>
        </p:txBody>
      </p:sp>
    </p:spTree>
    <p:extLst>
      <p:ext uri="{BB962C8B-B14F-4D97-AF65-F5344CB8AC3E}">
        <p14:creationId xmlns:p14="http://schemas.microsoft.com/office/powerpoint/2010/main" val="386164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41</a:t>
            </a:fld>
            <a:endParaRPr lang="en-GB"/>
          </a:p>
        </p:txBody>
      </p:sp>
    </p:spTree>
    <p:extLst>
      <p:ext uri="{BB962C8B-B14F-4D97-AF65-F5344CB8AC3E}">
        <p14:creationId xmlns:p14="http://schemas.microsoft.com/office/powerpoint/2010/main" val="2516180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42</a:t>
            </a:fld>
            <a:endParaRPr lang="en-GB"/>
          </a:p>
        </p:txBody>
      </p:sp>
    </p:spTree>
    <p:extLst>
      <p:ext uri="{BB962C8B-B14F-4D97-AF65-F5344CB8AC3E}">
        <p14:creationId xmlns:p14="http://schemas.microsoft.com/office/powerpoint/2010/main" val="218091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45</a:t>
            </a:fld>
            <a:endParaRPr lang="en-GB"/>
          </a:p>
        </p:txBody>
      </p:sp>
    </p:spTree>
    <p:extLst>
      <p:ext uri="{BB962C8B-B14F-4D97-AF65-F5344CB8AC3E}">
        <p14:creationId xmlns:p14="http://schemas.microsoft.com/office/powerpoint/2010/main" val="100153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46</a:t>
            </a:fld>
            <a:endParaRPr lang="en-GB"/>
          </a:p>
        </p:txBody>
      </p:sp>
    </p:spTree>
    <p:extLst>
      <p:ext uri="{BB962C8B-B14F-4D97-AF65-F5344CB8AC3E}">
        <p14:creationId xmlns:p14="http://schemas.microsoft.com/office/powerpoint/2010/main" val="245150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7</a:t>
            </a:fld>
            <a:endParaRPr lang="en-GB"/>
          </a:p>
        </p:txBody>
      </p:sp>
    </p:spTree>
    <p:extLst>
      <p:ext uri="{BB962C8B-B14F-4D97-AF65-F5344CB8AC3E}">
        <p14:creationId xmlns:p14="http://schemas.microsoft.com/office/powerpoint/2010/main" val="618218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48</a:t>
            </a:fld>
            <a:endParaRPr lang="en-GB"/>
          </a:p>
        </p:txBody>
      </p:sp>
    </p:spTree>
    <p:extLst>
      <p:ext uri="{BB962C8B-B14F-4D97-AF65-F5344CB8AC3E}">
        <p14:creationId xmlns:p14="http://schemas.microsoft.com/office/powerpoint/2010/main" val="369149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49</a:t>
            </a:fld>
            <a:endParaRPr lang="en-GB"/>
          </a:p>
        </p:txBody>
      </p:sp>
    </p:spTree>
    <p:extLst>
      <p:ext uri="{BB962C8B-B14F-4D97-AF65-F5344CB8AC3E}">
        <p14:creationId xmlns:p14="http://schemas.microsoft.com/office/powerpoint/2010/main" val="45405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50</a:t>
            </a:fld>
            <a:endParaRPr lang="en-GB"/>
          </a:p>
        </p:txBody>
      </p:sp>
    </p:spTree>
    <p:extLst>
      <p:ext uri="{BB962C8B-B14F-4D97-AF65-F5344CB8AC3E}">
        <p14:creationId xmlns:p14="http://schemas.microsoft.com/office/powerpoint/2010/main" val="2688188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52</a:t>
            </a:fld>
            <a:endParaRPr lang="en-GB"/>
          </a:p>
        </p:txBody>
      </p:sp>
    </p:spTree>
    <p:extLst>
      <p:ext uri="{BB962C8B-B14F-4D97-AF65-F5344CB8AC3E}">
        <p14:creationId xmlns:p14="http://schemas.microsoft.com/office/powerpoint/2010/main" val="2584114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54</a:t>
            </a:fld>
            <a:endParaRPr lang="en-GB"/>
          </a:p>
        </p:txBody>
      </p:sp>
    </p:spTree>
    <p:extLst>
      <p:ext uri="{BB962C8B-B14F-4D97-AF65-F5344CB8AC3E}">
        <p14:creationId xmlns:p14="http://schemas.microsoft.com/office/powerpoint/2010/main" val="2635087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56</a:t>
            </a:fld>
            <a:endParaRPr lang="en-GB"/>
          </a:p>
        </p:txBody>
      </p:sp>
    </p:spTree>
    <p:extLst>
      <p:ext uri="{BB962C8B-B14F-4D97-AF65-F5344CB8AC3E}">
        <p14:creationId xmlns:p14="http://schemas.microsoft.com/office/powerpoint/2010/main" val="1621619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57</a:t>
            </a:fld>
            <a:endParaRPr lang="en-GB"/>
          </a:p>
        </p:txBody>
      </p:sp>
    </p:spTree>
    <p:extLst>
      <p:ext uri="{BB962C8B-B14F-4D97-AF65-F5344CB8AC3E}">
        <p14:creationId xmlns:p14="http://schemas.microsoft.com/office/powerpoint/2010/main" val="1260086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59</a:t>
            </a:fld>
            <a:endParaRPr lang="en-GB"/>
          </a:p>
        </p:txBody>
      </p:sp>
    </p:spTree>
    <p:extLst>
      <p:ext uri="{BB962C8B-B14F-4D97-AF65-F5344CB8AC3E}">
        <p14:creationId xmlns:p14="http://schemas.microsoft.com/office/powerpoint/2010/main" val="3276940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62</a:t>
            </a:fld>
            <a:endParaRPr lang="en-GB"/>
          </a:p>
        </p:txBody>
      </p:sp>
    </p:spTree>
    <p:extLst>
      <p:ext uri="{BB962C8B-B14F-4D97-AF65-F5344CB8AC3E}">
        <p14:creationId xmlns:p14="http://schemas.microsoft.com/office/powerpoint/2010/main" val="2894747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65</a:t>
            </a:fld>
            <a:endParaRPr lang="en-GB"/>
          </a:p>
        </p:txBody>
      </p:sp>
    </p:spTree>
    <p:extLst>
      <p:ext uri="{BB962C8B-B14F-4D97-AF65-F5344CB8AC3E}">
        <p14:creationId xmlns:p14="http://schemas.microsoft.com/office/powerpoint/2010/main" val="338466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11</a:t>
            </a:fld>
            <a:endParaRPr lang="en-GB"/>
          </a:p>
        </p:txBody>
      </p:sp>
    </p:spTree>
    <p:extLst>
      <p:ext uri="{BB962C8B-B14F-4D97-AF65-F5344CB8AC3E}">
        <p14:creationId xmlns:p14="http://schemas.microsoft.com/office/powerpoint/2010/main" val="4015743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67</a:t>
            </a:fld>
            <a:endParaRPr lang="en-GB"/>
          </a:p>
        </p:txBody>
      </p:sp>
    </p:spTree>
    <p:extLst>
      <p:ext uri="{BB962C8B-B14F-4D97-AF65-F5344CB8AC3E}">
        <p14:creationId xmlns:p14="http://schemas.microsoft.com/office/powerpoint/2010/main" val="4285915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664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12</a:t>
            </a:fld>
            <a:endParaRPr lang="en-GB"/>
          </a:p>
        </p:txBody>
      </p:sp>
    </p:spTree>
    <p:extLst>
      <p:ext uri="{BB962C8B-B14F-4D97-AF65-F5344CB8AC3E}">
        <p14:creationId xmlns:p14="http://schemas.microsoft.com/office/powerpoint/2010/main" val="426662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16</a:t>
            </a:fld>
            <a:endParaRPr lang="en-GB"/>
          </a:p>
        </p:txBody>
      </p:sp>
    </p:spTree>
    <p:extLst>
      <p:ext uri="{BB962C8B-B14F-4D97-AF65-F5344CB8AC3E}">
        <p14:creationId xmlns:p14="http://schemas.microsoft.com/office/powerpoint/2010/main" val="351162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20</a:t>
            </a:fld>
            <a:endParaRPr lang="en-GB"/>
          </a:p>
        </p:txBody>
      </p:sp>
    </p:spTree>
    <p:extLst>
      <p:ext uri="{BB962C8B-B14F-4D97-AF65-F5344CB8AC3E}">
        <p14:creationId xmlns:p14="http://schemas.microsoft.com/office/powerpoint/2010/main" val="355028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65900C33-90AE-4963-9AD8-3B07939F57E9}" type="slidenum">
              <a:rPr lang="en-GB" smtClean="0"/>
              <a:t>21</a:t>
            </a:fld>
            <a:endParaRPr lang="en-GB"/>
          </a:p>
        </p:txBody>
      </p:sp>
    </p:spTree>
    <p:extLst>
      <p:ext uri="{BB962C8B-B14F-4D97-AF65-F5344CB8AC3E}">
        <p14:creationId xmlns:p14="http://schemas.microsoft.com/office/powerpoint/2010/main" val="394096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22</a:t>
            </a:fld>
            <a:endParaRPr lang="en-GB"/>
          </a:p>
        </p:txBody>
      </p:sp>
    </p:spTree>
    <p:extLst>
      <p:ext uri="{BB962C8B-B14F-4D97-AF65-F5344CB8AC3E}">
        <p14:creationId xmlns:p14="http://schemas.microsoft.com/office/powerpoint/2010/main" val="201565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5900C33-90AE-4963-9AD8-3B07939F57E9}" type="slidenum">
              <a:rPr lang="en-GB" smtClean="0"/>
              <a:t>24</a:t>
            </a:fld>
            <a:endParaRPr lang="en-GB"/>
          </a:p>
        </p:txBody>
      </p:sp>
    </p:spTree>
    <p:extLst>
      <p:ext uri="{BB962C8B-B14F-4D97-AF65-F5344CB8AC3E}">
        <p14:creationId xmlns:p14="http://schemas.microsoft.com/office/powerpoint/2010/main" val="1687671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267150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162384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14232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100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1800"/>
            </a:lvl1pPr>
          </a:lstStyle>
          <a:p>
            <a:pPr lvl="0"/>
            <a:r>
              <a:rPr lang="en-US"/>
              <a:t>Click to add subtitle</a:t>
            </a:r>
            <a:endParaRPr lang="en-GB"/>
          </a:p>
        </p:txBody>
      </p:sp>
      <p:pic>
        <p:nvPicPr>
          <p:cNvPr id="7" name="Picture 6">
            <a:extLst>
              <a:ext uri="{FF2B5EF4-FFF2-40B4-BE49-F238E27FC236}">
                <a16:creationId xmlns:a16="http://schemas.microsoft.com/office/drawing/2014/main" id="{EEA3B300-F172-6C02-D521-E5303A7480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1588" y="6379817"/>
            <a:ext cx="2105165" cy="208183"/>
          </a:xfrm>
          <a:prstGeom prst="rect">
            <a:avLst/>
          </a:prstGeom>
        </p:spPr>
      </p:pic>
      <p:cxnSp>
        <p:nvCxnSpPr>
          <p:cNvPr id="8" name="Straight Connector 7">
            <a:extLst>
              <a:ext uri="{FF2B5EF4-FFF2-40B4-BE49-F238E27FC236}">
                <a16:creationId xmlns:a16="http://schemas.microsoft.com/office/drawing/2014/main" id="{B3F4DD64-C434-61BB-9114-503E1DC73BED}"/>
              </a:ext>
            </a:extLst>
          </p:cNvPr>
          <p:cNvCxnSpPr>
            <a:cxnSpLocks/>
          </p:cNvCxnSpPr>
          <p:nvPr userDrawn="1">
            <p:custDataLst>
              <p:tags r:id="rId1"/>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6DE5DE95-BA1E-7571-86A7-B20391753092}"/>
              </a:ext>
            </a:extLst>
          </p:cNvPr>
          <p:cNvSpPr>
            <a:spLocks noGrp="1"/>
          </p:cNvSpPr>
          <p:nvPr>
            <p:ph type="ftr" sz="quarter" idx="11"/>
          </p:nvPr>
        </p:nvSpPr>
        <p:spPr>
          <a:xfrm>
            <a:off x="5636264" y="6379817"/>
            <a:ext cx="5131336" cy="208183"/>
          </a:xfrm>
        </p:spPr>
        <p:txBody>
          <a:bodyPr/>
          <a:lstStyle/>
          <a:p>
            <a:endParaRPr lang="en-GB"/>
          </a:p>
        </p:txBody>
      </p:sp>
    </p:spTree>
    <p:extLst>
      <p:ext uri="{BB962C8B-B14F-4D97-AF65-F5344CB8AC3E}">
        <p14:creationId xmlns:p14="http://schemas.microsoft.com/office/powerpoint/2010/main" val="140157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2 (White)">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4A0CC7F-392F-3399-543E-084396CB2A22}"/>
              </a:ext>
            </a:extLst>
          </p:cNvPr>
          <p:cNvCxnSpPr>
            <a:cxnSpLocks/>
          </p:cNvCxnSpPr>
          <p:nvPr userDrawn="1">
            <p:custDataLst>
              <p:tags r:id="rId1"/>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3FE5670-6856-34E3-DCF7-B6FCAA99BE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1588" y="6379817"/>
            <a:ext cx="2105165" cy="208183"/>
          </a:xfrm>
          <a:prstGeom prst="rect">
            <a:avLst/>
          </a:prstGeom>
        </p:spPr>
      </p:pic>
      <p:pic>
        <p:nvPicPr>
          <p:cNvPr id="12" name="Picture 4" descr="Image result for nz on air logo">
            <a:extLst>
              <a:ext uri="{FF2B5EF4-FFF2-40B4-BE49-F238E27FC236}">
                <a16:creationId xmlns:a16="http://schemas.microsoft.com/office/drawing/2014/main" id="{3B7713F5-CCA3-D9A0-2912-7E1A4C940AD0}"/>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258821" y="6152647"/>
            <a:ext cx="1094097" cy="6921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creative nz logo transparent">
            <a:extLst>
              <a:ext uri="{FF2B5EF4-FFF2-40B4-BE49-F238E27FC236}">
                <a16:creationId xmlns:a16="http://schemas.microsoft.com/office/drawing/2014/main" id="{7C001851-39B1-55FC-7421-6378A6F8743E}"/>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735088" y="6175532"/>
            <a:ext cx="1513898" cy="634339"/>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3">
            <a:extLst>
              <a:ext uri="{FF2B5EF4-FFF2-40B4-BE49-F238E27FC236}">
                <a16:creationId xmlns:a16="http://schemas.microsoft.com/office/drawing/2014/main" id="{7F5CC5AC-2580-9057-0414-4F4DCE9C3B5C}"/>
              </a:ext>
            </a:extLst>
          </p:cNvPr>
          <p:cNvSpPr>
            <a:spLocks noGrp="1"/>
          </p:cNvSpPr>
          <p:nvPr>
            <p:ph type="ftr" sz="quarter" idx="11"/>
          </p:nvPr>
        </p:nvSpPr>
        <p:spPr>
          <a:xfrm>
            <a:off x="5636264" y="6379817"/>
            <a:ext cx="5131336" cy="208183"/>
          </a:xfrm>
        </p:spPr>
        <p:txBody>
          <a:bodyPr/>
          <a:lstStyle/>
          <a:p>
            <a:endParaRPr lang="en-GB"/>
          </a:p>
        </p:txBody>
      </p:sp>
      <p:sp>
        <p:nvSpPr>
          <p:cNvPr id="16" name="Title 1">
            <a:extLst>
              <a:ext uri="{FF2B5EF4-FFF2-40B4-BE49-F238E27FC236}">
                <a16:creationId xmlns:a16="http://schemas.microsoft.com/office/drawing/2014/main" id="{85032F6C-20D0-F155-C9A6-22F537A67136}"/>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17" name="Text Placeholder 5">
            <a:extLst>
              <a:ext uri="{FF2B5EF4-FFF2-40B4-BE49-F238E27FC236}">
                <a16:creationId xmlns:a16="http://schemas.microsoft.com/office/drawing/2014/main" id="{7DF38565-1CBC-1A3C-3BB6-D6787FA72A5F}"/>
              </a:ext>
            </a:extLst>
          </p:cNvPr>
          <p:cNvSpPr>
            <a:spLocks noGrp="1"/>
          </p:cNvSpPr>
          <p:nvPr>
            <p:ph type="body" sz="quarter" idx="12" hasCustomPrompt="1"/>
          </p:nvPr>
        </p:nvSpPr>
        <p:spPr>
          <a:xfrm>
            <a:off x="457199" y="910800"/>
            <a:ext cx="11369675" cy="396000"/>
          </a:xfrm>
        </p:spPr>
        <p:txBody>
          <a:bodyPr/>
          <a:lstStyle>
            <a:lvl1pPr>
              <a:spcBef>
                <a:spcPts val="600"/>
              </a:spcBef>
              <a:defRPr sz="1200"/>
            </a:lvl1pPr>
          </a:lstStyle>
          <a:p>
            <a:pPr lvl="0"/>
            <a:r>
              <a:rPr lang="en-US"/>
              <a:t>Click to add subtitle</a:t>
            </a:r>
            <a:endParaRPr lang="en-GB"/>
          </a:p>
        </p:txBody>
      </p:sp>
      <p:sp>
        <p:nvSpPr>
          <p:cNvPr id="18" name="Slide Number Placeholder 2">
            <a:extLst>
              <a:ext uri="{FF2B5EF4-FFF2-40B4-BE49-F238E27FC236}">
                <a16:creationId xmlns:a16="http://schemas.microsoft.com/office/drawing/2014/main" id="{129886DE-4E03-8075-B15D-A5E834A736B7}"/>
              </a:ext>
            </a:extLst>
          </p:cNvPr>
          <p:cNvSpPr>
            <a:spLocks noGrp="1"/>
          </p:cNvSpPr>
          <p:nvPr>
            <p:ph type="sldNum" sz="quarter" idx="10"/>
          </p:nvPr>
        </p:nvSpPr>
        <p:spPr>
          <a:xfrm>
            <a:off x="10856913" y="6390000"/>
            <a:ext cx="969962" cy="196850"/>
          </a:xfrm>
        </p:spPr>
        <p:txBody>
          <a:bodyPr/>
          <a:lstStyle/>
          <a:p>
            <a:fld id="{4034BEE3-566C-4068-A777-C3A4762E861B}" type="slidenum">
              <a:rPr lang="en-GB" smtClean="0"/>
              <a:pPr/>
              <a:t>‹#›</a:t>
            </a:fld>
            <a:endParaRPr lang="en-GB"/>
          </a:p>
        </p:txBody>
      </p:sp>
    </p:spTree>
    <p:extLst>
      <p:ext uri="{BB962C8B-B14F-4D97-AF65-F5344CB8AC3E}">
        <p14:creationId xmlns:p14="http://schemas.microsoft.com/office/powerpoint/2010/main" val="137126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5636264" y="6379817"/>
            <a:ext cx="5131336" cy="208183"/>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8"/>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9F66E5A-2833-0F42-D3D7-3FDDE27FDA4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1588" y="6379817"/>
            <a:ext cx="2105165" cy="208183"/>
          </a:xfrm>
          <a:prstGeom prst="rect">
            <a:avLst/>
          </a:prstGeom>
        </p:spPr>
      </p:pic>
      <p:pic>
        <p:nvPicPr>
          <p:cNvPr id="9" name="Picture 4" descr="Image result for nz on air logo">
            <a:extLst>
              <a:ext uri="{FF2B5EF4-FFF2-40B4-BE49-F238E27FC236}">
                <a16:creationId xmlns:a16="http://schemas.microsoft.com/office/drawing/2014/main" id="{A0E4A113-B674-EAF8-B51A-821BE36BEC23}"/>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4258821" y="6152647"/>
            <a:ext cx="1094097" cy="692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creative nz logo transparent">
            <a:extLst>
              <a:ext uri="{FF2B5EF4-FFF2-40B4-BE49-F238E27FC236}">
                <a16:creationId xmlns:a16="http://schemas.microsoft.com/office/drawing/2014/main" id="{FA718CD3-2CAC-540F-2145-2D0A3FF146BE}"/>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2735088" y="6175532"/>
            <a:ext cx="1513898" cy="63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857633"/>
      </p:ext>
    </p:extLst>
  </p:cSld>
  <p:clrMap bg1="lt1" tx1="dk1" bg2="lt2" tx2="dk2" accent1="accent1" accent2="accent2" accent3="accent3" accent4="accent4" accent5="accent5" accent6="accent6" hlink="hlink" folHlink="folHlink"/>
  <p:sldLayoutIdLst>
    <p:sldLayoutId id="2147483823" r:id="rId1"/>
    <p:sldLayoutId id="2147483827" r:id="rId2"/>
    <p:sldLayoutId id="2147483828" r:id="rId3"/>
    <p:sldLayoutId id="2147483843" r:id="rId4"/>
    <p:sldLayoutId id="2147483845" r:id="rId5"/>
    <p:sldLayoutId id="214748384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rgbClr val="000000"/>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sv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sv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sv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6.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 Id="rId5" Type="http://schemas.openxmlformats.org/officeDocument/2006/relationships/chart" Target="../charts/chart20.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reativenz.govt.nz/Development-and-resources/Research-and-reports/A-Profile-of-Creative-Professionals-2019"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sv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2.sv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6.sv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chart" Target="../charts/chart32.xml"/><Relationship Id="rId4" Type="http://schemas.openxmlformats.org/officeDocument/2006/relationships/chart" Target="../charts/chart31.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36.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1.sv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9.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38.xml"/><Relationship Id="rId1" Type="http://schemas.openxmlformats.org/officeDocument/2006/relationships/slideLayout" Target="../slideLayouts/slideLayout6.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5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4.xml"/><Relationship Id="rId5" Type="http://schemas.openxmlformats.org/officeDocument/2006/relationships/chart" Target="../charts/chart46.xml"/><Relationship Id="rId4" Type="http://schemas.openxmlformats.org/officeDocument/2006/relationships/chart" Target="../charts/chart45.xml"/></Relationships>
</file>

<file path=ppt/slides/_rels/slide6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68.xml.rels><?xml version="1.0" encoding="UTF-8" standalone="yes"?>
<Relationships xmlns="http://schemas.openxmlformats.org/package/2006/relationships"><Relationship Id="rId8" Type="http://schemas.openxmlformats.org/officeDocument/2006/relationships/hyperlink" Target="mailto:gabrielle.poching@kantarpublic.com" TargetMode="External"/><Relationship Id="rId3" Type="http://schemas.openxmlformats.org/officeDocument/2006/relationships/image" Target="../media/image6.jpeg"/><Relationship Id="rId7" Type="http://schemas.openxmlformats.org/officeDocument/2006/relationships/hyperlink" Target="mailto:katelynn.fuller@kantarpublic.co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D6DB48B-6FF7-80EB-CCDD-6C258DAF19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6965"/>
          <a:stretch/>
        </p:blipFill>
        <p:spPr>
          <a:xfrm>
            <a:off x="3851284" y="1"/>
            <a:ext cx="8351709" cy="6857999"/>
          </a:xfrm>
          <a:prstGeom prst="rect">
            <a:avLst/>
          </a:prstGeom>
        </p:spPr>
      </p:pic>
      <p:sp>
        <p:nvSpPr>
          <p:cNvPr id="10" name="Rectangle 9">
            <a:extLst>
              <a:ext uri="{FF2B5EF4-FFF2-40B4-BE49-F238E27FC236}">
                <a16:creationId xmlns:a16="http://schemas.microsoft.com/office/drawing/2014/main" id="{94B6ECFD-FE67-D09F-88BA-8896F9173988}"/>
              </a:ext>
            </a:extLst>
          </p:cNvPr>
          <p:cNvSpPr/>
          <p:nvPr/>
        </p:nvSpPr>
        <p:spPr bwMode="ltGray">
          <a:xfrm>
            <a:off x="0" y="7504"/>
            <a:ext cx="12192000" cy="6858001"/>
          </a:xfrm>
          <a:prstGeom prst="rect">
            <a:avLst/>
          </a:prstGeom>
          <a:gradFill>
            <a:gsLst>
              <a:gs pos="34000">
                <a:srgbClr val="16313E"/>
              </a:gs>
              <a:gs pos="97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a:p>
        </p:txBody>
      </p:sp>
      <p:pic>
        <p:nvPicPr>
          <p:cNvPr id="20" name="Picture 19">
            <a:extLst>
              <a:ext uri="{FF2B5EF4-FFF2-40B4-BE49-F238E27FC236}">
                <a16:creationId xmlns:a16="http://schemas.microsoft.com/office/drawing/2014/main" id="{AF8E5646-39E5-AECF-E232-C684450A1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2" name="Group 11">
            <a:extLst>
              <a:ext uri="{FF2B5EF4-FFF2-40B4-BE49-F238E27FC236}">
                <a16:creationId xmlns:a16="http://schemas.microsoft.com/office/drawing/2014/main" id="{E3E465C4-AB7C-1845-529B-8D3CA9B29EB7}"/>
              </a:ext>
            </a:extLst>
          </p:cNvPr>
          <p:cNvGrpSpPr/>
          <p:nvPr/>
        </p:nvGrpSpPr>
        <p:grpSpPr>
          <a:xfrm>
            <a:off x="5281854" y="0"/>
            <a:ext cx="6900332" cy="7728724"/>
            <a:chOff x="4388240" y="225802"/>
            <a:chExt cx="6357989" cy="7121273"/>
          </a:xfrm>
          <a:solidFill>
            <a:srgbClr val="20485B">
              <a:alpha val="17000"/>
            </a:srgbClr>
          </a:solidFill>
        </p:grpSpPr>
        <p:sp>
          <p:nvSpPr>
            <p:cNvPr id="13" name="Freeform 7">
              <a:extLst>
                <a:ext uri="{FF2B5EF4-FFF2-40B4-BE49-F238E27FC236}">
                  <a16:creationId xmlns:a16="http://schemas.microsoft.com/office/drawing/2014/main" id="{01CA6CF4-3EC0-CC44-141E-98C96505EEDD}"/>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4" name="Freeform 8">
              <a:extLst>
                <a:ext uri="{FF2B5EF4-FFF2-40B4-BE49-F238E27FC236}">
                  <a16:creationId xmlns:a16="http://schemas.microsoft.com/office/drawing/2014/main" id="{118CE7EF-F096-3035-E643-5FA78C424A21}"/>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15" name="Title 14">
            <a:extLst>
              <a:ext uri="{FF2B5EF4-FFF2-40B4-BE49-F238E27FC236}">
                <a16:creationId xmlns:a16="http://schemas.microsoft.com/office/drawing/2014/main" id="{5A63201A-BCBA-39F3-1CCC-272C9D8F4F86}"/>
              </a:ext>
            </a:extLst>
          </p:cNvPr>
          <p:cNvSpPr>
            <a:spLocks noGrp="1"/>
          </p:cNvSpPr>
          <p:nvPr>
            <p:ph type="ctrTitle"/>
          </p:nvPr>
        </p:nvSpPr>
        <p:spPr>
          <a:xfrm>
            <a:off x="464335" y="2101786"/>
            <a:ext cx="6327403" cy="1976400"/>
          </a:xfrm>
        </p:spPr>
        <p:txBody>
          <a:bodyPr/>
          <a:lstStyle/>
          <a:p>
            <a:r>
              <a:rPr lang="en-NZ" sz="4800">
                <a:solidFill>
                  <a:schemeClr val="bg1"/>
                </a:solidFill>
              </a:rPr>
              <a:t>Profile of Creative Professionals</a:t>
            </a:r>
          </a:p>
        </p:txBody>
      </p:sp>
      <p:pic>
        <p:nvPicPr>
          <p:cNvPr id="1026" name="Picture 2" descr="Logos | Creative New Zealand">
            <a:extLst>
              <a:ext uri="{FF2B5EF4-FFF2-40B4-BE49-F238E27FC236}">
                <a16:creationId xmlns:a16="http://schemas.microsoft.com/office/drawing/2014/main" id="{28A36353-C31A-7F1B-23F9-D9391A5D528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Music Single">
            <a:extLst>
              <a:ext uri="{FF2B5EF4-FFF2-40B4-BE49-F238E27FC236}">
                <a16:creationId xmlns:a16="http://schemas.microsoft.com/office/drawing/2014/main" id="{B8A38D2E-0741-4418-A528-89D754C1F52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FD4086F6-3E98-C2A7-44F4-43F66FEA757B}"/>
              </a:ext>
            </a:extLst>
          </p:cNvPr>
          <p:cNvCxnSpPr>
            <a:cxnSpLocks/>
          </p:cNvCxnSpPr>
          <p:nvPr/>
        </p:nvCxnSpPr>
        <p:spPr>
          <a:xfrm>
            <a:off x="469183" y="3742977"/>
            <a:ext cx="1008743" cy="0"/>
          </a:xfrm>
          <a:prstGeom prst="line">
            <a:avLst/>
          </a:prstGeom>
          <a:ln w="38100">
            <a:solidFill>
              <a:srgbClr val="C46C6F"/>
            </a:solidFill>
            <a:tailEnd type="none"/>
          </a:ln>
        </p:spPr>
        <p:style>
          <a:lnRef idx="1">
            <a:schemeClr val="accent1"/>
          </a:lnRef>
          <a:fillRef idx="0">
            <a:schemeClr val="accent1"/>
          </a:fillRef>
          <a:effectRef idx="0">
            <a:schemeClr val="accent1"/>
          </a:effectRef>
          <a:fontRef idx="minor">
            <a:schemeClr val="tx1"/>
          </a:fontRef>
        </p:style>
      </p:cxnSp>
      <p:sp>
        <p:nvSpPr>
          <p:cNvPr id="24" name="Title 14">
            <a:extLst>
              <a:ext uri="{FF2B5EF4-FFF2-40B4-BE49-F238E27FC236}">
                <a16:creationId xmlns:a16="http://schemas.microsoft.com/office/drawing/2014/main" id="{DC3BD57E-8D9B-5A52-FC26-0D43669E0632}"/>
              </a:ext>
            </a:extLst>
          </p:cNvPr>
          <p:cNvSpPr txBox="1">
            <a:spLocks/>
          </p:cNvSpPr>
          <p:nvPr/>
        </p:nvSpPr>
        <p:spPr>
          <a:xfrm>
            <a:off x="464335" y="3921967"/>
            <a:ext cx="6327403" cy="1120388"/>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3000" b="0" kern="1200">
                <a:solidFill>
                  <a:schemeClr val="tx1"/>
                </a:solidFill>
                <a:latin typeface="+mj-lt"/>
                <a:ea typeface="+mj-ea"/>
                <a:cs typeface="+mj-cs"/>
              </a:defRPr>
            </a:lvl1pPr>
          </a:lstStyle>
          <a:p>
            <a:r>
              <a:rPr lang="en-NZ" sz="1400">
                <a:solidFill>
                  <a:schemeClr val="bg1"/>
                </a:solidFill>
              </a:rPr>
              <a:t>November 2022</a:t>
            </a:r>
          </a:p>
        </p:txBody>
      </p:sp>
    </p:spTree>
    <p:extLst>
      <p:ext uri="{BB962C8B-B14F-4D97-AF65-F5344CB8AC3E}">
        <p14:creationId xmlns:p14="http://schemas.microsoft.com/office/powerpoint/2010/main" val="138248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dancing&#10;&#10;Description automatically generated with medium confidence">
            <a:extLst>
              <a:ext uri="{FF2B5EF4-FFF2-40B4-BE49-F238E27FC236}">
                <a16:creationId xmlns:a16="http://schemas.microsoft.com/office/drawing/2014/main" id="{7D6CD617-FE9F-FB13-C311-192C50D614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5" r="1745"/>
          <a:stretch/>
        </p:blipFill>
        <p:spPr>
          <a:xfrm>
            <a:off x="1904999" y="0"/>
            <a:ext cx="10287000" cy="6858000"/>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4309" y="0"/>
            <a:ext cx="12187690" cy="6858001"/>
          </a:xfrm>
          <a:prstGeom prst="rect">
            <a:avLst/>
          </a:prstGeom>
          <a:gradFill>
            <a:gsLst>
              <a:gs pos="29000">
                <a:srgbClr val="C46C6F"/>
              </a:gs>
              <a:gs pos="79000">
                <a:srgbClr val="C46C6F">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chemeClr val="bg1">
              <a:alpha val="5098"/>
            </a:scheme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p:txBody>
          <a:bodyPr/>
          <a:lstStyle/>
          <a:p>
            <a:r>
              <a:rPr lang="en-NZ"/>
              <a:t>Personal income</a:t>
            </a: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p:txBody>
          <a:bodyPr/>
          <a:lstStyle/>
          <a:p>
            <a:r>
              <a:rPr lang="en-NZ"/>
              <a:t>3</a:t>
            </a:r>
            <a:endParaRPr lang="en-NZ" dirty="0"/>
          </a:p>
        </p:txBody>
      </p:sp>
      <p:cxnSp>
        <p:nvCxnSpPr>
          <p:cNvPr id="2" name="Straight Connector 1">
            <a:extLst>
              <a:ext uri="{FF2B5EF4-FFF2-40B4-BE49-F238E27FC236}">
                <a16:creationId xmlns:a16="http://schemas.microsoft.com/office/drawing/2014/main" id="{FE0889C9-A2C8-14BF-80B6-171E7CC2F50B}"/>
              </a:ext>
            </a:extLst>
          </p:cNvPr>
          <p:cNvCxnSpPr>
            <a:cxnSpLocks/>
          </p:cNvCxnSpPr>
          <p:nvPr/>
        </p:nvCxnSpPr>
        <p:spPr>
          <a:xfrm>
            <a:off x="359999" y="3076227"/>
            <a:ext cx="1008743"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D3B0C2D9-87EA-3549-1992-9425B412FBD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0662" y="4182860"/>
            <a:ext cx="1524031" cy="1524031"/>
          </a:xfrm>
          <a:prstGeom prst="rect">
            <a:avLst/>
          </a:prstGeom>
        </p:spPr>
      </p:pic>
    </p:spTree>
    <p:extLst>
      <p:ext uri="{BB962C8B-B14F-4D97-AF65-F5344CB8AC3E}">
        <p14:creationId xmlns:p14="http://schemas.microsoft.com/office/powerpoint/2010/main" val="105958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94ADDA8-8742-9DE0-5EED-3165EF543EF8}"/>
              </a:ext>
            </a:extLst>
          </p:cNvPr>
          <p:cNvSpPr/>
          <p:nvPr/>
        </p:nvSpPr>
        <p:spPr bwMode="ltGray">
          <a:xfrm>
            <a:off x="359999" y="849044"/>
            <a:ext cx="11466512" cy="69480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8" name="Rectangle 7">
            <a:extLst>
              <a:ext uri="{FF2B5EF4-FFF2-40B4-BE49-F238E27FC236}">
                <a16:creationId xmlns:a16="http://schemas.microsoft.com/office/drawing/2014/main" id="{B399D2F0-3AEC-F845-56E8-84793C5BF91C}"/>
              </a:ext>
            </a:extLst>
          </p:cNvPr>
          <p:cNvSpPr/>
          <p:nvPr/>
        </p:nvSpPr>
        <p:spPr bwMode="ltGray">
          <a:xfrm>
            <a:off x="8153287" y="1852367"/>
            <a:ext cx="3400484" cy="3916027"/>
          </a:xfrm>
          <a:prstGeom prst="rect">
            <a:avLst/>
          </a:prstGeom>
          <a:solidFill>
            <a:srgbClr val="C46C6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1" name="Rectangle 10">
            <a:extLst>
              <a:ext uri="{FF2B5EF4-FFF2-40B4-BE49-F238E27FC236}">
                <a16:creationId xmlns:a16="http://schemas.microsoft.com/office/drawing/2014/main" id="{2F458C14-3B21-7FB0-9A1F-71B863072067}"/>
              </a:ext>
            </a:extLst>
          </p:cNvPr>
          <p:cNvSpPr/>
          <p:nvPr/>
        </p:nvSpPr>
        <p:spPr bwMode="ltGray">
          <a:xfrm>
            <a:off x="4361612" y="1852367"/>
            <a:ext cx="3400484" cy="3916027"/>
          </a:xfrm>
          <a:prstGeom prst="rect">
            <a:avLst/>
          </a:prstGeom>
          <a:solidFill>
            <a:srgbClr val="348476">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2" name="Rectangle 11">
            <a:extLst>
              <a:ext uri="{FF2B5EF4-FFF2-40B4-BE49-F238E27FC236}">
                <a16:creationId xmlns:a16="http://schemas.microsoft.com/office/drawing/2014/main" id="{04A0F705-F66D-AE6C-8FAA-F63EB1AD8757}"/>
              </a:ext>
            </a:extLst>
          </p:cNvPr>
          <p:cNvSpPr/>
          <p:nvPr/>
        </p:nvSpPr>
        <p:spPr bwMode="ltGray">
          <a:xfrm>
            <a:off x="569937" y="1852367"/>
            <a:ext cx="3400484" cy="3916027"/>
          </a:xfrm>
          <a:prstGeom prst="rect">
            <a:avLst/>
          </a:prstGeom>
          <a:solidFill>
            <a:srgbClr val="3B98B7">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Total income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a:xfrm>
            <a:off x="523082" y="995712"/>
            <a:ext cx="11466512" cy="396000"/>
          </a:xfrm>
        </p:spPr>
        <p:txBody>
          <a:bodyPr/>
          <a:lstStyle/>
          <a:p>
            <a:r>
              <a:rPr lang="en-NZ" sz="1200" dirty="0"/>
              <a:t>The median income for Creative Professionals is $37,000. This is substantially less than the median income for those New Zealanders earning a wage or salary ($61,800*), but comparable to what self-employed New Zealanders earn ($39,900*). </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6256338" y="6326188"/>
            <a:ext cx="5935662" cy="90487"/>
          </a:xfrm>
        </p:spPr>
        <p:txBody>
          <a:bodyPr/>
          <a:lstStyle/>
          <a:p>
            <a:pPr>
              <a:spcBef>
                <a:spcPts val="0"/>
              </a:spcBef>
            </a:pPr>
            <a:r>
              <a:rPr lang="en-NZ" sz="800" dirty="0"/>
              <a:t>NOTE: All income information is before tax and after expenses. </a:t>
            </a:r>
          </a:p>
          <a:p>
            <a:pPr>
              <a:spcBef>
                <a:spcPts val="0"/>
              </a:spcBef>
            </a:pPr>
            <a:r>
              <a:rPr lang="en-NZ" sz="800" dirty="0"/>
              <a:t>Source: F10B F10C F10D F11 F12 F13 | *Stats NZ 2022</a:t>
            </a:r>
          </a:p>
          <a:p>
            <a:pPr>
              <a:spcBef>
                <a:spcPts val="0"/>
              </a:spcBef>
            </a:pPr>
            <a:r>
              <a:rPr lang="en-NZ" sz="800" dirty="0"/>
              <a:t>Base: All participants that had provided answers in the income section  | Total income, after expenses (n=454)</a:t>
            </a:r>
          </a:p>
        </p:txBody>
      </p:sp>
      <p:sp>
        <p:nvSpPr>
          <p:cNvPr id="21" name="TextBox 20">
            <a:extLst>
              <a:ext uri="{FF2B5EF4-FFF2-40B4-BE49-F238E27FC236}">
                <a16:creationId xmlns:a16="http://schemas.microsoft.com/office/drawing/2014/main" id="{732CA86D-BD95-4556-951A-28825DA24610}"/>
              </a:ext>
            </a:extLst>
          </p:cNvPr>
          <p:cNvSpPr txBox="1"/>
          <p:nvPr/>
        </p:nvSpPr>
        <p:spPr>
          <a:xfrm>
            <a:off x="544660" y="2295956"/>
            <a:ext cx="3400483" cy="1677382"/>
          </a:xfrm>
          <a:prstGeom prst="rect">
            <a:avLst/>
          </a:prstGeom>
          <a:noFill/>
        </p:spPr>
        <p:txBody>
          <a:bodyPr wrap="square" lIns="0" tIns="0" rIns="0" bIns="0" rtlCol="0">
            <a:spAutoFit/>
          </a:bodyPr>
          <a:lstStyle/>
          <a:p>
            <a:pPr algn="ctr">
              <a:spcAft>
                <a:spcPts val="600"/>
              </a:spcAft>
            </a:pPr>
            <a:r>
              <a:rPr lang="en-NZ" sz="2800" b="1">
                <a:solidFill>
                  <a:srgbClr val="3B98B7"/>
                </a:solidFill>
                <a:latin typeface="+mj-lt"/>
              </a:rPr>
              <a:t>All </a:t>
            </a:r>
            <a:br>
              <a:rPr lang="en-NZ" sz="2800" b="1">
                <a:solidFill>
                  <a:srgbClr val="3B98B7"/>
                </a:solidFill>
                <a:latin typeface="+mj-lt"/>
              </a:rPr>
            </a:br>
            <a:r>
              <a:rPr lang="en-NZ" sz="2800" b="1">
                <a:solidFill>
                  <a:srgbClr val="3B98B7"/>
                </a:solidFill>
                <a:latin typeface="+mj-lt"/>
              </a:rPr>
              <a:t>New Zealanders </a:t>
            </a:r>
          </a:p>
          <a:p>
            <a:pPr algn="ctr">
              <a:spcAft>
                <a:spcPts val="600"/>
              </a:spcAft>
            </a:pPr>
            <a:r>
              <a:rPr lang="en-NZ" sz="1600">
                <a:latin typeface="+mj-lt"/>
              </a:rPr>
              <a:t>Median income for all </a:t>
            </a:r>
            <a:br>
              <a:rPr lang="en-NZ" sz="1600">
                <a:latin typeface="+mj-lt"/>
              </a:rPr>
            </a:br>
            <a:r>
              <a:rPr lang="en-NZ" sz="1600">
                <a:latin typeface="+mj-lt"/>
              </a:rPr>
              <a:t>New Zealanders earning </a:t>
            </a:r>
            <a:br>
              <a:rPr lang="en-NZ" sz="1600">
                <a:latin typeface="+mj-lt"/>
              </a:rPr>
            </a:br>
            <a:r>
              <a:rPr lang="en-NZ" sz="1600">
                <a:latin typeface="+mj-lt"/>
              </a:rPr>
              <a:t>a wage or salary</a:t>
            </a:r>
          </a:p>
        </p:txBody>
      </p:sp>
      <p:sp>
        <p:nvSpPr>
          <p:cNvPr id="22" name="TextBox 21">
            <a:extLst>
              <a:ext uri="{FF2B5EF4-FFF2-40B4-BE49-F238E27FC236}">
                <a16:creationId xmlns:a16="http://schemas.microsoft.com/office/drawing/2014/main" id="{2A8F0BC4-DAD2-4E7E-AEE8-F199ED8F96EE}"/>
              </a:ext>
            </a:extLst>
          </p:cNvPr>
          <p:cNvSpPr txBox="1"/>
          <p:nvPr/>
        </p:nvSpPr>
        <p:spPr>
          <a:xfrm>
            <a:off x="8102731" y="2295956"/>
            <a:ext cx="3400483" cy="1431161"/>
          </a:xfrm>
          <a:prstGeom prst="rect">
            <a:avLst/>
          </a:prstGeom>
          <a:noFill/>
        </p:spPr>
        <p:txBody>
          <a:bodyPr wrap="square" lIns="0" tIns="0" rIns="0" bIns="0" rtlCol="0">
            <a:spAutoFit/>
          </a:bodyPr>
          <a:lstStyle/>
          <a:p>
            <a:pPr algn="ctr">
              <a:spcAft>
                <a:spcPts val="600"/>
              </a:spcAft>
            </a:pPr>
            <a:r>
              <a:rPr lang="en-NZ" sz="2800" b="1">
                <a:solidFill>
                  <a:srgbClr val="C46C6F"/>
                </a:solidFill>
                <a:latin typeface="+mj-lt"/>
              </a:rPr>
              <a:t>Creative professionals</a:t>
            </a:r>
          </a:p>
          <a:p>
            <a:pPr algn="ctr">
              <a:spcAft>
                <a:spcPts val="600"/>
              </a:spcAft>
            </a:pPr>
            <a:r>
              <a:rPr lang="en-NZ" sz="1600">
                <a:latin typeface="+mj-lt"/>
              </a:rPr>
              <a:t>Median total income </a:t>
            </a:r>
            <a:br>
              <a:rPr lang="en-NZ" sz="1600">
                <a:latin typeface="+mj-lt"/>
              </a:rPr>
            </a:br>
            <a:r>
              <a:rPr lang="en-NZ" sz="1600">
                <a:latin typeface="+mj-lt"/>
              </a:rPr>
              <a:t>for creative professionals</a:t>
            </a:r>
          </a:p>
        </p:txBody>
      </p:sp>
      <p:sp>
        <p:nvSpPr>
          <p:cNvPr id="27" name="TextBox 26">
            <a:extLst>
              <a:ext uri="{FF2B5EF4-FFF2-40B4-BE49-F238E27FC236}">
                <a16:creationId xmlns:a16="http://schemas.microsoft.com/office/drawing/2014/main" id="{895BFFB1-F556-4D14-BF33-5EEC8AB76C0E}"/>
              </a:ext>
            </a:extLst>
          </p:cNvPr>
          <p:cNvSpPr txBox="1"/>
          <p:nvPr/>
        </p:nvSpPr>
        <p:spPr>
          <a:xfrm>
            <a:off x="639554" y="4547564"/>
            <a:ext cx="3400483" cy="749141"/>
          </a:xfrm>
          <a:prstGeom prst="roundRect">
            <a:avLst/>
          </a:prstGeom>
          <a:noFill/>
          <a:ln>
            <a:noFill/>
          </a:ln>
        </p:spPr>
        <p:txBody>
          <a:bodyPr wrap="square" lIns="0" tIns="0" rIns="0" bIns="0" rtlCol="0">
            <a:spAutoFit/>
          </a:bodyPr>
          <a:lstStyle/>
          <a:p>
            <a:pPr algn="ctr"/>
            <a:r>
              <a:rPr lang="en-NZ" sz="4400" b="1">
                <a:solidFill>
                  <a:srgbClr val="3B98B7"/>
                </a:solidFill>
                <a:latin typeface="+mj-lt"/>
              </a:rPr>
              <a:t>$61,800*</a:t>
            </a:r>
          </a:p>
        </p:txBody>
      </p:sp>
      <p:sp>
        <p:nvSpPr>
          <p:cNvPr id="34" name="TextBox 33">
            <a:extLst>
              <a:ext uri="{FF2B5EF4-FFF2-40B4-BE49-F238E27FC236}">
                <a16:creationId xmlns:a16="http://schemas.microsoft.com/office/drawing/2014/main" id="{CC73DA68-5ED4-407C-AED3-80ED53242E3D}"/>
              </a:ext>
            </a:extLst>
          </p:cNvPr>
          <p:cNvSpPr txBox="1"/>
          <p:nvPr/>
        </p:nvSpPr>
        <p:spPr>
          <a:xfrm>
            <a:off x="8426239" y="4581615"/>
            <a:ext cx="3075653" cy="681038"/>
          </a:xfrm>
          <a:prstGeom prst="roundRect">
            <a:avLst/>
          </a:prstGeom>
          <a:noFill/>
          <a:ln>
            <a:noFill/>
          </a:ln>
        </p:spPr>
        <p:txBody>
          <a:bodyPr wrap="square" lIns="0" tIns="0" rIns="0" bIns="0" rtlCol="0">
            <a:spAutoFit/>
          </a:bodyPr>
          <a:lstStyle>
            <a:defPPr>
              <a:defRPr lang="en-US"/>
            </a:defPPr>
            <a:lvl1pPr algn="ctr">
              <a:defRPr sz="2000" b="1">
                <a:solidFill>
                  <a:schemeClr val="bg1"/>
                </a:solidFill>
                <a:latin typeface="Arial Black" panose="020B0A04020102020204" pitchFamily="34" charset="0"/>
              </a:defRPr>
            </a:lvl1pPr>
          </a:lstStyle>
          <a:p>
            <a:r>
              <a:rPr lang="en-NZ" sz="4000">
                <a:solidFill>
                  <a:srgbClr val="C46C6F"/>
                </a:solidFill>
                <a:latin typeface="+mj-lt"/>
              </a:rPr>
              <a:t>$37,000</a:t>
            </a:r>
          </a:p>
        </p:txBody>
      </p:sp>
      <p:sp>
        <p:nvSpPr>
          <p:cNvPr id="40" name="TextBox 39">
            <a:extLst>
              <a:ext uri="{FF2B5EF4-FFF2-40B4-BE49-F238E27FC236}">
                <a16:creationId xmlns:a16="http://schemas.microsoft.com/office/drawing/2014/main" id="{905CA97D-E894-4630-82F9-B153710BAF3B}"/>
              </a:ext>
            </a:extLst>
          </p:cNvPr>
          <p:cNvSpPr txBox="1"/>
          <p:nvPr/>
        </p:nvSpPr>
        <p:spPr>
          <a:xfrm>
            <a:off x="4397416" y="2295956"/>
            <a:ext cx="3400483" cy="1677382"/>
          </a:xfrm>
          <a:prstGeom prst="rect">
            <a:avLst/>
          </a:prstGeom>
          <a:noFill/>
        </p:spPr>
        <p:txBody>
          <a:bodyPr wrap="square" lIns="0" tIns="0" rIns="0" bIns="0" rtlCol="0">
            <a:spAutoFit/>
          </a:bodyPr>
          <a:lstStyle/>
          <a:p>
            <a:pPr algn="ctr">
              <a:spcAft>
                <a:spcPts val="600"/>
              </a:spcAft>
            </a:pPr>
            <a:r>
              <a:rPr lang="en-NZ" sz="2800" b="1">
                <a:solidFill>
                  <a:srgbClr val="348476"/>
                </a:solidFill>
                <a:latin typeface="+mj-lt"/>
              </a:rPr>
              <a:t>Self </a:t>
            </a:r>
            <a:br>
              <a:rPr lang="en-NZ" sz="2800" b="1">
                <a:solidFill>
                  <a:srgbClr val="348476"/>
                </a:solidFill>
                <a:latin typeface="+mj-lt"/>
              </a:rPr>
            </a:br>
            <a:r>
              <a:rPr lang="en-NZ" sz="2800" b="1">
                <a:solidFill>
                  <a:srgbClr val="348476"/>
                </a:solidFill>
                <a:latin typeface="+mj-lt"/>
              </a:rPr>
              <a:t>employed </a:t>
            </a:r>
          </a:p>
          <a:p>
            <a:pPr algn="ctr">
              <a:spcAft>
                <a:spcPts val="600"/>
              </a:spcAft>
            </a:pPr>
            <a:r>
              <a:rPr lang="en-NZ" sz="1600">
                <a:latin typeface="+mj-lt"/>
              </a:rPr>
              <a:t>Median total income </a:t>
            </a:r>
            <a:br>
              <a:rPr lang="en-NZ" sz="1600">
                <a:latin typeface="+mj-lt"/>
              </a:rPr>
            </a:br>
            <a:r>
              <a:rPr lang="en-NZ" sz="1600">
                <a:latin typeface="+mj-lt"/>
              </a:rPr>
              <a:t>for self-employed </a:t>
            </a:r>
            <a:br>
              <a:rPr lang="en-NZ" sz="1600">
                <a:latin typeface="+mj-lt"/>
              </a:rPr>
            </a:br>
            <a:r>
              <a:rPr lang="en-NZ" sz="1600">
                <a:latin typeface="+mj-lt"/>
              </a:rPr>
              <a:t>New Zealanders</a:t>
            </a:r>
          </a:p>
        </p:txBody>
      </p:sp>
      <p:sp>
        <p:nvSpPr>
          <p:cNvPr id="45" name="TextBox 44">
            <a:extLst>
              <a:ext uri="{FF2B5EF4-FFF2-40B4-BE49-F238E27FC236}">
                <a16:creationId xmlns:a16="http://schemas.microsoft.com/office/drawing/2014/main" id="{EB31735D-13D1-4275-924B-AB9C217E0314}"/>
              </a:ext>
            </a:extLst>
          </p:cNvPr>
          <p:cNvSpPr txBox="1"/>
          <p:nvPr/>
        </p:nvSpPr>
        <p:spPr>
          <a:xfrm>
            <a:off x="4486254" y="4581615"/>
            <a:ext cx="3222809" cy="681038"/>
          </a:xfrm>
          <a:prstGeom prst="roundRect">
            <a:avLst/>
          </a:prstGeom>
          <a:noFill/>
          <a:ln>
            <a:noFill/>
          </a:ln>
        </p:spPr>
        <p:txBody>
          <a:bodyPr wrap="square" lIns="0" tIns="0" rIns="0" bIns="0" rtlCol="0">
            <a:spAutoFit/>
          </a:bodyPr>
          <a:lstStyle>
            <a:defPPr>
              <a:defRPr lang="en-US"/>
            </a:defPPr>
            <a:lvl1pPr algn="ctr">
              <a:defRPr sz="2000" b="1">
                <a:solidFill>
                  <a:schemeClr val="bg1"/>
                </a:solidFill>
                <a:latin typeface="Arial Black" panose="020B0A04020102020204" pitchFamily="34" charset="0"/>
              </a:defRPr>
            </a:lvl1pPr>
          </a:lstStyle>
          <a:p>
            <a:r>
              <a:rPr lang="en-NZ" sz="4000">
                <a:solidFill>
                  <a:srgbClr val="348476"/>
                </a:solidFill>
                <a:latin typeface="+mj-lt"/>
              </a:rPr>
              <a:t>$39,900*</a:t>
            </a:r>
          </a:p>
        </p:txBody>
      </p:sp>
      <p:cxnSp>
        <p:nvCxnSpPr>
          <p:cNvPr id="14" name="Straight Connector 13">
            <a:extLst>
              <a:ext uri="{FF2B5EF4-FFF2-40B4-BE49-F238E27FC236}">
                <a16:creationId xmlns:a16="http://schemas.microsoft.com/office/drawing/2014/main" id="{4BD47275-C0CE-8C20-A7DE-C31946FF4486}"/>
              </a:ext>
            </a:extLst>
          </p:cNvPr>
          <p:cNvCxnSpPr/>
          <p:nvPr/>
        </p:nvCxnSpPr>
        <p:spPr>
          <a:xfrm>
            <a:off x="1358355" y="4264448"/>
            <a:ext cx="1756610" cy="0"/>
          </a:xfrm>
          <a:prstGeom prst="line">
            <a:avLst/>
          </a:prstGeom>
          <a:ln w="28575">
            <a:solidFill>
              <a:srgbClr val="16313E"/>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BA6B9-6146-59AE-4FA6-7661D8B30994}"/>
              </a:ext>
            </a:extLst>
          </p:cNvPr>
          <p:cNvCxnSpPr/>
          <p:nvPr/>
        </p:nvCxnSpPr>
        <p:spPr>
          <a:xfrm>
            <a:off x="5243415" y="4264448"/>
            <a:ext cx="1756610" cy="0"/>
          </a:xfrm>
          <a:prstGeom prst="line">
            <a:avLst/>
          </a:prstGeom>
          <a:ln w="28575">
            <a:solidFill>
              <a:srgbClr val="16313E"/>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B85BE9-BC06-F56C-E411-DBC833A81106}"/>
              </a:ext>
            </a:extLst>
          </p:cNvPr>
          <p:cNvCxnSpPr/>
          <p:nvPr/>
        </p:nvCxnSpPr>
        <p:spPr>
          <a:xfrm>
            <a:off x="8975224" y="4264448"/>
            <a:ext cx="1756610" cy="0"/>
          </a:xfrm>
          <a:prstGeom prst="line">
            <a:avLst/>
          </a:prstGeom>
          <a:ln w="28575">
            <a:solidFill>
              <a:srgbClr val="16313E"/>
            </a:solidFill>
            <a:tailEnd type="non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C6AFE4C-E44F-B01D-65DE-C5E5AEFA0157}"/>
              </a:ext>
            </a:extLst>
          </p:cNvPr>
          <p:cNvSpPr>
            <a:spLocks noGrp="1"/>
          </p:cNvSpPr>
          <p:nvPr>
            <p:ph type="sldNum" sz="quarter" idx="10"/>
          </p:nvPr>
        </p:nvSpPr>
        <p:spPr/>
        <p:txBody>
          <a:bodyPr/>
          <a:lstStyle/>
          <a:p>
            <a:fld id="{4034BEE3-566C-4068-A777-C3A4762E861B}" type="slidenum">
              <a:rPr lang="en-GB" smtClean="0"/>
              <a:pPr/>
              <a:t>11</a:t>
            </a:fld>
            <a:endParaRPr lang="en-GB"/>
          </a:p>
        </p:txBody>
      </p:sp>
    </p:spTree>
    <p:extLst>
      <p:ext uri="{BB962C8B-B14F-4D97-AF65-F5344CB8AC3E}">
        <p14:creationId xmlns:p14="http://schemas.microsoft.com/office/powerpoint/2010/main" val="338532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4163633-DA24-A272-16AE-A09603EACC4F}"/>
              </a:ext>
            </a:extLst>
          </p:cNvPr>
          <p:cNvSpPr/>
          <p:nvPr/>
        </p:nvSpPr>
        <p:spPr bwMode="ltGray">
          <a:xfrm>
            <a:off x="367281" y="1684797"/>
            <a:ext cx="11457438" cy="262060"/>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6" name="Rectangle 25">
            <a:extLst>
              <a:ext uri="{FF2B5EF4-FFF2-40B4-BE49-F238E27FC236}">
                <a16:creationId xmlns:a16="http://schemas.microsoft.com/office/drawing/2014/main" id="{A89A8B5C-AEC1-ADAB-8B31-6F8E182354C1}"/>
              </a:ext>
            </a:extLst>
          </p:cNvPr>
          <p:cNvSpPr/>
          <p:nvPr/>
        </p:nvSpPr>
        <p:spPr bwMode="ltGray">
          <a:xfrm>
            <a:off x="367281" y="3935012"/>
            <a:ext cx="11457438" cy="262060"/>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1" name="Rectangle 20">
            <a:extLst>
              <a:ext uri="{FF2B5EF4-FFF2-40B4-BE49-F238E27FC236}">
                <a16:creationId xmlns:a16="http://schemas.microsoft.com/office/drawing/2014/main" id="{337840B6-9F43-EC87-8501-656D0A2970DD}"/>
              </a:ext>
            </a:extLst>
          </p:cNvPr>
          <p:cNvSpPr/>
          <p:nvPr/>
        </p:nvSpPr>
        <p:spPr bwMode="ltGray">
          <a:xfrm>
            <a:off x="359999" y="849044"/>
            <a:ext cx="11466512" cy="70503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5" name="Chart 4">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642692010"/>
              </p:ext>
            </p:extLst>
          </p:nvPr>
        </p:nvGraphicFramePr>
        <p:xfrm>
          <a:off x="367281" y="1986013"/>
          <a:ext cx="10075719" cy="177749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Total income, after expenses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a:xfrm>
            <a:off x="520012" y="983567"/>
            <a:ext cx="10633262" cy="396000"/>
          </a:xfrm>
        </p:spPr>
        <p:txBody>
          <a:bodyPr/>
          <a:lstStyle/>
          <a:p>
            <a:r>
              <a:rPr lang="en-NZ" sz="1200" dirty="0"/>
              <a:t>Two thirds of creative professionals earn less than $50,000 a year. Median creative income is $19,500, this is lower than total income because 44% of creative professionals supplement their income by also working outside of the creative sector. </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757443" y="6382038"/>
            <a:ext cx="5935663" cy="90487"/>
          </a:xfrm>
        </p:spPr>
        <p:txBody>
          <a:bodyPr/>
          <a:lstStyle/>
          <a:p>
            <a:r>
              <a:rPr lang="en-NZ" sz="800"/>
              <a:t>Source: F10B F10C F10D F11 F12 F13 </a:t>
            </a:r>
          </a:p>
          <a:p>
            <a:pPr>
              <a:spcBef>
                <a:spcPts val="0"/>
              </a:spcBef>
            </a:pPr>
            <a:r>
              <a:rPr lang="en-NZ" sz="800"/>
              <a:t>Base: All participants that had provided answers in the income section (n=454)</a:t>
            </a:r>
          </a:p>
        </p:txBody>
      </p:sp>
      <p:graphicFrame>
        <p:nvGraphicFramePr>
          <p:cNvPr id="8" name="Chart 7">
            <a:extLst>
              <a:ext uri="{FF2B5EF4-FFF2-40B4-BE49-F238E27FC236}">
                <a16:creationId xmlns:a16="http://schemas.microsoft.com/office/drawing/2014/main" id="{CABB23BD-55D5-4D01-842B-45F553934447}"/>
              </a:ext>
            </a:extLst>
          </p:cNvPr>
          <p:cNvGraphicFramePr/>
          <p:nvPr>
            <p:extLst>
              <p:ext uri="{D42A27DB-BD31-4B8C-83A1-F6EECF244321}">
                <p14:modId xmlns:p14="http://schemas.microsoft.com/office/powerpoint/2010/main" val="2512517533"/>
              </p:ext>
            </p:extLst>
          </p:nvPr>
        </p:nvGraphicFramePr>
        <p:xfrm>
          <a:off x="367281" y="4197072"/>
          <a:ext cx="10075720" cy="177749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140A7271-9606-407B-BDC1-E2D10E7048DA}"/>
              </a:ext>
            </a:extLst>
          </p:cNvPr>
          <p:cNvSpPr/>
          <p:nvPr/>
        </p:nvSpPr>
        <p:spPr>
          <a:xfrm>
            <a:off x="359999" y="3909320"/>
            <a:ext cx="4457164" cy="307777"/>
          </a:xfrm>
          <a:prstGeom prst="rect">
            <a:avLst/>
          </a:prstGeom>
        </p:spPr>
        <p:txBody>
          <a:bodyPr wrap="square">
            <a:spAutoFit/>
          </a:bodyPr>
          <a:lstStyle/>
          <a:p>
            <a:r>
              <a:rPr lang="en-NZ" sz="1400" b="1" dirty="0">
                <a:solidFill>
                  <a:schemeClr val="bg1"/>
                </a:solidFill>
              </a:rPr>
              <a:t>Total creative income, after expenses</a:t>
            </a:r>
          </a:p>
        </p:txBody>
      </p:sp>
      <p:sp>
        <p:nvSpPr>
          <p:cNvPr id="14" name="TextBox 13">
            <a:extLst>
              <a:ext uri="{FF2B5EF4-FFF2-40B4-BE49-F238E27FC236}">
                <a16:creationId xmlns:a16="http://schemas.microsoft.com/office/drawing/2014/main" id="{FF71581E-24A6-4511-9639-343116B923B1}"/>
              </a:ext>
            </a:extLst>
          </p:cNvPr>
          <p:cNvSpPr txBox="1"/>
          <p:nvPr/>
        </p:nvSpPr>
        <p:spPr>
          <a:xfrm>
            <a:off x="10035793" y="2370386"/>
            <a:ext cx="1489752" cy="769441"/>
          </a:xfrm>
          <a:prstGeom prst="rect">
            <a:avLst/>
          </a:prstGeom>
          <a:noFill/>
        </p:spPr>
        <p:txBody>
          <a:bodyPr wrap="square" lIns="0" tIns="0" rIns="0" bIns="0" rtlCol="0">
            <a:spAutoFit/>
          </a:bodyPr>
          <a:lstStyle/>
          <a:p>
            <a:pPr algn="ctr"/>
            <a:r>
              <a:rPr lang="en-NZ" b="1">
                <a:solidFill>
                  <a:srgbClr val="000000"/>
                </a:solidFill>
              </a:rPr>
              <a:t>MEDIAN</a:t>
            </a:r>
          </a:p>
          <a:p>
            <a:pPr algn="ctr"/>
            <a:r>
              <a:rPr lang="en-NZ" sz="3200" b="1">
                <a:solidFill>
                  <a:srgbClr val="3B98B7"/>
                </a:solidFill>
              </a:rPr>
              <a:t>$37,000</a:t>
            </a:r>
          </a:p>
        </p:txBody>
      </p:sp>
      <p:sp>
        <p:nvSpPr>
          <p:cNvPr id="17" name="TextBox 16">
            <a:extLst>
              <a:ext uri="{FF2B5EF4-FFF2-40B4-BE49-F238E27FC236}">
                <a16:creationId xmlns:a16="http://schemas.microsoft.com/office/drawing/2014/main" id="{057B55D1-B8D7-416E-A3F5-5C26E617EF9C}"/>
              </a:ext>
            </a:extLst>
          </p:cNvPr>
          <p:cNvSpPr txBox="1"/>
          <p:nvPr/>
        </p:nvSpPr>
        <p:spPr>
          <a:xfrm>
            <a:off x="10035793" y="4687105"/>
            <a:ext cx="1489752" cy="769441"/>
          </a:xfrm>
          <a:prstGeom prst="rect">
            <a:avLst/>
          </a:prstGeom>
          <a:noFill/>
        </p:spPr>
        <p:txBody>
          <a:bodyPr wrap="square" lIns="0" tIns="0" rIns="0" bIns="0" rtlCol="0">
            <a:spAutoFit/>
          </a:bodyPr>
          <a:lstStyle/>
          <a:p>
            <a:pPr algn="ctr"/>
            <a:r>
              <a:rPr lang="en-NZ" b="1">
                <a:solidFill>
                  <a:srgbClr val="000000"/>
                </a:solidFill>
              </a:rPr>
              <a:t>MEDIAN</a:t>
            </a:r>
          </a:p>
          <a:p>
            <a:pPr algn="ctr"/>
            <a:r>
              <a:rPr lang="en-NZ" sz="3200" b="1">
                <a:solidFill>
                  <a:srgbClr val="348476"/>
                </a:solidFill>
              </a:rPr>
              <a:t>$19,500</a:t>
            </a:r>
          </a:p>
        </p:txBody>
      </p:sp>
      <p:sp>
        <p:nvSpPr>
          <p:cNvPr id="7" name="Rectangle 6">
            <a:extLst>
              <a:ext uri="{FF2B5EF4-FFF2-40B4-BE49-F238E27FC236}">
                <a16:creationId xmlns:a16="http://schemas.microsoft.com/office/drawing/2014/main" id="{C831735F-2335-6BC8-2FA8-34C3F1AA6A4C}"/>
              </a:ext>
            </a:extLst>
          </p:cNvPr>
          <p:cNvSpPr/>
          <p:nvPr/>
        </p:nvSpPr>
        <p:spPr>
          <a:xfrm>
            <a:off x="359999" y="1661938"/>
            <a:ext cx="4457164" cy="307777"/>
          </a:xfrm>
          <a:prstGeom prst="rect">
            <a:avLst/>
          </a:prstGeom>
        </p:spPr>
        <p:txBody>
          <a:bodyPr wrap="square">
            <a:spAutoFit/>
          </a:bodyPr>
          <a:lstStyle/>
          <a:p>
            <a:r>
              <a:rPr lang="en-NZ" sz="1400" b="1" dirty="0">
                <a:solidFill>
                  <a:schemeClr val="bg1"/>
                </a:solidFill>
              </a:rPr>
              <a:t>Total personal income, after expenses</a:t>
            </a:r>
          </a:p>
        </p:txBody>
      </p:sp>
      <p:sp>
        <p:nvSpPr>
          <p:cNvPr id="6" name="Slide Number Placeholder 5">
            <a:extLst>
              <a:ext uri="{FF2B5EF4-FFF2-40B4-BE49-F238E27FC236}">
                <a16:creationId xmlns:a16="http://schemas.microsoft.com/office/drawing/2014/main" id="{1EB60400-3D3F-69E7-6865-573C6D90DFE7}"/>
              </a:ext>
            </a:extLst>
          </p:cNvPr>
          <p:cNvSpPr>
            <a:spLocks noGrp="1"/>
          </p:cNvSpPr>
          <p:nvPr>
            <p:ph type="sldNum" sz="quarter" idx="10"/>
          </p:nvPr>
        </p:nvSpPr>
        <p:spPr/>
        <p:txBody>
          <a:bodyPr/>
          <a:lstStyle/>
          <a:p>
            <a:fld id="{4034BEE3-566C-4068-A777-C3A4762E861B}" type="slidenum">
              <a:rPr lang="en-GB" smtClean="0"/>
              <a:pPr/>
              <a:t>12</a:t>
            </a:fld>
            <a:endParaRPr lang="en-GB"/>
          </a:p>
        </p:txBody>
      </p:sp>
    </p:spTree>
    <p:extLst>
      <p:ext uri="{BB962C8B-B14F-4D97-AF65-F5344CB8AC3E}">
        <p14:creationId xmlns:p14="http://schemas.microsoft.com/office/powerpoint/2010/main" val="26577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5FBA78-FD9B-C739-77D9-0930E89C9882}"/>
              </a:ext>
            </a:extLst>
          </p:cNvPr>
          <p:cNvSpPr/>
          <p:nvPr/>
        </p:nvSpPr>
        <p:spPr bwMode="ltGray">
          <a:xfrm>
            <a:off x="359999" y="849044"/>
            <a:ext cx="11466512" cy="106449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1" name="Rectangle 20">
            <a:extLst>
              <a:ext uri="{FF2B5EF4-FFF2-40B4-BE49-F238E27FC236}">
                <a16:creationId xmlns:a16="http://schemas.microsoft.com/office/drawing/2014/main" id="{D1E3FA40-CC9F-CF84-7ACB-ED84033F24D7}"/>
              </a:ext>
            </a:extLst>
          </p:cNvPr>
          <p:cNvSpPr/>
          <p:nvPr/>
        </p:nvSpPr>
        <p:spPr>
          <a:xfrm>
            <a:off x="377534" y="4944460"/>
            <a:ext cx="11466512" cy="1065923"/>
          </a:xfrm>
          <a:prstGeom prst="rect">
            <a:avLst/>
          </a:prstGeom>
          <a:solidFill>
            <a:srgbClr val="3B98B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2" name="Title 1">
            <a:extLst>
              <a:ext uri="{FF2B5EF4-FFF2-40B4-BE49-F238E27FC236}">
                <a16:creationId xmlns:a16="http://schemas.microsoft.com/office/drawing/2014/main" id="{6BF47FB5-12E0-9934-DA0E-D9EF1E3544BE}"/>
              </a:ext>
            </a:extLst>
          </p:cNvPr>
          <p:cNvSpPr>
            <a:spLocks noGrp="1"/>
          </p:cNvSpPr>
          <p:nvPr>
            <p:ph type="title"/>
          </p:nvPr>
        </p:nvSpPr>
        <p:spPr/>
        <p:txBody>
          <a:bodyPr/>
          <a:lstStyle/>
          <a:p>
            <a:r>
              <a:rPr lang="en-NZ"/>
              <a:t>Income change since COVID</a:t>
            </a:r>
          </a:p>
        </p:txBody>
      </p:sp>
      <p:sp>
        <p:nvSpPr>
          <p:cNvPr id="6" name="Text Placeholder 5">
            <a:extLst>
              <a:ext uri="{FF2B5EF4-FFF2-40B4-BE49-F238E27FC236}">
                <a16:creationId xmlns:a16="http://schemas.microsoft.com/office/drawing/2014/main" id="{AC65F74B-89AF-5CBA-9877-609FDB519679}"/>
              </a:ext>
            </a:extLst>
          </p:cNvPr>
          <p:cNvSpPr>
            <a:spLocks noGrp="1"/>
          </p:cNvSpPr>
          <p:nvPr>
            <p:ph type="body" sz="quarter" idx="4294967295"/>
          </p:nvPr>
        </p:nvSpPr>
        <p:spPr>
          <a:xfrm>
            <a:off x="494566" y="1003093"/>
            <a:ext cx="11152002" cy="658813"/>
          </a:xfrm>
        </p:spPr>
        <p:txBody>
          <a:bodyPr/>
          <a:lstStyle/>
          <a:p>
            <a:r>
              <a:rPr lang="en-NZ" sz="1200"/>
              <a:t>Thirty-eight percent of creative professionals say their creative income has increased since COVID entered New Zealand in February 2020. However, roughly the same proportion (40%) say their income has declined, with a fifth saying it is a lot lower than it was. Some art forms have fared better than others, this is likely to do with how important live audiences are to each. Indeed, 79% of video game developers say their income has increased, while nearly half of music and sound artists say they are now on a lower income. </a:t>
            </a:r>
          </a:p>
        </p:txBody>
      </p:sp>
      <p:sp>
        <p:nvSpPr>
          <p:cNvPr id="4" name="Text Placeholder 3">
            <a:extLst>
              <a:ext uri="{FF2B5EF4-FFF2-40B4-BE49-F238E27FC236}">
                <a16:creationId xmlns:a16="http://schemas.microsoft.com/office/drawing/2014/main" id="{F5907082-0E35-6ADF-FA8D-D9909B9C54DA}"/>
              </a:ext>
            </a:extLst>
          </p:cNvPr>
          <p:cNvSpPr>
            <a:spLocks noGrp="1"/>
          </p:cNvSpPr>
          <p:nvPr>
            <p:ph type="body" sz="quarter" idx="4294967295"/>
          </p:nvPr>
        </p:nvSpPr>
        <p:spPr>
          <a:xfrm>
            <a:off x="5546557" y="6341635"/>
            <a:ext cx="4579938" cy="252413"/>
          </a:xfrm>
        </p:spPr>
        <p:txBody>
          <a:bodyPr/>
          <a:lstStyle/>
          <a:p>
            <a:pPr>
              <a:spcBef>
                <a:spcPts val="0"/>
              </a:spcBef>
            </a:pPr>
            <a:r>
              <a:rPr lang="en-NZ" sz="800"/>
              <a:t>Source: F15a. Which of the following best describes your creative income now, compared to your creative income before COVID entered New Zealand (February 2020)?</a:t>
            </a:r>
          </a:p>
          <a:p>
            <a:pPr>
              <a:spcBef>
                <a:spcPts val="0"/>
              </a:spcBef>
            </a:pPr>
            <a:r>
              <a:rPr lang="en-NZ" sz="800"/>
              <a:t>Base: Total (n=581). Excludes don't know responses. </a:t>
            </a:r>
          </a:p>
        </p:txBody>
      </p:sp>
      <p:graphicFrame>
        <p:nvGraphicFramePr>
          <p:cNvPr id="7" name="Chart 6">
            <a:extLst>
              <a:ext uri="{FF2B5EF4-FFF2-40B4-BE49-F238E27FC236}">
                <a16:creationId xmlns:a16="http://schemas.microsoft.com/office/drawing/2014/main" id="{C4BCF834-0297-2AEC-05BB-73C2BC0D4AF2}"/>
              </a:ext>
            </a:extLst>
          </p:cNvPr>
          <p:cNvGraphicFramePr/>
          <p:nvPr>
            <p:extLst>
              <p:ext uri="{D42A27DB-BD31-4B8C-83A1-F6EECF244321}">
                <p14:modId xmlns:p14="http://schemas.microsoft.com/office/powerpoint/2010/main" val="3081811515"/>
              </p:ext>
            </p:extLst>
          </p:nvPr>
        </p:nvGraphicFramePr>
        <p:xfrm>
          <a:off x="377534" y="1212721"/>
          <a:ext cx="11399844" cy="4212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Freeform 723">
            <a:extLst>
              <a:ext uri="{FF2B5EF4-FFF2-40B4-BE49-F238E27FC236}">
                <a16:creationId xmlns:a16="http://schemas.microsoft.com/office/drawing/2014/main" id="{02A1BA7E-E4A7-2EB6-2586-E41541903FE7}"/>
              </a:ext>
            </a:extLst>
          </p:cNvPr>
          <p:cNvSpPr>
            <a:spLocks noChangeAspect="1"/>
          </p:cNvSpPr>
          <p:nvPr/>
        </p:nvSpPr>
        <p:spPr bwMode="auto">
          <a:xfrm>
            <a:off x="7718353" y="5182215"/>
            <a:ext cx="544229" cy="613839"/>
          </a:xfrm>
          <a:custGeom>
            <a:avLst/>
            <a:gdLst>
              <a:gd name="T0" fmla="*/ 16 w 69"/>
              <a:gd name="T1" fmla="*/ 10 h 78"/>
              <a:gd name="T2" fmla="*/ 16 w 69"/>
              <a:gd name="T3" fmla="*/ 21 h 78"/>
              <a:gd name="T4" fmla="*/ 16 w 69"/>
              <a:gd name="T5" fmla="*/ 57 h 78"/>
              <a:gd name="T6" fmla="*/ 14 w 69"/>
              <a:gd name="T7" fmla="*/ 57 h 78"/>
              <a:gd name="T8" fmla="*/ 0 w 69"/>
              <a:gd name="T9" fmla="*/ 67 h 78"/>
              <a:gd name="T10" fmla="*/ 14 w 69"/>
              <a:gd name="T11" fmla="*/ 78 h 78"/>
              <a:gd name="T12" fmla="*/ 27 w 69"/>
              <a:gd name="T13" fmla="*/ 68 h 78"/>
              <a:gd name="T14" fmla="*/ 27 w 69"/>
              <a:gd name="T15" fmla="*/ 68 h 78"/>
              <a:gd name="T16" fmla="*/ 27 w 69"/>
              <a:gd name="T17" fmla="*/ 19 h 78"/>
              <a:gd name="T18" fmla="*/ 58 w 69"/>
              <a:gd name="T19" fmla="*/ 13 h 78"/>
              <a:gd name="T20" fmla="*/ 58 w 69"/>
              <a:gd name="T21" fmla="*/ 46 h 78"/>
              <a:gd name="T22" fmla="*/ 56 w 69"/>
              <a:gd name="T23" fmla="*/ 46 h 78"/>
              <a:gd name="T24" fmla="*/ 42 w 69"/>
              <a:gd name="T25" fmla="*/ 57 h 78"/>
              <a:gd name="T26" fmla="*/ 56 w 69"/>
              <a:gd name="T27" fmla="*/ 67 h 78"/>
              <a:gd name="T28" fmla="*/ 69 w 69"/>
              <a:gd name="T29" fmla="*/ 58 h 78"/>
              <a:gd name="T30" fmla="*/ 69 w 69"/>
              <a:gd name="T31" fmla="*/ 58 h 78"/>
              <a:gd name="T32" fmla="*/ 69 w 69"/>
              <a:gd name="T33" fmla="*/ 10 h 78"/>
              <a:gd name="T34" fmla="*/ 69 w 69"/>
              <a:gd name="T35" fmla="*/ 5 h 78"/>
              <a:gd name="T36" fmla="*/ 69 w 69"/>
              <a:gd name="T37" fmla="*/ 0 h 78"/>
              <a:gd name="T38" fmla="*/ 16 w 69"/>
              <a:gd name="T3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78">
                <a:moveTo>
                  <a:pt x="16" y="10"/>
                </a:moveTo>
                <a:cubicBezTo>
                  <a:pt x="16" y="21"/>
                  <a:pt x="16" y="21"/>
                  <a:pt x="16" y="21"/>
                </a:cubicBezTo>
                <a:cubicBezTo>
                  <a:pt x="16" y="57"/>
                  <a:pt x="16" y="57"/>
                  <a:pt x="16" y="57"/>
                </a:cubicBezTo>
                <a:cubicBezTo>
                  <a:pt x="15" y="57"/>
                  <a:pt x="14" y="57"/>
                  <a:pt x="14" y="57"/>
                </a:cubicBezTo>
                <a:cubicBezTo>
                  <a:pt x="6" y="57"/>
                  <a:pt x="0" y="61"/>
                  <a:pt x="0" y="67"/>
                </a:cubicBezTo>
                <a:cubicBezTo>
                  <a:pt x="0" y="73"/>
                  <a:pt x="6" y="78"/>
                  <a:pt x="14" y="78"/>
                </a:cubicBezTo>
                <a:cubicBezTo>
                  <a:pt x="20" y="78"/>
                  <a:pt x="26" y="74"/>
                  <a:pt x="27" y="68"/>
                </a:cubicBezTo>
                <a:cubicBezTo>
                  <a:pt x="27" y="68"/>
                  <a:pt x="27" y="68"/>
                  <a:pt x="27" y="68"/>
                </a:cubicBezTo>
                <a:cubicBezTo>
                  <a:pt x="27" y="19"/>
                  <a:pt x="27" y="19"/>
                  <a:pt x="27" y="19"/>
                </a:cubicBezTo>
                <a:cubicBezTo>
                  <a:pt x="58" y="13"/>
                  <a:pt x="58" y="13"/>
                  <a:pt x="58" y="13"/>
                </a:cubicBezTo>
                <a:cubicBezTo>
                  <a:pt x="58" y="46"/>
                  <a:pt x="58" y="46"/>
                  <a:pt x="58" y="46"/>
                </a:cubicBezTo>
                <a:cubicBezTo>
                  <a:pt x="57" y="46"/>
                  <a:pt x="56" y="46"/>
                  <a:pt x="56" y="46"/>
                </a:cubicBezTo>
                <a:cubicBezTo>
                  <a:pt x="48" y="46"/>
                  <a:pt x="42" y="51"/>
                  <a:pt x="42" y="57"/>
                </a:cubicBezTo>
                <a:cubicBezTo>
                  <a:pt x="42" y="62"/>
                  <a:pt x="48" y="67"/>
                  <a:pt x="56" y="67"/>
                </a:cubicBezTo>
                <a:cubicBezTo>
                  <a:pt x="62" y="67"/>
                  <a:pt x="68" y="63"/>
                  <a:pt x="69" y="58"/>
                </a:cubicBezTo>
                <a:cubicBezTo>
                  <a:pt x="69" y="58"/>
                  <a:pt x="69" y="58"/>
                  <a:pt x="69" y="58"/>
                </a:cubicBezTo>
                <a:cubicBezTo>
                  <a:pt x="69" y="10"/>
                  <a:pt x="69" y="10"/>
                  <a:pt x="69" y="10"/>
                </a:cubicBezTo>
                <a:cubicBezTo>
                  <a:pt x="69" y="5"/>
                  <a:pt x="69" y="5"/>
                  <a:pt x="69" y="5"/>
                </a:cubicBezTo>
                <a:cubicBezTo>
                  <a:pt x="69" y="0"/>
                  <a:pt x="69" y="0"/>
                  <a:pt x="69" y="0"/>
                </a:cubicBezTo>
                <a:lnTo>
                  <a:pt x="16" y="10"/>
                </a:lnTo>
                <a:close/>
              </a:path>
            </a:pathLst>
          </a:custGeom>
          <a:solidFill>
            <a:srgbClr val="3B98B7"/>
          </a:solidFill>
          <a:ln>
            <a:noFill/>
          </a:ln>
        </p:spPr>
        <p:txBody>
          <a:bodyPr vert="horz" wrap="square" lIns="91440" tIns="45720" rIns="91440" bIns="45720" numCol="1" anchor="t" anchorCtr="0" compatLnSpc="1">
            <a:prstTxWarp prst="textNoShape">
              <a:avLst/>
            </a:prstTxWarp>
          </a:bodyPr>
          <a:lstStyle/>
          <a:p>
            <a:endParaRPr lang="en-NZ"/>
          </a:p>
        </p:txBody>
      </p:sp>
      <p:grpSp>
        <p:nvGrpSpPr>
          <p:cNvPr id="17" name="Group 16">
            <a:extLst>
              <a:ext uri="{FF2B5EF4-FFF2-40B4-BE49-F238E27FC236}">
                <a16:creationId xmlns:a16="http://schemas.microsoft.com/office/drawing/2014/main" id="{45CC10E5-0FAA-83E6-BDEC-5ED6644C5AE0}"/>
              </a:ext>
            </a:extLst>
          </p:cNvPr>
          <p:cNvGrpSpPr>
            <a:grpSpLocks noChangeAspect="1"/>
          </p:cNvGrpSpPr>
          <p:nvPr/>
        </p:nvGrpSpPr>
        <p:grpSpPr>
          <a:xfrm>
            <a:off x="2860502" y="5172523"/>
            <a:ext cx="726961" cy="602322"/>
            <a:chOff x="-4679951" y="-1830388"/>
            <a:chExt cx="4259263" cy="3529013"/>
          </a:xfrm>
          <a:solidFill>
            <a:srgbClr val="3B98B7"/>
          </a:solidFill>
        </p:grpSpPr>
        <p:sp>
          <p:nvSpPr>
            <p:cNvPr id="18" name="Freeform 108">
              <a:extLst>
                <a:ext uri="{FF2B5EF4-FFF2-40B4-BE49-F238E27FC236}">
                  <a16:creationId xmlns:a16="http://schemas.microsoft.com/office/drawing/2014/main" id="{5F1E8F6A-EC65-8951-D336-31D9B15F215A}"/>
                </a:ext>
              </a:extLst>
            </p:cNvPr>
            <p:cNvSpPr>
              <a:spLocks noEditPoints="1"/>
            </p:cNvSpPr>
            <p:nvPr/>
          </p:nvSpPr>
          <p:spPr bwMode="auto">
            <a:xfrm>
              <a:off x="-1954213" y="-968375"/>
              <a:ext cx="1128713" cy="1125538"/>
            </a:xfrm>
            <a:custGeom>
              <a:avLst/>
              <a:gdLst>
                <a:gd name="T0" fmla="*/ 151 w 301"/>
                <a:gd name="T1" fmla="*/ 0 h 300"/>
                <a:gd name="T2" fmla="*/ 0 w 301"/>
                <a:gd name="T3" fmla="*/ 150 h 300"/>
                <a:gd name="T4" fmla="*/ 151 w 301"/>
                <a:gd name="T5" fmla="*/ 300 h 300"/>
                <a:gd name="T6" fmla="*/ 301 w 301"/>
                <a:gd name="T7" fmla="*/ 150 h 300"/>
                <a:gd name="T8" fmla="*/ 151 w 301"/>
                <a:gd name="T9" fmla="*/ 0 h 300"/>
                <a:gd name="T10" fmla="*/ 68 w 301"/>
                <a:gd name="T11" fmla="*/ 187 h 300"/>
                <a:gd name="T12" fmla="*/ 34 w 301"/>
                <a:gd name="T13" fmla="*/ 152 h 300"/>
                <a:gd name="T14" fmla="*/ 68 w 301"/>
                <a:gd name="T15" fmla="*/ 118 h 300"/>
                <a:gd name="T16" fmla="*/ 103 w 301"/>
                <a:gd name="T17" fmla="*/ 152 h 300"/>
                <a:gd name="T18" fmla="*/ 68 w 301"/>
                <a:gd name="T19" fmla="*/ 187 h 300"/>
                <a:gd name="T20" fmla="*/ 153 w 301"/>
                <a:gd name="T21" fmla="*/ 267 h 300"/>
                <a:gd name="T22" fmla="*/ 119 w 301"/>
                <a:gd name="T23" fmla="*/ 232 h 300"/>
                <a:gd name="T24" fmla="*/ 153 w 301"/>
                <a:gd name="T25" fmla="*/ 198 h 300"/>
                <a:gd name="T26" fmla="*/ 187 w 301"/>
                <a:gd name="T27" fmla="*/ 232 h 300"/>
                <a:gd name="T28" fmla="*/ 153 w 301"/>
                <a:gd name="T29" fmla="*/ 267 h 300"/>
                <a:gd name="T30" fmla="*/ 153 w 301"/>
                <a:gd name="T31" fmla="*/ 102 h 300"/>
                <a:gd name="T32" fmla="*/ 119 w 301"/>
                <a:gd name="T33" fmla="*/ 68 h 300"/>
                <a:gd name="T34" fmla="*/ 153 w 301"/>
                <a:gd name="T35" fmla="*/ 34 h 300"/>
                <a:gd name="T36" fmla="*/ 187 w 301"/>
                <a:gd name="T37" fmla="*/ 68 h 300"/>
                <a:gd name="T38" fmla="*/ 153 w 301"/>
                <a:gd name="T39" fmla="*/ 102 h 300"/>
                <a:gd name="T40" fmla="*/ 267 w 301"/>
                <a:gd name="T41" fmla="*/ 152 h 300"/>
                <a:gd name="T42" fmla="*/ 233 w 301"/>
                <a:gd name="T43" fmla="*/ 187 h 300"/>
                <a:gd name="T44" fmla="*/ 198 w 301"/>
                <a:gd name="T45" fmla="*/ 152 h 300"/>
                <a:gd name="T46" fmla="*/ 233 w 301"/>
                <a:gd name="T47" fmla="*/ 118 h 300"/>
                <a:gd name="T48" fmla="*/ 267 w 301"/>
                <a:gd name="T49" fmla="*/ 15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300">
                  <a:moveTo>
                    <a:pt x="151" y="0"/>
                  </a:moveTo>
                  <a:cubicBezTo>
                    <a:pt x="68" y="0"/>
                    <a:pt x="0" y="68"/>
                    <a:pt x="0" y="150"/>
                  </a:cubicBezTo>
                  <a:cubicBezTo>
                    <a:pt x="0" y="233"/>
                    <a:pt x="68" y="300"/>
                    <a:pt x="151" y="300"/>
                  </a:cubicBezTo>
                  <a:cubicBezTo>
                    <a:pt x="233" y="300"/>
                    <a:pt x="301" y="233"/>
                    <a:pt x="301" y="150"/>
                  </a:cubicBezTo>
                  <a:cubicBezTo>
                    <a:pt x="301" y="68"/>
                    <a:pt x="233" y="0"/>
                    <a:pt x="151" y="0"/>
                  </a:cubicBezTo>
                  <a:close/>
                  <a:moveTo>
                    <a:pt x="68" y="187"/>
                  </a:moveTo>
                  <a:cubicBezTo>
                    <a:pt x="50" y="187"/>
                    <a:pt x="34" y="171"/>
                    <a:pt x="34" y="152"/>
                  </a:cubicBezTo>
                  <a:cubicBezTo>
                    <a:pt x="34" y="134"/>
                    <a:pt x="50" y="118"/>
                    <a:pt x="68" y="118"/>
                  </a:cubicBezTo>
                  <a:cubicBezTo>
                    <a:pt x="87" y="118"/>
                    <a:pt x="103" y="134"/>
                    <a:pt x="103" y="152"/>
                  </a:cubicBezTo>
                  <a:cubicBezTo>
                    <a:pt x="103" y="171"/>
                    <a:pt x="87" y="187"/>
                    <a:pt x="68" y="187"/>
                  </a:cubicBezTo>
                  <a:close/>
                  <a:moveTo>
                    <a:pt x="153" y="267"/>
                  </a:moveTo>
                  <a:cubicBezTo>
                    <a:pt x="134" y="267"/>
                    <a:pt x="119" y="251"/>
                    <a:pt x="119" y="232"/>
                  </a:cubicBezTo>
                  <a:cubicBezTo>
                    <a:pt x="119" y="214"/>
                    <a:pt x="134" y="198"/>
                    <a:pt x="153" y="198"/>
                  </a:cubicBezTo>
                  <a:cubicBezTo>
                    <a:pt x="171" y="198"/>
                    <a:pt x="187" y="214"/>
                    <a:pt x="187" y="232"/>
                  </a:cubicBezTo>
                  <a:cubicBezTo>
                    <a:pt x="187" y="251"/>
                    <a:pt x="171" y="267"/>
                    <a:pt x="153" y="267"/>
                  </a:cubicBezTo>
                  <a:close/>
                  <a:moveTo>
                    <a:pt x="153" y="102"/>
                  </a:moveTo>
                  <a:cubicBezTo>
                    <a:pt x="134" y="102"/>
                    <a:pt x="119" y="87"/>
                    <a:pt x="119" y="68"/>
                  </a:cubicBezTo>
                  <a:cubicBezTo>
                    <a:pt x="119" y="49"/>
                    <a:pt x="134" y="34"/>
                    <a:pt x="153" y="34"/>
                  </a:cubicBezTo>
                  <a:cubicBezTo>
                    <a:pt x="171" y="34"/>
                    <a:pt x="187" y="49"/>
                    <a:pt x="187" y="68"/>
                  </a:cubicBezTo>
                  <a:cubicBezTo>
                    <a:pt x="187" y="87"/>
                    <a:pt x="171" y="102"/>
                    <a:pt x="153" y="102"/>
                  </a:cubicBezTo>
                  <a:close/>
                  <a:moveTo>
                    <a:pt x="267" y="152"/>
                  </a:moveTo>
                  <a:cubicBezTo>
                    <a:pt x="267" y="171"/>
                    <a:pt x="251" y="187"/>
                    <a:pt x="233" y="187"/>
                  </a:cubicBezTo>
                  <a:cubicBezTo>
                    <a:pt x="214" y="187"/>
                    <a:pt x="198" y="171"/>
                    <a:pt x="198" y="152"/>
                  </a:cubicBezTo>
                  <a:cubicBezTo>
                    <a:pt x="198" y="134"/>
                    <a:pt x="214" y="118"/>
                    <a:pt x="233" y="118"/>
                  </a:cubicBezTo>
                  <a:cubicBezTo>
                    <a:pt x="251" y="118"/>
                    <a:pt x="267" y="134"/>
                    <a:pt x="26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9">
              <a:extLst>
                <a:ext uri="{FF2B5EF4-FFF2-40B4-BE49-F238E27FC236}">
                  <a16:creationId xmlns:a16="http://schemas.microsoft.com/office/drawing/2014/main" id="{7E18A693-F315-88AE-1320-927EC7281F3D}"/>
                </a:ext>
              </a:extLst>
            </p:cNvPr>
            <p:cNvSpPr>
              <a:spLocks noEditPoints="1"/>
            </p:cNvSpPr>
            <p:nvPr/>
          </p:nvSpPr>
          <p:spPr bwMode="auto">
            <a:xfrm>
              <a:off x="-4679951" y="-1830388"/>
              <a:ext cx="4259263" cy="3529013"/>
            </a:xfrm>
            <a:custGeom>
              <a:avLst/>
              <a:gdLst>
                <a:gd name="T0" fmla="*/ 1134 w 1136"/>
                <a:gd name="T1" fmla="*/ 329 h 941"/>
                <a:gd name="T2" fmla="*/ 1070 w 1136"/>
                <a:gd name="T3" fmla="*/ 145 h 941"/>
                <a:gd name="T4" fmla="*/ 712 w 1136"/>
                <a:gd name="T5" fmla="*/ 141 h 941"/>
                <a:gd name="T6" fmla="*/ 424 w 1136"/>
                <a:gd name="T7" fmla="*/ 141 h 941"/>
                <a:gd name="T8" fmla="*/ 67 w 1136"/>
                <a:gd name="T9" fmla="*/ 145 h 941"/>
                <a:gd name="T10" fmla="*/ 3 w 1136"/>
                <a:gd name="T11" fmla="*/ 329 h 941"/>
                <a:gd name="T12" fmla="*/ 85 w 1136"/>
                <a:gd name="T13" fmla="*/ 828 h 941"/>
                <a:gd name="T14" fmla="*/ 84 w 1136"/>
                <a:gd name="T15" fmla="*/ 829 h 941"/>
                <a:gd name="T16" fmla="*/ 88 w 1136"/>
                <a:gd name="T17" fmla="*/ 835 h 941"/>
                <a:gd name="T18" fmla="*/ 145 w 1136"/>
                <a:gd name="T19" fmla="*/ 897 h 941"/>
                <a:gd name="T20" fmla="*/ 276 w 1136"/>
                <a:gd name="T21" fmla="*/ 918 h 941"/>
                <a:gd name="T22" fmla="*/ 456 w 1136"/>
                <a:gd name="T23" fmla="*/ 602 h 941"/>
                <a:gd name="T24" fmla="*/ 681 w 1136"/>
                <a:gd name="T25" fmla="*/ 602 h 941"/>
                <a:gd name="T26" fmla="*/ 861 w 1136"/>
                <a:gd name="T27" fmla="*/ 918 h 941"/>
                <a:gd name="T28" fmla="*/ 991 w 1136"/>
                <a:gd name="T29" fmla="*/ 897 h 941"/>
                <a:gd name="T30" fmla="*/ 1049 w 1136"/>
                <a:gd name="T31" fmla="*/ 835 h 941"/>
                <a:gd name="T32" fmla="*/ 1053 w 1136"/>
                <a:gd name="T33" fmla="*/ 829 h 941"/>
                <a:gd name="T34" fmla="*/ 1052 w 1136"/>
                <a:gd name="T35" fmla="*/ 828 h 941"/>
                <a:gd name="T36" fmla="*/ 1134 w 1136"/>
                <a:gd name="T37" fmla="*/ 329 h 941"/>
                <a:gd name="T38" fmla="*/ 250 w 1136"/>
                <a:gd name="T39" fmla="*/ 548 h 941"/>
                <a:gd name="T40" fmla="*/ 82 w 1136"/>
                <a:gd name="T41" fmla="*/ 380 h 941"/>
                <a:gd name="T42" fmla="*/ 250 w 1136"/>
                <a:gd name="T43" fmla="*/ 212 h 941"/>
                <a:gd name="T44" fmla="*/ 418 w 1136"/>
                <a:gd name="T45" fmla="*/ 380 h 941"/>
                <a:gd name="T46" fmla="*/ 250 w 1136"/>
                <a:gd name="T47" fmla="*/ 548 h 941"/>
                <a:gd name="T48" fmla="*/ 878 w 1136"/>
                <a:gd name="T49" fmla="*/ 548 h 941"/>
                <a:gd name="T50" fmla="*/ 709 w 1136"/>
                <a:gd name="T51" fmla="*/ 380 h 941"/>
                <a:gd name="T52" fmla="*/ 878 w 1136"/>
                <a:gd name="T53" fmla="*/ 212 h 941"/>
                <a:gd name="T54" fmla="*/ 1046 w 1136"/>
                <a:gd name="T55" fmla="*/ 380 h 941"/>
                <a:gd name="T56" fmla="*/ 878 w 1136"/>
                <a:gd name="T57" fmla="*/ 548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6" h="941">
                  <a:moveTo>
                    <a:pt x="1134" y="329"/>
                  </a:moveTo>
                  <a:cubicBezTo>
                    <a:pt x="1123" y="231"/>
                    <a:pt x="1091" y="173"/>
                    <a:pt x="1070" y="145"/>
                  </a:cubicBezTo>
                  <a:cubicBezTo>
                    <a:pt x="935" y="0"/>
                    <a:pt x="712" y="141"/>
                    <a:pt x="712" y="141"/>
                  </a:cubicBezTo>
                  <a:cubicBezTo>
                    <a:pt x="424" y="141"/>
                    <a:pt x="424" y="141"/>
                    <a:pt x="424" y="141"/>
                  </a:cubicBezTo>
                  <a:cubicBezTo>
                    <a:pt x="424" y="141"/>
                    <a:pt x="202" y="0"/>
                    <a:pt x="67" y="145"/>
                  </a:cubicBezTo>
                  <a:cubicBezTo>
                    <a:pt x="46" y="173"/>
                    <a:pt x="14" y="231"/>
                    <a:pt x="3" y="329"/>
                  </a:cubicBezTo>
                  <a:cubicBezTo>
                    <a:pt x="0" y="454"/>
                    <a:pt x="8" y="695"/>
                    <a:pt x="85" y="828"/>
                  </a:cubicBezTo>
                  <a:cubicBezTo>
                    <a:pt x="84" y="829"/>
                    <a:pt x="84" y="829"/>
                    <a:pt x="84" y="829"/>
                  </a:cubicBezTo>
                  <a:cubicBezTo>
                    <a:pt x="84" y="829"/>
                    <a:pt x="86" y="831"/>
                    <a:pt x="88" y="835"/>
                  </a:cubicBezTo>
                  <a:cubicBezTo>
                    <a:pt x="104" y="861"/>
                    <a:pt x="123" y="881"/>
                    <a:pt x="145" y="897"/>
                  </a:cubicBezTo>
                  <a:cubicBezTo>
                    <a:pt x="179" y="923"/>
                    <a:pt x="225" y="941"/>
                    <a:pt x="276" y="918"/>
                  </a:cubicBezTo>
                  <a:cubicBezTo>
                    <a:pt x="332" y="896"/>
                    <a:pt x="406" y="822"/>
                    <a:pt x="456" y="602"/>
                  </a:cubicBezTo>
                  <a:cubicBezTo>
                    <a:pt x="681" y="602"/>
                    <a:pt x="681" y="602"/>
                    <a:pt x="681" y="602"/>
                  </a:cubicBezTo>
                  <a:cubicBezTo>
                    <a:pt x="731" y="822"/>
                    <a:pt x="805" y="896"/>
                    <a:pt x="861" y="918"/>
                  </a:cubicBezTo>
                  <a:cubicBezTo>
                    <a:pt x="912" y="941"/>
                    <a:pt x="958" y="923"/>
                    <a:pt x="991" y="897"/>
                  </a:cubicBezTo>
                  <a:cubicBezTo>
                    <a:pt x="1014" y="881"/>
                    <a:pt x="1033" y="861"/>
                    <a:pt x="1049" y="835"/>
                  </a:cubicBezTo>
                  <a:cubicBezTo>
                    <a:pt x="1051" y="831"/>
                    <a:pt x="1053" y="829"/>
                    <a:pt x="1053" y="829"/>
                  </a:cubicBezTo>
                  <a:cubicBezTo>
                    <a:pt x="1052" y="828"/>
                    <a:pt x="1052" y="828"/>
                    <a:pt x="1052" y="828"/>
                  </a:cubicBezTo>
                  <a:cubicBezTo>
                    <a:pt x="1129" y="695"/>
                    <a:pt x="1136" y="454"/>
                    <a:pt x="1134" y="329"/>
                  </a:cubicBezTo>
                  <a:close/>
                  <a:moveTo>
                    <a:pt x="250" y="548"/>
                  </a:moveTo>
                  <a:cubicBezTo>
                    <a:pt x="157" y="548"/>
                    <a:pt x="82" y="473"/>
                    <a:pt x="82" y="380"/>
                  </a:cubicBezTo>
                  <a:cubicBezTo>
                    <a:pt x="82" y="288"/>
                    <a:pt x="157" y="212"/>
                    <a:pt x="250" y="212"/>
                  </a:cubicBezTo>
                  <a:cubicBezTo>
                    <a:pt x="343" y="212"/>
                    <a:pt x="418" y="288"/>
                    <a:pt x="418" y="380"/>
                  </a:cubicBezTo>
                  <a:cubicBezTo>
                    <a:pt x="418" y="473"/>
                    <a:pt x="343" y="548"/>
                    <a:pt x="250" y="548"/>
                  </a:cubicBezTo>
                  <a:close/>
                  <a:moveTo>
                    <a:pt x="878" y="548"/>
                  </a:moveTo>
                  <a:cubicBezTo>
                    <a:pt x="785" y="548"/>
                    <a:pt x="709" y="473"/>
                    <a:pt x="709" y="380"/>
                  </a:cubicBezTo>
                  <a:cubicBezTo>
                    <a:pt x="709" y="288"/>
                    <a:pt x="785" y="212"/>
                    <a:pt x="878" y="212"/>
                  </a:cubicBezTo>
                  <a:cubicBezTo>
                    <a:pt x="970" y="212"/>
                    <a:pt x="1046" y="288"/>
                    <a:pt x="1046" y="380"/>
                  </a:cubicBezTo>
                  <a:cubicBezTo>
                    <a:pt x="1046" y="473"/>
                    <a:pt x="970" y="548"/>
                    <a:pt x="878" y="5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0">
              <a:extLst>
                <a:ext uri="{FF2B5EF4-FFF2-40B4-BE49-F238E27FC236}">
                  <a16:creationId xmlns:a16="http://schemas.microsoft.com/office/drawing/2014/main" id="{A236D833-F2D3-746A-A906-3BD6CBD507B9}"/>
                </a:ext>
              </a:extLst>
            </p:cNvPr>
            <p:cNvSpPr>
              <a:spLocks noEditPoints="1"/>
            </p:cNvSpPr>
            <p:nvPr/>
          </p:nvSpPr>
          <p:spPr bwMode="auto">
            <a:xfrm>
              <a:off x="-4305301" y="-968375"/>
              <a:ext cx="1125538" cy="1125538"/>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239 w 300"/>
                <a:gd name="T11" fmla="*/ 174 h 300"/>
                <a:gd name="T12" fmla="*/ 171 w 300"/>
                <a:gd name="T13" fmla="*/ 174 h 300"/>
                <a:gd name="T14" fmla="*/ 171 w 300"/>
                <a:gd name="T15" fmla="*/ 244 h 300"/>
                <a:gd name="T16" fmla="*/ 120 w 300"/>
                <a:gd name="T17" fmla="*/ 244 h 300"/>
                <a:gd name="T18" fmla="*/ 120 w 300"/>
                <a:gd name="T19" fmla="*/ 174 h 300"/>
                <a:gd name="T20" fmla="*/ 52 w 300"/>
                <a:gd name="T21" fmla="*/ 174 h 300"/>
                <a:gd name="T22" fmla="*/ 52 w 300"/>
                <a:gd name="T23" fmla="*/ 123 h 300"/>
                <a:gd name="T24" fmla="*/ 120 w 300"/>
                <a:gd name="T25" fmla="*/ 123 h 300"/>
                <a:gd name="T26" fmla="*/ 120 w 300"/>
                <a:gd name="T27" fmla="*/ 57 h 300"/>
                <a:gd name="T28" fmla="*/ 171 w 300"/>
                <a:gd name="T29" fmla="*/ 57 h 300"/>
                <a:gd name="T30" fmla="*/ 171 w 300"/>
                <a:gd name="T31" fmla="*/ 123 h 300"/>
                <a:gd name="T32" fmla="*/ 239 w 300"/>
                <a:gd name="T33" fmla="*/ 123 h 300"/>
                <a:gd name="T34" fmla="*/ 239 w 300"/>
                <a:gd name="T35"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0">
                  <a:moveTo>
                    <a:pt x="150" y="0"/>
                  </a:moveTo>
                  <a:cubicBezTo>
                    <a:pt x="67" y="0"/>
                    <a:pt x="0" y="68"/>
                    <a:pt x="0" y="150"/>
                  </a:cubicBezTo>
                  <a:cubicBezTo>
                    <a:pt x="0" y="233"/>
                    <a:pt x="67" y="300"/>
                    <a:pt x="150" y="300"/>
                  </a:cubicBezTo>
                  <a:cubicBezTo>
                    <a:pt x="233" y="300"/>
                    <a:pt x="300" y="233"/>
                    <a:pt x="300" y="150"/>
                  </a:cubicBezTo>
                  <a:cubicBezTo>
                    <a:pt x="300" y="68"/>
                    <a:pt x="233" y="0"/>
                    <a:pt x="150" y="0"/>
                  </a:cubicBezTo>
                  <a:close/>
                  <a:moveTo>
                    <a:pt x="239" y="174"/>
                  </a:moveTo>
                  <a:cubicBezTo>
                    <a:pt x="171" y="174"/>
                    <a:pt x="171" y="174"/>
                    <a:pt x="171" y="174"/>
                  </a:cubicBezTo>
                  <a:cubicBezTo>
                    <a:pt x="171" y="244"/>
                    <a:pt x="171" y="244"/>
                    <a:pt x="171" y="244"/>
                  </a:cubicBezTo>
                  <a:cubicBezTo>
                    <a:pt x="120" y="244"/>
                    <a:pt x="120" y="244"/>
                    <a:pt x="120" y="244"/>
                  </a:cubicBezTo>
                  <a:cubicBezTo>
                    <a:pt x="120" y="174"/>
                    <a:pt x="120" y="174"/>
                    <a:pt x="120" y="174"/>
                  </a:cubicBezTo>
                  <a:cubicBezTo>
                    <a:pt x="52" y="174"/>
                    <a:pt x="52" y="174"/>
                    <a:pt x="52" y="174"/>
                  </a:cubicBezTo>
                  <a:cubicBezTo>
                    <a:pt x="52" y="123"/>
                    <a:pt x="52" y="123"/>
                    <a:pt x="52" y="123"/>
                  </a:cubicBezTo>
                  <a:cubicBezTo>
                    <a:pt x="120" y="123"/>
                    <a:pt x="120" y="123"/>
                    <a:pt x="120" y="123"/>
                  </a:cubicBezTo>
                  <a:cubicBezTo>
                    <a:pt x="120" y="57"/>
                    <a:pt x="120" y="57"/>
                    <a:pt x="120" y="57"/>
                  </a:cubicBezTo>
                  <a:cubicBezTo>
                    <a:pt x="171" y="57"/>
                    <a:pt x="171" y="57"/>
                    <a:pt x="171" y="57"/>
                  </a:cubicBezTo>
                  <a:cubicBezTo>
                    <a:pt x="171" y="123"/>
                    <a:pt x="171" y="123"/>
                    <a:pt x="171" y="123"/>
                  </a:cubicBezTo>
                  <a:cubicBezTo>
                    <a:pt x="239" y="123"/>
                    <a:pt x="239" y="123"/>
                    <a:pt x="239" y="123"/>
                  </a:cubicBezTo>
                  <a:lnTo>
                    <a:pt x="239"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2" name="Straight Connector 21">
            <a:extLst>
              <a:ext uri="{FF2B5EF4-FFF2-40B4-BE49-F238E27FC236}">
                <a16:creationId xmlns:a16="http://schemas.microsoft.com/office/drawing/2014/main" id="{BA7CC4D9-7F66-7333-B2FC-1FCA27235C30}"/>
              </a:ext>
            </a:extLst>
          </p:cNvPr>
          <p:cNvCxnSpPr>
            <a:cxnSpLocks/>
          </p:cNvCxnSpPr>
          <p:nvPr/>
        </p:nvCxnSpPr>
        <p:spPr>
          <a:xfrm>
            <a:off x="6710485" y="-12951"/>
            <a:ext cx="5466783" cy="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903004B-482E-97E5-CC7F-2760C8DD0238}"/>
              </a:ext>
            </a:extLst>
          </p:cNvPr>
          <p:cNvSpPr txBox="1"/>
          <p:nvPr/>
        </p:nvSpPr>
        <p:spPr>
          <a:xfrm>
            <a:off x="3959508" y="5242913"/>
            <a:ext cx="888678" cy="492443"/>
          </a:xfrm>
          <a:prstGeom prst="rect">
            <a:avLst/>
          </a:prstGeom>
          <a:noFill/>
        </p:spPr>
        <p:txBody>
          <a:bodyPr wrap="square" lIns="0" tIns="0" rIns="0" bIns="0" rtlCol="0">
            <a:spAutoFit/>
          </a:bodyPr>
          <a:lstStyle/>
          <a:p>
            <a:r>
              <a:rPr lang="en-NZ" sz="3200" b="1">
                <a:solidFill>
                  <a:srgbClr val="000000"/>
                </a:solidFill>
              </a:rPr>
              <a:t>79%</a:t>
            </a:r>
            <a:endParaRPr lang="en-NZ" sz="1200">
              <a:solidFill>
                <a:srgbClr val="000000"/>
              </a:solidFill>
            </a:endParaRPr>
          </a:p>
        </p:txBody>
      </p:sp>
      <p:sp>
        <p:nvSpPr>
          <p:cNvPr id="25" name="TextBox 24">
            <a:extLst>
              <a:ext uri="{FF2B5EF4-FFF2-40B4-BE49-F238E27FC236}">
                <a16:creationId xmlns:a16="http://schemas.microsoft.com/office/drawing/2014/main" id="{9F519C15-A0DF-1B77-C37E-17F11DC0E0DE}"/>
              </a:ext>
            </a:extLst>
          </p:cNvPr>
          <p:cNvSpPr txBox="1"/>
          <p:nvPr/>
        </p:nvSpPr>
        <p:spPr>
          <a:xfrm>
            <a:off x="9471047" y="5212135"/>
            <a:ext cx="2000954" cy="553998"/>
          </a:xfrm>
          <a:prstGeom prst="rect">
            <a:avLst/>
          </a:prstGeom>
          <a:noFill/>
        </p:spPr>
        <p:txBody>
          <a:bodyPr wrap="square" lIns="0" tIns="0" rIns="0" bIns="0" rtlCol="0">
            <a:spAutoFit/>
          </a:bodyPr>
          <a:lstStyle/>
          <a:p>
            <a:r>
              <a:rPr lang="en-NZ" sz="1200"/>
              <a:t>of music and sound artists say their income is lower now than it was in February 2020.</a:t>
            </a:r>
          </a:p>
        </p:txBody>
      </p:sp>
      <p:sp>
        <p:nvSpPr>
          <p:cNvPr id="26" name="Rectangle 25">
            <a:extLst>
              <a:ext uri="{FF2B5EF4-FFF2-40B4-BE49-F238E27FC236}">
                <a16:creationId xmlns:a16="http://schemas.microsoft.com/office/drawing/2014/main" id="{4A0F4678-7743-3EDD-AC86-DE5C413DB3F8}"/>
              </a:ext>
            </a:extLst>
          </p:cNvPr>
          <p:cNvSpPr/>
          <p:nvPr/>
        </p:nvSpPr>
        <p:spPr>
          <a:xfrm>
            <a:off x="534312" y="5048114"/>
            <a:ext cx="2052979" cy="322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NZ" sz="2400" b="1">
                <a:solidFill>
                  <a:srgbClr val="3B98B7"/>
                </a:solidFill>
              </a:rPr>
              <a:t>Differences by art form</a:t>
            </a:r>
          </a:p>
        </p:txBody>
      </p:sp>
      <p:sp>
        <p:nvSpPr>
          <p:cNvPr id="3" name="Right Brace 2">
            <a:extLst>
              <a:ext uri="{FF2B5EF4-FFF2-40B4-BE49-F238E27FC236}">
                <a16:creationId xmlns:a16="http://schemas.microsoft.com/office/drawing/2014/main" id="{26585AF4-9DFB-BB2E-E0CA-98B84AC15C34}"/>
              </a:ext>
            </a:extLst>
          </p:cNvPr>
          <p:cNvSpPr/>
          <p:nvPr/>
        </p:nvSpPr>
        <p:spPr>
          <a:xfrm rot="16200000">
            <a:off x="2413127" y="1101209"/>
            <a:ext cx="176446" cy="4247632"/>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5" name="Right Brace 4">
            <a:extLst>
              <a:ext uri="{FF2B5EF4-FFF2-40B4-BE49-F238E27FC236}">
                <a16:creationId xmlns:a16="http://schemas.microsoft.com/office/drawing/2014/main" id="{889F355A-BFAE-3A9F-8570-873274D4303D}"/>
              </a:ext>
            </a:extLst>
          </p:cNvPr>
          <p:cNvSpPr/>
          <p:nvPr/>
        </p:nvSpPr>
        <p:spPr>
          <a:xfrm rot="16200000">
            <a:off x="9347862" y="911633"/>
            <a:ext cx="176447" cy="4626782"/>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 name="TextBox 7">
            <a:extLst>
              <a:ext uri="{FF2B5EF4-FFF2-40B4-BE49-F238E27FC236}">
                <a16:creationId xmlns:a16="http://schemas.microsoft.com/office/drawing/2014/main" id="{C0A8966C-B455-C6F5-B322-4D6254C338D7}"/>
              </a:ext>
            </a:extLst>
          </p:cNvPr>
          <p:cNvSpPr txBox="1"/>
          <p:nvPr/>
        </p:nvSpPr>
        <p:spPr>
          <a:xfrm>
            <a:off x="1061941" y="2130253"/>
            <a:ext cx="2851292" cy="861774"/>
          </a:xfrm>
          <a:prstGeom prst="rect">
            <a:avLst/>
          </a:prstGeom>
          <a:noFill/>
        </p:spPr>
        <p:txBody>
          <a:bodyPr wrap="square" lIns="0" tIns="0" rIns="0" bIns="0" rtlCol="0">
            <a:spAutoFit/>
          </a:bodyPr>
          <a:lstStyle/>
          <a:p>
            <a:pPr algn="ctr"/>
            <a:r>
              <a:rPr lang="en-NZ" sz="3200" b="1">
                <a:solidFill>
                  <a:srgbClr val="348476"/>
                </a:solidFill>
              </a:rPr>
              <a:t>38% </a:t>
            </a:r>
            <a:br>
              <a:rPr lang="en-NZ" sz="3200" b="1"/>
            </a:br>
            <a:r>
              <a:rPr lang="en-NZ" sz="1200"/>
              <a:t>of creative professionals have a higher income now than pre-COVID</a:t>
            </a:r>
          </a:p>
        </p:txBody>
      </p:sp>
      <p:sp>
        <p:nvSpPr>
          <p:cNvPr id="9" name="TextBox 8">
            <a:extLst>
              <a:ext uri="{FF2B5EF4-FFF2-40B4-BE49-F238E27FC236}">
                <a16:creationId xmlns:a16="http://schemas.microsoft.com/office/drawing/2014/main" id="{F12FFECB-B4DF-31CA-3AC8-EC7CA5997501}"/>
              </a:ext>
            </a:extLst>
          </p:cNvPr>
          <p:cNvSpPr txBox="1"/>
          <p:nvPr/>
        </p:nvSpPr>
        <p:spPr>
          <a:xfrm>
            <a:off x="8145017" y="2130253"/>
            <a:ext cx="2851292" cy="861774"/>
          </a:xfrm>
          <a:prstGeom prst="rect">
            <a:avLst/>
          </a:prstGeom>
          <a:noFill/>
        </p:spPr>
        <p:txBody>
          <a:bodyPr wrap="square" lIns="0" tIns="0" rIns="0" bIns="0" rtlCol="0">
            <a:spAutoFit/>
          </a:bodyPr>
          <a:lstStyle/>
          <a:p>
            <a:pPr algn="ctr"/>
            <a:r>
              <a:rPr lang="en-NZ" sz="3200" b="1">
                <a:solidFill>
                  <a:srgbClr val="C46C6F"/>
                </a:solidFill>
              </a:rPr>
              <a:t>40%</a:t>
            </a:r>
            <a:br>
              <a:rPr lang="en-NZ" sz="3200" b="1"/>
            </a:br>
            <a:r>
              <a:rPr lang="en-NZ" sz="1200"/>
              <a:t>of creative professionals have a lower income now than pre-COVID</a:t>
            </a:r>
          </a:p>
        </p:txBody>
      </p:sp>
      <p:sp>
        <p:nvSpPr>
          <p:cNvPr id="12" name="TextBox 11">
            <a:extLst>
              <a:ext uri="{FF2B5EF4-FFF2-40B4-BE49-F238E27FC236}">
                <a16:creationId xmlns:a16="http://schemas.microsoft.com/office/drawing/2014/main" id="{E4E28BA5-484D-51AE-9472-5EBD827EFB19}"/>
              </a:ext>
            </a:extLst>
          </p:cNvPr>
          <p:cNvSpPr txBox="1"/>
          <p:nvPr/>
        </p:nvSpPr>
        <p:spPr>
          <a:xfrm>
            <a:off x="4924939" y="5165969"/>
            <a:ext cx="2280431" cy="646331"/>
          </a:xfrm>
          <a:prstGeom prst="rect">
            <a:avLst/>
          </a:prstGeom>
          <a:noFill/>
        </p:spPr>
        <p:txBody>
          <a:bodyPr wrap="square">
            <a:spAutoFit/>
          </a:bodyPr>
          <a:lstStyle/>
          <a:p>
            <a:r>
              <a:rPr kumimoji="0" lang="en-NZ" sz="1200" b="0" i="0" u="none" strike="noStrike" kern="1200" cap="none" spc="0" normalizeH="0" baseline="0" noProof="0">
                <a:ln>
                  <a:noFill/>
                </a:ln>
                <a:solidFill>
                  <a:srgbClr val="333333"/>
                </a:solidFill>
                <a:effectLst/>
                <a:uLnTx/>
                <a:uFillTx/>
                <a:latin typeface="Arial"/>
                <a:ea typeface="+mn-ea"/>
                <a:cs typeface="+mn-cs"/>
              </a:rPr>
              <a:t>of video game developers say their income is higher now than it was in February 2020.</a:t>
            </a:r>
            <a:endParaRPr lang="en-NZ"/>
          </a:p>
        </p:txBody>
      </p:sp>
      <p:sp>
        <p:nvSpPr>
          <p:cNvPr id="13" name="TextBox 12">
            <a:extLst>
              <a:ext uri="{FF2B5EF4-FFF2-40B4-BE49-F238E27FC236}">
                <a16:creationId xmlns:a16="http://schemas.microsoft.com/office/drawing/2014/main" id="{DAE55509-EA08-B0BA-315B-51D1C0064A7A}"/>
              </a:ext>
            </a:extLst>
          </p:cNvPr>
          <p:cNvSpPr txBox="1"/>
          <p:nvPr/>
        </p:nvSpPr>
        <p:spPr>
          <a:xfrm>
            <a:off x="8442820" y="5242913"/>
            <a:ext cx="888678" cy="492443"/>
          </a:xfrm>
          <a:prstGeom prst="rect">
            <a:avLst/>
          </a:prstGeom>
          <a:noFill/>
        </p:spPr>
        <p:txBody>
          <a:bodyPr wrap="square" lIns="0" tIns="0" rIns="0" bIns="0" rtlCol="0">
            <a:spAutoFit/>
          </a:bodyPr>
          <a:lstStyle/>
          <a:p>
            <a:r>
              <a:rPr lang="en-NZ" sz="3200" b="1">
                <a:solidFill>
                  <a:srgbClr val="000000"/>
                </a:solidFill>
              </a:rPr>
              <a:t>47%</a:t>
            </a:r>
            <a:endParaRPr lang="en-NZ" sz="1200">
              <a:solidFill>
                <a:srgbClr val="000000"/>
              </a:solidFill>
            </a:endParaRPr>
          </a:p>
        </p:txBody>
      </p:sp>
      <p:graphicFrame>
        <p:nvGraphicFramePr>
          <p:cNvPr id="14" name="Table 13">
            <a:extLst>
              <a:ext uri="{FF2B5EF4-FFF2-40B4-BE49-F238E27FC236}">
                <a16:creationId xmlns:a16="http://schemas.microsoft.com/office/drawing/2014/main" id="{CC5334D3-3AA0-DC48-BA98-A5EDA8C60A6C}"/>
              </a:ext>
            </a:extLst>
          </p:cNvPr>
          <p:cNvGraphicFramePr>
            <a:graphicFrameLocks noGrp="1"/>
          </p:cNvGraphicFramePr>
          <p:nvPr>
            <p:extLst>
              <p:ext uri="{D42A27DB-BD31-4B8C-83A1-F6EECF244321}">
                <p14:modId xmlns:p14="http://schemas.microsoft.com/office/powerpoint/2010/main" val="2874135330"/>
              </p:ext>
            </p:extLst>
          </p:nvPr>
        </p:nvGraphicFramePr>
        <p:xfrm>
          <a:off x="1061941" y="4053127"/>
          <a:ext cx="11283716" cy="596017"/>
        </p:xfrm>
        <a:graphic>
          <a:graphicData uri="http://schemas.openxmlformats.org/drawingml/2006/table">
            <a:tbl>
              <a:tblPr/>
              <a:tblGrid>
                <a:gridCol w="2512568">
                  <a:extLst>
                    <a:ext uri="{9D8B030D-6E8A-4147-A177-3AD203B41FA5}">
                      <a16:colId xmlns:a16="http://schemas.microsoft.com/office/drawing/2014/main" val="1947175350"/>
                    </a:ext>
                  </a:extLst>
                </a:gridCol>
                <a:gridCol w="2192787">
                  <a:extLst>
                    <a:ext uri="{9D8B030D-6E8A-4147-A177-3AD203B41FA5}">
                      <a16:colId xmlns:a16="http://schemas.microsoft.com/office/drawing/2014/main" val="4188614784"/>
                    </a:ext>
                  </a:extLst>
                </a:gridCol>
                <a:gridCol w="2192787">
                  <a:extLst>
                    <a:ext uri="{9D8B030D-6E8A-4147-A177-3AD203B41FA5}">
                      <a16:colId xmlns:a16="http://schemas.microsoft.com/office/drawing/2014/main" val="2771495889"/>
                    </a:ext>
                  </a:extLst>
                </a:gridCol>
                <a:gridCol w="2192787">
                  <a:extLst>
                    <a:ext uri="{9D8B030D-6E8A-4147-A177-3AD203B41FA5}">
                      <a16:colId xmlns:a16="http://schemas.microsoft.com/office/drawing/2014/main" val="3375024484"/>
                    </a:ext>
                  </a:extLst>
                </a:gridCol>
                <a:gridCol w="2192787">
                  <a:extLst>
                    <a:ext uri="{9D8B030D-6E8A-4147-A177-3AD203B41FA5}">
                      <a16:colId xmlns:a16="http://schemas.microsoft.com/office/drawing/2014/main" val="3206618585"/>
                    </a:ext>
                  </a:extLst>
                </a:gridCol>
              </a:tblGrid>
              <a:tr h="596017">
                <a:tc>
                  <a:txBody>
                    <a:bodyPr/>
                    <a:lstStyle/>
                    <a:p>
                      <a:pPr algn="l" fontAlgn="b"/>
                      <a:r>
                        <a:rPr lang="en-US" sz="1050" b="0" i="0" u="none" strike="noStrike">
                          <a:solidFill>
                            <a:srgbClr val="000000"/>
                          </a:solidFill>
                          <a:effectLst/>
                          <a:latin typeface="+mj-lt"/>
                        </a:rPr>
                        <a:t>Creative income a lot </a:t>
                      </a:r>
                      <a:br>
                        <a:rPr lang="en-US" sz="1050" b="0" i="0" u="none" strike="noStrike">
                          <a:solidFill>
                            <a:srgbClr val="000000"/>
                          </a:solidFill>
                          <a:effectLst/>
                          <a:latin typeface="+mj-lt"/>
                        </a:rPr>
                      </a:br>
                      <a:r>
                        <a:rPr lang="en-US" sz="1050" b="0" i="0" u="none" strike="noStrike">
                          <a:solidFill>
                            <a:srgbClr val="000000"/>
                          </a:solidFill>
                          <a:effectLst/>
                          <a:latin typeface="+mj-lt"/>
                        </a:rPr>
                        <a:t>higher than in Feb 2020</a:t>
                      </a:r>
                    </a:p>
                  </a:txBody>
                  <a:tcPr marL="6350" marR="6350" marT="6350" marB="0" anchor="ctr">
                    <a:lnL>
                      <a:noFill/>
                    </a:lnL>
                    <a:lnR>
                      <a:noFill/>
                    </a:lnR>
                    <a:lnT>
                      <a:noFill/>
                    </a:lnT>
                    <a:lnB>
                      <a:noFill/>
                    </a:lnB>
                    <a:noFill/>
                  </a:tcPr>
                </a:tc>
                <a:tc>
                  <a:txBody>
                    <a:bodyPr/>
                    <a:lstStyle/>
                    <a:p>
                      <a:pPr algn="l" fontAlgn="b"/>
                      <a:r>
                        <a:rPr lang="en-NZ" sz="1050" b="0" i="0" u="none" strike="noStrike">
                          <a:solidFill>
                            <a:srgbClr val="000000"/>
                          </a:solidFill>
                          <a:effectLst/>
                          <a:latin typeface="+mj-lt"/>
                        </a:rPr>
                        <a:t>Creative income </a:t>
                      </a:r>
                      <a:br>
                        <a:rPr lang="en-NZ" sz="1050" b="0" i="0" u="none" strike="noStrike">
                          <a:solidFill>
                            <a:srgbClr val="000000"/>
                          </a:solidFill>
                          <a:effectLst/>
                          <a:latin typeface="+mj-lt"/>
                        </a:rPr>
                      </a:br>
                      <a:r>
                        <a:rPr lang="en-NZ" sz="1050" b="0" i="0" u="none" strike="noStrike">
                          <a:solidFill>
                            <a:srgbClr val="000000"/>
                          </a:solidFill>
                          <a:effectLst/>
                          <a:latin typeface="+mj-lt"/>
                        </a:rPr>
                        <a:t>slightly higher</a:t>
                      </a:r>
                    </a:p>
                  </a:txBody>
                  <a:tcPr marL="6350" marR="6350" marT="6350" marB="0" anchor="ctr">
                    <a:lnL>
                      <a:noFill/>
                    </a:lnL>
                    <a:lnR>
                      <a:noFill/>
                    </a:lnR>
                    <a:lnT>
                      <a:noFill/>
                    </a:lnT>
                    <a:lnB>
                      <a:noFill/>
                    </a:lnB>
                    <a:noFill/>
                  </a:tcPr>
                </a:tc>
                <a:tc>
                  <a:txBody>
                    <a:bodyPr/>
                    <a:lstStyle/>
                    <a:p>
                      <a:pPr algn="l" fontAlgn="b"/>
                      <a:r>
                        <a:rPr lang="en-NZ" sz="1050" b="0" i="0" u="none" strike="noStrike">
                          <a:solidFill>
                            <a:srgbClr val="000000"/>
                          </a:solidFill>
                          <a:effectLst/>
                          <a:latin typeface="+mj-lt"/>
                        </a:rPr>
                        <a:t>Unchanged</a:t>
                      </a:r>
                    </a:p>
                  </a:txBody>
                  <a:tcPr marL="6350" marR="6350" marT="6350" marB="0" anchor="ctr">
                    <a:lnL>
                      <a:noFill/>
                    </a:lnL>
                    <a:lnR>
                      <a:noFill/>
                    </a:lnR>
                    <a:lnT>
                      <a:noFill/>
                    </a:lnT>
                    <a:lnB>
                      <a:noFill/>
                    </a:lnB>
                    <a:noFill/>
                  </a:tcPr>
                </a:tc>
                <a:tc>
                  <a:txBody>
                    <a:bodyPr/>
                    <a:lstStyle/>
                    <a:p>
                      <a:pPr algn="l" fontAlgn="b"/>
                      <a:r>
                        <a:rPr lang="en-NZ" sz="1050" b="0" i="0" u="none" strike="noStrike">
                          <a:solidFill>
                            <a:srgbClr val="000000"/>
                          </a:solidFill>
                          <a:effectLst/>
                          <a:latin typeface="+mj-lt"/>
                        </a:rPr>
                        <a:t>Creative income </a:t>
                      </a:r>
                      <a:br>
                        <a:rPr lang="en-NZ" sz="1050" b="0" i="0" u="none" strike="noStrike">
                          <a:solidFill>
                            <a:srgbClr val="000000"/>
                          </a:solidFill>
                          <a:effectLst/>
                          <a:latin typeface="+mj-lt"/>
                        </a:rPr>
                      </a:br>
                      <a:r>
                        <a:rPr lang="en-NZ" sz="1050" b="0" i="0" u="none" strike="noStrike">
                          <a:solidFill>
                            <a:srgbClr val="000000"/>
                          </a:solidFill>
                          <a:effectLst/>
                          <a:latin typeface="+mj-lt"/>
                        </a:rPr>
                        <a:t>slightly lower</a:t>
                      </a:r>
                    </a:p>
                  </a:txBody>
                  <a:tcPr marL="6350" marR="6350" marT="6350" marB="0" anchor="ctr">
                    <a:lnL>
                      <a:noFill/>
                    </a:lnL>
                    <a:lnR>
                      <a:noFill/>
                    </a:lnR>
                    <a:lnT>
                      <a:noFill/>
                    </a:lnT>
                    <a:lnB>
                      <a:noFill/>
                    </a:lnB>
                    <a:noFill/>
                  </a:tcPr>
                </a:tc>
                <a:tc>
                  <a:txBody>
                    <a:bodyPr/>
                    <a:lstStyle/>
                    <a:p>
                      <a:pPr algn="l" fontAlgn="b"/>
                      <a:r>
                        <a:rPr lang="en-US" sz="1050" b="0" i="0" u="none" strike="noStrike">
                          <a:solidFill>
                            <a:srgbClr val="000000"/>
                          </a:solidFill>
                          <a:effectLst/>
                          <a:latin typeface="+mj-lt"/>
                        </a:rPr>
                        <a:t>Creative income a lot </a:t>
                      </a:r>
                      <a:br>
                        <a:rPr lang="en-US" sz="1050" b="0" i="0" u="none" strike="noStrike">
                          <a:solidFill>
                            <a:srgbClr val="000000"/>
                          </a:solidFill>
                          <a:effectLst/>
                          <a:latin typeface="+mj-lt"/>
                        </a:rPr>
                      </a:br>
                      <a:r>
                        <a:rPr lang="en-US" sz="1050" b="0" i="0" u="none" strike="noStrike">
                          <a:solidFill>
                            <a:srgbClr val="000000"/>
                          </a:solidFill>
                          <a:effectLst/>
                          <a:latin typeface="+mj-lt"/>
                        </a:rPr>
                        <a:t>lower than in Feb 2020</a:t>
                      </a:r>
                    </a:p>
                  </a:txBody>
                  <a:tcPr marL="6350" marR="6350" marT="6350" marB="0" anchor="ctr">
                    <a:lnL>
                      <a:noFill/>
                    </a:lnL>
                    <a:lnR>
                      <a:noFill/>
                    </a:lnR>
                    <a:lnT>
                      <a:noFill/>
                    </a:lnT>
                    <a:lnB>
                      <a:noFill/>
                    </a:lnB>
                    <a:noFill/>
                  </a:tcPr>
                </a:tc>
                <a:extLst>
                  <a:ext uri="{0D108BD9-81ED-4DB2-BD59-A6C34878D82A}">
                    <a16:rowId xmlns:a16="http://schemas.microsoft.com/office/drawing/2014/main" val="1664486532"/>
                  </a:ext>
                </a:extLst>
              </a:tr>
            </a:tbl>
          </a:graphicData>
        </a:graphic>
      </p:graphicFrame>
      <p:sp>
        <p:nvSpPr>
          <p:cNvPr id="15" name="Rectangle 14">
            <a:extLst>
              <a:ext uri="{FF2B5EF4-FFF2-40B4-BE49-F238E27FC236}">
                <a16:creationId xmlns:a16="http://schemas.microsoft.com/office/drawing/2014/main" id="{F3ACC2E0-485A-3FD3-AA95-EBE22F1EE073}"/>
              </a:ext>
            </a:extLst>
          </p:cNvPr>
          <p:cNvSpPr/>
          <p:nvPr/>
        </p:nvSpPr>
        <p:spPr bwMode="ltGray">
          <a:xfrm>
            <a:off x="806116" y="4186989"/>
            <a:ext cx="72000" cy="349520"/>
          </a:xfrm>
          <a:prstGeom prst="rect">
            <a:avLst/>
          </a:prstGeom>
          <a:solidFill>
            <a:srgbClr val="34847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3" name="Rectangle 22">
            <a:extLst>
              <a:ext uri="{FF2B5EF4-FFF2-40B4-BE49-F238E27FC236}">
                <a16:creationId xmlns:a16="http://schemas.microsoft.com/office/drawing/2014/main" id="{E2E34694-DFBB-A2F2-D32A-E17717B59DDF}"/>
              </a:ext>
            </a:extLst>
          </p:cNvPr>
          <p:cNvSpPr/>
          <p:nvPr/>
        </p:nvSpPr>
        <p:spPr bwMode="ltGray">
          <a:xfrm>
            <a:off x="3218569" y="4186989"/>
            <a:ext cx="72000" cy="349520"/>
          </a:xfrm>
          <a:prstGeom prst="rect">
            <a:avLst/>
          </a:prstGeom>
          <a:solidFill>
            <a:srgbClr val="85B5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8" name="Rectangle 27">
            <a:extLst>
              <a:ext uri="{FF2B5EF4-FFF2-40B4-BE49-F238E27FC236}">
                <a16:creationId xmlns:a16="http://schemas.microsoft.com/office/drawing/2014/main" id="{28B73EF0-9CEC-7E62-7C99-11D188878680}"/>
              </a:ext>
            </a:extLst>
          </p:cNvPr>
          <p:cNvSpPr/>
          <p:nvPr/>
        </p:nvSpPr>
        <p:spPr bwMode="ltGray">
          <a:xfrm>
            <a:off x="5546556" y="4186989"/>
            <a:ext cx="72000" cy="34952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9" name="Rectangle 28">
            <a:extLst>
              <a:ext uri="{FF2B5EF4-FFF2-40B4-BE49-F238E27FC236}">
                <a16:creationId xmlns:a16="http://schemas.microsoft.com/office/drawing/2014/main" id="{7D502F45-E4EF-CB9E-9869-F1BD7273FC1D}"/>
              </a:ext>
            </a:extLst>
          </p:cNvPr>
          <p:cNvSpPr/>
          <p:nvPr/>
        </p:nvSpPr>
        <p:spPr bwMode="ltGray">
          <a:xfrm>
            <a:off x="7718352" y="4186989"/>
            <a:ext cx="72000" cy="349520"/>
          </a:xfrm>
          <a:prstGeom prst="rect">
            <a:avLst/>
          </a:prstGeom>
          <a:solidFill>
            <a:srgbClr val="DCA7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0" name="Rectangle 29">
            <a:extLst>
              <a:ext uri="{FF2B5EF4-FFF2-40B4-BE49-F238E27FC236}">
                <a16:creationId xmlns:a16="http://schemas.microsoft.com/office/drawing/2014/main" id="{505C9C58-F70F-ACEA-5FB9-13EF41BACC32}"/>
              </a:ext>
            </a:extLst>
          </p:cNvPr>
          <p:cNvSpPr/>
          <p:nvPr/>
        </p:nvSpPr>
        <p:spPr bwMode="ltGray">
          <a:xfrm>
            <a:off x="9890148" y="4186989"/>
            <a:ext cx="72000" cy="349520"/>
          </a:xfrm>
          <a:prstGeom prst="rect">
            <a:avLst/>
          </a:prstGeom>
          <a:solidFill>
            <a:srgbClr val="C46C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1" name="Slide Number Placeholder 30">
            <a:extLst>
              <a:ext uri="{FF2B5EF4-FFF2-40B4-BE49-F238E27FC236}">
                <a16:creationId xmlns:a16="http://schemas.microsoft.com/office/drawing/2014/main" id="{7907BA3C-6699-225B-6FDC-F7D8F3F5376A}"/>
              </a:ext>
            </a:extLst>
          </p:cNvPr>
          <p:cNvSpPr>
            <a:spLocks noGrp="1"/>
          </p:cNvSpPr>
          <p:nvPr>
            <p:ph type="sldNum" sz="quarter" idx="10"/>
          </p:nvPr>
        </p:nvSpPr>
        <p:spPr/>
        <p:txBody>
          <a:bodyPr/>
          <a:lstStyle/>
          <a:p>
            <a:fld id="{4034BEE3-566C-4068-A777-C3A4762E861B}" type="slidenum">
              <a:rPr lang="en-GB" smtClean="0"/>
              <a:pPr/>
              <a:t>13</a:t>
            </a:fld>
            <a:endParaRPr lang="en-GB"/>
          </a:p>
        </p:txBody>
      </p:sp>
    </p:spTree>
    <p:extLst>
      <p:ext uri="{BB962C8B-B14F-4D97-AF65-F5344CB8AC3E}">
        <p14:creationId xmlns:p14="http://schemas.microsoft.com/office/powerpoint/2010/main" val="6675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C715D7-61B5-5B0B-0A3F-2E826F97A6B9}"/>
              </a:ext>
            </a:extLst>
          </p:cNvPr>
          <p:cNvSpPr/>
          <p:nvPr/>
        </p:nvSpPr>
        <p:spPr bwMode="ltGray">
          <a:xfrm>
            <a:off x="359999" y="849045"/>
            <a:ext cx="11466512" cy="56972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8" name="Rectangle 7">
            <a:extLst>
              <a:ext uri="{FF2B5EF4-FFF2-40B4-BE49-F238E27FC236}">
                <a16:creationId xmlns:a16="http://schemas.microsoft.com/office/drawing/2014/main" id="{790F0D85-A215-4BEF-B49D-F22DEB9BED6C}"/>
              </a:ext>
            </a:extLst>
          </p:cNvPr>
          <p:cNvSpPr/>
          <p:nvPr/>
        </p:nvSpPr>
        <p:spPr>
          <a:xfrm>
            <a:off x="359024" y="1506283"/>
            <a:ext cx="2077487" cy="4507936"/>
          </a:xfrm>
          <a:prstGeom prst="rect">
            <a:avLst/>
          </a:prstGeom>
          <a:solidFill>
            <a:srgbClr val="1631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cxnSp>
        <p:nvCxnSpPr>
          <p:cNvPr id="9" name="Straight Connector 8">
            <a:extLst>
              <a:ext uri="{FF2B5EF4-FFF2-40B4-BE49-F238E27FC236}">
                <a16:creationId xmlns:a16="http://schemas.microsoft.com/office/drawing/2014/main" id="{4F00AE67-C57B-47E0-8AFC-A46569061BD8}"/>
              </a:ext>
            </a:extLst>
          </p:cNvPr>
          <p:cNvCxnSpPr>
            <a:cxnSpLocks/>
          </p:cNvCxnSpPr>
          <p:nvPr/>
        </p:nvCxnSpPr>
        <p:spPr>
          <a:xfrm>
            <a:off x="2631256" y="5322887"/>
            <a:ext cx="9090023" cy="0"/>
          </a:xfrm>
          <a:prstGeom prst="line">
            <a:avLst/>
          </a:prstGeom>
          <a:ln w="12700">
            <a:solidFill>
              <a:srgbClr val="3E3F3E"/>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68C2E4-8FB7-42E2-944B-D641375E37BC}"/>
              </a:ext>
            </a:extLst>
          </p:cNvPr>
          <p:cNvCxnSpPr>
            <a:cxnSpLocks/>
          </p:cNvCxnSpPr>
          <p:nvPr/>
        </p:nvCxnSpPr>
        <p:spPr>
          <a:xfrm>
            <a:off x="2609001" y="3136540"/>
            <a:ext cx="9090023" cy="0"/>
          </a:xfrm>
          <a:prstGeom prst="line">
            <a:avLst/>
          </a:prstGeom>
          <a:ln w="12700">
            <a:solidFill>
              <a:srgbClr val="3E3F3E"/>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AutoShape 3">
            <a:extLst>
              <a:ext uri="{FF2B5EF4-FFF2-40B4-BE49-F238E27FC236}">
                <a16:creationId xmlns:a16="http://schemas.microsoft.com/office/drawing/2014/main" id="{03BF4EC1-9126-A656-61DB-C428459107DA}"/>
              </a:ext>
            </a:extLst>
          </p:cNvPr>
          <p:cNvSpPr>
            <a:spLocks noChangeAspect="1" noChangeArrowheads="1" noTextEdit="1"/>
          </p:cNvSpPr>
          <p:nvPr/>
        </p:nvSpPr>
        <p:spPr bwMode="auto">
          <a:xfrm>
            <a:off x="-1404504" y="1797249"/>
            <a:ext cx="138318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7" name="Oval 6">
            <a:extLst>
              <a:ext uri="{FF2B5EF4-FFF2-40B4-BE49-F238E27FC236}">
                <a16:creationId xmlns:a16="http://schemas.microsoft.com/office/drawing/2014/main" id="{24695DE5-BCA2-0BAF-54B5-A88FAEAD7D80}"/>
              </a:ext>
            </a:extLst>
          </p:cNvPr>
          <p:cNvSpPr>
            <a:spLocks noChangeArrowheads="1"/>
          </p:cNvSpPr>
          <p:nvPr/>
        </p:nvSpPr>
        <p:spPr bwMode="auto">
          <a:xfrm>
            <a:off x="2981325" y="2569803"/>
            <a:ext cx="1138238" cy="1133475"/>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68" name="Oval 7">
            <a:extLst>
              <a:ext uri="{FF2B5EF4-FFF2-40B4-BE49-F238E27FC236}">
                <a16:creationId xmlns:a16="http://schemas.microsoft.com/office/drawing/2014/main" id="{0DD39624-EE7A-5B5D-AAF4-5A4366F90FCB}"/>
              </a:ext>
            </a:extLst>
          </p:cNvPr>
          <p:cNvSpPr>
            <a:spLocks noChangeArrowheads="1"/>
          </p:cNvSpPr>
          <p:nvPr/>
        </p:nvSpPr>
        <p:spPr bwMode="auto">
          <a:xfrm>
            <a:off x="4856162" y="2638065"/>
            <a:ext cx="1001713" cy="996950"/>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69" name="Oval 8">
            <a:extLst>
              <a:ext uri="{FF2B5EF4-FFF2-40B4-BE49-F238E27FC236}">
                <a16:creationId xmlns:a16="http://schemas.microsoft.com/office/drawing/2014/main" id="{11F42266-798C-7293-8147-5C4CDEAE8120}"/>
              </a:ext>
            </a:extLst>
          </p:cNvPr>
          <p:cNvSpPr>
            <a:spLocks noChangeArrowheads="1"/>
          </p:cNvSpPr>
          <p:nvPr/>
        </p:nvSpPr>
        <p:spPr bwMode="auto">
          <a:xfrm>
            <a:off x="6677025" y="2646003"/>
            <a:ext cx="973138" cy="981075"/>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0" name="Oval 9">
            <a:extLst>
              <a:ext uri="{FF2B5EF4-FFF2-40B4-BE49-F238E27FC236}">
                <a16:creationId xmlns:a16="http://schemas.microsoft.com/office/drawing/2014/main" id="{6229AA2A-BBE1-D056-FFC3-BC99201A4641}"/>
              </a:ext>
            </a:extLst>
          </p:cNvPr>
          <p:cNvSpPr>
            <a:spLocks noChangeArrowheads="1"/>
          </p:cNvSpPr>
          <p:nvPr/>
        </p:nvSpPr>
        <p:spPr bwMode="auto">
          <a:xfrm>
            <a:off x="8545512" y="2707121"/>
            <a:ext cx="849313" cy="858838"/>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1" name="Oval 10">
            <a:extLst>
              <a:ext uri="{FF2B5EF4-FFF2-40B4-BE49-F238E27FC236}">
                <a16:creationId xmlns:a16="http://schemas.microsoft.com/office/drawing/2014/main" id="{542D84D3-437D-5AAA-BC98-9D1A7DD17BBF}"/>
              </a:ext>
            </a:extLst>
          </p:cNvPr>
          <p:cNvSpPr>
            <a:spLocks noChangeArrowheads="1"/>
          </p:cNvSpPr>
          <p:nvPr/>
        </p:nvSpPr>
        <p:spPr bwMode="auto">
          <a:xfrm>
            <a:off x="10367962" y="2722203"/>
            <a:ext cx="819150" cy="828675"/>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2" name="Oval 11">
            <a:extLst>
              <a:ext uri="{FF2B5EF4-FFF2-40B4-BE49-F238E27FC236}">
                <a16:creationId xmlns:a16="http://schemas.microsoft.com/office/drawing/2014/main" id="{61904791-293D-D2B1-4EAB-08896535664E}"/>
              </a:ext>
            </a:extLst>
          </p:cNvPr>
          <p:cNvSpPr>
            <a:spLocks noChangeArrowheads="1"/>
          </p:cNvSpPr>
          <p:nvPr/>
        </p:nvSpPr>
        <p:spPr bwMode="auto">
          <a:xfrm>
            <a:off x="3140075" y="4908550"/>
            <a:ext cx="819150" cy="828675"/>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3" name="Oval 12">
            <a:extLst>
              <a:ext uri="{FF2B5EF4-FFF2-40B4-BE49-F238E27FC236}">
                <a16:creationId xmlns:a16="http://schemas.microsoft.com/office/drawing/2014/main" id="{BDFAE9AA-062C-073E-581C-D7F7928E298F}"/>
              </a:ext>
            </a:extLst>
          </p:cNvPr>
          <p:cNvSpPr>
            <a:spLocks noChangeArrowheads="1"/>
          </p:cNvSpPr>
          <p:nvPr/>
        </p:nvSpPr>
        <p:spPr bwMode="auto">
          <a:xfrm>
            <a:off x="4968875" y="4934743"/>
            <a:ext cx="774700" cy="776288"/>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4" name="Oval 13">
            <a:extLst>
              <a:ext uri="{FF2B5EF4-FFF2-40B4-BE49-F238E27FC236}">
                <a16:creationId xmlns:a16="http://schemas.microsoft.com/office/drawing/2014/main" id="{43E67F85-9B70-F57B-4E29-D95A4CD616B7}"/>
              </a:ext>
            </a:extLst>
          </p:cNvPr>
          <p:cNvSpPr>
            <a:spLocks noChangeArrowheads="1"/>
          </p:cNvSpPr>
          <p:nvPr/>
        </p:nvSpPr>
        <p:spPr bwMode="auto">
          <a:xfrm>
            <a:off x="6783387" y="4946650"/>
            <a:ext cx="760413" cy="752475"/>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5" name="Oval 14">
            <a:extLst>
              <a:ext uri="{FF2B5EF4-FFF2-40B4-BE49-F238E27FC236}">
                <a16:creationId xmlns:a16="http://schemas.microsoft.com/office/drawing/2014/main" id="{397D6FD5-5E64-C5D7-A6E6-D577827A9189}"/>
              </a:ext>
            </a:extLst>
          </p:cNvPr>
          <p:cNvSpPr>
            <a:spLocks noChangeArrowheads="1"/>
          </p:cNvSpPr>
          <p:nvPr/>
        </p:nvSpPr>
        <p:spPr bwMode="auto">
          <a:xfrm>
            <a:off x="8605837" y="4957762"/>
            <a:ext cx="728663" cy="730250"/>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6" name="Oval 15">
            <a:extLst>
              <a:ext uri="{FF2B5EF4-FFF2-40B4-BE49-F238E27FC236}">
                <a16:creationId xmlns:a16="http://schemas.microsoft.com/office/drawing/2014/main" id="{24F500FE-E23A-8FFF-B0A7-38E314E82779}"/>
              </a:ext>
            </a:extLst>
          </p:cNvPr>
          <p:cNvSpPr>
            <a:spLocks noChangeArrowheads="1"/>
          </p:cNvSpPr>
          <p:nvPr/>
        </p:nvSpPr>
        <p:spPr bwMode="auto">
          <a:xfrm>
            <a:off x="10472737" y="5018881"/>
            <a:ext cx="608013" cy="608013"/>
          </a:xfrm>
          <a:prstGeom prst="ellipse">
            <a:avLst/>
          </a:prstGeom>
          <a:solidFill>
            <a:srgbClr val="3484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7" name="Rectangle 16">
            <a:extLst>
              <a:ext uri="{FF2B5EF4-FFF2-40B4-BE49-F238E27FC236}">
                <a16:creationId xmlns:a16="http://schemas.microsoft.com/office/drawing/2014/main" id="{CCA640CE-6778-14B4-7545-CC20A51108B0}"/>
              </a:ext>
            </a:extLst>
          </p:cNvPr>
          <p:cNvSpPr>
            <a:spLocks noChangeArrowheads="1"/>
          </p:cNvSpPr>
          <p:nvPr/>
        </p:nvSpPr>
        <p:spPr bwMode="auto">
          <a:xfrm>
            <a:off x="560878" y="3065828"/>
            <a:ext cx="16671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chemeClr val="bg1"/>
                </a:solidFill>
                <a:effectLst/>
                <a:latin typeface="+mj-lt"/>
              </a:rPr>
              <a:t>$37,000</a:t>
            </a:r>
            <a:endParaRPr kumimoji="0" lang="en-US" altLang="en-US" sz="4000" b="0" i="0" u="none" strike="noStrike" cap="none" normalizeH="0" baseline="0">
              <a:ln>
                <a:noFill/>
              </a:ln>
              <a:solidFill>
                <a:schemeClr val="bg1"/>
              </a:solidFill>
              <a:effectLst/>
              <a:latin typeface="+mj-lt"/>
            </a:endParaRPr>
          </a:p>
        </p:txBody>
      </p:sp>
      <p:sp>
        <p:nvSpPr>
          <p:cNvPr id="78" name="Rectangle 17">
            <a:extLst>
              <a:ext uri="{FF2B5EF4-FFF2-40B4-BE49-F238E27FC236}">
                <a16:creationId xmlns:a16="http://schemas.microsoft.com/office/drawing/2014/main" id="{F133C68E-8ABB-4391-CCB7-42FB3031A562}"/>
              </a:ext>
            </a:extLst>
          </p:cNvPr>
          <p:cNvSpPr>
            <a:spLocks noChangeArrowheads="1"/>
          </p:cNvSpPr>
          <p:nvPr/>
        </p:nvSpPr>
        <p:spPr bwMode="auto">
          <a:xfrm>
            <a:off x="3209925" y="3013430"/>
            <a:ext cx="7405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mj-lt"/>
              </a:rPr>
              <a:t>$66,000</a:t>
            </a:r>
            <a:endParaRPr kumimoji="0" lang="en-US" altLang="en-US" sz="1800" b="0" i="0" u="none" strike="noStrike" cap="none" normalizeH="0" baseline="0">
              <a:ln>
                <a:noFill/>
              </a:ln>
              <a:solidFill>
                <a:schemeClr val="tx1"/>
              </a:solidFill>
              <a:effectLst/>
              <a:latin typeface="+mj-lt"/>
            </a:endParaRPr>
          </a:p>
        </p:txBody>
      </p:sp>
      <p:sp>
        <p:nvSpPr>
          <p:cNvPr id="79" name="Rectangle 18">
            <a:extLst>
              <a:ext uri="{FF2B5EF4-FFF2-40B4-BE49-F238E27FC236}">
                <a16:creationId xmlns:a16="http://schemas.microsoft.com/office/drawing/2014/main" id="{D68DFC86-6ECA-2B67-D29B-CEC7F9DB83D4}"/>
              </a:ext>
            </a:extLst>
          </p:cNvPr>
          <p:cNvSpPr>
            <a:spLocks noChangeArrowheads="1"/>
          </p:cNvSpPr>
          <p:nvPr/>
        </p:nvSpPr>
        <p:spPr bwMode="auto">
          <a:xfrm>
            <a:off x="5016500" y="3013430"/>
            <a:ext cx="7405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mj-lt"/>
              </a:rPr>
              <a:t>$46,800</a:t>
            </a:r>
            <a:endParaRPr kumimoji="0" lang="en-US" altLang="en-US" sz="1800" b="0" i="0" u="none" strike="noStrike" cap="none" normalizeH="0" baseline="0">
              <a:ln>
                <a:noFill/>
              </a:ln>
              <a:solidFill>
                <a:schemeClr val="tx1"/>
              </a:solidFill>
              <a:effectLst/>
              <a:latin typeface="+mj-lt"/>
            </a:endParaRPr>
          </a:p>
        </p:txBody>
      </p:sp>
      <p:sp>
        <p:nvSpPr>
          <p:cNvPr id="80" name="Rectangle 19">
            <a:extLst>
              <a:ext uri="{FF2B5EF4-FFF2-40B4-BE49-F238E27FC236}">
                <a16:creationId xmlns:a16="http://schemas.microsoft.com/office/drawing/2014/main" id="{5225E540-1391-6FA0-5D69-C8F4AF94D12E}"/>
              </a:ext>
            </a:extLst>
          </p:cNvPr>
          <p:cNvSpPr>
            <a:spLocks noChangeArrowheads="1"/>
          </p:cNvSpPr>
          <p:nvPr/>
        </p:nvSpPr>
        <p:spPr bwMode="auto">
          <a:xfrm>
            <a:off x="6823075" y="3013430"/>
            <a:ext cx="7405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mj-lt"/>
              </a:rPr>
              <a:t>$42,500</a:t>
            </a:r>
            <a:endParaRPr kumimoji="0" lang="en-US" altLang="en-US" sz="1800" b="0" i="0" u="none" strike="noStrike" cap="none" normalizeH="0" baseline="0">
              <a:ln>
                <a:noFill/>
              </a:ln>
              <a:solidFill>
                <a:schemeClr val="tx1"/>
              </a:solidFill>
              <a:effectLst/>
              <a:latin typeface="+mj-lt"/>
            </a:endParaRPr>
          </a:p>
        </p:txBody>
      </p:sp>
      <p:sp>
        <p:nvSpPr>
          <p:cNvPr id="81" name="Rectangle 20">
            <a:extLst>
              <a:ext uri="{FF2B5EF4-FFF2-40B4-BE49-F238E27FC236}">
                <a16:creationId xmlns:a16="http://schemas.microsoft.com/office/drawing/2014/main" id="{486CE4F7-51F1-F04F-BC67-1DAD29BF329A}"/>
              </a:ext>
            </a:extLst>
          </p:cNvPr>
          <p:cNvSpPr>
            <a:spLocks noChangeArrowheads="1"/>
          </p:cNvSpPr>
          <p:nvPr/>
        </p:nvSpPr>
        <p:spPr bwMode="auto">
          <a:xfrm>
            <a:off x="8629650" y="3013430"/>
            <a:ext cx="7405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mj-lt"/>
              </a:rPr>
              <a:t>$38,500</a:t>
            </a:r>
            <a:endParaRPr kumimoji="0" lang="en-US" altLang="en-US" sz="1800" b="0" i="0" u="none" strike="noStrike" cap="none" normalizeH="0" baseline="0">
              <a:ln>
                <a:noFill/>
              </a:ln>
              <a:solidFill>
                <a:schemeClr val="bg1"/>
              </a:solidFill>
              <a:effectLst/>
              <a:latin typeface="+mj-lt"/>
            </a:endParaRPr>
          </a:p>
        </p:txBody>
      </p:sp>
      <p:sp>
        <p:nvSpPr>
          <p:cNvPr id="82" name="Rectangle 21">
            <a:extLst>
              <a:ext uri="{FF2B5EF4-FFF2-40B4-BE49-F238E27FC236}">
                <a16:creationId xmlns:a16="http://schemas.microsoft.com/office/drawing/2014/main" id="{17D5C58E-AC88-9DA0-A9A5-28A2A0AFAEE2}"/>
              </a:ext>
            </a:extLst>
          </p:cNvPr>
          <p:cNvSpPr>
            <a:spLocks noChangeArrowheads="1"/>
          </p:cNvSpPr>
          <p:nvPr/>
        </p:nvSpPr>
        <p:spPr bwMode="auto">
          <a:xfrm>
            <a:off x="10437812" y="3013430"/>
            <a:ext cx="7405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mj-lt"/>
              </a:rPr>
              <a:t>$37,000</a:t>
            </a:r>
            <a:endParaRPr kumimoji="0" lang="en-US" altLang="en-US" sz="1800" b="0" i="0" u="none" strike="noStrike" cap="none" normalizeH="0" baseline="0">
              <a:ln>
                <a:noFill/>
              </a:ln>
              <a:solidFill>
                <a:schemeClr val="bg1"/>
              </a:solidFill>
              <a:effectLst/>
              <a:latin typeface="+mj-lt"/>
            </a:endParaRPr>
          </a:p>
        </p:txBody>
      </p:sp>
      <p:sp>
        <p:nvSpPr>
          <p:cNvPr id="83" name="Rectangle 22">
            <a:extLst>
              <a:ext uri="{FF2B5EF4-FFF2-40B4-BE49-F238E27FC236}">
                <a16:creationId xmlns:a16="http://schemas.microsoft.com/office/drawing/2014/main" id="{A7DC88D2-C15F-B095-5D5A-2B4B4F23E96B}"/>
              </a:ext>
            </a:extLst>
          </p:cNvPr>
          <p:cNvSpPr>
            <a:spLocks noChangeArrowheads="1"/>
          </p:cNvSpPr>
          <p:nvPr/>
        </p:nvSpPr>
        <p:spPr bwMode="auto">
          <a:xfrm>
            <a:off x="3190875" y="5199777"/>
            <a:ext cx="7405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mj-lt"/>
              </a:rPr>
              <a:t>$36,500</a:t>
            </a:r>
            <a:endParaRPr kumimoji="0" lang="en-US" altLang="en-US" sz="1800" b="0" i="0" u="none" strike="noStrike" cap="none" normalizeH="0" baseline="0">
              <a:ln>
                <a:noFill/>
              </a:ln>
              <a:solidFill>
                <a:schemeClr val="bg1"/>
              </a:solidFill>
              <a:effectLst/>
              <a:latin typeface="+mj-lt"/>
            </a:endParaRPr>
          </a:p>
        </p:txBody>
      </p:sp>
      <p:sp>
        <p:nvSpPr>
          <p:cNvPr id="84" name="Rectangle 23">
            <a:extLst>
              <a:ext uri="{FF2B5EF4-FFF2-40B4-BE49-F238E27FC236}">
                <a16:creationId xmlns:a16="http://schemas.microsoft.com/office/drawing/2014/main" id="{7496BC0D-A8C7-9603-16E2-A967F468FB0A}"/>
              </a:ext>
            </a:extLst>
          </p:cNvPr>
          <p:cNvSpPr>
            <a:spLocks noChangeArrowheads="1"/>
          </p:cNvSpPr>
          <p:nvPr/>
        </p:nvSpPr>
        <p:spPr bwMode="auto">
          <a:xfrm>
            <a:off x="5035550" y="5215165"/>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mj-lt"/>
              </a:rPr>
              <a:t>$33,200</a:t>
            </a:r>
            <a:endParaRPr kumimoji="0" lang="en-US" altLang="en-US" sz="1600" b="0" i="0" u="none" strike="noStrike" cap="none" normalizeH="0" baseline="0">
              <a:ln>
                <a:noFill/>
              </a:ln>
              <a:solidFill>
                <a:schemeClr val="bg1"/>
              </a:solidFill>
              <a:effectLst/>
              <a:latin typeface="+mj-lt"/>
            </a:endParaRPr>
          </a:p>
        </p:txBody>
      </p:sp>
      <p:sp>
        <p:nvSpPr>
          <p:cNvPr id="85" name="Rectangle 24">
            <a:extLst>
              <a:ext uri="{FF2B5EF4-FFF2-40B4-BE49-F238E27FC236}">
                <a16:creationId xmlns:a16="http://schemas.microsoft.com/office/drawing/2014/main" id="{9F2A30AC-8440-8B56-5ED6-F20F5D3D5566}"/>
              </a:ext>
            </a:extLst>
          </p:cNvPr>
          <p:cNvSpPr>
            <a:spLocks noChangeArrowheads="1"/>
          </p:cNvSpPr>
          <p:nvPr/>
        </p:nvSpPr>
        <p:spPr bwMode="auto">
          <a:xfrm>
            <a:off x="6840587" y="5215165"/>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mj-lt"/>
              </a:rPr>
              <a:t>$32,700</a:t>
            </a:r>
            <a:endParaRPr kumimoji="0" lang="en-US" altLang="en-US" sz="1600" b="0" i="0" u="none" strike="noStrike" cap="none" normalizeH="0" baseline="0">
              <a:ln>
                <a:noFill/>
              </a:ln>
              <a:solidFill>
                <a:schemeClr val="bg1"/>
              </a:solidFill>
              <a:effectLst/>
              <a:latin typeface="+mj-lt"/>
            </a:endParaRPr>
          </a:p>
        </p:txBody>
      </p:sp>
      <p:sp>
        <p:nvSpPr>
          <p:cNvPr id="86" name="Rectangle 25">
            <a:extLst>
              <a:ext uri="{FF2B5EF4-FFF2-40B4-BE49-F238E27FC236}">
                <a16:creationId xmlns:a16="http://schemas.microsoft.com/office/drawing/2014/main" id="{E26EFF10-F08C-A799-1584-8DAFFF787700}"/>
              </a:ext>
            </a:extLst>
          </p:cNvPr>
          <p:cNvSpPr>
            <a:spLocks noChangeArrowheads="1"/>
          </p:cNvSpPr>
          <p:nvPr/>
        </p:nvSpPr>
        <p:spPr bwMode="auto">
          <a:xfrm>
            <a:off x="8647162" y="5215165"/>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mj-lt"/>
              </a:rPr>
              <a:t>$28,800</a:t>
            </a:r>
            <a:endParaRPr kumimoji="0" lang="en-US" altLang="en-US" sz="1600" b="0" i="0" u="none" strike="noStrike" cap="none" normalizeH="0" baseline="0">
              <a:ln>
                <a:noFill/>
              </a:ln>
              <a:solidFill>
                <a:schemeClr val="bg1"/>
              </a:solidFill>
              <a:effectLst/>
              <a:latin typeface="+mj-lt"/>
            </a:endParaRPr>
          </a:p>
        </p:txBody>
      </p:sp>
      <p:sp>
        <p:nvSpPr>
          <p:cNvPr id="87" name="Rectangle 26">
            <a:extLst>
              <a:ext uri="{FF2B5EF4-FFF2-40B4-BE49-F238E27FC236}">
                <a16:creationId xmlns:a16="http://schemas.microsoft.com/office/drawing/2014/main" id="{0989E69F-300A-D46E-30AC-A6D35CBF34F0}"/>
              </a:ext>
            </a:extLst>
          </p:cNvPr>
          <p:cNvSpPr>
            <a:spLocks noChangeArrowheads="1"/>
          </p:cNvSpPr>
          <p:nvPr/>
        </p:nvSpPr>
        <p:spPr bwMode="auto">
          <a:xfrm>
            <a:off x="10494195" y="5230554"/>
            <a:ext cx="5530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mj-lt"/>
              </a:rPr>
              <a:t>$25,200</a:t>
            </a:r>
            <a:endParaRPr kumimoji="0" lang="en-US" altLang="en-US" sz="1400" b="0" i="0" u="none" strike="noStrike" cap="none" normalizeH="0" baseline="0">
              <a:ln>
                <a:noFill/>
              </a:ln>
              <a:solidFill>
                <a:schemeClr val="bg1"/>
              </a:solidFill>
              <a:effectLst/>
              <a:latin typeface="+mj-lt"/>
            </a:endParaRPr>
          </a:p>
        </p:txBody>
      </p:sp>
      <p:sp>
        <p:nvSpPr>
          <p:cNvPr id="3" name="Title 2"/>
          <p:cNvSpPr>
            <a:spLocks noGrp="1"/>
          </p:cNvSpPr>
          <p:nvPr>
            <p:ph type="title"/>
          </p:nvPr>
        </p:nvSpPr>
        <p:spPr/>
        <p:txBody>
          <a:bodyPr/>
          <a:lstStyle/>
          <a:p>
            <a:r>
              <a:rPr lang="en-NZ"/>
              <a:t>Personal income (after expenses) by artform</a:t>
            </a:r>
          </a:p>
        </p:txBody>
      </p:sp>
      <p:sp>
        <p:nvSpPr>
          <p:cNvPr id="4" name="Text Placeholder 3"/>
          <p:cNvSpPr>
            <a:spLocks noGrp="1"/>
          </p:cNvSpPr>
          <p:nvPr>
            <p:ph type="body" sz="quarter" idx="4294967295"/>
          </p:nvPr>
        </p:nvSpPr>
        <p:spPr>
          <a:xfrm>
            <a:off x="434974" y="921430"/>
            <a:ext cx="11391900" cy="658813"/>
          </a:xfrm>
        </p:spPr>
        <p:txBody>
          <a:bodyPr/>
          <a:lstStyle/>
          <a:p>
            <a:r>
              <a:rPr lang="en-NZ" sz="1200" dirty="0"/>
              <a:t>Creative professionals working in video game development, media production and ngā toi Māori earn more than the median. On the other hand, those working in community arts, writing and literary arts, music and sound, and craft and object arts earn notably less. </a:t>
            </a:r>
          </a:p>
        </p:txBody>
      </p:sp>
      <p:sp>
        <p:nvSpPr>
          <p:cNvPr id="5" name="Text Placeholder 4"/>
          <p:cNvSpPr>
            <a:spLocks noGrp="1"/>
          </p:cNvSpPr>
          <p:nvPr>
            <p:ph type="body" sz="quarter" idx="4294967295"/>
          </p:nvPr>
        </p:nvSpPr>
        <p:spPr>
          <a:xfrm>
            <a:off x="5530469" y="6064968"/>
            <a:ext cx="6296042" cy="452113"/>
          </a:xfrm>
        </p:spPr>
        <p:txBody>
          <a:bodyPr/>
          <a:lstStyle/>
          <a:p>
            <a:pPr>
              <a:spcBef>
                <a:spcPts val="0"/>
              </a:spcBef>
            </a:pPr>
            <a:endParaRPr lang="en-NZ" sz="800" dirty="0"/>
          </a:p>
          <a:p>
            <a:pPr>
              <a:spcBef>
                <a:spcPts val="0"/>
              </a:spcBef>
            </a:pPr>
            <a:r>
              <a:rPr lang="en-NZ" sz="800" dirty="0"/>
              <a:t>*Small base size, interpret with caution.</a:t>
            </a:r>
          </a:p>
          <a:p>
            <a:pPr>
              <a:spcBef>
                <a:spcPts val="0"/>
              </a:spcBef>
            </a:pPr>
            <a:r>
              <a:rPr lang="en-NZ" sz="800" dirty="0"/>
              <a:t>**Performing arts combines acting and theatre production with dance. When split out, acting and theatre production artists earn a median of $36,500 per year, while dancers earn a median of $33,500. Note, the sample size for dancers is low (n=26), please interpret these findings with caution.  </a:t>
            </a:r>
          </a:p>
          <a:p>
            <a:pPr>
              <a:spcBef>
                <a:spcPts val="0"/>
              </a:spcBef>
            </a:pPr>
            <a:r>
              <a:rPr lang="en-NZ" sz="800" dirty="0"/>
              <a:t>Source: F10B F10C F10D F11 F12 F13 | Base: All participants that had provided answers in the income section. Sample sizes on chart. </a:t>
            </a:r>
          </a:p>
        </p:txBody>
      </p:sp>
      <p:sp>
        <p:nvSpPr>
          <p:cNvPr id="11" name="Rectangle 10">
            <a:extLst>
              <a:ext uri="{FF2B5EF4-FFF2-40B4-BE49-F238E27FC236}">
                <a16:creationId xmlns:a16="http://schemas.microsoft.com/office/drawing/2014/main" id="{2C183958-F174-4955-8FE1-52CDB7F494D2}"/>
              </a:ext>
            </a:extLst>
          </p:cNvPr>
          <p:cNvSpPr/>
          <p:nvPr/>
        </p:nvSpPr>
        <p:spPr>
          <a:xfrm>
            <a:off x="837929" y="3947462"/>
            <a:ext cx="1116588" cy="462306"/>
          </a:xfrm>
          <a:prstGeom prst="rect">
            <a:avLst/>
          </a:prstGeom>
        </p:spPr>
        <p:txBody>
          <a:bodyPr wrap="none">
            <a:spAutoFit/>
          </a:bodyPr>
          <a:lstStyle/>
          <a:p>
            <a:pPr algn="ctr">
              <a:lnSpc>
                <a:spcPts val="900"/>
              </a:lnSpc>
            </a:pPr>
            <a:r>
              <a:rPr lang="en-NZ" sz="2800" b="1">
                <a:solidFill>
                  <a:schemeClr val="bg1"/>
                </a:solidFill>
                <a:latin typeface="+mj-lt"/>
              </a:rPr>
              <a:t>Total </a:t>
            </a:r>
          </a:p>
          <a:p>
            <a:pPr algn="ctr">
              <a:lnSpc>
                <a:spcPts val="900"/>
              </a:lnSpc>
            </a:pPr>
            <a:endParaRPr lang="en-NZ" sz="2800" b="1">
              <a:solidFill>
                <a:schemeClr val="bg1"/>
              </a:solidFill>
              <a:latin typeface="+mj-lt"/>
            </a:endParaRPr>
          </a:p>
          <a:p>
            <a:pPr algn="ctr">
              <a:lnSpc>
                <a:spcPts val="900"/>
              </a:lnSpc>
            </a:pPr>
            <a:r>
              <a:rPr lang="en-NZ">
                <a:solidFill>
                  <a:schemeClr val="bg1"/>
                </a:solidFill>
                <a:latin typeface="+mj-lt"/>
              </a:rPr>
              <a:t>(n=454) </a:t>
            </a:r>
          </a:p>
        </p:txBody>
      </p:sp>
      <p:sp>
        <p:nvSpPr>
          <p:cNvPr id="13" name="Rectangle 12">
            <a:extLst>
              <a:ext uri="{FF2B5EF4-FFF2-40B4-BE49-F238E27FC236}">
                <a16:creationId xmlns:a16="http://schemas.microsoft.com/office/drawing/2014/main" id="{0ADDC0A7-D671-48A8-990F-49B177CF3F3F}"/>
              </a:ext>
            </a:extLst>
          </p:cNvPr>
          <p:cNvSpPr/>
          <p:nvPr/>
        </p:nvSpPr>
        <p:spPr>
          <a:xfrm>
            <a:off x="4773191" y="2182007"/>
            <a:ext cx="1197764" cy="323486"/>
          </a:xfrm>
          <a:prstGeom prst="rect">
            <a:avLst/>
          </a:prstGeom>
        </p:spPr>
        <p:txBody>
          <a:bodyPr wrap="none">
            <a:spAutoFit/>
          </a:bodyPr>
          <a:lstStyle/>
          <a:p>
            <a:pPr algn="ctr">
              <a:lnSpc>
                <a:spcPts val="900"/>
              </a:lnSpc>
            </a:pPr>
            <a:r>
              <a:rPr lang="en-NZ" sz="1000">
                <a:latin typeface="+mj-lt"/>
              </a:rPr>
              <a:t>Media production </a:t>
            </a:r>
          </a:p>
          <a:p>
            <a:pPr algn="ctr">
              <a:lnSpc>
                <a:spcPts val="900"/>
              </a:lnSpc>
            </a:pPr>
            <a:r>
              <a:rPr lang="en-NZ" sz="1000">
                <a:latin typeface="+mj-lt"/>
              </a:rPr>
              <a:t>(n=115) </a:t>
            </a:r>
          </a:p>
        </p:txBody>
      </p:sp>
      <p:sp>
        <p:nvSpPr>
          <p:cNvPr id="14" name="Rectangle 13">
            <a:extLst>
              <a:ext uri="{FF2B5EF4-FFF2-40B4-BE49-F238E27FC236}">
                <a16:creationId xmlns:a16="http://schemas.microsoft.com/office/drawing/2014/main" id="{4DD511F1-69D8-4647-9AF8-EF1643E2F238}"/>
              </a:ext>
            </a:extLst>
          </p:cNvPr>
          <p:cNvSpPr/>
          <p:nvPr/>
        </p:nvSpPr>
        <p:spPr>
          <a:xfrm>
            <a:off x="8375367" y="4437947"/>
            <a:ext cx="1183337" cy="323486"/>
          </a:xfrm>
          <a:prstGeom prst="rect">
            <a:avLst/>
          </a:prstGeom>
        </p:spPr>
        <p:txBody>
          <a:bodyPr wrap="none">
            <a:spAutoFit/>
          </a:bodyPr>
          <a:lstStyle/>
          <a:p>
            <a:pPr algn="ctr">
              <a:lnSpc>
                <a:spcPts val="900"/>
              </a:lnSpc>
            </a:pPr>
            <a:r>
              <a:rPr lang="en-NZ" sz="1000">
                <a:latin typeface="+mj-lt"/>
              </a:rPr>
              <a:t>Music and sound </a:t>
            </a:r>
          </a:p>
          <a:p>
            <a:pPr algn="ctr">
              <a:lnSpc>
                <a:spcPts val="900"/>
              </a:lnSpc>
            </a:pPr>
            <a:r>
              <a:rPr lang="en-NZ" sz="1000">
                <a:latin typeface="+mj-lt"/>
              </a:rPr>
              <a:t>(n=115) </a:t>
            </a:r>
          </a:p>
        </p:txBody>
      </p:sp>
      <p:sp>
        <p:nvSpPr>
          <p:cNvPr id="15" name="Rectangle 14">
            <a:extLst>
              <a:ext uri="{FF2B5EF4-FFF2-40B4-BE49-F238E27FC236}">
                <a16:creationId xmlns:a16="http://schemas.microsoft.com/office/drawing/2014/main" id="{DBCA5C21-A0E9-4198-B1B2-9CFB52CB231D}"/>
              </a:ext>
            </a:extLst>
          </p:cNvPr>
          <p:cNvSpPr/>
          <p:nvPr/>
        </p:nvSpPr>
        <p:spPr>
          <a:xfrm>
            <a:off x="6641588" y="2182007"/>
            <a:ext cx="1148071" cy="323486"/>
          </a:xfrm>
          <a:prstGeom prst="rect">
            <a:avLst/>
          </a:prstGeom>
        </p:spPr>
        <p:txBody>
          <a:bodyPr wrap="square">
            <a:spAutoFit/>
          </a:bodyPr>
          <a:lstStyle/>
          <a:p>
            <a:pPr algn="ctr">
              <a:lnSpc>
                <a:spcPts val="900"/>
              </a:lnSpc>
            </a:pPr>
            <a:r>
              <a:rPr lang="en-NZ" sz="1000">
                <a:latin typeface="+mj-lt"/>
              </a:rPr>
              <a:t>Ngā toi Māori </a:t>
            </a:r>
          </a:p>
          <a:p>
            <a:pPr algn="ctr">
              <a:lnSpc>
                <a:spcPts val="900"/>
              </a:lnSpc>
            </a:pPr>
            <a:r>
              <a:rPr lang="en-NZ" sz="1000">
                <a:latin typeface="+mj-lt"/>
              </a:rPr>
              <a:t>(n=49)</a:t>
            </a:r>
          </a:p>
        </p:txBody>
      </p:sp>
      <p:sp>
        <p:nvSpPr>
          <p:cNvPr id="16" name="Rectangle 15">
            <a:extLst>
              <a:ext uri="{FF2B5EF4-FFF2-40B4-BE49-F238E27FC236}">
                <a16:creationId xmlns:a16="http://schemas.microsoft.com/office/drawing/2014/main" id="{91DC6F88-73E7-4BB9-9584-46B911509EC5}"/>
              </a:ext>
            </a:extLst>
          </p:cNvPr>
          <p:cNvSpPr/>
          <p:nvPr/>
        </p:nvSpPr>
        <p:spPr>
          <a:xfrm>
            <a:off x="2712967" y="2182007"/>
            <a:ext cx="1664238" cy="323486"/>
          </a:xfrm>
          <a:prstGeom prst="rect">
            <a:avLst/>
          </a:prstGeom>
        </p:spPr>
        <p:txBody>
          <a:bodyPr wrap="none">
            <a:spAutoFit/>
          </a:bodyPr>
          <a:lstStyle/>
          <a:p>
            <a:pPr algn="ctr">
              <a:lnSpc>
                <a:spcPts val="900"/>
              </a:lnSpc>
            </a:pPr>
            <a:r>
              <a:rPr lang="en-NZ" sz="1000">
                <a:latin typeface="+mj-lt"/>
              </a:rPr>
              <a:t>Video game development </a:t>
            </a:r>
          </a:p>
          <a:p>
            <a:pPr algn="ctr">
              <a:lnSpc>
                <a:spcPts val="900"/>
              </a:lnSpc>
            </a:pPr>
            <a:r>
              <a:rPr lang="en-NZ" sz="1000">
                <a:latin typeface="+mj-lt"/>
              </a:rPr>
              <a:t>(n=53) </a:t>
            </a:r>
          </a:p>
        </p:txBody>
      </p:sp>
      <p:sp>
        <p:nvSpPr>
          <p:cNvPr id="17" name="Rectangle 16">
            <a:extLst>
              <a:ext uri="{FF2B5EF4-FFF2-40B4-BE49-F238E27FC236}">
                <a16:creationId xmlns:a16="http://schemas.microsoft.com/office/drawing/2014/main" id="{F9EFCDDB-300E-4D06-8CF3-B87175E2CCBD}"/>
              </a:ext>
            </a:extLst>
          </p:cNvPr>
          <p:cNvSpPr/>
          <p:nvPr/>
        </p:nvSpPr>
        <p:spPr>
          <a:xfrm>
            <a:off x="8591347" y="2182007"/>
            <a:ext cx="845103" cy="323486"/>
          </a:xfrm>
          <a:prstGeom prst="rect">
            <a:avLst/>
          </a:prstGeom>
        </p:spPr>
        <p:txBody>
          <a:bodyPr wrap="none">
            <a:spAutoFit/>
          </a:bodyPr>
          <a:lstStyle/>
          <a:p>
            <a:pPr algn="ctr">
              <a:lnSpc>
                <a:spcPts val="900"/>
              </a:lnSpc>
            </a:pPr>
            <a:r>
              <a:rPr lang="en-NZ" sz="1000">
                <a:latin typeface="+mj-lt"/>
              </a:rPr>
              <a:t>Pacific arts </a:t>
            </a:r>
          </a:p>
          <a:p>
            <a:pPr algn="ctr">
              <a:lnSpc>
                <a:spcPts val="900"/>
              </a:lnSpc>
            </a:pPr>
            <a:r>
              <a:rPr lang="en-NZ" sz="1000">
                <a:latin typeface="+mj-lt"/>
              </a:rPr>
              <a:t>(n=12)* </a:t>
            </a:r>
          </a:p>
        </p:txBody>
      </p:sp>
      <p:sp>
        <p:nvSpPr>
          <p:cNvPr id="18" name="Rectangle 17">
            <a:extLst>
              <a:ext uri="{FF2B5EF4-FFF2-40B4-BE49-F238E27FC236}">
                <a16:creationId xmlns:a16="http://schemas.microsoft.com/office/drawing/2014/main" id="{7C9FAD8E-61D0-48C1-BB03-4B29D160D222}"/>
              </a:ext>
            </a:extLst>
          </p:cNvPr>
          <p:cNvSpPr/>
          <p:nvPr/>
        </p:nvSpPr>
        <p:spPr>
          <a:xfrm>
            <a:off x="2548455" y="4427372"/>
            <a:ext cx="1993262" cy="328167"/>
          </a:xfrm>
          <a:prstGeom prst="rect">
            <a:avLst/>
          </a:prstGeom>
        </p:spPr>
        <p:txBody>
          <a:bodyPr wrap="square">
            <a:spAutoFit/>
          </a:bodyPr>
          <a:lstStyle/>
          <a:p>
            <a:pPr algn="ctr">
              <a:lnSpc>
                <a:spcPts val="900"/>
              </a:lnSpc>
            </a:pPr>
            <a:r>
              <a:rPr lang="en-NZ" sz="1000" dirty="0">
                <a:latin typeface="+mj-lt"/>
              </a:rPr>
              <a:t>Performing arts</a:t>
            </a:r>
          </a:p>
          <a:p>
            <a:pPr algn="ctr">
              <a:lnSpc>
                <a:spcPts val="900"/>
              </a:lnSpc>
            </a:pPr>
            <a:r>
              <a:rPr lang="en-NZ" sz="1000" dirty="0">
                <a:latin typeface="+mj-lt"/>
              </a:rPr>
              <a:t>(n=137)** </a:t>
            </a:r>
          </a:p>
        </p:txBody>
      </p:sp>
      <p:sp>
        <p:nvSpPr>
          <p:cNvPr id="20" name="Rectangle 19">
            <a:extLst>
              <a:ext uri="{FF2B5EF4-FFF2-40B4-BE49-F238E27FC236}">
                <a16:creationId xmlns:a16="http://schemas.microsoft.com/office/drawing/2014/main" id="{555370B6-6D62-4007-97A1-D82D4DDE9B2D}"/>
              </a:ext>
            </a:extLst>
          </p:cNvPr>
          <p:cNvSpPr/>
          <p:nvPr/>
        </p:nvSpPr>
        <p:spPr>
          <a:xfrm>
            <a:off x="10379233" y="2182007"/>
            <a:ext cx="816250" cy="323486"/>
          </a:xfrm>
          <a:prstGeom prst="rect">
            <a:avLst/>
          </a:prstGeom>
        </p:spPr>
        <p:txBody>
          <a:bodyPr wrap="none">
            <a:spAutoFit/>
          </a:bodyPr>
          <a:lstStyle/>
          <a:p>
            <a:pPr algn="ctr">
              <a:lnSpc>
                <a:spcPts val="900"/>
              </a:lnSpc>
            </a:pPr>
            <a:r>
              <a:rPr lang="en-NZ" sz="1000">
                <a:latin typeface="+mj-lt"/>
              </a:rPr>
              <a:t>Visual arts </a:t>
            </a:r>
          </a:p>
          <a:p>
            <a:pPr algn="ctr">
              <a:lnSpc>
                <a:spcPts val="900"/>
              </a:lnSpc>
            </a:pPr>
            <a:r>
              <a:rPr lang="en-NZ" sz="1000">
                <a:latin typeface="+mj-lt"/>
              </a:rPr>
              <a:t>(n=107) </a:t>
            </a:r>
          </a:p>
        </p:txBody>
      </p:sp>
      <p:sp>
        <p:nvSpPr>
          <p:cNvPr id="21" name="Rectangle 20">
            <a:extLst>
              <a:ext uri="{FF2B5EF4-FFF2-40B4-BE49-F238E27FC236}">
                <a16:creationId xmlns:a16="http://schemas.microsoft.com/office/drawing/2014/main" id="{19B0BCCB-82AF-4763-8959-9412F12BD37E}"/>
              </a:ext>
            </a:extLst>
          </p:cNvPr>
          <p:cNvSpPr/>
          <p:nvPr/>
        </p:nvSpPr>
        <p:spPr>
          <a:xfrm>
            <a:off x="6472052" y="4430734"/>
            <a:ext cx="1358065" cy="323486"/>
          </a:xfrm>
          <a:prstGeom prst="rect">
            <a:avLst/>
          </a:prstGeom>
        </p:spPr>
        <p:txBody>
          <a:bodyPr wrap="none">
            <a:spAutoFit/>
          </a:bodyPr>
          <a:lstStyle/>
          <a:p>
            <a:pPr algn="ctr">
              <a:lnSpc>
                <a:spcPts val="900"/>
              </a:lnSpc>
            </a:pPr>
            <a:r>
              <a:rPr lang="en-NZ" sz="1000">
                <a:latin typeface="+mj-lt"/>
              </a:rPr>
              <a:t>Writing / literary arts </a:t>
            </a:r>
          </a:p>
          <a:p>
            <a:pPr algn="ctr">
              <a:lnSpc>
                <a:spcPts val="900"/>
              </a:lnSpc>
            </a:pPr>
            <a:r>
              <a:rPr lang="en-NZ" sz="1000">
                <a:latin typeface="+mj-lt"/>
              </a:rPr>
              <a:t>(n=80) </a:t>
            </a:r>
          </a:p>
        </p:txBody>
      </p:sp>
      <p:grpSp>
        <p:nvGrpSpPr>
          <p:cNvPr id="22" name="Group 21">
            <a:extLst>
              <a:ext uri="{FF2B5EF4-FFF2-40B4-BE49-F238E27FC236}">
                <a16:creationId xmlns:a16="http://schemas.microsoft.com/office/drawing/2014/main" id="{0C4C6700-8EED-4E8D-857A-F305BA88A44F}"/>
              </a:ext>
            </a:extLst>
          </p:cNvPr>
          <p:cNvGrpSpPr>
            <a:grpSpLocks noChangeAspect="1"/>
          </p:cNvGrpSpPr>
          <p:nvPr/>
        </p:nvGrpSpPr>
        <p:grpSpPr>
          <a:xfrm>
            <a:off x="6953084" y="3959300"/>
            <a:ext cx="396000" cy="392042"/>
            <a:chOff x="351261" y="134656"/>
            <a:chExt cx="300973" cy="297964"/>
          </a:xfrm>
          <a:solidFill>
            <a:srgbClr val="000000"/>
          </a:solidFill>
        </p:grpSpPr>
        <p:sp>
          <p:nvSpPr>
            <p:cNvPr id="23" name="Freeform 562">
              <a:extLst>
                <a:ext uri="{FF2B5EF4-FFF2-40B4-BE49-F238E27FC236}">
                  <a16:creationId xmlns:a16="http://schemas.microsoft.com/office/drawing/2014/main" id="{3E9FA840-674E-40F3-82C6-1D88BD00772E}"/>
                </a:ext>
              </a:extLst>
            </p:cNvPr>
            <p:cNvSpPr>
              <a:spLocks/>
            </p:cNvSpPr>
            <p:nvPr/>
          </p:nvSpPr>
          <p:spPr bwMode="auto">
            <a:xfrm>
              <a:off x="351261" y="336309"/>
              <a:ext cx="99322" cy="96311"/>
            </a:xfrm>
            <a:custGeom>
              <a:avLst/>
              <a:gdLst>
                <a:gd name="T0" fmla="*/ 0 w 33"/>
                <a:gd name="T1" fmla="*/ 32 h 32"/>
                <a:gd name="T2" fmla="*/ 3 w 33"/>
                <a:gd name="T3" fmla="*/ 16 h 32"/>
                <a:gd name="T4" fmla="*/ 4 w 33"/>
                <a:gd name="T5" fmla="*/ 0 h 32"/>
                <a:gd name="T6" fmla="*/ 19 w 33"/>
                <a:gd name="T7" fmla="*/ 13 h 32"/>
                <a:gd name="T8" fmla="*/ 33 w 33"/>
                <a:gd name="T9" fmla="*/ 27 h 32"/>
                <a:gd name="T10" fmla="*/ 17 w 33"/>
                <a:gd name="T11" fmla="*/ 30 h 32"/>
                <a:gd name="T12" fmla="*/ 0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0" y="32"/>
                  </a:moveTo>
                  <a:lnTo>
                    <a:pt x="3" y="16"/>
                  </a:lnTo>
                  <a:lnTo>
                    <a:pt x="4" y="0"/>
                  </a:lnTo>
                  <a:lnTo>
                    <a:pt x="19" y="13"/>
                  </a:lnTo>
                  <a:lnTo>
                    <a:pt x="33" y="27"/>
                  </a:lnTo>
                  <a:lnTo>
                    <a:pt x="17" y="30"/>
                  </a:lnTo>
                  <a:lnTo>
                    <a:pt x="0" y="3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4" name="Freeform 563">
              <a:extLst>
                <a:ext uri="{FF2B5EF4-FFF2-40B4-BE49-F238E27FC236}">
                  <a16:creationId xmlns:a16="http://schemas.microsoft.com/office/drawing/2014/main" id="{81E19660-6D86-45CD-9D7A-3A198BCDD2C4}"/>
                </a:ext>
              </a:extLst>
            </p:cNvPr>
            <p:cNvSpPr>
              <a:spLocks/>
            </p:cNvSpPr>
            <p:nvPr/>
          </p:nvSpPr>
          <p:spPr bwMode="auto">
            <a:xfrm>
              <a:off x="378348" y="185823"/>
              <a:ext cx="222720" cy="219711"/>
            </a:xfrm>
            <a:custGeom>
              <a:avLst/>
              <a:gdLst>
                <a:gd name="T0" fmla="*/ 69 w 74"/>
                <a:gd name="T1" fmla="*/ 22 h 73"/>
                <a:gd name="T2" fmla="*/ 28 w 74"/>
                <a:gd name="T3" fmla="*/ 63 h 73"/>
                <a:gd name="T4" fmla="*/ 24 w 74"/>
                <a:gd name="T5" fmla="*/ 60 h 73"/>
                <a:gd name="T6" fmla="*/ 65 w 74"/>
                <a:gd name="T7" fmla="*/ 17 h 73"/>
                <a:gd name="T8" fmla="*/ 55 w 74"/>
                <a:gd name="T9" fmla="*/ 8 h 73"/>
                <a:gd name="T10" fmla="*/ 14 w 74"/>
                <a:gd name="T11" fmla="*/ 50 h 73"/>
                <a:gd name="T12" fmla="*/ 9 w 74"/>
                <a:gd name="T13" fmla="*/ 45 h 73"/>
                <a:gd name="T14" fmla="*/ 51 w 74"/>
                <a:gd name="T15" fmla="*/ 3 h 73"/>
                <a:gd name="T16" fmla="*/ 46 w 74"/>
                <a:gd name="T17" fmla="*/ 0 h 73"/>
                <a:gd name="T18" fmla="*/ 0 w 74"/>
                <a:gd name="T19" fmla="*/ 45 h 73"/>
                <a:gd name="T20" fmla="*/ 28 w 74"/>
                <a:gd name="T21" fmla="*/ 73 h 73"/>
                <a:gd name="T22" fmla="*/ 74 w 74"/>
                <a:gd name="T23" fmla="*/ 27 h 73"/>
                <a:gd name="T24" fmla="*/ 69 w 74"/>
                <a:gd name="T25" fmla="*/ 2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73">
                  <a:moveTo>
                    <a:pt x="69" y="22"/>
                  </a:moveTo>
                  <a:lnTo>
                    <a:pt x="28" y="63"/>
                  </a:lnTo>
                  <a:lnTo>
                    <a:pt x="24" y="60"/>
                  </a:lnTo>
                  <a:lnTo>
                    <a:pt x="65" y="17"/>
                  </a:lnTo>
                  <a:lnTo>
                    <a:pt x="55" y="8"/>
                  </a:lnTo>
                  <a:lnTo>
                    <a:pt x="14" y="50"/>
                  </a:lnTo>
                  <a:lnTo>
                    <a:pt x="9" y="45"/>
                  </a:lnTo>
                  <a:lnTo>
                    <a:pt x="51" y="3"/>
                  </a:lnTo>
                  <a:lnTo>
                    <a:pt x="46" y="0"/>
                  </a:lnTo>
                  <a:lnTo>
                    <a:pt x="0" y="45"/>
                  </a:lnTo>
                  <a:lnTo>
                    <a:pt x="28" y="73"/>
                  </a:lnTo>
                  <a:lnTo>
                    <a:pt x="74" y="27"/>
                  </a:lnTo>
                  <a:lnTo>
                    <a:pt x="69" y="2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5" name="Freeform 564">
              <a:extLst>
                <a:ext uri="{FF2B5EF4-FFF2-40B4-BE49-F238E27FC236}">
                  <a16:creationId xmlns:a16="http://schemas.microsoft.com/office/drawing/2014/main" id="{C2C06D74-C115-49F6-9CE2-27C78B1F8764}"/>
                </a:ext>
              </a:extLst>
            </p:cNvPr>
            <p:cNvSpPr>
              <a:spLocks/>
            </p:cNvSpPr>
            <p:nvPr/>
          </p:nvSpPr>
          <p:spPr bwMode="auto">
            <a:xfrm>
              <a:off x="531845" y="134656"/>
              <a:ext cx="120389" cy="117380"/>
            </a:xfrm>
            <a:custGeom>
              <a:avLst/>
              <a:gdLst>
                <a:gd name="T0" fmla="*/ 30 w 32"/>
                <a:gd name="T1" fmla="*/ 24 h 31"/>
                <a:gd name="T2" fmla="*/ 29 w 32"/>
                <a:gd name="T3" fmla="*/ 17 h 31"/>
                <a:gd name="T4" fmla="*/ 15 w 32"/>
                <a:gd name="T5" fmla="*/ 2 h 31"/>
                <a:gd name="T6" fmla="*/ 8 w 32"/>
                <a:gd name="T7" fmla="*/ 2 h 31"/>
                <a:gd name="T8" fmla="*/ 7 w 32"/>
                <a:gd name="T9" fmla="*/ 2 h 31"/>
                <a:gd name="T10" fmla="*/ 7 w 32"/>
                <a:gd name="T11" fmla="*/ 2 h 31"/>
                <a:gd name="T12" fmla="*/ 0 w 32"/>
                <a:gd name="T13" fmla="*/ 9 h 31"/>
                <a:gd name="T14" fmla="*/ 22 w 32"/>
                <a:gd name="T15" fmla="*/ 31 h 31"/>
                <a:gd name="T16" fmla="*/ 29 w 32"/>
                <a:gd name="T17" fmla="*/ 24 h 31"/>
                <a:gd name="T18" fmla="*/ 29 w 32"/>
                <a:gd name="T19" fmla="*/ 24 h 31"/>
                <a:gd name="T20" fmla="*/ 30 w 32"/>
                <a:gd name="T2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1">
                  <a:moveTo>
                    <a:pt x="30" y="24"/>
                  </a:moveTo>
                  <a:cubicBezTo>
                    <a:pt x="32" y="22"/>
                    <a:pt x="32" y="19"/>
                    <a:pt x="29" y="17"/>
                  </a:cubicBezTo>
                  <a:cubicBezTo>
                    <a:pt x="15" y="2"/>
                    <a:pt x="15" y="2"/>
                    <a:pt x="15" y="2"/>
                  </a:cubicBezTo>
                  <a:cubicBezTo>
                    <a:pt x="13" y="0"/>
                    <a:pt x="9" y="0"/>
                    <a:pt x="8" y="2"/>
                  </a:cubicBezTo>
                  <a:cubicBezTo>
                    <a:pt x="7" y="2"/>
                    <a:pt x="7" y="2"/>
                    <a:pt x="7" y="2"/>
                  </a:cubicBezTo>
                  <a:cubicBezTo>
                    <a:pt x="7" y="2"/>
                    <a:pt x="7" y="2"/>
                    <a:pt x="7" y="2"/>
                  </a:cubicBezTo>
                  <a:cubicBezTo>
                    <a:pt x="0" y="9"/>
                    <a:pt x="0" y="9"/>
                    <a:pt x="0" y="9"/>
                  </a:cubicBezTo>
                  <a:cubicBezTo>
                    <a:pt x="22" y="31"/>
                    <a:pt x="22" y="31"/>
                    <a:pt x="22" y="31"/>
                  </a:cubicBezTo>
                  <a:cubicBezTo>
                    <a:pt x="29" y="24"/>
                    <a:pt x="29" y="24"/>
                    <a:pt x="29" y="24"/>
                  </a:cubicBezTo>
                  <a:cubicBezTo>
                    <a:pt x="29" y="24"/>
                    <a:pt x="29" y="24"/>
                    <a:pt x="29" y="24"/>
                  </a:cubicBezTo>
                  <a:cubicBezTo>
                    <a:pt x="29" y="24"/>
                    <a:pt x="29" y="24"/>
                    <a:pt x="30"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grpSp>
      <p:grpSp>
        <p:nvGrpSpPr>
          <p:cNvPr id="26" name="Group 25">
            <a:extLst>
              <a:ext uri="{FF2B5EF4-FFF2-40B4-BE49-F238E27FC236}">
                <a16:creationId xmlns:a16="http://schemas.microsoft.com/office/drawing/2014/main" id="{620A8EED-1665-4E9E-85B2-1BB6BEEDE542}"/>
              </a:ext>
            </a:extLst>
          </p:cNvPr>
          <p:cNvGrpSpPr>
            <a:grpSpLocks noChangeAspect="1"/>
          </p:cNvGrpSpPr>
          <p:nvPr/>
        </p:nvGrpSpPr>
        <p:grpSpPr>
          <a:xfrm>
            <a:off x="5156073" y="1689112"/>
            <a:ext cx="432000" cy="349712"/>
            <a:chOff x="3499440" y="6918195"/>
            <a:chExt cx="316023" cy="255828"/>
          </a:xfrm>
          <a:solidFill>
            <a:srgbClr val="000000"/>
          </a:solidFill>
        </p:grpSpPr>
        <p:sp>
          <p:nvSpPr>
            <p:cNvPr id="27" name="Freeform 504">
              <a:extLst>
                <a:ext uri="{FF2B5EF4-FFF2-40B4-BE49-F238E27FC236}">
                  <a16:creationId xmlns:a16="http://schemas.microsoft.com/office/drawing/2014/main" id="{6408B5FB-D162-43DE-9FC4-1C5600DBE4DA}"/>
                </a:ext>
              </a:extLst>
            </p:cNvPr>
            <p:cNvSpPr>
              <a:spLocks noEditPoints="1"/>
            </p:cNvSpPr>
            <p:nvPr/>
          </p:nvSpPr>
          <p:spPr bwMode="auto">
            <a:xfrm>
              <a:off x="3499440" y="6918195"/>
              <a:ext cx="316023" cy="255828"/>
            </a:xfrm>
            <a:custGeom>
              <a:avLst/>
              <a:gdLst>
                <a:gd name="T0" fmla="*/ 81 w 84"/>
                <a:gd name="T1" fmla="*/ 27 h 68"/>
                <a:gd name="T2" fmla="*/ 76 w 84"/>
                <a:gd name="T3" fmla="*/ 30 h 68"/>
                <a:gd name="T4" fmla="*/ 73 w 84"/>
                <a:gd name="T5" fmla="*/ 34 h 68"/>
                <a:gd name="T6" fmla="*/ 73 w 84"/>
                <a:gd name="T7" fmla="*/ 21 h 68"/>
                <a:gd name="T8" fmla="*/ 68 w 84"/>
                <a:gd name="T9" fmla="*/ 16 h 68"/>
                <a:gd name="T10" fmla="*/ 50 w 84"/>
                <a:gd name="T11" fmla="*/ 16 h 68"/>
                <a:gd name="T12" fmla="*/ 52 w 84"/>
                <a:gd name="T13" fmla="*/ 13 h 68"/>
                <a:gd name="T14" fmla="*/ 50 w 84"/>
                <a:gd name="T15" fmla="*/ 10 h 68"/>
                <a:gd name="T16" fmla="*/ 39 w 84"/>
                <a:gd name="T17" fmla="*/ 6 h 68"/>
                <a:gd name="T18" fmla="*/ 34 w 84"/>
                <a:gd name="T19" fmla="*/ 5 h 68"/>
                <a:gd name="T20" fmla="*/ 5 w 84"/>
                <a:gd name="T21" fmla="*/ 5 h 68"/>
                <a:gd name="T22" fmla="*/ 5 w 84"/>
                <a:gd name="T23" fmla="*/ 2 h 68"/>
                <a:gd name="T24" fmla="*/ 2 w 84"/>
                <a:gd name="T25" fmla="*/ 0 h 68"/>
                <a:gd name="T26" fmla="*/ 0 w 84"/>
                <a:gd name="T27" fmla="*/ 2 h 68"/>
                <a:gd name="T28" fmla="*/ 0 w 84"/>
                <a:gd name="T29" fmla="*/ 8 h 68"/>
                <a:gd name="T30" fmla="*/ 0 w 84"/>
                <a:gd name="T31" fmla="*/ 13 h 68"/>
                <a:gd name="T32" fmla="*/ 0 w 84"/>
                <a:gd name="T33" fmla="*/ 18 h 68"/>
                <a:gd name="T34" fmla="*/ 2 w 84"/>
                <a:gd name="T35" fmla="*/ 21 h 68"/>
                <a:gd name="T36" fmla="*/ 5 w 84"/>
                <a:gd name="T37" fmla="*/ 18 h 68"/>
                <a:gd name="T38" fmla="*/ 5 w 84"/>
                <a:gd name="T39" fmla="*/ 16 h 68"/>
                <a:gd name="T40" fmla="*/ 15 w 84"/>
                <a:gd name="T41" fmla="*/ 16 h 68"/>
                <a:gd name="T42" fmla="*/ 10 w 84"/>
                <a:gd name="T43" fmla="*/ 21 h 68"/>
                <a:gd name="T44" fmla="*/ 10 w 84"/>
                <a:gd name="T45" fmla="*/ 58 h 68"/>
                <a:gd name="T46" fmla="*/ 15 w 84"/>
                <a:gd name="T47" fmla="*/ 63 h 68"/>
                <a:gd name="T48" fmla="*/ 15 w 84"/>
                <a:gd name="T49" fmla="*/ 66 h 68"/>
                <a:gd name="T50" fmla="*/ 18 w 84"/>
                <a:gd name="T51" fmla="*/ 68 h 68"/>
                <a:gd name="T52" fmla="*/ 50 w 84"/>
                <a:gd name="T53" fmla="*/ 68 h 68"/>
                <a:gd name="T54" fmla="*/ 52 w 84"/>
                <a:gd name="T55" fmla="*/ 66 h 68"/>
                <a:gd name="T56" fmla="*/ 52 w 84"/>
                <a:gd name="T57" fmla="*/ 63 h 68"/>
                <a:gd name="T58" fmla="*/ 68 w 84"/>
                <a:gd name="T59" fmla="*/ 63 h 68"/>
                <a:gd name="T60" fmla="*/ 73 w 84"/>
                <a:gd name="T61" fmla="*/ 58 h 68"/>
                <a:gd name="T62" fmla="*/ 73 w 84"/>
                <a:gd name="T63" fmla="*/ 45 h 68"/>
                <a:gd name="T64" fmla="*/ 76 w 84"/>
                <a:gd name="T65" fmla="*/ 48 h 68"/>
                <a:gd name="T66" fmla="*/ 81 w 84"/>
                <a:gd name="T67" fmla="*/ 51 h 68"/>
                <a:gd name="T68" fmla="*/ 84 w 84"/>
                <a:gd name="T69" fmla="*/ 50 h 68"/>
                <a:gd name="T70" fmla="*/ 84 w 84"/>
                <a:gd name="T71" fmla="*/ 29 h 68"/>
                <a:gd name="T72" fmla="*/ 81 w 84"/>
                <a:gd name="T73" fmla="*/ 27 h 68"/>
                <a:gd name="T74" fmla="*/ 57 w 84"/>
                <a:gd name="T75" fmla="*/ 52 h 68"/>
                <a:gd name="T76" fmla="*/ 21 w 84"/>
                <a:gd name="T77" fmla="*/ 52 h 68"/>
                <a:gd name="T78" fmla="*/ 21 w 84"/>
                <a:gd name="T79" fmla="*/ 26 h 68"/>
                <a:gd name="T80" fmla="*/ 57 w 84"/>
                <a:gd name="T81" fmla="*/ 26 h 68"/>
                <a:gd name="T82" fmla="*/ 57 w 84"/>
                <a:gd name="T83"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68">
                  <a:moveTo>
                    <a:pt x="81" y="27"/>
                  </a:moveTo>
                  <a:cubicBezTo>
                    <a:pt x="76" y="30"/>
                    <a:pt x="76" y="30"/>
                    <a:pt x="76" y="30"/>
                  </a:cubicBezTo>
                  <a:cubicBezTo>
                    <a:pt x="74" y="31"/>
                    <a:pt x="73" y="33"/>
                    <a:pt x="73" y="34"/>
                  </a:cubicBezTo>
                  <a:cubicBezTo>
                    <a:pt x="73" y="21"/>
                    <a:pt x="73" y="21"/>
                    <a:pt x="73" y="21"/>
                  </a:cubicBezTo>
                  <a:cubicBezTo>
                    <a:pt x="73" y="18"/>
                    <a:pt x="71" y="16"/>
                    <a:pt x="68" y="16"/>
                  </a:cubicBezTo>
                  <a:cubicBezTo>
                    <a:pt x="50" y="16"/>
                    <a:pt x="50" y="16"/>
                    <a:pt x="50" y="16"/>
                  </a:cubicBezTo>
                  <a:cubicBezTo>
                    <a:pt x="51" y="16"/>
                    <a:pt x="52" y="14"/>
                    <a:pt x="52" y="13"/>
                  </a:cubicBezTo>
                  <a:cubicBezTo>
                    <a:pt x="52" y="12"/>
                    <a:pt x="51" y="10"/>
                    <a:pt x="50" y="10"/>
                  </a:cubicBezTo>
                  <a:cubicBezTo>
                    <a:pt x="39" y="6"/>
                    <a:pt x="39" y="6"/>
                    <a:pt x="39" y="6"/>
                  </a:cubicBezTo>
                  <a:cubicBezTo>
                    <a:pt x="38" y="5"/>
                    <a:pt x="35" y="5"/>
                    <a:pt x="34" y="5"/>
                  </a:cubicBezTo>
                  <a:cubicBezTo>
                    <a:pt x="5" y="5"/>
                    <a:pt x="5" y="5"/>
                    <a:pt x="5" y="5"/>
                  </a:cubicBezTo>
                  <a:cubicBezTo>
                    <a:pt x="5" y="2"/>
                    <a:pt x="5" y="2"/>
                    <a:pt x="5" y="2"/>
                  </a:cubicBezTo>
                  <a:cubicBezTo>
                    <a:pt x="5" y="1"/>
                    <a:pt x="4" y="0"/>
                    <a:pt x="2" y="0"/>
                  </a:cubicBezTo>
                  <a:cubicBezTo>
                    <a:pt x="1" y="0"/>
                    <a:pt x="0" y="1"/>
                    <a:pt x="0" y="2"/>
                  </a:cubicBezTo>
                  <a:cubicBezTo>
                    <a:pt x="0" y="8"/>
                    <a:pt x="0" y="8"/>
                    <a:pt x="0" y="8"/>
                  </a:cubicBezTo>
                  <a:cubicBezTo>
                    <a:pt x="0" y="13"/>
                    <a:pt x="0" y="13"/>
                    <a:pt x="0" y="13"/>
                  </a:cubicBezTo>
                  <a:cubicBezTo>
                    <a:pt x="0" y="18"/>
                    <a:pt x="0" y="18"/>
                    <a:pt x="0" y="18"/>
                  </a:cubicBezTo>
                  <a:cubicBezTo>
                    <a:pt x="0" y="20"/>
                    <a:pt x="1" y="21"/>
                    <a:pt x="2" y="21"/>
                  </a:cubicBezTo>
                  <a:cubicBezTo>
                    <a:pt x="4" y="21"/>
                    <a:pt x="5" y="20"/>
                    <a:pt x="5" y="18"/>
                  </a:cubicBezTo>
                  <a:cubicBezTo>
                    <a:pt x="5" y="16"/>
                    <a:pt x="5" y="16"/>
                    <a:pt x="5" y="16"/>
                  </a:cubicBezTo>
                  <a:cubicBezTo>
                    <a:pt x="15" y="16"/>
                    <a:pt x="15" y="16"/>
                    <a:pt x="15" y="16"/>
                  </a:cubicBezTo>
                  <a:cubicBezTo>
                    <a:pt x="13" y="16"/>
                    <a:pt x="10" y="18"/>
                    <a:pt x="10" y="21"/>
                  </a:cubicBezTo>
                  <a:cubicBezTo>
                    <a:pt x="10" y="58"/>
                    <a:pt x="10" y="58"/>
                    <a:pt x="10" y="58"/>
                  </a:cubicBezTo>
                  <a:cubicBezTo>
                    <a:pt x="10" y="61"/>
                    <a:pt x="13" y="63"/>
                    <a:pt x="15" y="63"/>
                  </a:cubicBezTo>
                  <a:cubicBezTo>
                    <a:pt x="15" y="66"/>
                    <a:pt x="15" y="66"/>
                    <a:pt x="15" y="66"/>
                  </a:cubicBezTo>
                  <a:cubicBezTo>
                    <a:pt x="15" y="67"/>
                    <a:pt x="17" y="68"/>
                    <a:pt x="18" y="68"/>
                  </a:cubicBezTo>
                  <a:cubicBezTo>
                    <a:pt x="50" y="68"/>
                    <a:pt x="50" y="68"/>
                    <a:pt x="50" y="68"/>
                  </a:cubicBezTo>
                  <a:cubicBezTo>
                    <a:pt x="51" y="68"/>
                    <a:pt x="52" y="67"/>
                    <a:pt x="52" y="66"/>
                  </a:cubicBezTo>
                  <a:cubicBezTo>
                    <a:pt x="52" y="63"/>
                    <a:pt x="52" y="63"/>
                    <a:pt x="52" y="63"/>
                  </a:cubicBezTo>
                  <a:cubicBezTo>
                    <a:pt x="68" y="63"/>
                    <a:pt x="68" y="63"/>
                    <a:pt x="68" y="63"/>
                  </a:cubicBezTo>
                  <a:cubicBezTo>
                    <a:pt x="71" y="63"/>
                    <a:pt x="73" y="61"/>
                    <a:pt x="73" y="58"/>
                  </a:cubicBezTo>
                  <a:cubicBezTo>
                    <a:pt x="73" y="45"/>
                    <a:pt x="73" y="45"/>
                    <a:pt x="73" y="45"/>
                  </a:cubicBezTo>
                  <a:cubicBezTo>
                    <a:pt x="73" y="46"/>
                    <a:pt x="74" y="48"/>
                    <a:pt x="76" y="48"/>
                  </a:cubicBezTo>
                  <a:cubicBezTo>
                    <a:pt x="81" y="51"/>
                    <a:pt x="81" y="51"/>
                    <a:pt x="81" y="51"/>
                  </a:cubicBezTo>
                  <a:cubicBezTo>
                    <a:pt x="83" y="52"/>
                    <a:pt x="84" y="51"/>
                    <a:pt x="84" y="50"/>
                  </a:cubicBezTo>
                  <a:cubicBezTo>
                    <a:pt x="84" y="29"/>
                    <a:pt x="84" y="29"/>
                    <a:pt x="84" y="29"/>
                  </a:cubicBezTo>
                  <a:cubicBezTo>
                    <a:pt x="84" y="27"/>
                    <a:pt x="83" y="27"/>
                    <a:pt x="81" y="27"/>
                  </a:cubicBezTo>
                  <a:close/>
                  <a:moveTo>
                    <a:pt x="57" y="52"/>
                  </a:moveTo>
                  <a:cubicBezTo>
                    <a:pt x="21" y="52"/>
                    <a:pt x="21" y="52"/>
                    <a:pt x="21" y="52"/>
                  </a:cubicBezTo>
                  <a:cubicBezTo>
                    <a:pt x="21" y="26"/>
                    <a:pt x="21" y="26"/>
                    <a:pt x="21" y="26"/>
                  </a:cubicBezTo>
                  <a:cubicBezTo>
                    <a:pt x="57" y="26"/>
                    <a:pt x="57" y="26"/>
                    <a:pt x="57" y="26"/>
                  </a:cubicBezTo>
                  <a:lnTo>
                    <a:pt x="57" y="5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8" name="Rectangle 505">
              <a:extLst>
                <a:ext uri="{FF2B5EF4-FFF2-40B4-BE49-F238E27FC236}">
                  <a16:creationId xmlns:a16="http://schemas.microsoft.com/office/drawing/2014/main" id="{8FCD4E6A-790E-4AB7-A14E-E0758C466E1B}"/>
                </a:ext>
              </a:extLst>
            </p:cNvPr>
            <p:cNvSpPr>
              <a:spLocks noChangeArrowheads="1"/>
            </p:cNvSpPr>
            <p:nvPr/>
          </p:nvSpPr>
          <p:spPr bwMode="auto">
            <a:xfrm>
              <a:off x="3773324" y="7035574"/>
              <a:ext cx="42136" cy="6019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9" name="Freeform 506">
              <a:extLst>
                <a:ext uri="{FF2B5EF4-FFF2-40B4-BE49-F238E27FC236}">
                  <a16:creationId xmlns:a16="http://schemas.microsoft.com/office/drawing/2014/main" id="{E9793746-EFC6-4BFB-BD24-FA83486FFE7D}"/>
                </a:ext>
              </a:extLst>
            </p:cNvPr>
            <p:cNvSpPr>
              <a:spLocks noEditPoints="1"/>
            </p:cNvSpPr>
            <p:nvPr/>
          </p:nvSpPr>
          <p:spPr bwMode="auto">
            <a:xfrm>
              <a:off x="3598760" y="7035574"/>
              <a:ext cx="96311" cy="60195"/>
            </a:xfrm>
            <a:custGeom>
              <a:avLst/>
              <a:gdLst>
                <a:gd name="T0" fmla="*/ 0 w 32"/>
                <a:gd name="T1" fmla="*/ 0 h 20"/>
                <a:gd name="T2" fmla="*/ 0 w 32"/>
                <a:gd name="T3" fmla="*/ 20 h 20"/>
                <a:gd name="T4" fmla="*/ 32 w 32"/>
                <a:gd name="T5" fmla="*/ 20 h 20"/>
                <a:gd name="T6" fmla="*/ 32 w 32"/>
                <a:gd name="T7" fmla="*/ 0 h 20"/>
                <a:gd name="T8" fmla="*/ 0 w 32"/>
                <a:gd name="T9" fmla="*/ 0 h 20"/>
                <a:gd name="T10" fmla="*/ 12 w 32"/>
                <a:gd name="T11" fmla="*/ 14 h 20"/>
                <a:gd name="T12" fmla="*/ 6 w 32"/>
                <a:gd name="T13" fmla="*/ 14 h 20"/>
                <a:gd name="T14" fmla="*/ 6 w 32"/>
                <a:gd name="T15" fmla="*/ 8 h 20"/>
                <a:gd name="T16" fmla="*/ 12 w 32"/>
                <a:gd name="T17" fmla="*/ 8 h 20"/>
                <a:gd name="T18" fmla="*/ 12 w 32"/>
                <a:gd name="T19" fmla="*/ 14 h 20"/>
                <a:gd name="T20" fmla="*/ 26 w 32"/>
                <a:gd name="T21" fmla="*/ 14 h 20"/>
                <a:gd name="T22" fmla="*/ 20 w 32"/>
                <a:gd name="T23" fmla="*/ 14 h 20"/>
                <a:gd name="T24" fmla="*/ 20 w 32"/>
                <a:gd name="T25" fmla="*/ 8 h 20"/>
                <a:gd name="T26" fmla="*/ 26 w 32"/>
                <a:gd name="T27" fmla="*/ 8 h 20"/>
                <a:gd name="T28" fmla="*/ 26 w 32"/>
                <a:gd name="T2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0">
                  <a:moveTo>
                    <a:pt x="0" y="0"/>
                  </a:moveTo>
                  <a:lnTo>
                    <a:pt x="0" y="20"/>
                  </a:lnTo>
                  <a:lnTo>
                    <a:pt x="32" y="20"/>
                  </a:lnTo>
                  <a:lnTo>
                    <a:pt x="32" y="0"/>
                  </a:lnTo>
                  <a:lnTo>
                    <a:pt x="0" y="0"/>
                  </a:lnTo>
                  <a:close/>
                  <a:moveTo>
                    <a:pt x="12" y="14"/>
                  </a:moveTo>
                  <a:lnTo>
                    <a:pt x="6" y="14"/>
                  </a:lnTo>
                  <a:lnTo>
                    <a:pt x="6" y="8"/>
                  </a:lnTo>
                  <a:lnTo>
                    <a:pt x="12" y="8"/>
                  </a:lnTo>
                  <a:lnTo>
                    <a:pt x="12" y="14"/>
                  </a:lnTo>
                  <a:close/>
                  <a:moveTo>
                    <a:pt x="26" y="14"/>
                  </a:moveTo>
                  <a:lnTo>
                    <a:pt x="20" y="14"/>
                  </a:lnTo>
                  <a:lnTo>
                    <a:pt x="20" y="8"/>
                  </a:lnTo>
                  <a:lnTo>
                    <a:pt x="26" y="8"/>
                  </a:lnTo>
                  <a:lnTo>
                    <a:pt x="26" y="14"/>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grpSp>
      <p:sp>
        <p:nvSpPr>
          <p:cNvPr id="30" name="Freeform 723">
            <a:extLst>
              <a:ext uri="{FF2B5EF4-FFF2-40B4-BE49-F238E27FC236}">
                <a16:creationId xmlns:a16="http://schemas.microsoft.com/office/drawing/2014/main" id="{CA3A33EB-2336-4B62-B4FD-951F98FBB15E}"/>
              </a:ext>
            </a:extLst>
          </p:cNvPr>
          <p:cNvSpPr>
            <a:spLocks noChangeAspect="1"/>
          </p:cNvSpPr>
          <p:nvPr/>
        </p:nvSpPr>
        <p:spPr bwMode="auto">
          <a:xfrm>
            <a:off x="8823406" y="3978060"/>
            <a:ext cx="287258" cy="324000"/>
          </a:xfrm>
          <a:custGeom>
            <a:avLst/>
            <a:gdLst>
              <a:gd name="T0" fmla="*/ 16 w 69"/>
              <a:gd name="T1" fmla="*/ 10 h 78"/>
              <a:gd name="T2" fmla="*/ 16 w 69"/>
              <a:gd name="T3" fmla="*/ 21 h 78"/>
              <a:gd name="T4" fmla="*/ 16 w 69"/>
              <a:gd name="T5" fmla="*/ 57 h 78"/>
              <a:gd name="T6" fmla="*/ 14 w 69"/>
              <a:gd name="T7" fmla="*/ 57 h 78"/>
              <a:gd name="T8" fmla="*/ 0 w 69"/>
              <a:gd name="T9" fmla="*/ 67 h 78"/>
              <a:gd name="T10" fmla="*/ 14 w 69"/>
              <a:gd name="T11" fmla="*/ 78 h 78"/>
              <a:gd name="T12" fmla="*/ 27 w 69"/>
              <a:gd name="T13" fmla="*/ 68 h 78"/>
              <a:gd name="T14" fmla="*/ 27 w 69"/>
              <a:gd name="T15" fmla="*/ 68 h 78"/>
              <a:gd name="T16" fmla="*/ 27 w 69"/>
              <a:gd name="T17" fmla="*/ 19 h 78"/>
              <a:gd name="T18" fmla="*/ 58 w 69"/>
              <a:gd name="T19" fmla="*/ 13 h 78"/>
              <a:gd name="T20" fmla="*/ 58 w 69"/>
              <a:gd name="T21" fmla="*/ 46 h 78"/>
              <a:gd name="T22" fmla="*/ 56 w 69"/>
              <a:gd name="T23" fmla="*/ 46 h 78"/>
              <a:gd name="T24" fmla="*/ 42 w 69"/>
              <a:gd name="T25" fmla="*/ 57 h 78"/>
              <a:gd name="T26" fmla="*/ 56 w 69"/>
              <a:gd name="T27" fmla="*/ 67 h 78"/>
              <a:gd name="T28" fmla="*/ 69 w 69"/>
              <a:gd name="T29" fmla="*/ 58 h 78"/>
              <a:gd name="T30" fmla="*/ 69 w 69"/>
              <a:gd name="T31" fmla="*/ 58 h 78"/>
              <a:gd name="T32" fmla="*/ 69 w 69"/>
              <a:gd name="T33" fmla="*/ 10 h 78"/>
              <a:gd name="T34" fmla="*/ 69 w 69"/>
              <a:gd name="T35" fmla="*/ 5 h 78"/>
              <a:gd name="T36" fmla="*/ 69 w 69"/>
              <a:gd name="T37" fmla="*/ 0 h 78"/>
              <a:gd name="T38" fmla="*/ 16 w 69"/>
              <a:gd name="T3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78">
                <a:moveTo>
                  <a:pt x="16" y="10"/>
                </a:moveTo>
                <a:cubicBezTo>
                  <a:pt x="16" y="21"/>
                  <a:pt x="16" y="21"/>
                  <a:pt x="16" y="21"/>
                </a:cubicBezTo>
                <a:cubicBezTo>
                  <a:pt x="16" y="57"/>
                  <a:pt x="16" y="57"/>
                  <a:pt x="16" y="57"/>
                </a:cubicBezTo>
                <a:cubicBezTo>
                  <a:pt x="15" y="57"/>
                  <a:pt x="14" y="57"/>
                  <a:pt x="14" y="57"/>
                </a:cubicBezTo>
                <a:cubicBezTo>
                  <a:pt x="6" y="57"/>
                  <a:pt x="0" y="61"/>
                  <a:pt x="0" y="67"/>
                </a:cubicBezTo>
                <a:cubicBezTo>
                  <a:pt x="0" y="73"/>
                  <a:pt x="6" y="78"/>
                  <a:pt x="14" y="78"/>
                </a:cubicBezTo>
                <a:cubicBezTo>
                  <a:pt x="20" y="78"/>
                  <a:pt x="26" y="74"/>
                  <a:pt x="27" y="68"/>
                </a:cubicBezTo>
                <a:cubicBezTo>
                  <a:pt x="27" y="68"/>
                  <a:pt x="27" y="68"/>
                  <a:pt x="27" y="68"/>
                </a:cubicBezTo>
                <a:cubicBezTo>
                  <a:pt x="27" y="19"/>
                  <a:pt x="27" y="19"/>
                  <a:pt x="27" y="19"/>
                </a:cubicBezTo>
                <a:cubicBezTo>
                  <a:pt x="58" y="13"/>
                  <a:pt x="58" y="13"/>
                  <a:pt x="58" y="13"/>
                </a:cubicBezTo>
                <a:cubicBezTo>
                  <a:pt x="58" y="46"/>
                  <a:pt x="58" y="46"/>
                  <a:pt x="58" y="46"/>
                </a:cubicBezTo>
                <a:cubicBezTo>
                  <a:pt x="57" y="46"/>
                  <a:pt x="56" y="46"/>
                  <a:pt x="56" y="46"/>
                </a:cubicBezTo>
                <a:cubicBezTo>
                  <a:pt x="48" y="46"/>
                  <a:pt x="42" y="51"/>
                  <a:pt x="42" y="57"/>
                </a:cubicBezTo>
                <a:cubicBezTo>
                  <a:pt x="42" y="62"/>
                  <a:pt x="48" y="67"/>
                  <a:pt x="56" y="67"/>
                </a:cubicBezTo>
                <a:cubicBezTo>
                  <a:pt x="62" y="67"/>
                  <a:pt x="68" y="63"/>
                  <a:pt x="69" y="58"/>
                </a:cubicBezTo>
                <a:cubicBezTo>
                  <a:pt x="69" y="58"/>
                  <a:pt x="69" y="58"/>
                  <a:pt x="69" y="58"/>
                </a:cubicBezTo>
                <a:cubicBezTo>
                  <a:pt x="69" y="10"/>
                  <a:pt x="69" y="10"/>
                  <a:pt x="69" y="10"/>
                </a:cubicBezTo>
                <a:cubicBezTo>
                  <a:pt x="69" y="5"/>
                  <a:pt x="69" y="5"/>
                  <a:pt x="69" y="5"/>
                </a:cubicBezTo>
                <a:cubicBezTo>
                  <a:pt x="69" y="0"/>
                  <a:pt x="69" y="0"/>
                  <a:pt x="69" y="0"/>
                </a:cubicBezTo>
                <a:lnTo>
                  <a:pt x="16" y="1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grpSp>
        <p:nvGrpSpPr>
          <p:cNvPr id="31" name="Group 30">
            <a:extLst>
              <a:ext uri="{FF2B5EF4-FFF2-40B4-BE49-F238E27FC236}">
                <a16:creationId xmlns:a16="http://schemas.microsoft.com/office/drawing/2014/main" id="{E380670A-0263-4F5F-A15B-296DE168AA35}"/>
              </a:ext>
            </a:extLst>
          </p:cNvPr>
          <p:cNvGrpSpPr>
            <a:grpSpLocks noChangeAspect="1"/>
          </p:cNvGrpSpPr>
          <p:nvPr/>
        </p:nvGrpSpPr>
        <p:grpSpPr>
          <a:xfrm>
            <a:off x="3327839" y="1683968"/>
            <a:ext cx="434495" cy="360000"/>
            <a:chOff x="-4679951" y="-1830388"/>
            <a:chExt cx="4259263" cy="3529013"/>
          </a:xfrm>
          <a:solidFill>
            <a:srgbClr val="000000"/>
          </a:solidFill>
        </p:grpSpPr>
        <p:sp>
          <p:nvSpPr>
            <p:cNvPr id="32" name="Freeform 108">
              <a:extLst>
                <a:ext uri="{FF2B5EF4-FFF2-40B4-BE49-F238E27FC236}">
                  <a16:creationId xmlns:a16="http://schemas.microsoft.com/office/drawing/2014/main" id="{ABF56909-35B5-49C5-A6C8-5CFFE481E96E}"/>
                </a:ext>
              </a:extLst>
            </p:cNvPr>
            <p:cNvSpPr>
              <a:spLocks noEditPoints="1"/>
            </p:cNvSpPr>
            <p:nvPr/>
          </p:nvSpPr>
          <p:spPr bwMode="auto">
            <a:xfrm>
              <a:off x="-1954213" y="-968375"/>
              <a:ext cx="1128713" cy="1125538"/>
            </a:xfrm>
            <a:custGeom>
              <a:avLst/>
              <a:gdLst>
                <a:gd name="T0" fmla="*/ 151 w 301"/>
                <a:gd name="T1" fmla="*/ 0 h 300"/>
                <a:gd name="T2" fmla="*/ 0 w 301"/>
                <a:gd name="T3" fmla="*/ 150 h 300"/>
                <a:gd name="T4" fmla="*/ 151 w 301"/>
                <a:gd name="T5" fmla="*/ 300 h 300"/>
                <a:gd name="T6" fmla="*/ 301 w 301"/>
                <a:gd name="T7" fmla="*/ 150 h 300"/>
                <a:gd name="T8" fmla="*/ 151 w 301"/>
                <a:gd name="T9" fmla="*/ 0 h 300"/>
                <a:gd name="T10" fmla="*/ 68 w 301"/>
                <a:gd name="T11" fmla="*/ 187 h 300"/>
                <a:gd name="T12" fmla="*/ 34 w 301"/>
                <a:gd name="T13" fmla="*/ 152 h 300"/>
                <a:gd name="T14" fmla="*/ 68 w 301"/>
                <a:gd name="T15" fmla="*/ 118 h 300"/>
                <a:gd name="T16" fmla="*/ 103 w 301"/>
                <a:gd name="T17" fmla="*/ 152 h 300"/>
                <a:gd name="T18" fmla="*/ 68 w 301"/>
                <a:gd name="T19" fmla="*/ 187 h 300"/>
                <a:gd name="T20" fmla="*/ 153 w 301"/>
                <a:gd name="T21" fmla="*/ 267 h 300"/>
                <a:gd name="T22" fmla="*/ 119 w 301"/>
                <a:gd name="T23" fmla="*/ 232 h 300"/>
                <a:gd name="T24" fmla="*/ 153 w 301"/>
                <a:gd name="T25" fmla="*/ 198 h 300"/>
                <a:gd name="T26" fmla="*/ 187 w 301"/>
                <a:gd name="T27" fmla="*/ 232 h 300"/>
                <a:gd name="T28" fmla="*/ 153 w 301"/>
                <a:gd name="T29" fmla="*/ 267 h 300"/>
                <a:gd name="T30" fmla="*/ 153 w 301"/>
                <a:gd name="T31" fmla="*/ 102 h 300"/>
                <a:gd name="T32" fmla="*/ 119 w 301"/>
                <a:gd name="T33" fmla="*/ 68 h 300"/>
                <a:gd name="T34" fmla="*/ 153 w 301"/>
                <a:gd name="T35" fmla="*/ 34 h 300"/>
                <a:gd name="T36" fmla="*/ 187 w 301"/>
                <a:gd name="T37" fmla="*/ 68 h 300"/>
                <a:gd name="T38" fmla="*/ 153 w 301"/>
                <a:gd name="T39" fmla="*/ 102 h 300"/>
                <a:gd name="T40" fmla="*/ 267 w 301"/>
                <a:gd name="T41" fmla="*/ 152 h 300"/>
                <a:gd name="T42" fmla="*/ 233 w 301"/>
                <a:gd name="T43" fmla="*/ 187 h 300"/>
                <a:gd name="T44" fmla="*/ 198 w 301"/>
                <a:gd name="T45" fmla="*/ 152 h 300"/>
                <a:gd name="T46" fmla="*/ 233 w 301"/>
                <a:gd name="T47" fmla="*/ 118 h 300"/>
                <a:gd name="T48" fmla="*/ 267 w 301"/>
                <a:gd name="T49" fmla="*/ 15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300">
                  <a:moveTo>
                    <a:pt x="151" y="0"/>
                  </a:moveTo>
                  <a:cubicBezTo>
                    <a:pt x="68" y="0"/>
                    <a:pt x="0" y="68"/>
                    <a:pt x="0" y="150"/>
                  </a:cubicBezTo>
                  <a:cubicBezTo>
                    <a:pt x="0" y="233"/>
                    <a:pt x="68" y="300"/>
                    <a:pt x="151" y="300"/>
                  </a:cubicBezTo>
                  <a:cubicBezTo>
                    <a:pt x="233" y="300"/>
                    <a:pt x="301" y="233"/>
                    <a:pt x="301" y="150"/>
                  </a:cubicBezTo>
                  <a:cubicBezTo>
                    <a:pt x="301" y="68"/>
                    <a:pt x="233" y="0"/>
                    <a:pt x="151" y="0"/>
                  </a:cubicBezTo>
                  <a:close/>
                  <a:moveTo>
                    <a:pt x="68" y="187"/>
                  </a:moveTo>
                  <a:cubicBezTo>
                    <a:pt x="50" y="187"/>
                    <a:pt x="34" y="171"/>
                    <a:pt x="34" y="152"/>
                  </a:cubicBezTo>
                  <a:cubicBezTo>
                    <a:pt x="34" y="134"/>
                    <a:pt x="50" y="118"/>
                    <a:pt x="68" y="118"/>
                  </a:cubicBezTo>
                  <a:cubicBezTo>
                    <a:pt x="87" y="118"/>
                    <a:pt x="103" y="134"/>
                    <a:pt x="103" y="152"/>
                  </a:cubicBezTo>
                  <a:cubicBezTo>
                    <a:pt x="103" y="171"/>
                    <a:pt x="87" y="187"/>
                    <a:pt x="68" y="187"/>
                  </a:cubicBezTo>
                  <a:close/>
                  <a:moveTo>
                    <a:pt x="153" y="267"/>
                  </a:moveTo>
                  <a:cubicBezTo>
                    <a:pt x="134" y="267"/>
                    <a:pt x="119" y="251"/>
                    <a:pt x="119" y="232"/>
                  </a:cubicBezTo>
                  <a:cubicBezTo>
                    <a:pt x="119" y="214"/>
                    <a:pt x="134" y="198"/>
                    <a:pt x="153" y="198"/>
                  </a:cubicBezTo>
                  <a:cubicBezTo>
                    <a:pt x="171" y="198"/>
                    <a:pt x="187" y="214"/>
                    <a:pt x="187" y="232"/>
                  </a:cubicBezTo>
                  <a:cubicBezTo>
                    <a:pt x="187" y="251"/>
                    <a:pt x="171" y="267"/>
                    <a:pt x="153" y="267"/>
                  </a:cubicBezTo>
                  <a:close/>
                  <a:moveTo>
                    <a:pt x="153" y="102"/>
                  </a:moveTo>
                  <a:cubicBezTo>
                    <a:pt x="134" y="102"/>
                    <a:pt x="119" y="87"/>
                    <a:pt x="119" y="68"/>
                  </a:cubicBezTo>
                  <a:cubicBezTo>
                    <a:pt x="119" y="49"/>
                    <a:pt x="134" y="34"/>
                    <a:pt x="153" y="34"/>
                  </a:cubicBezTo>
                  <a:cubicBezTo>
                    <a:pt x="171" y="34"/>
                    <a:pt x="187" y="49"/>
                    <a:pt x="187" y="68"/>
                  </a:cubicBezTo>
                  <a:cubicBezTo>
                    <a:pt x="187" y="87"/>
                    <a:pt x="171" y="102"/>
                    <a:pt x="153" y="102"/>
                  </a:cubicBezTo>
                  <a:close/>
                  <a:moveTo>
                    <a:pt x="267" y="152"/>
                  </a:moveTo>
                  <a:cubicBezTo>
                    <a:pt x="267" y="171"/>
                    <a:pt x="251" y="187"/>
                    <a:pt x="233" y="187"/>
                  </a:cubicBezTo>
                  <a:cubicBezTo>
                    <a:pt x="214" y="187"/>
                    <a:pt x="198" y="171"/>
                    <a:pt x="198" y="152"/>
                  </a:cubicBezTo>
                  <a:cubicBezTo>
                    <a:pt x="198" y="134"/>
                    <a:pt x="214" y="118"/>
                    <a:pt x="233" y="118"/>
                  </a:cubicBezTo>
                  <a:cubicBezTo>
                    <a:pt x="251" y="118"/>
                    <a:pt x="267" y="134"/>
                    <a:pt x="26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 name="Freeform 109">
              <a:extLst>
                <a:ext uri="{FF2B5EF4-FFF2-40B4-BE49-F238E27FC236}">
                  <a16:creationId xmlns:a16="http://schemas.microsoft.com/office/drawing/2014/main" id="{747753D3-D25D-4A9F-817F-278937373FF5}"/>
                </a:ext>
              </a:extLst>
            </p:cNvPr>
            <p:cNvSpPr>
              <a:spLocks noEditPoints="1"/>
            </p:cNvSpPr>
            <p:nvPr/>
          </p:nvSpPr>
          <p:spPr bwMode="auto">
            <a:xfrm>
              <a:off x="-4679951" y="-1830388"/>
              <a:ext cx="4259263" cy="3529013"/>
            </a:xfrm>
            <a:custGeom>
              <a:avLst/>
              <a:gdLst>
                <a:gd name="T0" fmla="*/ 1134 w 1136"/>
                <a:gd name="T1" fmla="*/ 329 h 941"/>
                <a:gd name="T2" fmla="*/ 1070 w 1136"/>
                <a:gd name="T3" fmla="*/ 145 h 941"/>
                <a:gd name="T4" fmla="*/ 712 w 1136"/>
                <a:gd name="T5" fmla="*/ 141 h 941"/>
                <a:gd name="T6" fmla="*/ 424 w 1136"/>
                <a:gd name="T7" fmla="*/ 141 h 941"/>
                <a:gd name="T8" fmla="*/ 67 w 1136"/>
                <a:gd name="T9" fmla="*/ 145 h 941"/>
                <a:gd name="T10" fmla="*/ 3 w 1136"/>
                <a:gd name="T11" fmla="*/ 329 h 941"/>
                <a:gd name="T12" fmla="*/ 85 w 1136"/>
                <a:gd name="T13" fmla="*/ 828 h 941"/>
                <a:gd name="T14" fmla="*/ 84 w 1136"/>
                <a:gd name="T15" fmla="*/ 829 h 941"/>
                <a:gd name="T16" fmla="*/ 88 w 1136"/>
                <a:gd name="T17" fmla="*/ 835 h 941"/>
                <a:gd name="T18" fmla="*/ 145 w 1136"/>
                <a:gd name="T19" fmla="*/ 897 h 941"/>
                <a:gd name="T20" fmla="*/ 276 w 1136"/>
                <a:gd name="T21" fmla="*/ 918 h 941"/>
                <a:gd name="T22" fmla="*/ 456 w 1136"/>
                <a:gd name="T23" fmla="*/ 602 h 941"/>
                <a:gd name="T24" fmla="*/ 681 w 1136"/>
                <a:gd name="T25" fmla="*/ 602 h 941"/>
                <a:gd name="T26" fmla="*/ 861 w 1136"/>
                <a:gd name="T27" fmla="*/ 918 h 941"/>
                <a:gd name="T28" fmla="*/ 991 w 1136"/>
                <a:gd name="T29" fmla="*/ 897 h 941"/>
                <a:gd name="T30" fmla="*/ 1049 w 1136"/>
                <a:gd name="T31" fmla="*/ 835 h 941"/>
                <a:gd name="T32" fmla="*/ 1053 w 1136"/>
                <a:gd name="T33" fmla="*/ 829 h 941"/>
                <a:gd name="T34" fmla="*/ 1052 w 1136"/>
                <a:gd name="T35" fmla="*/ 828 h 941"/>
                <a:gd name="T36" fmla="*/ 1134 w 1136"/>
                <a:gd name="T37" fmla="*/ 329 h 941"/>
                <a:gd name="T38" fmla="*/ 250 w 1136"/>
                <a:gd name="T39" fmla="*/ 548 h 941"/>
                <a:gd name="T40" fmla="*/ 82 w 1136"/>
                <a:gd name="T41" fmla="*/ 380 h 941"/>
                <a:gd name="T42" fmla="*/ 250 w 1136"/>
                <a:gd name="T43" fmla="*/ 212 h 941"/>
                <a:gd name="T44" fmla="*/ 418 w 1136"/>
                <a:gd name="T45" fmla="*/ 380 h 941"/>
                <a:gd name="T46" fmla="*/ 250 w 1136"/>
                <a:gd name="T47" fmla="*/ 548 h 941"/>
                <a:gd name="T48" fmla="*/ 878 w 1136"/>
                <a:gd name="T49" fmla="*/ 548 h 941"/>
                <a:gd name="T50" fmla="*/ 709 w 1136"/>
                <a:gd name="T51" fmla="*/ 380 h 941"/>
                <a:gd name="T52" fmla="*/ 878 w 1136"/>
                <a:gd name="T53" fmla="*/ 212 h 941"/>
                <a:gd name="T54" fmla="*/ 1046 w 1136"/>
                <a:gd name="T55" fmla="*/ 380 h 941"/>
                <a:gd name="T56" fmla="*/ 878 w 1136"/>
                <a:gd name="T57" fmla="*/ 548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6" h="941">
                  <a:moveTo>
                    <a:pt x="1134" y="329"/>
                  </a:moveTo>
                  <a:cubicBezTo>
                    <a:pt x="1123" y="231"/>
                    <a:pt x="1091" y="173"/>
                    <a:pt x="1070" y="145"/>
                  </a:cubicBezTo>
                  <a:cubicBezTo>
                    <a:pt x="935" y="0"/>
                    <a:pt x="712" y="141"/>
                    <a:pt x="712" y="141"/>
                  </a:cubicBezTo>
                  <a:cubicBezTo>
                    <a:pt x="424" y="141"/>
                    <a:pt x="424" y="141"/>
                    <a:pt x="424" y="141"/>
                  </a:cubicBezTo>
                  <a:cubicBezTo>
                    <a:pt x="424" y="141"/>
                    <a:pt x="202" y="0"/>
                    <a:pt x="67" y="145"/>
                  </a:cubicBezTo>
                  <a:cubicBezTo>
                    <a:pt x="46" y="173"/>
                    <a:pt x="14" y="231"/>
                    <a:pt x="3" y="329"/>
                  </a:cubicBezTo>
                  <a:cubicBezTo>
                    <a:pt x="0" y="454"/>
                    <a:pt x="8" y="695"/>
                    <a:pt x="85" y="828"/>
                  </a:cubicBezTo>
                  <a:cubicBezTo>
                    <a:pt x="84" y="829"/>
                    <a:pt x="84" y="829"/>
                    <a:pt x="84" y="829"/>
                  </a:cubicBezTo>
                  <a:cubicBezTo>
                    <a:pt x="84" y="829"/>
                    <a:pt x="86" y="831"/>
                    <a:pt x="88" y="835"/>
                  </a:cubicBezTo>
                  <a:cubicBezTo>
                    <a:pt x="104" y="861"/>
                    <a:pt x="123" y="881"/>
                    <a:pt x="145" y="897"/>
                  </a:cubicBezTo>
                  <a:cubicBezTo>
                    <a:pt x="179" y="923"/>
                    <a:pt x="225" y="941"/>
                    <a:pt x="276" y="918"/>
                  </a:cubicBezTo>
                  <a:cubicBezTo>
                    <a:pt x="332" y="896"/>
                    <a:pt x="406" y="822"/>
                    <a:pt x="456" y="602"/>
                  </a:cubicBezTo>
                  <a:cubicBezTo>
                    <a:pt x="681" y="602"/>
                    <a:pt x="681" y="602"/>
                    <a:pt x="681" y="602"/>
                  </a:cubicBezTo>
                  <a:cubicBezTo>
                    <a:pt x="731" y="822"/>
                    <a:pt x="805" y="896"/>
                    <a:pt x="861" y="918"/>
                  </a:cubicBezTo>
                  <a:cubicBezTo>
                    <a:pt x="912" y="941"/>
                    <a:pt x="958" y="923"/>
                    <a:pt x="991" y="897"/>
                  </a:cubicBezTo>
                  <a:cubicBezTo>
                    <a:pt x="1014" y="881"/>
                    <a:pt x="1033" y="861"/>
                    <a:pt x="1049" y="835"/>
                  </a:cubicBezTo>
                  <a:cubicBezTo>
                    <a:pt x="1051" y="831"/>
                    <a:pt x="1053" y="829"/>
                    <a:pt x="1053" y="829"/>
                  </a:cubicBezTo>
                  <a:cubicBezTo>
                    <a:pt x="1052" y="828"/>
                    <a:pt x="1052" y="828"/>
                    <a:pt x="1052" y="828"/>
                  </a:cubicBezTo>
                  <a:cubicBezTo>
                    <a:pt x="1129" y="695"/>
                    <a:pt x="1136" y="454"/>
                    <a:pt x="1134" y="329"/>
                  </a:cubicBezTo>
                  <a:close/>
                  <a:moveTo>
                    <a:pt x="250" y="548"/>
                  </a:moveTo>
                  <a:cubicBezTo>
                    <a:pt x="157" y="548"/>
                    <a:pt x="82" y="473"/>
                    <a:pt x="82" y="380"/>
                  </a:cubicBezTo>
                  <a:cubicBezTo>
                    <a:pt x="82" y="288"/>
                    <a:pt x="157" y="212"/>
                    <a:pt x="250" y="212"/>
                  </a:cubicBezTo>
                  <a:cubicBezTo>
                    <a:pt x="343" y="212"/>
                    <a:pt x="418" y="288"/>
                    <a:pt x="418" y="380"/>
                  </a:cubicBezTo>
                  <a:cubicBezTo>
                    <a:pt x="418" y="473"/>
                    <a:pt x="343" y="548"/>
                    <a:pt x="250" y="548"/>
                  </a:cubicBezTo>
                  <a:close/>
                  <a:moveTo>
                    <a:pt x="878" y="548"/>
                  </a:moveTo>
                  <a:cubicBezTo>
                    <a:pt x="785" y="548"/>
                    <a:pt x="709" y="473"/>
                    <a:pt x="709" y="380"/>
                  </a:cubicBezTo>
                  <a:cubicBezTo>
                    <a:pt x="709" y="288"/>
                    <a:pt x="785" y="212"/>
                    <a:pt x="878" y="212"/>
                  </a:cubicBezTo>
                  <a:cubicBezTo>
                    <a:pt x="970" y="212"/>
                    <a:pt x="1046" y="288"/>
                    <a:pt x="1046" y="380"/>
                  </a:cubicBezTo>
                  <a:cubicBezTo>
                    <a:pt x="1046" y="473"/>
                    <a:pt x="970" y="548"/>
                    <a:pt x="878" y="5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 name="Freeform 110">
              <a:extLst>
                <a:ext uri="{FF2B5EF4-FFF2-40B4-BE49-F238E27FC236}">
                  <a16:creationId xmlns:a16="http://schemas.microsoft.com/office/drawing/2014/main" id="{FFDED6F0-3A39-4A8E-A41D-72C52F610860}"/>
                </a:ext>
              </a:extLst>
            </p:cNvPr>
            <p:cNvSpPr>
              <a:spLocks noEditPoints="1"/>
            </p:cNvSpPr>
            <p:nvPr/>
          </p:nvSpPr>
          <p:spPr bwMode="auto">
            <a:xfrm>
              <a:off x="-4305301" y="-968375"/>
              <a:ext cx="1125538" cy="1125538"/>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239 w 300"/>
                <a:gd name="T11" fmla="*/ 174 h 300"/>
                <a:gd name="T12" fmla="*/ 171 w 300"/>
                <a:gd name="T13" fmla="*/ 174 h 300"/>
                <a:gd name="T14" fmla="*/ 171 w 300"/>
                <a:gd name="T15" fmla="*/ 244 h 300"/>
                <a:gd name="T16" fmla="*/ 120 w 300"/>
                <a:gd name="T17" fmla="*/ 244 h 300"/>
                <a:gd name="T18" fmla="*/ 120 w 300"/>
                <a:gd name="T19" fmla="*/ 174 h 300"/>
                <a:gd name="T20" fmla="*/ 52 w 300"/>
                <a:gd name="T21" fmla="*/ 174 h 300"/>
                <a:gd name="T22" fmla="*/ 52 w 300"/>
                <a:gd name="T23" fmla="*/ 123 h 300"/>
                <a:gd name="T24" fmla="*/ 120 w 300"/>
                <a:gd name="T25" fmla="*/ 123 h 300"/>
                <a:gd name="T26" fmla="*/ 120 w 300"/>
                <a:gd name="T27" fmla="*/ 57 h 300"/>
                <a:gd name="T28" fmla="*/ 171 w 300"/>
                <a:gd name="T29" fmla="*/ 57 h 300"/>
                <a:gd name="T30" fmla="*/ 171 w 300"/>
                <a:gd name="T31" fmla="*/ 123 h 300"/>
                <a:gd name="T32" fmla="*/ 239 w 300"/>
                <a:gd name="T33" fmla="*/ 123 h 300"/>
                <a:gd name="T34" fmla="*/ 239 w 300"/>
                <a:gd name="T35"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0">
                  <a:moveTo>
                    <a:pt x="150" y="0"/>
                  </a:moveTo>
                  <a:cubicBezTo>
                    <a:pt x="67" y="0"/>
                    <a:pt x="0" y="68"/>
                    <a:pt x="0" y="150"/>
                  </a:cubicBezTo>
                  <a:cubicBezTo>
                    <a:pt x="0" y="233"/>
                    <a:pt x="67" y="300"/>
                    <a:pt x="150" y="300"/>
                  </a:cubicBezTo>
                  <a:cubicBezTo>
                    <a:pt x="233" y="300"/>
                    <a:pt x="300" y="233"/>
                    <a:pt x="300" y="150"/>
                  </a:cubicBezTo>
                  <a:cubicBezTo>
                    <a:pt x="300" y="68"/>
                    <a:pt x="233" y="0"/>
                    <a:pt x="150" y="0"/>
                  </a:cubicBezTo>
                  <a:close/>
                  <a:moveTo>
                    <a:pt x="239" y="174"/>
                  </a:moveTo>
                  <a:cubicBezTo>
                    <a:pt x="171" y="174"/>
                    <a:pt x="171" y="174"/>
                    <a:pt x="171" y="174"/>
                  </a:cubicBezTo>
                  <a:cubicBezTo>
                    <a:pt x="171" y="244"/>
                    <a:pt x="171" y="244"/>
                    <a:pt x="171" y="244"/>
                  </a:cubicBezTo>
                  <a:cubicBezTo>
                    <a:pt x="120" y="244"/>
                    <a:pt x="120" y="244"/>
                    <a:pt x="120" y="244"/>
                  </a:cubicBezTo>
                  <a:cubicBezTo>
                    <a:pt x="120" y="174"/>
                    <a:pt x="120" y="174"/>
                    <a:pt x="120" y="174"/>
                  </a:cubicBezTo>
                  <a:cubicBezTo>
                    <a:pt x="52" y="174"/>
                    <a:pt x="52" y="174"/>
                    <a:pt x="52" y="174"/>
                  </a:cubicBezTo>
                  <a:cubicBezTo>
                    <a:pt x="52" y="123"/>
                    <a:pt x="52" y="123"/>
                    <a:pt x="52" y="123"/>
                  </a:cubicBezTo>
                  <a:cubicBezTo>
                    <a:pt x="120" y="123"/>
                    <a:pt x="120" y="123"/>
                    <a:pt x="120" y="123"/>
                  </a:cubicBezTo>
                  <a:cubicBezTo>
                    <a:pt x="120" y="57"/>
                    <a:pt x="120" y="57"/>
                    <a:pt x="120" y="57"/>
                  </a:cubicBezTo>
                  <a:cubicBezTo>
                    <a:pt x="171" y="57"/>
                    <a:pt x="171" y="57"/>
                    <a:pt x="171" y="57"/>
                  </a:cubicBezTo>
                  <a:cubicBezTo>
                    <a:pt x="171" y="123"/>
                    <a:pt x="171" y="123"/>
                    <a:pt x="171" y="123"/>
                  </a:cubicBezTo>
                  <a:cubicBezTo>
                    <a:pt x="239" y="123"/>
                    <a:pt x="239" y="123"/>
                    <a:pt x="239" y="123"/>
                  </a:cubicBezTo>
                  <a:lnTo>
                    <a:pt x="239"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35" name="Group 34">
            <a:extLst>
              <a:ext uri="{FF2B5EF4-FFF2-40B4-BE49-F238E27FC236}">
                <a16:creationId xmlns:a16="http://schemas.microsoft.com/office/drawing/2014/main" id="{FAE55BD2-8064-4A21-96A6-F71AAC3444CA}"/>
              </a:ext>
            </a:extLst>
          </p:cNvPr>
          <p:cNvGrpSpPr>
            <a:grpSpLocks noChangeAspect="1"/>
          </p:cNvGrpSpPr>
          <p:nvPr/>
        </p:nvGrpSpPr>
        <p:grpSpPr>
          <a:xfrm>
            <a:off x="10595695" y="1610524"/>
            <a:ext cx="383327" cy="432000"/>
            <a:chOff x="574675" y="448288"/>
            <a:chExt cx="720135" cy="811573"/>
          </a:xfrm>
          <a:solidFill>
            <a:srgbClr val="000000"/>
          </a:solidFill>
        </p:grpSpPr>
        <p:sp>
          <p:nvSpPr>
            <p:cNvPr id="36" name="Freeform 966">
              <a:extLst>
                <a:ext uri="{FF2B5EF4-FFF2-40B4-BE49-F238E27FC236}">
                  <a16:creationId xmlns:a16="http://schemas.microsoft.com/office/drawing/2014/main" id="{3268AC4F-D9FC-4423-8E48-AE759F12164F}"/>
                </a:ext>
              </a:extLst>
            </p:cNvPr>
            <p:cNvSpPr>
              <a:spLocks noEditPoints="1"/>
            </p:cNvSpPr>
            <p:nvPr/>
          </p:nvSpPr>
          <p:spPr bwMode="auto">
            <a:xfrm>
              <a:off x="574675" y="448288"/>
              <a:ext cx="720135" cy="811573"/>
            </a:xfrm>
            <a:custGeom>
              <a:avLst/>
              <a:gdLst/>
              <a:ahLst/>
              <a:cxnLst>
                <a:cxn ang="0">
                  <a:pos x="671" y="806"/>
                </a:cxn>
                <a:cxn ang="0">
                  <a:pos x="1013" y="820"/>
                </a:cxn>
                <a:cxn ang="0">
                  <a:pos x="984" y="412"/>
                </a:cxn>
                <a:cxn ang="0">
                  <a:pos x="333" y="105"/>
                </a:cxn>
                <a:cxn ang="0">
                  <a:pos x="121" y="793"/>
                </a:cxn>
                <a:cxn ang="0">
                  <a:pos x="717" y="1120"/>
                </a:cxn>
                <a:cxn ang="0">
                  <a:pos x="671" y="806"/>
                </a:cxn>
                <a:cxn ang="0">
                  <a:pos x="409" y="823"/>
                </a:cxn>
                <a:cxn ang="0">
                  <a:pos x="450" y="692"/>
                </a:cxn>
                <a:cxn ang="0">
                  <a:pos x="575" y="750"/>
                </a:cxn>
                <a:cxn ang="0">
                  <a:pos x="533" y="881"/>
                </a:cxn>
                <a:cxn ang="0">
                  <a:pos x="409" y="823"/>
                </a:cxn>
              </a:cxnLst>
              <a:rect l="0" t="0" r="r" b="b"/>
              <a:pathLst>
                <a:path w="1051" h="1184">
                  <a:moveTo>
                    <a:pt x="671" y="806"/>
                  </a:moveTo>
                  <a:cubicBezTo>
                    <a:pt x="783" y="680"/>
                    <a:pt x="976" y="1006"/>
                    <a:pt x="1013" y="820"/>
                  </a:cubicBezTo>
                  <a:cubicBezTo>
                    <a:pt x="1051" y="695"/>
                    <a:pt x="1044" y="550"/>
                    <a:pt x="984" y="412"/>
                  </a:cubicBezTo>
                  <a:cubicBezTo>
                    <a:pt x="862" y="138"/>
                    <a:pt x="571" y="0"/>
                    <a:pt x="333" y="105"/>
                  </a:cubicBezTo>
                  <a:cubicBezTo>
                    <a:pt x="94" y="210"/>
                    <a:pt x="0" y="518"/>
                    <a:pt x="121" y="793"/>
                  </a:cubicBezTo>
                  <a:cubicBezTo>
                    <a:pt x="233" y="1047"/>
                    <a:pt x="490" y="1184"/>
                    <a:pt x="717" y="1120"/>
                  </a:cubicBezTo>
                  <a:cubicBezTo>
                    <a:pt x="840" y="1066"/>
                    <a:pt x="573" y="916"/>
                    <a:pt x="671" y="806"/>
                  </a:cubicBezTo>
                  <a:close/>
                  <a:moveTo>
                    <a:pt x="409" y="823"/>
                  </a:moveTo>
                  <a:cubicBezTo>
                    <a:pt x="386" y="771"/>
                    <a:pt x="404" y="713"/>
                    <a:pt x="450" y="692"/>
                  </a:cubicBezTo>
                  <a:cubicBezTo>
                    <a:pt x="496" y="672"/>
                    <a:pt x="552" y="698"/>
                    <a:pt x="575" y="750"/>
                  </a:cubicBezTo>
                  <a:cubicBezTo>
                    <a:pt x="598" y="802"/>
                    <a:pt x="579" y="861"/>
                    <a:pt x="533" y="881"/>
                  </a:cubicBezTo>
                  <a:cubicBezTo>
                    <a:pt x="488" y="901"/>
                    <a:pt x="432" y="875"/>
                    <a:pt x="409" y="823"/>
                  </a:cubicBezTo>
                  <a:close/>
                </a:path>
              </a:pathLst>
            </a:custGeom>
            <a:grpFill/>
            <a:ln w="6"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37" name="Freeform 967">
              <a:extLst>
                <a:ext uri="{FF2B5EF4-FFF2-40B4-BE49-F238E27FC236}">
                  <a16:creationId xmlns:a16="http://schemas.microsoft.com/office/drawing/2014/main" id="{53618A76-CF92-4F72-BBD0-20B0D2215D09}"/>
                </a:ext>
              </a:extLst>
            </p:cNvPr>
            <p:cNvSpPr>
              <a:spLocks/>
            </p:cNvSpPr>
            <p:nvPr/>
          </p:nvSpPr>
          <p:spPr bwMode="auto">
            <a:xfrm>
              <a:off x="1102932" y="835361"/>
              <a:ext cx="165347" cy="150660"/>
            </a:xfrm>
            <a:custGeom>
              <a:avLst/>
              <a:gdLst/>
              <a:ahLst/>
              <a:cxnLst>
                <a:cxn ang="0">
                  <a:pos x="225" y="174"/>
                </a:cxn>
                <a:cxn ang="0">
                  <a:pos x="205" y="160"/>
                </a:cxn>
                <a:cxn ang="0">
                  <a:pos x="200" y="175"/>
                </a:cxn>
                <a:cxn ang="0">
                  <a:pos x="188" y="208"/>
                </a:cxn>
                <a:cxn ang="0">
                  <a:pos x="164" y="192"/>
                </a:cxn>
                <a:cxn ang="0">
                  <a:pos x="156" y="204"/>
                </a:cxn>
                <a:cxn ang="0">
                  <a:pos x="143" y="190"/>
                </a:cxn>
                <a:cxn ang="0">
                  <a:pos x="124" y="187"/>
                </a:cxn>
                <a:cxn ang="0">
                  <a:pos x="105" y="187"/>
                </a:cxn>
                <a:cxn ang="0">
                  <a:pos x="90" y="178"/>
                </a:cxn>
                <a:cxn ang="0">
                  <a:pos x="40" y="201"/>
                </a:cxn>
                <a:cxn ang="0">
                  <a:pos x="68" y="148"/>
                </a:cxn>
                <a:cxn ang="0">
                  <a:pos x="61" y="138"/>
                </a:cxn>
                <a:cxn ang="0">
                  <a:pos x="36" y="122"/>
                </a:cxn>
                <a:cxn ang="0">
                  <a:pos x="42" y="99"/>
                </a:cxn>
                <a:cxn ang="0">
                  <a:pos x="52" y="88"/>
                </a:cxn>
                <a:cxn ang="0">
                  <a:pos x="58" y="70"/>
                </a:cxn>
                <a:cxn ang="0">
                  <a:pos x="65" y="58"/>
                </a:cxn>
                <a:cxn ang="0">
                  <a:pos x="78" y="52"/>
                </a:cxn>
                <a:cxn ang="0">
                  <a:pos x="87" y="38"/>
                </a:cxn>
                <a:cxn ang="0">
                  <a:pos x="103" y="21"/>
                </a:cxn>
                <a:cxn ang="0">
                  <a:pos x="114" y="17"/>
                </a:cxn>
                <a:cxn ang="0">
                  <a:pos x="123" y="9"/>
                </a:cxn>
                <a:cxn ang="0">
                  <a:pos x="135" y="17"/>
                </a:cxn>
                <a:cxn ang="0">
                  <a:pos x="161" y="8"/>
                </a:cxn>
                <a:cxn ang="0">
                  <a:pos x="169" y="24"/>
                </a:cxn>
                <a:cxn ang="0">
                  <a:pos x="185" y="20"/>
                </a:cxn>
                <a:cxn ang="0">
                  <a:pos x="184" y="32"/>
                </a:cxn>
                <a:cxn ang="0">
                  <a:pos x="204" y="27"/>
                </a:cxn>
                <a:cxn ang="0">
                  <a:pos x="199" y="43"/>
                </a:cxn>
                <a:cxn ang="0">
                  <a:pos x="234" y="61"/>
                </a:cxn>
                <a:cxn ang="0">
                  <a:pos x="226" y="80"/>
                </a:cxn>
                <a:cxn ang="0">
                  <a:pos x="225" y="100"/>
                </a:cxn>
                <a:cxn ang="0">
                  <a:pos x="228" y="126"/>
                </a:cxn>
                <a:cxn ang="0">
                  <a:pos x="228" y="153"/>
                </a:cxn>
                <a:cxn ang="0">
                  <a:pos x="218" y="167"/>
                </a:cxn>
              </a:cxnLst>
              <a:rect l="0" t="0" r="r" b="b"/>
              <a:pathLst>
                <a:path w="241" h="220">
                  <a:moveTo>
                    <a:pt x="218" y="167"/>
                  </a:moveTo>
                  <a:cubicBezTo>
                    <a:pt x="222" y="170"/>
                    <a:pt x="225" y="173"/>
                    <a:pt x="225" y="174"/>
                  </a:cubicBezTo>
                  <a:cubicBezTo>
                    <a:pt x="224" y="174"/>
                    <a:pt x="221" y="171"/>
                    <a:pt x="219" y="167"/>
                  </a:cubicBezTo>
                  <a:cubicBezTo>
                    <a:pt x="218" y="163"/>
                    <a:pt x="207" y="159"/>
                    <a:pt x="205" y="160"/>
                  </a:cubicBezTo>
                  <a:cubicBezTo>
                    <a:pt x="203" y="161"/>
                    <a:pt x="199" y="168"/>
                    <a:pt x="199" y="170"/>
                  </a:cubicBezTo>
                  <a:cubicBezTo>
                    <a:pt x="200" y="173"/>
                    <a:pt x="202" y="175"/>
                    <a:pt x="200" y="175"/>
                  </a:cubicBezTo>
                  <a:cubicBezTo>
                    <a:pt x="198" y="174"/>
                    <a:pt x="190" y="186"/>
                    <a:pt x="190" y="201"/>
                  </a:cubicBezTo>
                  <a:cubicBezTo>
                    <a:pt x="189" y="215"/>
                    <a:pt x="187" y="220"/>
                    <a:pt x="188" y="208"/>
                  </a:cubicBezTo>
                  <a:cubicBezTo>
                    <a:pt x="188" y="196"/>
                    <a:pt x="171" y="182"/>
                    <a:pt x="169" y="185"/>
                  </a:cubicBezTo>
                  <a:cubicBezTo>
                    <a:pt x="166" y="187"/>
                    <a:pt x="166" y="193"/>
                    <a:pt x="164" y="192"/>
                  </a:cubicBezTo>
                  <a:cubicBezTo>
                    <a:pt x="162" y="191"/>
                    <a:pt x="160" y="189"/>
                    <a:pt x="160" y="192"/>
                  </a:cubicBezTo>
                  <a:cubicBezTo>
                    <a:pt x="160" y="196"/>
                    <a:pt x="156" y="202"/>
                    <a:pt x="156" y="204"/>
                  </a:cubicBezTo>
                  <a:cubicBezTo>
                    <a:pt x="156" y="206"/>
                    <a:pt x="157" y="207"/>
                    <a:pt x="157" y="202"/>
                  </a:cubicBezTo>
                  <a:cubicBezTo>
                    <a:pt x="157" y="196"/>
                    <a:pt x="148" y="189"/>
                    <a:pt x="143" y="190"/>
                  </a:cubicBezTo>
                  <a:cubicBezTo>
                    <a:pt x="137" y="192"/>
                    <a:pt x="133" y="204"/>
                    <a:pt x="132" y="201"/>
                  </a:cubicBezTo>
                  <a:cubicBezTo>
                    <a:pt x="131" y="197"/>
                    <a:pt x="127" y="187"/>
                    <a:pt x="124" y="187"/>
                  </a:cubicBezTo>
                  <a:cubicBezTo>
                    <a:pt x="121" y="186"/>
                    <a:pt x="114" y="183"/>
                    <a:pt x="112" y="185"/>
                  </a:cubicBezTo>
                  <a:cubicBezTo>
                    <a:pt x="109" y="187"/>
                    <a:pt x="105" y="190"/>
                    <a:pt x="105" y="187"/>
                  </a:cubicBezTo>
                  <a:cubicBezTo>
                    <a:pt x="106" y="183"/>
                    <a:pt x="98" y="177"/>
                    <a:pt x="95" y="178"/>
                  </a:cubicBezTo>
                  <a:cubicBezTo>
                    <a:pt x="92" y="179"/>
                    <a:pt x="87" y="181"/>
                    <a:pt x="90" y="178"/>
                  </a:cubicBezTo>
                  <a:cubicBezTo>
                    <a:pt x="92" y="175"/>
                    <a:pt x="78" y="174"/>
                    <a:pt x="65" y="184"/>
                  </a:cubicBezTo>
                  <a:cubicBezTo>
                    <a:pt x="53" y="193"/>
                    <a:pt x="29" y="210"/>
                    <a:pt x="40" y="201"/>
                  </a:cubicBezTo>
                  <a:cubicBezTo>
                    <a:pt x="52" y="191"/>
                    <a:pt x="76" y="158"/>
                    <a:pt x="75" y="156"/>
                  </a:cubicBezTo>
                  <a:cubicBezTo>
                    <a:pt x="74" y="154"/>
                    <a:pt x="68" y="152"/>
                    <a:pt x="68" y="148"/>
                  </a:cubicBezTo>
                  <a:cubicBezTo>
                    <a:pt x="68" y="145"/>
                    <a:pt x="65" y="146"/>
                    <a:pt x="66" y="145"/>
                  </a:cubicBezTo>
                  <a:cubicBezTo>
                    <a:pt x="68" y="143"/>
                    <a:pt x="66" y="139"/>
                    <a:pt x="61" y="138"/>
                  </a:cubicBezTo>
                  <a:cubicBezTo>
                    <a:pt x="56" y="138"/>
                    <a:pt x="47" y="138"/>
                    <a:pt x="49" y="135"/>
                  </a:cubicBezTo>
                  <a:cubicBezTo>
                    <a:pt x="51" y="131"/>
                    <a:pt x="49" y="124"/>
                    <a:pt x="36" y="122"/>
                  </a:cubicBezTo>
                  <a:cubicBezTo>
                    <a:pt x="22" y="120"/>
                    <a:pt x="0" y="113"/>
                    <a:pt x="14" y="113"/>
                  </a:cubicBezTo>
                  <a:cubicBezTo>
                    <a:pt x="27" y="113"/>
                    <a:pt x="51" y="103"/>
                    <a:pt x="42" y="99"/>
                  </a:cubicBezTo>
                  <a:cubicBezTo>
                    <a:pt x="33" y="95"/>
                    <a:pt x="15" y="94"/>
                    <a:pt x="25" y="94"/>
                  </a:cubicBezTo>
                  <a:cubicBezTo>
                    <a:pt x="34" y="94"/>
                    <a:pt x="57" y="90"/>
                    <a:pt x="52" y="88"/>
                  </a:cubicBezTo>
                  <a:cubicBezTo>
                    <a:pt x="46" y="87"/>
                    <a:pt x="40" y="79"/>
                    <a:pt x="46" y="81"/>
                  </a:cubicBezTo>
                  <a:cubicBezTo>
                    <a:pt x="51" y="82"/>
                    <a:pt x="61" y="73"/>
                    <a:pt x="58" y="70"/>
                  </a:cubicBezTo>
                  <a:cubicBezTo>
                    <a:pt x="56" y="66"/>
                    <a:pt x="47" y="60"/>
                    <a:pt x="52" y="59"/>
                  </a:cubicBezTo>
                  <a:cubicBezTo>
                    <a:pt x="58" y="57"/>
                    <a:pt x="65" y="60"/>
                    <a:pt x="65" y="58"/>
                  </a:cubicBezTo>
                  <a:cubicBezTo>
                    <a:pt x="65" y="56"/>
                    <a:pt x="65" y="55"/>
                    <a:pt x="66" y="56"/>
                  </a:cubicBezTo>
                  <a:cubicBezTo>
                    <a:pt x="68" y="57"/>
                    <a:pt x="76" y="54"/>
                    <a:pt x="78" y="52"/>
                  </a:cubicBezTo>
                  <a:cubicBezTo>
                    <a:pt x="80" y="49"/>
                    <a:pt x="79" y="46"/>
                    <a:pt x="81" y="46"/>
                  </a:cubicBezTo>
                  <a:cubicBezTo>
                    <a:pt x="83" y="45"/>
                    <a:pt x="88" y="42"/>
                    <a:pt x="87" y="38"/>
                  </a:cubicBezTo>
                  <a:cubicBezTo>
                    <a:pt x="87" y="35"/>
                    <a:pt x="87" y="29"/>
                    <a:pt x="90" y="31"/>
                  </a:cubicBezTo>
                  <a:cubicBezTo>
                    <a:pt x="94" y="34"/>
                    <a:pt x="104" y="26"/>
                    <a:pt x="103" y="21"/>
                  </a:cubicBezTo>
                  <a:cubicBezTo>
                    <a:pt x="101" y="17"/>
                    <a:pt x="99" y="9"/>
                    <a:pt x="101" y="13"/>
                  </a:cubicBezTo>
                  <a:cubicBezTo>
                    <a:pt x="104" y="17"/>
                    <a:pt x="114" y="21"/>
                    <a:pt x="114" y="17"/>
                  </a:cubicBezTo>
                  <a:cubicBezTo>
                    <a:pt x="113" y="13"/>
                    <a:pt x="113" y="8"/>
                    <a:pt x="114" y="10"/>
                  </a:cubicBezTo>
                  <a:cubicBezTo>
                    <a:pt x="114" y="13"/>
                    <a:pt x="122" y="13"/>
                    <a:pt x="123" y="9"/>
                  </a:cubicBezTo>
                  <a:cubicBezTo>
                    <a:pt x="124" y="5"/>
                    <a:pt x="130" y="0"/>
                    <a:pt x="131" y="3"/>
                  </a:cubicBezTo>
                  <a:cubicBezTo>
                    <a:pt x="132" y="6"/>
                    <a:pt x="134" y="16"/>
                    <a:pt x="135" y="17"/>
                  </a:cubicBezTo>
                  <a:cubicBezTo>
                    <a:pt x="136" y="17"/>
                    <a:pt x="142" y="20"/>
                    <a:pt x="146" y="19"/>
                  </a:cubicBezTo>
                  <a:cubicBezTo>
                    <a:pt x="151" y="18"/>
                    <a:pt x="161" y="11"/>
                    <a:pt x="161" y="8"/>
                  </a:cubicBezTo>
                  <a:cubicBezTo>
                    <a:pt x="161" y="4"/>
                    <a:pt x="167" y="6"/>
                    <a:pt x="167" y="10"/>
                  </a:cubicBezTo>
                  <a:cubicBezTo>
                    <a:pt x="168" y="15"/>
                    <a:pt x="167" y="23"/>
                    <a:pt x="169" y="24"/>
                  </a:cubicBezTo>
                  <a:cubicBezTo>
                    <a:pt x="171" y="25"/>
                    <a:pt x="179" y="24"/>
                    <a:pt x="180" y="23"/>
                  </a:cubicBezTo>
                  <a:cubicBezTo>
                    <a:pt x="181" y="21"/>
                    <a:pt x="184" y="18"/>
                    <a:pt x="185" y="20"/>
                  </a:cubicBezTo>
                  <a:cubicBezTo>
                    <a:pt x="186" y="21"/>
                    <a:pt x="189" y="23"/>
                    <a:pt x="187" y="24"/>
                  </a:cubicBezTo>
                  <a:cubicBezTo>
                    <a:pt x="185" y="26"/>
                    <a:pt x="183" y="30"/>
                    <a:pt x="184" y="32"/>
                  </a:cubicBezTo>
                  <a:cubicBezTo>
                    <a:pt x="186" y="34"/>
                    <a:pt x="193" y="34"/>
                    <a:pt x="194" y="32"/>
                  </a:cubicBezTo>
                  <a:cubicBezTo>
                    <a:pt x="195" y="30"/>
                    <a:pt x="201" y="26"/>
                    <a:pt x="204" y="27"/>
                  </a:cubicBezTo>
                  <a:cubicBezTo>
                    <a:pt x="207" y="28"/>
                    <a:pt x="206" y="36"/>
                    <a:pt x="203" y="35"/>
                  </a:cubicBezTo>
                  <a:cubicBezTo>
                    <a:pt x="200" y="35"/>
                    <a:pt x="198" y="41"/>
                    <a:pt x="199" y="43"/>
                  </a:cubicBezTo>
                  <a:cubicBezTo>
                    <a:pt x="201" y="45"/>
                    <a:pt x="215" y="49"/>
                    <a:pt x="223" y="53"/>
                  </a:cubicBezTo>
                  <a:cubicBezTo>
                    <a:pt x="230" y="57"/>
                    <a:pt x="241" y="57"/>
                    <a:pt x="234" y="61"/>
                  </a:cubicBezTo>
                  <a:cubicBezTo>
                    <a:pt x="228" y="64"/>
                    <a:pt x="217" y="77"/>
                    <a:pt x="220" y="77"/>
                  </a:cubicBezTo>
                  <a:cubicBezTo>
                    <a:pt x="224" y="77"/>
                    <a:pt x="229" y="79"/>
                    <a:pt x="226" y="80"/>
                  </a:cubicBezTo>
                  <a:cubicBezTo>
                    <a:pt x="222" y="81"/>
                    <a:pt x="221" y="91"/>
                    <a:pt x="224" y="91"/>
                  </a:cubicBezTo>
                  <a:cubicBezTo>
                    <a:pt x="227" y="92"/>
                    <a:pt x="228" y="99"/>
                    <a:pt x="225" y="100"/>
                  </a:cubicBezTo>
                  <a:cubicBezTo>
                    <a:pt x="221" y="101"/>
                    <a:pt x="221" y="110"/>
                    <a:pt x="226" y="113"/>
                  </a:cubicBezTo>
                  <a:cubicBezTo>
                    <a:pt x="230" y="115"/>
                    <a:pt x="231" y="128"/>
                    <a:pt x="228" y="126"/>
                  </a:cubicBezTo>
                  <a:cubicBezTo>
                    <a:pt x="224" y="124"/>
                    <a:pt x="219" y="134"/>
                    <a:pt x="222" y="139"/>
                  </a:cubicBezTo>
                  <a:cubicBezTo>
                    <a:pt x="225" y="145"/>
                    <a:pt x="231" y="156"/>
                    <a:pt x="228" y="153"/>
                  </a:cubicBezTo>
                  <a:cubicBezTo>
                    <a:pt x="224" y="151"/>
                    <a:pt x="213" y="148"/>
                    <a:pt x="213" y="148"/>
                  </a:cubicBezTo>
                  <a:cubicBezTo>
                    <a:pt x="213" y="149"/>
                    <a:pt x="215" y="164"/>
                    <a:pt x="218" y="1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38" name="Freeform 968">
              <a:extLst>
                <a:ext uri="{FF2B5EF4-FFF2-40B4-BE49-F238E27FC236}">
                  <a16:creationId xmlns:a16="http://schemas.microsoft.com/office/drawing/2014/main" id="{EB845F46-3561-47CD-9714-149F49FBB38E}"/>
                </a:ext>
              </a:extLst>
            </p:cNvPr>
            <p:cNvSpPr>
              <a:spLocks/>
            </p:cNvSpPr>
            <p:nvPr/>
          </p:nvSpPr>
          <p:spPr bwMode="auto">
            <a:xfrm>
              <a:off x="1038025" y="652011"/>
              <a:ext cx="165347" cy="151134"/>
            </a:xfrm>
            <a:custGeom>
              <a:avLst/>
              <a:gdLst/>
              <a:ahLst/>
              <a:cxnLst>
                <a:cxn ang="0">
                  <a:pos x="225" y="174"/>
                </a:cxn>
                <a:cxn ang="0">
                  <a:pos x="205" y="161"/>
                </a:cxn>
                <a:cxn ang="0">
                  <a:pos x="200" y="175"/>
                </a:cxn>
                <a:cxn ang="0">
                  <a:pos x="188" y="209"/>
                </a:cxn>
                <a:cxn ang="0">
                  <a:pos x="164" y="193"/>
                </a:cxn>
                <a:cxn ang="0">
                  <a:pos x="157" y="205"/>
                </a:cxn>
                <a:cxn ang="0">
                  <a:pos x="143" y="191"/>
                </a:cxn>
                <a:cxn ang="0">
                  <a:pos x="124" y="187"/>
                </a:cxn>
                <a:cxn ang="0">
                  <a:pos x="106" y="188"/>
                </a:cxn>
                <a:cxn ang="0">
                  <a:pos x="90" y="179"/>
                </a:cxn>
                <a:cxn ang="0">
                  <a:pos x="41" y="201"/>
                </a:cxn>
                <a:cxn ang="0">
                  <a:pos x="68" y="149"/>
                </a:cxn>
                <a:cxn ang="0">
                  <a:pos x="61" y="139"/>
                </a:cxn>
                <a:cxn ang="0">
                  <a:pos x="36" y="123"/>
                </a:cxn>
                <a:cxn ang="0">
                  <a:pos x="42" y="100"/>
                </a:cxn>
                <a:cxn ang="0">
                  <a:pos x="52" y="89"/>
                </a:cxn>
                <a:cxn ang="0">
                  <a:pos x="59" y="70"/>
                </a:cxn>
                <a:cxn ang="0">
                  <a:pos x="65" y="59"/>
                </a:cxn>
                <a:cxn ang="0">
                  <a:pos x="78" y="53"/>
                </a:cxn>
                <a:cxn ang="0">
                  <a:pos x="88" y="39"/>
                </a:cxn>
                <a:cxn ang="0">
                  <a:pos x="103" y="22"/>
                </a:cxn>
                <a:cxn ang="0">
                  <a:pos x="114" y="18"/>
                </a:cxn>
                <a:cxn ang="0">
                  <a:pos x="123" y="10"/>
                </a:cxn>
                <a:cxn ang="0">
                  <a:pos x="135" y="17"/>
                </a:cxn>
                <a:cxn ang="0">
                  <a:pos x="161" y="8"/>
                </a:cxn>
                <a:cxn ang="0">
                  <a:pos x="169" y="25"/>
                </a:cxn>
                <a:cxn ang="0">
                  <a:pos x="185" y="20"/>
                </a:cxn>
                <a:cxn ang="0">
                  <a:pos x="185" y="33"/>
                </a:cxn>
                <a:cxn ang="0">
                  <a:pos x="204" y="28"/>
                </a:cxn>
                <a:cxn ang="0">
                  <a:pos x="200" y="44"/>
                </a:cxn>
                <a:cxn ang="0">
                  <a:pos x="235" y="61"/>
                </a:cxn>
                <a:cxn ang="0">
                  <a:pos x="226" y="81"/>
                </a:cxn>
                <a:cxn ang="0">
                  <a:pos x="225" y="101"/>
                </a:cxn>
                <a:cxn ang="0">
                  <a:pos x="228" y="127"/>
                </a:cxn>
                <a:cxn ang="0">
                  <a:pos x="228" y="154"/>
                </a:cxn>
                <a:cxn ang="0">
                  <a:pos x="219" y="168"/>
                </a:cxn>
              </a:cxnLst>
              <a:rect l="0" t="0" r="r" b="b"/>
              <a:pathLst>
                <a:path w="241" h="221">
                  <a:moveTo>
                    <a:pt x="219" y="168"/>
                  </a:moveTo>
                  <a:cubicBezTo>
                    <a:pt x="223" y="171"/>
                    <a:pt x="226" y="174"/>
                    <a:pt x="225" y="174"/>
                  </a:cubicBezTo>
                  <a:cubicBezTo>
                    <a:pt x="225" y="175"/>
                    <a:pt x="221" y="172"/>
                    <a:pt x="220" y="168"/>
                  </a:cubicBezTo>
                  <a:cubicBezTo>
                    <a:pt x="218" y="164"/>
                    <a:pt x="207" y="159"/>
                    <a:pt x="205" y="161"/>
                  </a:cubicBezTo>
                  <a:cubicBezTo>
                    <a:pt x="203" y="162"/>
                    <a:pt x="199" y="169"/>
                    <a:pt x="200" y="171"/>
                  </a:cubicBezTo>
                  <a:cubicBezTo>
                    <a:pt x="200" y="174"/>
                    <a:pt x="202" y="176"/>
                    <a:pt x="200" y="175"/>
                  </a:cubicBezTo>
                  <a:cubicBezTo>
                    <a:pt x="198" y="174"/>
                    <a:pt x="190" y="187"/>
                    <a:pt x="190" y="201"/>
                  </a:cubicBezTo>
                  <a:cubicBezTo>
                    <a:pt x="190" y="216"/>
                    <a:pt x="188" y="221"/>
                    <a:pt x="188" y="209"/>
                  </a:cubicBezTo>
                  <a:cubicBezTo>
                    <a:pt x="189" y="196"/>
                    <a:pt x="172" y="183"/>
                    <a:pt x="169" y="185"/>
                  </a:cubicBezTo>
                  <a:cubicBezTo>
                    <a:pt x="167" y="188"/>
                    <a:pt x="167" y="193"/>
                    <a:pt x="164" y="193"/>
                  </a:cubicBezTo>
                  <a:cubicBezTo>
                    <a:pt x="162" y="192"/>
                    <a:pt x="160" y="190"/>
                    <a:pt x="160" y="193"/>
                  </a:cubicBezTo>
                  <a:cubicBezTo>
                    <a:pt x="160" y="196"/>
                    <a:pt x="157" y="202"/>
                    <a:pt x="157" y="205"/>
                  </a:cubicBezTo>
                  <a:cubicBezTo>
                    <a:pt x="157" y="207"/>
                    <a:pt x="157" y="208"/>
                    <a:pt x="157" y="202"/>
                  </a:cubicBezTo>
                  <a:cubicBezTo>
                    <a:pt x="157" y="197"/>
                    <a:pt x="149" y="190"/>
                    <a:pt x="143" y="191"/>
                  </a:cubicBezTo>
                  <a:cubicBezTo>
                    <a:pt x="138" y="192"/>
                    <a:pt x="134" y="205"/>
                    <a:pt x="133" y="201"/>
                  </a:cubicBezTo>
                  <a:cubicBezTo>
                    <a:pt x="132" y="198"/>
                    <a:pt x="127" y="188"/>
                    <a:pt x="124" y="187"/>
                  </a:cubicBezTo>
                  <a:cubicBezTo>
                    <a:pt x="121" y="187"/>
                    <a:pt x="114" y="184"/>
                    <a:pt x="112" y="186"/>
                  </a:cubicBezTo>
                  <a:cubicBezTo>
                    <a:pt x="110" y="188"/>
                    <a:pt x="105" y="191"/>
                    <a:pt x="106" y="188"/>
                  </a:cubicBezTo>
                  <a:cubicBezTo>
                    <a:pt x="106" y="184"/>
                    <a:pt x="98" y="178"/>
                    <a:pt x="95" y="179"/>
                  </a:cubicBezTo>
                  <a:cubicBezTo>
                    <a:pt x="92" y="179"/>
                    <a:pt x="88" y="181"/>
                    <a:pt x="90" y="179"/>
                  </a:cubicBezTo>
                  <a:cubicBezTo>
                    <a:pt x="92" y="176"/>
                    <a:pt x="79" y="175"/>
                    <a:pt x="66" y="184"/>
                  </a:cubicBezTo>
                  <a:cubicBezTo>
                    <a:pt x="53" y="194"/>
                    <a:pt x="29" y="211"/>
                    <a:pt x="41" y="201"/>
                  </a:cubicBezTo>
                  <a:cubicBezTo>
                    <a:pt x="52" y="191"/>
                    <a:pt x="76" y="158"/>
                    <a:pt x="75" y="156"/>
                  </a:cubicBezTo>
                  <a:cubicBezTo>
                    <a:pt x="74" y="155"/>
                    <a:pt x="69" y="152"/>
                    <a:pt x="68" y="149"/>
                  </a:cubicBezTo>
                  <a:cubicBezTo>
                    <a:pt x="68" y="146"/>
                    <a:pt x="65" y="147"/>
                    <a:pt x="67" y="146"/>
                  </a:cubicBezTo>
                  <a:cubicBezTo>
                    <a:pt x="68" y="144"/>
                    <a:pt x="66" y="139"/>
                    <a:pt x="61" y="139"/>
                  </a:cubicBezTo>
                  <a:cubicBezTo>
                    <a:pt x="56" y="139"/>
                    <a:pt x="47" y="139"/>
                    <a:pt x="49" y="135"/>
                  </a:cubicBezTo>
                  <a:cubicBezTo>
                    <a:pt x="52" y="132"/>
                    <a:pt x="49" y="125"/>
                    <a:pt x="36" y="123"/>
                  </a:cubicBezTo>
                  <a:cubicBezTo>
                    <a:pt x="23" y="121"/>
                    <a:pt x="0" y="114"/>
                    <a:pt x="14" y="114"/>
                  </a:cubicBezTo>
                  <a:cubicBezTo>
                    <a:pt x="28" y="113"/>
                    <a:pt x="51" y="104"/>
                    <a:pt x="42" y="100"/>
                  </a:cubicBezTo>
                  <a:cubicBezTo>
                    <a:pt x="33" y="96"/>
                    <a:pt x="16" y="94"/>
                    <a:pt x="25" y="95"/>
                  </a:cubicBezTo>
                  <a:cubicBezTo>
                    <a:pt x="35" y="95"/>
                    <a:pt x="58" y="91"/>
                    <a:pt x="52" y="89"/>
                  </a:cubicBezTo>
                  <a:cubicBezTo>
                    <a:pt x="47" y="87"/>
                    <a:pt x="41" y="80"/>
                    <a:pt x="46" y="81"/>
                  </a:cubicBezTo>
                  <a:cubicBezTo>
                    <a:pt x="51" y="83"/>
                    <a:pt x="61" y="74"/>
                    <a:pt x="59" y="70"/>
                  </a:cubicBezTo>
                  <a:cubicBezTo>
                    <a:pt x="56" y="67"/>
                    <a:pt x="48" y="61"/>
                    <a:pt x="53" y="59"/>
                  </a:cubicBezTo>
                  <a:cubicBezTo>
                    <a:pt x="58" y="58"/>
                    <a:pt x="65" y="61"/>
                    <a:pt x="65" y="59"/>
                  </a:cubicBezTo>
                  <a:cubicBezTo>
                    <a:pt x="65" y="57"/>
                    <a:pt x="65" y="56"/>
                    <a:pt x="67" y="57"/>
                  </a:cubicBezTo>
                  <a:cubicBezTo>
                    <a:pt x="68" y="58"/>
                    <a:pt x="77" y="55"/>
                    <a:pt x="78" y="53"/>
                  </a:cubicBezTo>
                  <a:cubicBezTo>
                    <a:pt x="80" y="50"/>
                    <a:pt x="79" y="47"/>
                    <a:pt x="81" y="46"/>
                  </a:cubicBezTo>
                  <a:cubicBezTo>
                    <a:pt x="84" y="46"/>
                    <a:pt x="88" y="42"/>
                    <a:pt x="88" y="39"/>
                  </a:cubicBezTo>
                  <a:cubicBezTo>
                    <a:pt x="87" y="36"/>
                    <a:pt x="87" y="30"/>
                    <a:pt x="91" y="32"/>
                  </a:cubicBezTo>
                  <a:cubicBezTo>
                    <a:pt x="95" y="34"/>
                    <a:pt x="105" y="26"/>
                    <a:pt x="103" y="22"/>
                  </a:cubicBezTo>
                  <a:cubicBezTo>
                    <a:pt x="101" y="18"/>
                    <a:pt x="99" y="10"/>
                    <a:pt x="102" y="14"/>
                  </a:cubicBezTo>
                  <a:cubicBezTo>
                    <a:pt x="104" y="18"/>
                    <a:pt x="114" y="22"/>
                    <a:pt x="114" y="18"/>
                  </a:cubicBezTo>
                  <a:cubicBezTo>
                    <a:pt x="114" y="14"/>
                    <a:pt x="113" y="8"/>
                    <a:pt x="114" y="11"/>
                  </a:cubicBezTo>
                  <a:cubicBezTo>
                    <a:pt x="115" y="14"/>
                    <a:pt x="122" y="13"/>
                    <a:pt x="123" y="10"/>
                  </a:cubicBezTo>
                  <a:cubicBezTo>
                    <a:pt x="125" y="6"/>
                    <a:pt x="130" y="0"/>
                    <a:pt x="131" y="4"/>
                  </a:cubicBezTo>
                  <a:cubicBezTo>
                    <a:pt x="132" y="7"/>
                    <a:pt x="134" y="17"/>
                    <a:pt x="135" y="17"/>
                  </a:cubicBezTo>
                  <a:cubicBezTo>
                    <a:pt x="137" y="18"/>
                    <a:pt x="142" y="21"/>
                    <a:pt x="147" y="20"/>
                  </a:cubicBezTo>
                  <a:cubicBezTo>
                    <a:pt x="151" y="19"/>
                    <a:pt x="162" y="12"/>
                    <a:pt x="161" y="8"/>
                  </a:cubicBezTo>
                  <a:cubicBezTo>
                    <a:pt x="161" y="5"/>
                    <a:pt x="167" y="6"/>
                    <a:pt x="168" y="11"/>
                  </a:cubicBezTo>
                  <a:cubicBezTo>
                    <a:pt x="168" y="15"/>
                    <a:pt x="167" y="24"/>
                    <a:pt x="169" y="25"/>
                  </a:cubicBezTo>
                  <a:cubicBezTo>
                    <a:pt x="171" y="26"/>
                    <a:pt x="179" y="25"/>
                    <a:pt x="180" y="23"/>
                  </a:cubicBezTo>
                  <a:cubicBezTo>
                    <a:pt x="181" y="22"/>
                    <a:pt x="184" y="19"/>
                    <a:pt x="185" y="20"/>
                  </a:cubicBezTo>
                  <a:cubicBezTo>
                    <a:pt x="186" y="22"/>
                    <a:pt x="189" y="24"/>
                    <a:pt x="187" y="25"/>
                  </a:cubicBezTo>
                  <a:cubicBezTo>
                    <a:pt x="186" y="26"/>
                    <a:pt x="183" y="31"/>
                    <a:pt x="185" y="33"/>
                  </a:cubicBezTo>
                  <a:cubicBezTo>
                    <a:pt x="186" y="34"/>
                    <a:pt x="193" y="35"/>
                    <a:pt x="194" y="33"/>
                  </a:cubicBezTo>
                  <a:cubicBezTo>
                    <a:pt x="195" y="31"/>
                    <a:pt x="201" y="27"/>
                    <a:pt x="204" y="28"/>
                  </a:cubicBezTo>
                  <a:cubicBezTo>
                    <a:pt x="207" y="29"/>
                    <a:pt x="206" y="36"/>
                    <a:pt x="203" y="36"/>
                  </a:cubicBezTo>
                  <a:cubicBezTo>
                    <a:pt x="200" y="35"/>
                    <a:pt x="198" y="42"/>
                    <a:pt x="200" y="44"/>
                  </a:cubicBezTo>
                  <a:cubicBezTo>
                    <a:pt x="201" y="46"/>
                    <a:pt x="215" y="50"/>
                    <a:pt x="223" y="54"/>
                  </a:cubicBezTo>
                  <a:cubicBezTo>
                    <a:pt x="231" y="58"/>
                    <a:pt x="241" y="58"/>
                    <a:pt x="235" y="61"/>
                  </a:cubicBezTo>
                  <a:cubicBezTo>
                    <a:pt x="228" y="65"/>
                    <a:pt x="217" y="77"/>
                    <a:pt x="221" y="78"/>
                  </a:cubicBezTo>
                  <a:cubicBezTo>
                    <a:pt x="224" y="78"/>
                    <a:pt x="230" y="80"/>
                    <a:pt x="226" y="81"/>
                  </a:cubicBezTo>
                  <a:cubicBezTo>
                    <a:pt x="222" y="82"/>
                    <a:pt x="222" y="91"/>
                    <a:pt x="225" y="92"/>
                  </a:cubicBezTo>
                  <a:cubicBezTo>
                    <a:pt x="228" y="93"/>
                    <a:pt x="228" y="100"/>
                    <a:pt x="225" y="101"/>
                  </a:cubicBezTo>
                  <a:cubicBezTo>
                    <a:pt x="222" y="102"/>
                    <a:pt x="221" y="111"/>
                    <a:pt x="226" y="113"/>
                  </a:cubicBezTo>
                  <a:cubicBezTo>
                    <a:pt x="230" y="116"/>
                    <a:pt x="232" y="128"/>
                    <a:pt x="228" y="127"/>
                  </a:cubicBezTo>
                  <a:cubicBezTo>
                    <a:pt x="225" y="125"/>
                    <a:pt x="220" y="134"/>
                    <a:pt x="223" y="140"/>
                  </a:cubicBezTo>
                  <a:cubicBezTo>
                    <a:pt x="225" y="146"/>
                    <a:pt x="232" y="156"/>
                    <a:pt x="228" y="154"/>
                  </a:cubicBezTo>
                  <a:cubicBezTo>
                    <a:pt x="225" y="151"/>
                    <a:pt x="214" y="149"/>
                    <a:pt x="213" y="149"/>
                  </a:cubicBezTo>
                  <a:cubicBezTo>
                    <a:pt x="213" y="150"/>
                    <a:pt x="215" y="165"/>
                    <a:pt x="219"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39" name="Freeform 969">
              <a:extLst>
                <a:ext uri="{FF2B5EF4-FFF2-40B4-BE49-F238E27FC236}">
                  <a16:creationId xmlns:a16="http://schemas.microsoft.com/office/drawing/2014/main" id="{E449EB89-3BD9-4B99-BFF4-9C687A32013C}"/>
                </a:ext>
              </a:extLst>
            </p:cNvPr>
            <p:cNvSpPr>
              <a:spLocks/>
            </p:cNvSpPr>
            <p:nvPr/>
          </p:nvSpPr>
          <p:spPr bwMode="auto">
            <a:xfrm>
              <a:off x="903473" y="530725"/>
              <a:ext cx="156345" cy="169611"/>
            </a:xfrm>
            <a:custGeom>
              <a:avLst/>
              <a:gdLst/>
              <a:ahLst/>
              <a:cxnLst>
                <a:cxn ang="0">
                  <a:pos x="194" y="50"/>
                </a:cxn>
                <a:cxn ang="0">
                  <a:pos x="175" y="65"/>
                </a:cxn>
                <a:cxn ang="0">
                  <a:pos x="188" y="74"/>
                </a:cxn>
                <a:cxn ang="0">
                  <a:pos x="216" y="95"/>
                </a:cxn>
                <a:cxn ang="0">
                  <a:pos x="194" y="113"/>
                </a:cxn>
                <a:cxn ang="0">
                  <a:pos x="203" y="124"/>
                </a:cxn>
                <a:cxn ang="0">
                  <a:pos x="186" y="133"/>
                </a:cxn>
                <a:cxn ang="0">
                  <a:pos x="177" y="150"/>
                </a:cxn>
                <a:cxn ang="0">
                  <a:pos x="172" y="168"/>
                </a:cxn>
                <a:cxn ang="0">
                  <a:pos x="159" y="180"/>
                </a:cxn>
                <a:cxn ang="0">
                  <a:pos x="166" y="234"/>
                </a:cxn>
                <a:cxn ang="0">
                  <a:pos x="124" y="192"/>
                </a:cxn>
                <a:cxn ang="0">
                  <a:pos x="112" y="196"/>
                </a:cxn>
                <a:cxn ang="0">
                  <a:pos x="90" y="216"/>
                </a:cxn>
                <a:cxn ang="0">
                  <a:pos x="69" y="203"/>
                </a:cxn>
                <a:cxn ang="0">
                  <a:pos x="62" y="190"/>
                </a:cxn>
                <a:cxn ang="0">
                  <a:pos x="46" y="178"/>
                </a:cxn>
                <a:cxn ang="0">
                  <a:pos x="37" y="169"/>
                </a:cxn>
                <a:cxn ang="0">
                  <a:pos x="35" y="154"/>
                </a:cxn>
                <a:cxn ang="0">
                  <a:pos x="25" y="141"/>
                </a:cxn>
                <a:cxn ang="0">
                  <a:pos x="13" y="122"/>
                </a:cxn>
                <a:cxn ang="0">
                  <a:pos x="12" y="110"/>
                </a:cxn>
                <a:cxn ang="0">
                  <a:pos x="7" y="99"/>
                </a:cxn>
                <a:cxn ang="0">
                  <a:pos x="18" y="89"/>
                </a:cxn>
                <a:cxn ang="0">
                  <a:pos x="17" y="62"/>
                </a:cxn>
                <a:cxn ang="0">
                  <a:pos x="35" y="60"/>
                </a:cxn>
                <a:cxn ang="0">
                  <a:pos x="35" y="43"/>
                </a:cxn>
                <a:cxn ang="0">
                  <a:pos x="47" y="47"/>
                </a:cxn>
                <a:cxn ang="0">
                  <a:pos x="48" y="27"/>
                </a:cxn>
                <a:cxn ang="0">
                  <a:pos x="62" y="36"/>
                </a:cxn>
                <a:cxn ang="0">
                  <a:pos x="89" y="8"/>
                </a:cxn>
                <a:cxn ang="0">
                  <a:pos x="105" y="21"/>
                </a:cxn>
                <a:cxn ang="0">
                  <a:pos x="124" y="28"/>
                </a:cxn>
                <a:cxn ang="0">
                  <a:pos x="150" y="33"/>
                </a:cxn>
                <a:cxn ang="0">
                  <a:pos x="176" y="41"/>
                </a:cxn>
                <a:cxn ang="0">
                  <a:pos x="186" y="54"/>
                </a:cxn>
              </a:cxnLst>
              <a:rect l="0" t="0" r="r" b="b"/>
              <a:pathLst>
                <a:path w="228" h="248">
                  <a:moveTo>
                    <a:pt x="186" y="54"/>
                  </a:moveTo>
                  <a:cubicBezTo>
                    <a:pt x="190" y="51"/>
                    <a:pt x="194" y="49"/>
                    <a:pt x="194" y="50"/>
                  </a:cubicBezTo>
                  <a:cubicBezTo>
                    <a:pt x="195" y="50"/>
                    <a:pt x="191" y="53"/>
                    <a:pt x="187" y="53"/>
                  </a:cubicBezTo>
                  <a:cubicBezTo>
                    <a:pt x="182" y="53"/>
                    <a:pt x="175" y="62"/>
                    <a:pt x="175" y="65"/>
                  </a:cubicBezTo>
                  <a:cubicBezTo>
                    <a:pt x="176" y="67"/>
                    <a:pt x="181" y="73"/>
                    <a:pt x="184" y="73"/>
                  </a:cubicBezTo>
                  <a:cubicBezTo>
                    <a:pt x="186" y="74"/>
                    <a:pt x="189" y="72"/>
                    <a:pt x="188" y="74"/>
                  </a:cubicBezTo>
                  <a:cubicBezTo>
                    <a:pt x="186" y="76"/>
                    <a:pt x="196" y="87"/>
                    <a:pt x="210" y="91"/>
                  </a:cubicBezTo>
                  <a:cubicBezTo>
                    <a:pt x="223" y="96"/>
                    <a:pt x="228" y="99"/>
                    <a:pt x="216" y="95"/>
                  </a:cubicBezTo>
                  <a:cubicBezTo>
                    <a:pt x="205" y="91"/>
                    <a:pt x="186" y="103"/>
                    <a:pt x="188" y="107"/>
                  </a:cubicBezTo>
                  <a:cubicBezTo>
                    <a:pt x="190" y="110"/>
                    <a:pt x="195" y="111"/>
                    <a:pt x="194" y="113"/>
                  </a:cubicBezTo>
                  <a:cubicBezTo>
                    <a:pt x="192" y="115"/>
                    <a:pt x="190" y="116"/>
                    <a:pt x="193" y="117"/>
                  </a:cubicBezTo>
                  <a:cubicBezTo>
                    <a:pt x="196" y="118"/>
                    <a:pt x="201" y="124"/>
                    <a:pt x="203" y="124"/>
                  </a:cubicBezTo>
                  <a:cubicBezTo>
                    <a:pt x="205" y="125"/>
                    <a:pt x="206" y="125"/>
                    <a:pt x="201" y="123"/>
                  </a:cubicBezTo>
                  <a:cubicBezTo>
                    <a:pt x="196" y="121"/>
                    <a:pt x="187" y="127"/>
                    <a:pt x="186" y="133"/>
                  </a:cubicBezTo>
                  <a:cubicBezTo>
                    <a:pt x="186" y="139"/>
                    <a:pt x="197" y="146"/>
                    <a:pt x="193" y="146"/>
                  </a:cubicBezTo>
                  <a:cubicBezTo>
                    <a:pt x="190" y="146"/>
                    <a:pt x="179" y="148"/>
                    <a:pt x="177" y="150"/>
                  </a:cubicBezTo>
                  <a:cubicBezTo>
                    <a:pt x="176" y="153"/>
                    <a:pt x="171" y="159"/>
                    <a:pt x="172" y="161"/>
                  </a:cubicBezTo>
                  <a:cubicBezTo>
                    <a:pt x="173" y="164"/>
                    <a:pt x="175" y="170"/>
                    <a:pt x="172" y="168"/>
                  </a:cubicBezTo>
                  <a:cubicBezTo>
                    <a:pt x="169" y="166"/>
                    <a:pt x="160" y="172"/>
                    <a:pt x="160" y="175"/>
                  </a:cubicBezTo>
                  <a:cubicBezTo>
                    <a:pt x="160" y="179"/>
                    <a:pt x="161" y="183"/>
                    <a:pt x="159" y="180"/>
                  </a:cubicBezTo>
                  <a:cubicBezTo>
                    <a:pt x="157" y="177"/>
                    <a:pt x="152" y="190"/>
                    <a:pt x="157" y="205"/>
                  </a:cubicBezTo>
                  <a:cubicBezTo>
                    <a:pt x="162" y="220"/>
                    <a:pt x="172" y="248"/>
                    <a:pt x="166" y="234"/>
                  </a:cubicBezTo>
                  <a:cubicBezTo>
                    <a:pt x="160" y="220"/>
                    <a:pt x="135" y="187"/>
                    <a:pt x="133" y="188"/>
                  </a:cubicBezTo>
                  <a:cubicBezTo>
                    <a:pt x="131" y="188"/>
                    <a:pt x="127" y="193"/>
                    <a:pt x="124" y="192"/>
                  </a:cubicBezTo>
                  <a:cubicBezTo>
                    <a:pt x="121" y="191"/>
                    <a:pt x="121" y="195"/>
                    <a:pt x="120" y="193"/>
                  </a:cubicBezTo>
                  <a:cubicBezTo>
                    <a:pt x="119" y="191"/>
                    <a:pt x="114" y="191"/>
                    <a:pt x="112" y="196"/>
                  </a:cubicBezTo>
                  <a:cubicBezTo>
                    <a:pt x="111" y="201"/>
                    <a:pt x="108" y="210"/>
                    <a:pt x="105" y="207"/>
                  </a:cubicBezTo>
                  <a:cubicBezTo>
                    <a:pt x="103" y="203"/>
                    <a:pt x="95" y="203"/>
                    <a:pt x="90" y="216"/>
                  </a:cubicBezTo>
                  <a:cubicBezTo>
                    <a:pt x="84" y="228"/>
                    <a:pt x="71" y="247"/>
                    <a:pt x="74" y="234"/>
                  </a:cubicBezTo>
                  <a:cubicBezTo>
                    <a:pt x="78" y="221"/>
                    <a:pt x="76" y="195"/>
                    <a:pt x="69" y="203"/>
                  </a:cubicBezTo>
                  <a:cubicBezTo>
                    <a:pt x="63" y="210"/>
                    <a:pt x="56" y="227"/>
                    <a:pt x="59" y="218"/>
                  </a:cubicBezTo>
                  <a:cubicBezTo>
                    <a:pt x="63" y="209"/>
                    <a:pt x="65" y="186"/>
                    <a:pt x="62" y="190"/>
                  </a:cubicBezTo>
                  <a:cubicBezTo>
                    <a:pt x="59" y="195"/>
                    <a:pt x="50" y="198"/>
                    <a:pt x="53" y="194"/>
                  </a:cubicBezTo>
                  <a:cubicBezTo>
                    <a:pt x="56" y="189"/>
                    <a:pt x="50" y="177"/>
                    <a:pt x="46" y="178"/>
                  </a:cubicBezTo>
                  <a:cubicBezTo>
                    <a:pt x="42" y="180"/>
                    <a:pt x="34" y="186"/>
                    <a:pt x="34" y="181"/>
                  </a:cubicBezTo>
                  <a:cubicBezTo>
                    <a:pt x="34" y="175"/>
                    <a:pt x="39" y="169"/>
                    <a:pt x="37" y="169"/>
                  </a:cubicBezTo>
                  <a:cubicBezTo>
                    <a:pt x="35" y="168"/>
                    <a:pt x="34" y="168"/>
                    <a:pt x="36" y="167"/>
                  </a:cubicBezTo>
                  <a:cubicBezTo>
                    <a:pt x="37" y="165"/>
                    <a:pt x="37" y="157"/>
                    <a:pt x="35" y="154"/>
                  </a:cubicBezTo>
                  <a:cubicBezTo>
                    <a:pt x="33" y="152"/>
                    <a:pt x="29" y="152"/>
                    <a:pt x="30" y="150"/>
                  </a:cubicBezTo>
                  <a:cubicBezTo>
                    <a:pt x="30" y="147"/>
                    <a:pt x="28" y="142"/>
                    <a:pt x="25" y="141"/>
                  </a:cubicBezTo>
                  <a:cubicBezTo>
                    <a:pt x="21" y="141"/>
                    <a:pt x="16" y="139"/>
                    <a:pt x="19" y="136"/>
                  </a:cubicBezTo>
                  <a:cubicBezTo>
                    <a:pt x="22" y="134"/>
                    <a:pt x="17" y="122"/>
                    <a:pt x="13" y="122"/>
                  </a:cubicBezTo>
                  <a:cubicBezTo>
                    <a:pt x="8" y="122"/>
                    <a:pt x="0" y="122"/>
                    <a:pt x="5" y="121"/>
                  </a:cubicBezTo>
                  <a:cubicBezTo>
                    <a:pt x="9" y="120"/>
                    <a:pt x="16" y="111"/>
                    <a:pt x="12" y="110"/>
                  </a:cubicBezTo>
                  <a:cubicBezTo>
                    <a:pt x="8" y="109"/>
                    <a:pt x="3" y="108"/>
                    <a:pt x="6" y="108"/>
                  </a:cubicBezTo>
                  <a:cubicBezTo>
                    <a:pt x="8" y="108"/>
                    <a:pt x="10" y="101"/>
                    <a:pt x="7" y="99"/>
                  </a:cubicBezTo>
                  <a:cubicBezTo>
                    <a:pt x="4" y="96"/>
                    <a:pt x="0" y="89"/>
                    <a:pt x="3" y="90"/>
                  </a:cubicBezTo>
                  <a:cubicBezTo>
                    <a:pt x="7" y="90"/>
                    <a:pt x="17" y="91"/>
                    <a:pt x="18" y="89"/>
                  </a:cubicBezTo>
                  <a:cubicBezTo>
                    <a:pt x="19" y="88"/>
                    <a:pt x="23" y="84"/>
                    <a:pt x="24" y="79"/>
                  </a:cubicBezTo>
                  <a:cubicBezTo>
                    <a:pt x="24" y="75"/>
                    <a:pt x="20" y="63"/>
                    <a:pt x="17" y="62"/>
                  </a:cubicBezTo>
                  <a:cubicBezTo>
                    <a:pt x="14" y="61"/>
                    <a:pt x="17" y="56"/>
                    <a:pt x="21" y="57"/>
                  </a:cubicBezTo>
                  <a:cubicBezTo>
                    <a:pt x="26" y="58"/>
                    <a:pt x="33" y="61"/>
                    <a:pt x="35" y="60"/>
                  </a:cubicBezTo>
                  <a:cubicBezTo>
                    <a:pt x="36" y="58"/>
                    <a:pt x="38" y="50"/>
                    <a:pt x="37" y="48"/>
                  </a:cubicBezTo>
                  <a:cubicBezTo>
                    <a:pt x="36" y="47"/>
                    <a:pt x="34" y="43"/>
                    <a:pt x="35" y="43"/>
                  </a:cubicBezTo>
                  <a:cubicBezTo>
                    <a:pt x="37" y="42"/>
                    <a:pt x="40" y="40"/>
                    <a:pt x="41" y="42"/>
                  </a:cubicBezTo>
                  <a:cubicBezTo>
                    <a:pt x="41" y="44"/>
                    <a:pt x="45" y="48"/>
                    <a:pt x="47" y="47"/>
                  </a:cubicBezTo>
                  <a:cubicBezTo>
                    <a:pt x="49" y="46"/>
                    <a:pt x="52" y="40"/>
                    <a:pt x="50" y="38"/>
                  </a:cubicBezTo>
                  <a:cubicBezTo>
                    <a:pt x="48" y="36"/>
                    <a:pt x="47" y="29"/>
                    <a:pt x="48" y="27"/>
                  </a:cubicBezTo>
                  <a:cubicBezTo>
                    <a:pt x="50" y="24"/>
                    <a:pt x="57" y="27"/>
                    <a:pt x="56" y="30"/>
                  </a:cubicBezTo>
                  <a:cubicBezTo>
                    <a:pt x="54" y="33"/>
                    <a:pt x="60" y="36"/>
                    <a:pt x="62" y="36"/>
                  </a:cubicBezTo>
                  <a:cubicBezTo>
                    <a:pt x="64" y="35"/>
                    <a:pt x="73" y="23"/>
                    <a:pt x="79" y="16"/>
                  </a:cubicBezTo>
                  <a:cubicBezTo>
                    <a:pt x="85" y="10"/>
                    <a:pt x="88" y="0"/>
                    <a:pt x="89" y="8"/>
                  </a:cubicBezTo>
                  <a:cubicBezTo>
                    <a:pt x="91" y="15"/>
                    <a:pt x="99" y="29"/>
                    <a:pt x="100" y="26"/>
                  </a:cubicBezTo>
                  <a:cubicBezTo>
                    <a:pt x="102" y="22"/>
                    <a:pt x="105" y="18"/>
                    <a:pt x="105" y="21"/>
                  </a:cubicBezTo>
                  <a:cubicBezTo>
                    <a:pt x="105" y="25"/>
                    <a:pt x="114" y="29"/>
                    <a:pt x="115" y="26"/>
                  </a:cubicBezTo>
                  <a:cubicBezTo>
                    <a:pt x="117" y="23"/>
                    <a:pt x="124" y="25"/>
                    <a:pt x="124" y="28"/>
                  </a:cubicBezTo>
                  <a:cubicBezTo>
                    <a:pt x="124" y="32"/>
                    <a:pt x="133" y="35"/>
                    <a:pt x="136" y="31"/>
                  </a:cubicBezTo>
                  <a:cubicBezTo>
                    <a:pt x="140" y="27"/>
                    <a:pt x="152" y="30"/>
                    <a:pt x="150" y="33"/>
                  </a:cubicBezTo>
                  <a:cubicBezTo>
                    <a:pt x="147" y="36"/>
                    <a:pt x="154" y="43"/>
                    <a:pt x="161" y="42"/>
                  </a:cubicBezTo>
                  <a:cubicBezTo>
                    <a:pt x="167" y="41"/>
                    <a:pt x="179" y="38"/>
                    <a:pt x="176" y="41"/>
                  </a:cubicBezTo>
                  <a:cubicBezTo>
                    <a:pt x="172" y="43"/>
                    <a:pt x="166" y="53"/>
                    <a:pt x="167" y="54"/>
                  </a:cubicBezTo>
                  <a:cubicBezTo>
                    <a:pt x="167" y="54"/>
                    <a:pt x="182" y="57"/>
                    <a:pt x="186"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40" name="Freeform 970">
              <a:extLst>
                <a:ext uri="{FF2B5EF4-FFF2-40B4-BE49-F238E27FC236}">
                  <a16:creationId xmlns:a16="http://schemas.microsoft.com/office/drawing/2014/main" id="{77DC1AC5-ABE2-47A3-81E6-884D0E86159D}"/>
                </a:ext>
              </a:extLst>
            </p:cNvPr>
            <p:cNvSpPr>
              <a:spLocks/>
            </p:cNvSpPr>
            <p:nvPr/>
          </p:nvSpPr>
          <p:spPr bwMode="auto">
            <a:xfrm>
              <a:off x="717281" y="568153"/>
              <a:ext cx="158240" cy="165347"/>
            </a:xfrm>
            <a:custGeom>
              <a:avLst/>
              <a:gdLst/>
              <a:ahLst/>
              <a:cxnLst>
                <a:cxn ang="0">
                  <a:pos x="0" y="107"/>
                </a:cxn>
                <a:cxn ang="0">
                  <a:pos x="24" y="112"/>
                </a:cxn>
                <a:cxn ang="0">
                  <a:pos x="23" y="97"/>
                </a:cxn>
                <a:cxn ang="0">
                  <a:pos x="22" y="61"/>
                </a:cxn>
                <a:cxn ang="0">
                  <a:pos x="50" y="67"/>
                </a:cxn>
                <a:cxn ang="0">
                  <a:pos x="52" y="53"/>
                </a:cxn>
                <a:cxn ang="0">
                  <a:pos x="70" y="61"/>
                </a:cxn>
                <a:cxn ang="0">
                  <a:pos x="89" y="57"/>
                </a:cxn>
                <a:cxn ang="0">
                  <a:pos x="106" y="50"/>
                </a:cxn>
                <a:cxn ang="0">
                  <a:pos x="124" y="53"/>
                </a:cxn>
                <a:cxn ang="0">
                  <a:pos x="161" y="13"/>
                </a:cxn>
                <a:cxn ang="0">
                  <a:pos x="155" y="72"/>
                </a:cxn>
                <a:cxn ang="0">
                  <a:pos x="167" y="77"/>
                </a:cxn>
                <a:cxn ang="0">
                  <a:pos x="195" y="84"/>
                </a:cxn>
                <a:cxn ang="0">
                  <a:pos x="198" y="108"/>
                </a:cxn>
                <a:cxn ang="0">
                  <a:pos x="192" y="121"/>
                </a:cxn>
                <a:cxn ang="0">
                  <a:pos x="193" y="141"/>
                </a:cxn>
                <a:cxn ang="0">
                  <a:pos x="191" y="155"/>
                </a:cxn>
                <a:cxn ang="0">
                  <a:pos x="182" y="165"/>
                </a:cxn>
                <a:cxn ang="0">
                  <a:pos x="178" y="181"/>
                </a:cxn>
                <a:cxn ang="0">
                  <a:pos x="170" y="203"/>
                </a:cxn>
                <a:cxn ang="0">
                  <a:pos x="161" y="211"/>
                </a:cxn>
                <a:cxn ang="0">
                  <a:pos x="156" y="222"/>
                </a:cxn>
                <a:cxn ang="0">
                  <a:pos x="142" y="219"/>
                </a:cxn>
                <a:cxn ang="0">
                  <a:pos x="121" y="237"/>
                </a:cxn>
                <a:cxn ang="0">
                  <a:pos x="108" y="225"/>
                </a:cxn>
                <a:cxn ang="0">
                  <a:pos x="94" y="235"/>
                </a:cxn>
                <a:cxn ang="0">
                  <a:pos x="90" y="223"/>
                </a:cxn>
                <a:cxn ang="0">
                  <a:pos x="74" y="235"/>
                </a:cxn>
                <a:cxn ang="0">
                  <a:pos x="72" y="219"/>
                </a:cxn>
                <a:cxn ang="0">
                  <a:pos x="33" y="215"/>
                </a:cxn>
                <a:cxn ang="0">
                  <a:pos x="34" y="194"/>
                </a:cxn>
                <a:cxn ang="0">
                  <a:pos x="28" y="175"/>
                </a:cxn>
                <a:cxn ang="0">
                  <a:pos x="15" y="152"/>
                </a:cxn>
                <a:cxn ang="0">
                  <a:pos x="5" y="127"/>
                </a:cxn>
                <a:cxn ang="0">
                  <a:pos x="8" y="111"/>
                </a:cxn>
              </a:cxnLst>
              <a:rect l="0" t="0" r="r" b="b"/>
              <a:pathLst>
                <a:path w="231" h="241">
                  <a:moveTo>
                    <a:pt x="8" y="111"/>
                  </a:moveTo>
                  <a:cubicBezTo>
                    <a:pt x="3" y="109"/>
                    <a:pt x="0" y="107"/>
                    <a:pt x="0" y="107"/>
                  </a:cubicBezTo>
                  <a:cubicBezTo>
                    <a:pt x="0" y="106"/>
                    <a:pt x="4" y="108"/>
                    <a:pt x="7" y="111"/>
                  </a:cubicBezTo>
                  <a:cubicBezTo>
                    <a:pt x="10" y="114"/>
                    <a:pt x="22" y="114"/>
                    <a:pt x="24" y="112"/>
                  </a:cubicBezTo>
                  <a:cubicBezTo>
                    <a:pt x="25" y="110"/>
                    <a:pt x="26" y="102"/>
                    <a:pt x="25" y="100"/>
                  </a:cubicBezTo>
                  <a:cubicBezTo>
                    <a:pt x="24" y="98"/>
                    <a:pt x="21" y="97"/>
                    <a:pt x="23" y="97"/>
                  </a:cubicBezTo>
                  <a:cubicBezTo>
                    <a:pt x="25" y="97"/>
                    <a:pt x="28" y="82"/>
                    <a:pt x="23" y="69"/>
                  </a:cubicBezTo>
                  <a:cubicBezTo>
                    <a:pt x="18" y="55"/>
                    <a:pt x="17" y="50"/>
                    <a:pt x="22" y="61"/>
                  </a:cubicBezTo>
                  <a:cubicBezTo>
                    <a:pt x="26" y="73"/>
                    <a:pt x="47" y="79"/>
                    <a:pt x="48" y="76"/>
                  </a:cubicBezTo>
                  <a:cubicBezTo>
                    <a:pt x="49" y="72"/>
                    <a:pt x="47" y="68"/>
                    <a:pt x="50" y="67"/>
                  </a:cubicBezTo>
                  <a:cubicBezTo>
                    <a:pt x="52" y="67"/>
                    <a:pt x="55" y="68"/>
                    <a:pt x="53" y="65"/>
                  </a:cubicBezTo>
                  <a:cubicBezTo>
                    <a:pt x="52" y="63"/>
                    <a:pt x="53" y="55"/>
                    <a:pt x="52" y="53"/>
                  </a:cubicBezTo>
                  <a:cubicBezTo>
                    <a:pt x="51" y="51"/>
                    <a:pt x="51" y="50"/>
                    <a:pt x="53" y="56"/>
                  </a:cubicBezTo>
                  <a:cubicBezTo>
                    <a:pt x="54" y="61"/>
                    <a:pt x="65" y="64"/>
                    <a:pt x="70" y="61"/>
                  </a:cubicBezTo>
                  <a:cubicBezTo>
                    <a:pt x="75" y="58"/>
                    <a:pt x="73" y="45"/>
                    <a:pt x="76" y="47"/>
                  </a:cubicBezTo>
                  <a:cubicBezTo>
                    <a:pt x="78" y="50"/>
                    <a:pt x="86" y="58"/>
                    <a:pt x="89" y="57"/>
                  </a:cubicBezTo>
                  <a:cubicBezTo>
                    <a:pt x="92" y="57"/>
                    <a:pt x="99" y="57"/>
                    <a:pt x="101" y="54"/>
                  </a:cubicBezTo>
                  <a:cubicBezTo>
                    <a:pt x="102" y="51"/>
                    <a:pt x="105" y="47"/>
                    <a:pt x="106" y="50"/>
                  </a:cubicBezTo>
                  <a:cubicBezTo>
                    <a:pt x="107" y="54"/>
                    <a:pt x="117" y="57"/>
                    <a:pt x="119" y="55"/>
                  </a:cubicBezTo>
                  <a:cubicBezTo>
                    <a:pt x="122" y="53"/>
                    <a:pt x="125" y="49"/>
                    <a:pt x="124" y="53"/>
                  </a:cubicBezTo>
                  <a:cubicBezTo>
                    <a:pt x="123" y="56"/>
                    <a:pt x="136" y="52"/>
                    <a:pt x="144" y="38"/>
                  </a:cubicBezTo>
                  <a:cubicBezTo>
                    <a:pt x="152" y="25"/>
                    <a:pt x="168" y="0"/>
                    <a:pt x="161" y="13"/>
                  </a:cubicBezTo>
                  <a:cubicBezTo>
                    <a:pt x="154" y="27"/>
                    <a:pt x="144" y="66"/>
                    <a:pt x="146" y="68"/>
                  </a:cubicBezTo>
                  <a:cubicBezTo>
                    <a:pt x="147" y="69"/>
                    <a:pt x="154" y="69"/>
                    <a:pt x="155" y="72"/>
                  </a:cubicBezTo>
                  <a:cubicBezTo>
                    <a:pt x="156" y="75"/>
                    <a:pt x="160" y="72"/>
                    <a:pt x="160" y="73"/>
                  </a:cubicBezTo>
                  <a:cubicBezTo>
                    <a:pt x="160" y="74"/>
                    <a:pt x="163" y="77"/>
                    <a:pt x="167" y="77"/>
                  </a:cubicBezTo>
                  <a:cubicBezTo>
                    <a:pt x="171" y="76"/>
                    <a:pt x="179" y="73"/>
                    <a:pt x="178" y="77"/>
                  </a:cubicBezTo>
                  <a:cubicBezTo>
                    <a:pt x="177" y="81"/>
                    <a:pt x="182" y="87"/>
                    <a:pt x="195" y="84"/>
                  </a:cubicBezTo>
                  <a:cubicBezTo>
                    <a:pt x="208" y="81"/>
                    <a:pt x="231" y="79"/>
                    <a:pt x="219" y="84"/>
                  </a:cubicBezTo>
                  <a:cubicBezTo>
                    <a:pt x="206" y="90"/>
                    <a:pt x="188" y="107"/>
                    <a:pt x="198" y="108"/>
                  </a:cubicBezTo>
                  <a:cubicBezTo>
                    <a:pt x="207" y="109"/>
                    <a:pt x="224" y="103"/>
                    <a:pt x="215" y="106"/>
                  </a:cubicBezTo>
                  <a:cubicBezTo>
                    <a:pt x="206" y="109"/>
                    <a:pt x="187" y="122"/>
                    <a:pt x="192" y="121"/>
                  </a:cubicBezTo>
                  <a:cubicBezTo>
                    <a:pt x="198" y="121"/>
                    <a:pt x="206" y="126"/>
                    <a:pt x="201" y="126"/>
                  </a:cubicBezTo>
                  <a:cubicBezTo>
                    <a:pt x="196" y="127"/>
                    <a:pt x="189" y="139"/>
                    <a:pt x="193" y="141"/>
                  </a:cubicBezTo>
                  <a:cubicBezTo>
                    <a:pt x="197" y="144"/>
                    <a:pt x="207" y="146"/>
                    <a:pt x="203" y="149"/>
                  </a:cubicBezTo>
                  <a:cubicBezTo>
                    <a:pt x="199" y="153"/>
                    <a:pt x="191" y="153"/>
                    <a:pt x="191" y="155"/>
                  </a:cubicBezTo>
                  <a:cubicBezTo>
                    <a:pt x="192" y="156"/>
                    <a:pt x="193" y="157"/>
                    <a:pt x="191" y="157"/>
                  </a:cubicBezTo>
                  <a:cubicBezTo>
                    <a:pt x="189" y="156"/>
                    <a:pt x="182" y="162"/>
                    <a:pt x="182" y="165"/>
                  </a:cubicBezTo>
                  <a:cubicBezTo>
                    <a:pt x="181" y="168"/>
                    <a:pt x="183" y="171"/>
                    <a:pt x="181" y="172"/>
                  </a:cubicBezTo>
                  <a:cubicBezTo>
                    <a:pt x="179" y="173"/>
                    <a:pt x="176" y="179"/>
                    <a:pt x="178" y="181"/>
                  </a:cubicBezTo>
                  <a:cubicBezTo>
                    <a:pt x="180" y="184"/>
                    <a:pt x="182" y="189"/>
                    <a:pt x="178" y="189"/>
                  </a:cubicBezTo>
                  <a:cubicBezTo>
                    <a:pt x="173" y="188"/>
                    <a:pt x="167" y="199"/>
                    <a:pt x="170" y="203"/>
                  </a:cubicBezTo>
                  <a:cubicBezTo>
                    <a:pt x="173" y="206"/>
                    <a:pt x="178" y="213"/>
                    <a:pt x="174" y="210"/>
                  </a:cubicBezTo>
                  <a:cubicBezTo>
                    <a:pt x="171" y="207"/>
                    <a:pt x="160" y="207"/>
                    <a:pt x="161" y="211"/>
                  </a:cubicBezTo>
                  <a:cubicBezTo>
                    <a:pt x="163" y="214"/>
                    <a:pt x="166" y="219"/>
                    <a:pt x="164" y="217"/>
                  </a:cubicBezTo>
                  <a:cubicBezTo>
                    <a:pt x="162" y="215"/>
                    <a:pt x="156" y="218"/>
                    <a:pt x="156" y="222"/>
                  </a:cubicBezTo>
                  <a:cubicBezTo>
                    <a:pt x="156" y="226"/>
                    <a:pt x="153" y="233"/>
                    <a:pt x="151" y="230"/>
                  </a:cubicBezTo>
                  <a:cubicBezTo>
                    <a:pt x="149" y="228"/>
                    <a:pt x="143" y="219"/>
                    <a:pt x="142" y="219"/>
                  </a:cubicBezTo>
                  <a:cubicBezTo>
                    <a:pt x="140" y="219"/>
                    <a:pt x="135" y="219"/>
                    <a:pt x="130" y="221"/>
                  </a:cubicBezTo>
                  <a:cubicBezTo>
                    <a:pt x="126" y="224"/>
                    <a:pt x="120" y="234"/>
                    <a:pt x="121" y="237"/>
                  </a:cubicBezTo>
                  <a:cubicBezTo>
                    <a:pt x="123" y="240"/>
                    <a:pt x="116" y="241"/>
                    <a:pt x="114" y="237"/>
                  </a:cubicBezTo>
                  <a:cubicBezTo>
                    <a:pt x="112" y="233"/>
                    <a:pt x="110" y="225"/>
                    <a:pt x="108" y="225"/>
                  </a:cubicBezTo>
                  <a:cubicBezTo>
                    <a:pt x="106" y="225"/>
                    <a:pt x="98" y="228"/>
                    <a:pt x="98" y="230"/>
                  </a:cubicBezTo>
                  <a:cubicBezTo>
                    <a:pt x="98" y="232"/>
                    <a:pt x="96" y="236"/>
                    <a:pt x="94" y="235"/>
                  </a:cubicBezTo>
                  <a:cubicBezTo>
                    <a:pt x="93" y="234"/>
                    <a:pt x="89" y="233"/>
                    <a:pt x="91" y="231"/>
                  </a:cubicBezTo>
                  <a:cubicBezTo>
                    <a:pt x="92" y="230"/>
                    <a:pt x="92" y="224"/>
                    <a:pt x="90" y="223"/>
                  </a:cubicBezTo>
                  <a:cubicBezTo>
                    <a:pt x="88" y="222"/>
                    <a:pt x="82" y="224"/>
                    <a:pt x="81" y="227"/>
                  </a:cubicBezTo>
                  <a:cubicBezTo>
                    <a:pt x="81" y="229"/>
                    <a:pt x="77" y="235"/>
                    <a:pt x="74" y="235"/>
                  </a:cubicBezTo>
                  <a:cubicBezTo>
                    <a:pt x="71" y="235"/>
                    <a:pt x="69" y="228"/>
                    <a:pt x="72" y="227"/>
                  </a:cubicBezTo>
                  <a:cubicBezTo>
                    <a:pt x="75" y="226"/>
                    <a:pt x="74" y="220"/>
                    <a:pt x="72" y="219"/>
                  </a:cubicBezTo>
                  <a:cubicBezTo>
                    <a:pt x="70" y="217"/>
                    <a:pt x="55" y="219"/>
                    <a:pt x="47" y="218"/>
                  </a:cubicBezTo>
                  <a:cubicBezTo>
                    <a:pt x="38" y="217"/>
                    <a:pt x="29" y="221"/>
                    <a:pt x="33" y="215"/>
                  </a:cubicBezTo>
                  <a:cubicBezTo>
                    <a:pt x="38" y="210"/>
                    <a:pt x="44" y="194"/>
                    <a:pt x="40" y="195"/>
                  </a:cubicBezTo>
                  <a:cubicBezTo>
                    <a:pt x="37" y="196"/>
                    <a:pt x="31" y="197"/>
                    <a:pt x="34" y="194"/>
                  </a:cubicBezTo>
                  <a:cubicBezTo>
                    <a:pt x="37" y="192"/>
                    <a:pt x="34" y="183"/>
                    <a:pt x="31" y="183"/>
                  </a:cubicBezTo>
                  <a:cubicBezTo>
                    <a:pt x="28" y="184"/>
                    <a:pt x="25" y="177"/>
                    <a:pt x="28" y="175"/>
                  </a:cubicBezTo>
                  <a:cubicBezTo>
                    <a:pt x="30" y="173"/>
                    <a:pt x="27" y="164"/>
                    <a:pt x="22" y="164"/>
                  </a:cubicBezTo>
                  <a:cubicBezTo>
                    <a:pt x="17" y="163"/>
                    <a:pt x="11" y="152"/>
                    <a:pt x="15" y="152"/>
                  </a:cubicBezTo>
                  <a:cubicBezTo>
                    <a:pt x="19" y="153"/>
                    <a:pt x="20" y="142"/>
                    <a:pt x="15" y="138"/>
                  </a:cubicBezTo>
                  <a:cubicBezTo>
                    <a:pt x="11" y="134"/>
                    <a:pt x="1" y="126"/>
                    <a:pt x="5" y="127"/>
                  </a:cubicBezTo>
                  <a:cubicBezTo>
                    <a:pt x="9" y="128"/>
                    <a:pt x="20" y="127"/>
                    <a:pt x="20" y="126"/>
                  </a:cubicBezTo>
                  <a:cubicBezTo>
                    <a:pt x="21" y="125"/>
                    <a:pt x="13" y="112"/>
                    <a:pt x="8" y="1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grpSp>
      <p:grpSp>
        <p:nvGrpSpPr>
          <p:cNvPr id="41" name="Group 4">
            <a:extLst>
              <a:ext uri="{FF2B5EF4-FFF2-40B4-BE49-F238E27FC236}">
                <a16:creationId xmlns:a16="http://schemas.microsoft.com/office/drawing/2014/main" id="{1B374723-4985-4ABD-8E6E-F97F5CBDF42D}"/>
              </a:ext>
            </a:extLst>
          </p:cNvPr>
          <p:cNvGrpSpPr>
            <a:grpSpLocks noChangeAspect="1"/>
          </p:cNvGrpSpPr>
          <p:nvPr/>
        </p:nvGrpSpPr>
        <p:grpSpPr bwMode="auto">
          <a:xfrm>
            <a:off x="3314853" y="3923948"/>
            <a:ext cx="460466" cy="411075"/>
            <a:chOff x="840" y="1632"/>
            <a:chExt cx="1762" cy="1573"/>
          </a:xfrm>
          <a:solidFill>
            <a:srgbClr val="000000"/>
          </a:solidFill>
        </p:grpSpPr>
        <p:sp>
          <p:nvSpPr>
            <p:cNvPr id="42" name="Freeform 5">
              <a:extLst>
                <a:ext uri="{FF2B5EF4-FFF2-40B4-BE49-F238E27FC236}">
                  <a16:creationId xmlns:a16="http://schemas.microsoft.com/office/drawing/2014/main" id="{F425383C-A377-4605-8898-92E56DADF128}"/>
                </a:ext>
              </a:extLst>
            </p:cNvPr>
            <p:cNvSpPr>
              <a:spLocks noEditPoints="1"/>
            </p:cNvSpPr>
            <p:nvPr/>
          </p:nvSpPr>
          <p:spPr bwMode="auto">
            <a:xfrm>
              <a:off x="840" y="1632"/>
              <a:ext cx="1109" cy="1238"/>
            </a:xfrm>
            <a:custGeom>
              <a:avLst/>
              <a:gdLst>
                <a:gd name="T0" fmla="*/ 237 w 414"/>
                <a:gd name="T1" fmla="*/ 462 h 462"/>
                <a:gd name="T2" fmla="*/ 48 w 414"/>
                <a:gd name="T3" fmla="*/ 306 h 462"/>
                <a:gd name="T4" fmla="*/ 47 w 414"/>
                <a:gd name="T5" fmla="*/ 304 h 462"/>
                <a:gd name="T6" fmla="*/ 10 w 414"/>
                <a:gd name="T7" fmla="*/ 102 h 462"/>
                <a:gd name="T8" fmla="*/ 10 w 414"/>
                <a:gd name="T9" fmla="*/ 102 h 462"/>
                <a:gd name="T10" fmla="*/ 261 w 414"/>
                <a:gd name="T11" fmla="*/ 0 h 462"/>
                <a:gd name="T12" fmla="*/ 375 w 414"/>
                <a:gd name="T13" fmla="*/ 42 h 462"/>
                <a:gd name="T14" fmla="*/ 376 w 414"/>
                <a:gd name="T15" fmla="*/ 44 h 462"/>
                <a:gd name="T16" fmla="*/ 377 w 414"/>
                <a:gd name="T17" fmla="*/ 47 h 462"/>
                <a:gd name="T18" fmla="*/ 408 w 414"/>
                <a:gd name="T19" fmla="*/ 219 h 462"/>
                <a:gd name="T20" fmla="*/ 266 w 414"/>
                <a:gd name="T21" fmla="*/ 460 h 462"/>
                <a:gd name="T22" fmla="*/ 237 w 414"/>
                <a:gd name="T23" fmla="*/ 462 h 462"/>
                <a:gd name="T24" fmla="*/ 237 w 414"/>
                <a:gd name="T25" fmla="*/ 462 h 462"/>
                <a:gd name="T26" fmla="*/ 85 w 414"/>
                <a:gd name="T27" fmla="*/ 292 h 462"/>
                <a:gd name="T28" fmla="*/ 237 w 414"/>
                <a:gd name="T29" fmla="*/ 422 h 462"/>
                <a:gd name="T30" fmla="*/ 237 w 414"/>
                <a:gd name="T31" fmla="*/ 422 h 462"/>
                <a:gd name="T32" fmla="*/ 259 w 414"/>
                <a:gd name="T33" fmla="*/ 420 h 462"/>
                <a:gd name="T34" fmla="*/ 369 w 414"/>
                <a:gd name="T35" fmla="*/ 221 h 462"/>
                <a:gd name="T36" fmla="*/ 338 w 414"/>
                <a:gd name="T37" fmla="*/ 59 h 462"/>
                <a:gd name="T38" fmla="*/ 261 w 414"/>
                <a:gd name="T39" fmla="*/ 40 h 462"/>
                <a:gd name="T40" fmla="*/ 47 w 414"/>
                <a:gd name="T41" fmla="*/ 115 h 462"/>
                <a:gd name="T42" fmla="*/ 47 w 414"/>
                <a:gd name="T43" fmla="*/ 115 h 462"/>
                <a:gd name="T44" fmla="*/ 85 w 414"/>
                <a:gd name="T45" fmla="*/ 29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462">
                  <a:moveTo>
                    <a:pt x="237" y="462"/>
                  </a:moveTo>
                  <a:cubicBezTo>
                    <a:pt x="115" y="462"/>
                    <a:pt x="51" y="312"/>
                    <a:pt x="48" y="306"/>
                  </a:cubicBezTo>
                  <a:cubicBezTo>
                    <a:pt x="47" y="304"/>
                    <a:pt x="47" y="304"/>
                    <a:pt x="47" y="304"/>
                  </a:cubicBezTo>
                  <a:cubicBezTo>
                    <a:pt x="29" y="240"/>
                    <a:pt x="0" y="129"/>
                    <a:pt x="10" y="102"/>
                  </a:cubicBezTo>
                  <a:cubicBezTo>
                    <a:pt x="10" y="102"/>
                    <a:pt x="10" y="102"/>
                    <a:pt x="10" y="102"/>
                  </a:cubicBezTo>
                  <a:cubicBezTo>
                    <a:pt x="32" y="36"/>
                    <a:pt x="170" y="0"/>
                    <a:pt x="261" y="0"/>
                  </a:cubicBezTo>
                  <a:cubicBezTo>
                    <a:pt x="303" y="0"/>
                    <a:pt x="357" y="8"/>
                    <a:pt x="375" y="42"/>
                  </a:cubicBezTo>
                  <a:cubicBezTo>
                    <a:pt x="376" y="44"/>
                    <a:pt x="376" y="44"/>
                    <a:pt x="376" y="44"/>
                  </a:cubicBezTo>
                  <a:cubicBezTo>
                    <a:pt x="377" y="47"/>
                    <a:pt x="377" y="47"/>
                    <a:pt x="377" y="47"/>
                  </a:cubicBezTo>
                  <a:cubicBezTo>
                    <a:pt x="378" y="52"/>
                    <a:pt x="406" y="179"/>
                    <a:pt x="408" y="219"/>
                  </a:cubicBezTo>
                  <a:cubicBezTo>
                    <a:pt x="414" y="297"/>
                    <a:pt x="390" y="436"/>
                    <a:pt x="266" y="460"/>
                  </a:cubicBezTo>
                  <a:cubicBezTo>
                    <a:pt x="257" y="461"/>
                    <a:pt x="247" y="462"/>
                    <a:pt x="237" y="462"/>
                  </a:cubicBezTo>
                  <a:cubicBezTo>
                    <a:pt x="237" y="462"/>
                    <a:pt x="237" y="462"/>
                    <a:pt x="237" y="462"/>
                  </a:cubicBezTo>
                  <a:close/>
                  <a:moveTo>
                    <a:pt x="85" y="292"/>
                  </a:moveTo>
                  <a:cubicBezTo>
                    <a:pt x="91" y="303"/>
                    <a:pt x="146" y="422"/>
                    <a:pt x="237" y="422"/>
                  </a:cubicBezTo>
                  <a:cubicBezTo>
                    <a:pt x="237" y="422"/>
                    <a:pt x="237" y="422"/>
                    <a:pt x="237" y="422"/>
                  </a:cubicBezTo>
                  <a:cubicBezTo>
                    <a:pt x="244" y="422"/>
                    <a:pt x="251" y="422"/>
                    <a:pt x="259" y="420"/>
                  </a:cubicBezTo>
                  <a:cubicBezTo>
                    <a:pt x="379" y="397"/>
                    <a:pt x="369" y="229"/>
                    <a:pt x="369" y="221"/>
                  </a:cubicBezTo>
                  <a:cubicBezTo>
                    <a:pt x="366" y="188"/>
                    <a:pt x="343" y="79"/>
                    <a:pt x="338" y="59"/>
                  </a:cubicBezTo>
                  <a:cubicBezTo>
                    <a:pt x="331" y="49"/>
                    <a:pt x="305" y="40"/>
                    <a:pt x="261" y="40"/>
                  </a:cubicBezTo>
                  <a:cubicBezTo>
                    <a:pt x="167" y="40"/>
                    <a:pt x="60" y="78"/>
                    <a:pt x="47" y="115"/>
                  </a:cubicBezTo>
                  <a:cubicBezTo>
                    <a:pt x="47" y="115"/>
                    <a:pt x="47" y="115"/>
                    <a:pt x="47" y="115"/>
                  </a:cubicBezTo>
                  <a:cubicBezTo>
                    <a:pt x="44" y="131"/>
                    <a:pt x="65" y="219"/>
                    <a:pt x="85"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3" name="Freeform 6">
              <a:extLst>
                <a:ext uri="{FF2B5EF4-FFF2-40B4-BE49-F238E27FC236}">
                  <a16:creationId xmlns:a16="http://schemas.microsoft.com/office/drawing/2014/main" id="{B079BBCD-FEB7-4A82-8F31-8AC2930A0A90}"/>
                </a:ext>
              </a:extLst>
            </p:cNvPr>
            <p:cNvSpPr>
              <a:spLocks/>
            </p:cNvSpPr>
            <p:nvPr/>
          </p:nvSpPr>
          <p:spPr bwMode="auto">
            <a:xfrm>
              <a:off x="1100" y="1983"/>
              <a:ext cx="262" cy="209"/>
            </a:xfrm>
            <a:custGeom>
              <a:avLst/>
              <a:gdLst>
                <a:gd name="T0" fmla="*/ 20 w 98"/>
                <a:gd name="T1" fmla="*/ 78 h 78"/>
                <a:gd name="T2" fmla="*/ 0 w 98"/>
                <a:gd name="T3" fmla="*/ 59 h 78"/>
                <a:gd name="T4" fmla="*/ 19 w 98"/>
                <a:gd name="T5" fmla="*/ 38 h 78"/>
                <a:gd name="T6" fmla="*/ 56 w 98"/>
                <a:gd name="T7" fmla="*/ 18 h 78"/>
                <a:gd name="T8" fmla="*/ 80 w 98"/>
                <a:gd name="T9" fmla="*/ 2 h 78"/>
                <a:gd name="T10" fmla="*/ 95 w 98"/>
                <a:gd name="T11" fmla="*/ 26 h 78"/>
                <a:gd name="T12" fmla="*/ 21 w 98"/>
                <a:gd name="T13" fmla="*/ 78 h 78"/>
                <a:gd name="T14" fmla="*/ 20 w 98"/>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8">
                  <a:moveTo>
                    <a:pt x="20" y="78"/>
                  </a:moveTo>
                  <a:cubicBezTo>
                    <a:pt x="10" y="78"/>
                    <a:pt x="1" y="70"/>
                    <a:pt x="0" y="59"/>
                  </a:cubicBezTo>
                  <a:cubicBezTo>
                    <a:pt x="0" y="48"/>
                    <a:pt x="8" y="39"/>
                    <a:pt x="19" y="38"/>
                  </a:cubicBezTo>
                  <a:cubicBezTo>
                    <a:pt x="20" y="38"/>
                    <a:pt x="52" y="35"/>
                    <a:pt x="56" y="18"/>
                  </a:cubicBezTo>
                  <a:cubicBezTo>
                    <a:pt x="59" y="7"/>
                    <a:pt x="69" y="0"/>
                    <a:pt x="80" y="2"/>
                  </a:cubicBezTo>
                  <a:cubicBezTo>
                    <a:pt x="91" y="5"/>
                    <a:pt x="98" y="15"/>
                    <a:pt x="95" y="26"/>
                  </a:cubicBezTo>
                  <a:cubicBezTo>
                    <a:pt x="87" y="65"/>
                    <a:pt x="45" y="77"/>
                    <a:pt x="21" y="78"/>
                  </a:cubicBezTo>
                  <a:cubicBezTo>
                    <a:pt x="21" y="78"/>
                    <a:pt x="21" y="78"/>
                    <a:pt x="2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4" name="Freeform 7">
              <a:extLst>
                <a:ext uri="{FF2B5EF4-FFF2-40B4-BE49-F238E27FC236}">
                  <a16:creationId xmlns:a16="http://schemas.microsoft.com/office/drawing/2014/main" id="{0AE247A3-99C3-4127-994B-D58BE05C2267}"/>
                </a:ext>
              </a:extLst>
            </p:cNvPr>
            <p:cNvSpPr>
              <a:spLocks/>
            </p:cNvSpPr>
            <p:nvPr/>
          </p:nvSpPr>
          <p:spPr bwMode="auto">
            <a:xfrm>
              <a:off x="1429" y="1951"/>
              <a:ext cx="297" cy="169"/>
            </a:xfrm>
            <a:custGeom>
              <a:avLst/>
              <a:gdLst>
                <a:gd name="T0" fmla="*/ 64 w 111"/>
                <a:gd name="T1" fmla="*/ 63 h 63"/>
                <a:gd name="T2" fmla="*/ 8 w 111"/>
                <a:gd name="T3" fmla="*/ 35 h 63"/>
                <a:gd name="T4" fmla="*/ 10 w 111"/>
                <a:gd name="T5" fmla="*/ 7 h 63"/>
                <a:gd name="T6" fmla="*/ 38 w 111"/>
                <a:gd name="T7" fmla="*/ 9 h 63"/>
                <a:gd name="T8" fmla="*/ 77 w 111"/>
                <a:gd name="T9" fmla="*/ 19 h 63"/>
                <a:gd name="T10" fmla="*/ 105 w 111"/>
                <a:gd name="T11" fmla="*/ 25 h 63"/>
                <a:gd name="T12" fmla="*/ 99 w 111"/>
                <a:gd name="T13" fmla="*/ 53 h 63"/>
                <a:gd name="T14" fmla="*/ 64 w 111"/>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63">
                  <a:moveTo>
                    <a:pt x="64" y="63"/>
                  </a:moveTo>
                  <a:cubicBezTo>
                    <a:pt x="46" y="63"/>
                    <a:pt x="26" y="56"/>
                    <a:pt x="8" y="35"/>
                  </a:cubicBezTo>
                  <a:cubicBezTo>
                    <a:pt x="0" y="27"/>
                    <a:pt x="1" y="14"/>
                    <a:pt x="10" y="7"/>
                  </a:cubicBezTo>
                  <a:cubicBezTo>
                    <a:pt x="18" y="0"/>
                    <a:pt x="31" y="0"/>
                    <a:pt x="38" y="9"/>
                  </a:cubicBezTo>
                  <a:cubicBezTo>
                    <a:pt x="56" y="30"/>
                    <a:pt x="73" y="22"/>
                    <a:pt x="77" y="19"/>
                  </a:cubicBezTo>
                  <a:cubicBezTo>
                    <a:pt x="87" y="13"/>
                    <a:pt x="99" y="16"/>
                    <a:pt x="105" y="25"/>
                  </a:cubicBezTo>
                  <a:cubicBezTo>
                    <a:pt x="111" y="35"/>
                    <a:pt x="108" y="47"/>
                    <a:pt x="99" y="53"/>
                  </a:cubicBezTo>
                  <a:cubicBezTo>
                    <a:pt x="91" y="58"/>
                    <a:pt x="79" y="63"/>
                    <a:pt x="6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5" name="Freeform 8">
              <a:extLst>
                <a:ext uri="{FF2B5EF4-FFF2-40B4-BE49-F238E27FC236}">
                  <a16:creationId xmlns:a16="http://schemas.microsoft.com/office/drawing/2014/main" id="{ED0719AC-5E30-4CA3-92A3-D3C14C971D29}"/>
                </a:ext>
              </a:extLst>
            </p:cNvPr>
            <p:cNvSpPr>
              <a:spLocks/>
            </p:cNvSpPr>
            <p:nvPr/>
          </p:nvSpPr>
          <p:spPr bwMode="auto">
            <a:xfrm>
              <a:off x="1258" y="2254"/>
              <a:ext cx="439" cy="281"/>
            </a:xfrm>
            <a:custGeom>
              <a:avLst/>
              <a:gdLst>
                <a:gd name="T0" fmla="*/ 22 w 164"/>
                <a:gd name="T1" fmla="*/ 105 h 105"/>
                <a:gd name="T2" fmla="*/ 8 w 164"/>
                <a:gd name="T3" fmla="*/ 99 h 105"/>
                <a:gd name="T4" fmla="*/ 7 w 164"/>
                <a:gd name="T5" fmla="*/ 71 h 105"/>
                <a:gd name="T6" fmla="*/ 156 w 164"/>
                <a:gd name="T7" fmla="*/ 51 h 105"/>
                <a:gd name="T8" fmla="*/ 157 w 164"/>
                <a:gd name="T9" fmla="*/ 80 h 105"/>
                <a:gd name="T10" fmla="*/ 128 w 164"/>
                <a:gd name="T11" fmla="*/ 80 h 105"/>
                <a:gd name="T12" fmla="*/ 36 w 164"/>
                <a:gd name="T13" fmla="*/ 99 h 105"/>
                <a:gd name="T14" fmla="*/ 22 w 164"/>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5">
                  <a:moveTo>
                    <a:pt x="22" y="105"/>
                  </a:moveTo>
                  <a:cubicBezTo>
                    <a:pt x="17" y="105"/>
                    <a:pt x="12" y="103"/>
                    <a:pt x="8" y="99"/>
                  </a:cubicBezTo>
                  <a:cubicBezTo>
                    <a:pt x="0" y="92"/>
                    <a:pt x="0" y="79"/>
                    <a:pt x="7" y="71"/>
                  </a:cubicBezTo>
                  <a:cubicBezTo>
                    <a:pt x="35" y="42"/>
                    <a:pt x="103" y="0"/>
                    <a:pt x="156" y="51"/>
                  </a:cubicBezTo>
                  <a:cubicBezTo>
                    <a:pt x="164" y="59"/>
                    <a:pt x="164" y="72"/>
                    <a:pt x="157" y="80"/>
                  </a:cubicBezTo>
                  <a:cubicBezTo>
                    <a:pt x="149" y="88"/>
                    <a:pt x="136" y="88"/>
                    <a:pt x="128" y="80"/>
                  </a:cubicBezTo>
                  <a:cubicBezTo>
                    <a:pt x="91" y="44"/>
                    <a:pt x="38" y="97"/>
                    <a:pt x="36" y="99"/>
                  </a:cubicBezTo>
                  <a:cubicBezTo>
                    <a:pt x="32" y="103"/>
                    <a:pt x="27" y="105"/>
                    <a:pt x="2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6" name="Freeform 9">
              <a:extLst>
                <a:ext uri="{FF2B5EF4-FFF2-40B4-BE49-F238E27FC236}">
                  <a16:creationId xmlns:a16="http://schemas.microsoft.com/office/drawing/2014/main" id="{F78407F8-D7C9-436E-A314-7F1E2DA6A628}"/>
                </a:ext>
              </a:extLst>
            </p:cNvPr>
            <p:cNvSpPr>
              <a:spLocks/>
            </p:cNvSpPr>
            <p:nvPr/>
          </p:nvSpPr>
          <p:spPr bwMode="auto">
            <a:xfrm>
              <a:off x="1560" y="1962"/>
              <a:ext cx="1042" cy="1243"/>
            </a:xfrm>
            <a:custGeom>
              <a:avLst/>
              <a:gdLst>
                <a:gd name="T0" fmla="*/ 157 w 389"/>
                <a:gd name="T1" fmla="*/ 464 h 464"/>
                <a:gd name="T2" fmla="*/ 121 w 389"/>
                <a:gd name="T3" fmla="*/ 460 h 464"/>
                <a:gd name="T4" fmla="*/ 4 w 389"/>
                <a:gd name="T5" fmla="*/ 349 h 464"/>
                <a:gd name="T6" fmla="*/ 16 w 389"/>
                <a:gd name="T7" fmla="*/ 324 h 464"/>
                <a:gd name="T8" fmla="*/ 42 w 389"/>
                <a:gd name="T9" fmla="*/ 335 h 464"/>
                <a:gd name="T10" fmla="*/ 130 w 389"/>
                <a:gd name="T11" fmla="*/ 421 h 464"/>
                <a:gd name="T12" fmla="*/ 311 w 389"/>
                <a:gd name="T13" fmla="*/ 283 h 464"/>
                <a:gd name="T14" fmla="*/ 348 w 389"/>
                <a:gd name="T15" fmla="*/ 122 h 464"/>
                <a:gd name="T16" fmla="*/ 133 w 389"/>
                <a:gd name="T17" fmla="*/ 41 h 464"/>
                <a:gd name="T18" fmla="*/ 114 w 389"/>
                <a:gd name="T19" fmla="*/ 20 h 464"/>
                <a:gd name="T20" fmla="*/ 134 w 389"/>
                <a:gd name="T21" fmla="*/ 1 h 464"/>
                <a:gd name="T22" fmla="*/ 316 w 389"/>
                <a:gd name="T23" fmla="*/ 39 h 464"/>
                <a:gd name="T24" fmla="*/ 389 w 389"/>
                <a:gd name="T25" fmla="*/ 121 h 464"/>
                <a:gd name="T26" fmla="*/ 388 w 389"/>
                <a:gd name="T27" fmla="*/ 127 h 464"/>
                <a:gd name="T28" fmla="*/ 348 w 389"/>
                <a:gd name="T29" fmla="*/ 297 h 464"/>
                <a:gd name="T30" fmla="*/ 157 w 389"/>
                <a:gd name="T31"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9" h="464">
                  <a:moveTo>
                    <a:pt x="157" y="464"/>
                  </a:moveTo>
                  <a:cubicBezTo>
                    <a:pt x="146" y="464"/>
                    <a:pt x="134" y="463"/>
                    <a:pt x="121" y="460"/>
                  </a:cubicBezTo>
                  <a:cubicBezTo>
                    <a:pt x="68" y="448"/>
                    <a:pt x="27" y="410"/>
                    <a:pt x="4" y="349"/>
                  </a:cubicBezTo>
                  <a:cubicBezTo>
                    <a:pt x="0" y="339"/>
                    <a:pt x="5" y="328"/>
                    <a:pt x="16" y="324"/>
                  </a:cubicBezTo>
                  <a:cubicBezTo>
                    <a:pt x="26" y="320"/>
                    <a:pt x="38" y="325"/>
                    <a:pt x="42" y="335"/>
                  </a:cubicBezTo>
                  <a:cubicBezTo>
                    <a:pt x="60" y="383"/>
                    <a:pt x="90" y="412"/>
                    <a:pt x="130" y="421"/>
                  </a:cubicBezTo>
                  <a:cubicBezTo>
                    <a:pt x="249" y="448"/>
                    <a:pt x="308" y="290"/>
                    <a:pt x="311" y="283"/>
                  </a:cubicBezTo>
                  <a:cubicBezTo>
                    <a:pt x="322" y="251"/>
                    <a:pt x="344" y="142"/>
                    <a:pt x="348" y="122"/>
                  </a:cubicBezTo>
                  <a:cubicBezTo>
                    <a:pt x="343" y="93"/>
                    <a:pt x="282" y="47"/>
                    <a:pt x="133" y="41"/>
                  </a:cubicBezTo>
                  <a:cubicBezTo>
                    <a:pt x="122" y="40"/>
                    <a:pt x="113" y="31"/>
                    <a:pt x="114" y="20"/>
                  </a:cubicBezTo>
                  <a:cubicBezTo>
                    <a:pt x="114" y="9"/>
                    <a:pt x="123" y="0"/>
                    <a:pt x="134" y="1"/>
                  </a:cubicBezTo>
                  <a:cubicBezTo>
                    <a:pt x="208" y="4"/>
                    <a:pt x="271" y="17"/>
                    <a:pt x="316" y="39"/>
                  </a:cubicBezTo>
                  <a:cubicBezTo>
                    <a:pt x="361" y="60"/>
                    <a:pt x="386" y="89"/>
                    <a:pt x="389" y="121"/>
                  </a:cubicBezTo>
                  <a:cubicBezTo>
                    <a:pt x="389" y="123"/>
                    <a:pt x="389" y="125"/>
                    <a:pt x="388" y="127"/>
                  </a:cubicBezTo>
                  <a:cubicBezTo>
                    <a:pt x="387" y="132"/>
                    <a:pt x="362" y="259"/>
                    <a:pt x="348" y="297"/>
                  </a:cubicBezTo>
                  <a:cubicBezTo>
                    <a:pt x="324" y="363"/>
                    <a:pt x="259" y="464"/>
                    <a:pt x="157" y="4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7" name="Freeform 10">
              <a:extLst>
                <a:ext uri="{FF2B5EF4-FFF2-40B4-BE49-F238E27FC236}">
                  <a16:creationId xmlns:a16="http://schemas.microsoft.com/office/drawing/2014/main" id="{34F1D2BD-5C3F-40FC-B408-C4AC94A83A80}"/>
                </a:ext>
              </a:extLst>
            </p:cNvPr>
            <p:cNvSpPr>
              <a:spLocks/>
            </p:cNvSpPr>
            <p:nvPr/>
          </p:nvSpPr>
          <p:spPr bwMode="auto">
            <a:xfrm>
              <a:off x="1825" y="2297"/>
              <a:ext cx="199" cy="126"/>
            </a:xfrm>
            <a:custGeom>
              <a:avLst/>
              <a:gdLst>
                <a:gd name="T0" fmla="*/ 73 w 74"/>
                <a:gd name="T1" fmla="*/ 46 h 47"/>
                <a:gd name="T2" fmla="*/ 34 w 74"/>
                <a:gd name="T3" fmla="*/ 42 h 47"/>
                <a:gd name="T4" fmla="*/ 35 w 74"/>
                <a:gd name="T5" fmla="*/ 44 h 47"/>
                <a:gd name="T6" fmla="*/ 27 w 74"/>
                <a:gd name="T7" fmla="*/ 44 h 47"/>
                <a:gd name="T8" fmla="*/ 3 w 74"/>
                <a:gd name="T9" fmla="*/ 29 h 47"/>
                <a:gd name="T10" fmla="*/ 18 w 74"/>
                <a:gd name="T11" fmla="*/ 5 h 47"/>
                <a:gd name="T12" fmla="*/ 61 w 74"/>
                <a:gd name="T13" fmla="*/ 13 h 47"/>
                <a:gd name="T14" fmla="*/ 73 w 74"/>
                <a:gd name="T15" fmla="*/ 4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47">
                  <a:moveTo>
                    <a:pt x="73" y="46"/>
                  </a:moveTo>
                  <a:cubicBezTo>
                    <a:pt x="34" y="42"/>
                    <a:pt x="34" y="42"/>
                    <a:pt x="34" y="42"/>
                  </a:cubicBezTo>
                  <a:cubicBezTo>
                    <a:pt x="34" y="43"/>
                    <a:pt x="35" y="43"/>
                    <a:pt x="35" y="44"/>
                  </a:cubicBezTo>
                  <a:cubicBezTo>
                    <a:pt x="35" y="44"/>
                    <a:pt x="33" y="43"/>
                    <a:pt x="27" y="44"/>
                  </a:cubicBezTo>
                  <a:cubicBezTo>
                    <a:pt x="16" y="47"/>
                    <a:pt x="5" y="40"/>
                    <a:pt x="3" y="29"/>
                  </a:cubicBezTo>
                  <a:cubicBezTo>
                    <a:pt x="0" y="18"/>
                    <a:pt x="7" y="8"/>
                    <a:pt x="18" y="5"/>
                  </a:cubicBezTo>
                  <a:cubicBezTo>
                    <a:pt x="40" y="0"/>
                    <a:pt x="54" y="7"/>
                    <a:pt x="61" y="13"/>
                  </a:cubicBezTo>
                  <a:cubicBezTo>
                    <a:pt x="72" y="22"/>
                    <a:pt x="74" y="37"/>
                    <a:pt x="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8" name="Freeform 11">
              <a:extLst>
                <a:ext uri="{FF2B5EF4-FFF2-40B4-BE49-F238E27FC236}">
                  <a16:creationId xmlns:a16="http://schemas.microsoft.com/office/drawing/2014/main" id="{9BEDFFFE-35AD-4CF8-97FD-13575B55628A}"/>
                </a:ext>
              </a:extLst>
            </p:cNvPr>
            <p:cNvSpPr>
              <a:spLocks/>
            </p:cNvSpPr>
            <p:nvPr/>
          </p:nvSpPr>
          <p:spPr bwMode="auto">
            <a:xfrm>
              <a:off x="2093" y="2315"/>
              <a:ext cx="300" cy="183"/>
            </a:xfrm>
            <a:custGeom>
              <a:avLst/>
              <a:gdLst>
                <a:gd name="T0" fmla="*/ 89 w 112"/>
                <a:gd name="T1" fmla="*/ 68 h 68"/>
                <a:gd name="T2" fmla="*/ 77 w 112"/>
                <a:gd name="T3" fmla="*/ 64 h 68"/>
                <a:gd name="T4" fmla="*/ 36 w 112"/>
                <a:gd name="T5" fmla="*/ 60 h 68"/>
                <a:gd name="T6" fmla="*/ 8 w 112"/>
                <a:gd name="T7" fmla="*/ 59 h 68"/>
                <a:gd name="T8" fmla="*/ 9 w 112"/>
                <a:gd name="T9" fmla="*/ 31 h 68"/>
                <a:gd name="T10" fmla="*/ 102 w 112"/>
                <a:gd name="T11" fmla="*/ 33 h 68"/>
                <a:gd name="T12" fmla="*/ 105 w 112"/>
                <a:gd name="T13" fmla="*/ 61 h 68"/>
                <a:gd name="T14" fmla="*/ 89 w 112"/>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
                  <a:moveTo>
                    <a:pt x="89" y="68"/>
                  </a:moveTo>
                  <a:cubicBezTo>
                    <a:pt x="85" y="68"/>
                    <a:pt x="80" y="67"/>
                    <a:pt x="77" y="64"/>
                  </a:cubicBezTo>
                  <a:cubicBezTo>
                    <a:pt x="53" y="45"/>
                    <a:pt x="37" y="59"/>
                    <a:pt x="36" y="60"/>
                  </a:cubicBezTo>
                  <a:cubicBezTo>
                    <a:pt x="28" y="67"/>
                    <a:pt x="15" y="67"/>
                    <a:pt x="8" y="59"/>
                  </a:cubicBezTo>
                  <a:cubicBezTo>
                    <a:pt x="0" y="51"/>
                    <a:pt x="1" y="38"/>
                    <a:pt x="9" y="31"/>
                  </a:cubicBezTo>
                  <a:cubicBezTo>
                    <a:pt x="24" y="17"/>
                    <a:pt x="62" y="0"/>
                    <a:pt x="102" y="33"/>
                  </a:cubicBezTo>
                  <a:cubicBezTo>
                    <a:pt x="110" y="40"/>
                    <a:pt x="112" y="52"/>
                    <a:pt x="105" y="61"/>
                  </a:cubicBezTo>
                  <a:cubicBezTo>
                    <a:pt x="101" y="66"/>
                    <a:pt x="95" y="68"/>
                    <a:pt x="8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9" name="Freeform 12">
              <a:extLst>
                <a:ext uri="{FF2B5EF4-FFF2-40B4-BE49-F238E27FC236}">
                  <a16:creationId xmlns:a16="http://schemas.microsoft.com/office/drawing/2014/main" id="{9C7513D2-A68F-4FB8-B14A-4E43C18F12E3}"/>
                </a:ext>
              </a:extLst>
            </p:cNvPr>
            <p:cNvSpPr>
              <a:spLocks/>
            </p:cNvSpPr>
            <p:nvPr/>
          </p:nvSpPr>
          <p:spPr bwMode="auto">
            <a:xfrm>
              <a:off x="1772" y="2642"/>
              <a:ext cx="418" cy="250"/>
            </a:xfrm>
            <a:custGeom>
              <a:avLst/>
              <a:gdLst>
                <a:gd name="T0" fmla="*/ 101 w 156"/>
                <a:gd name="T1" fmla="*/ 93 h 93"/>
                <a:gd name="T2" fmla="*/ 2 w 156"/>
                <a:gd name="T3" fmla="*/ 27 h 93"/>
                <a:gd name="T4" fmla="*/ 17 w 156"/>
                <a:gd name="T5" fmla="*/ 2 h 93"/>
                <a:gd name="T6" fmla="*/ 41 w 156"/>
                <a:gd name="T7" fmla="*/ 17 h 93"/>
                <a:gd name="T8" fmla="*/ 129 w 156"/>
                <a:gd name="T9" fmla="*/ 50 h 93"/>
                <a:gd name="T10" fmla="*/ 154 w 156"/>
                <a:gd name="T11" fmla="*/ 65 h 93"/>
                <a:gd name="T12" fmla="*/ 139 w 156"/>
                <a:gd name="T13" fmla="*/ 89 h 93"/>
                <a:gd name="T14" fmla="*/ 101 w 156"/>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93">
                  <a:moveTo>
                    <a:pt x="101" y="93"/>
                  </a:moveTo>
                  <a:cubicBezTo>
                    <a:pt x="62" y="93"/>
                    <a:pt x="16" y="79"/>
                    <a:pt x="2" y="27"/>
                  </a:cubicBezTo>
                  <a:cubicBezTo>
                    <a:pt x="0" y="16"/>
                    <a:pt x="6" y="5"/>
                    <a:pt x="17" y="2"/>
                  </a:cubicBezTo>
                  <a:cubicBezTo>
                    <a:pt x="28" y="0"/>
                    <a:pt x="38" y="6"/>
                    <a:pt x="41" y="17"/>
                  </a:cubicBezTo>
                  <a:cubicBezTo>
                    <a:pt x="54" y="68"/>
                    <a:pt x="126" y="51"/>
                    <a:pt x="129" y="50"/>
                  </a:cubicBezTo>
                  <a:cubicBezTo>
                    <a:pt x="140" y="48"/>
                    <a:pt x="151" y="54"/>
                    <a:pt x="154" y="65"/>
                  </a:cubicBezTo>
                  <a:cubicBezTo>
                    <a:pt x="156" y="75"/>
                    <a:pt x="150" y="86"/>
                    <a:pt x="139" y="89"/>
                  </a:cubicBezTo>
                  <a:cubicBezTo>
                    <a:pt x="129" y="92"/>
                    <a:pt x="115" y="93"/>
                    <a:pt x="101"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grpSp>
      <p:grpSp>
        <p:nvGrpSpPr>
          <p:cNvPr id="50" name="Group 4">
            <a:extLst>
              <a:ext uri="{FF2B5EF4-FFF2-40B4-BE49-F238E27FC236}">
                <a16:creationId xmlns:a16="http://schemas.microsoft.com/office/drawing/2014/main" id="{F6A87B7B-150E-4C5D-82E7-F83248D0B29B}"/>
              </a:ext>
            </a:extLst>
          </p:cNvPr>
          <p:cNvGrpSpPr>
            <a:grpSpLocks noChangeAspect="1"/>
          </p:cNvGrpSpPr>
          <p:nvPr/>
        </p:nvGrpSpPr>
        <p:grpSpPr bwMode="auto">
          <a:xfrm>
            <a:off x="8702897" y="1685375"/>
            <a:ext cx="622004" cy="357187"/>
            <a:chOff x="2893" y="1609"/>
            <a:chExt cx="1872" cy="1075"/>
          </a:xfrm>
          <a:solidFill>
            <a:srgbClr val="000000"/>
          </a:solidFill>
        </p:grpSpPr>
        <p:sp>
          <p:nvSpPr>
            <p:cNvPr id="51" name="Freeform 5">
              <a:extLst>
                <a:ext uri="{FF2B5EF4-FFF2-40B4-BE49-F238E27FC236}">
                  <a16:creationId xmlns:a16="http://schemas.microsoft.com/office/drawing/2014/main" id="{000D6FF9-FA7B-41F3-A288-722DEAE8014A}"/>
                </a:ext>
              </a:extLst>
            </p:cNvPr>
            <p:cNvSpPr>
              <a:spLocks/>
            </p:cNvSpPr>
            <p:nvPr/>
          </p:nvSpPr>
          <p:spPr bwMode="auto">
            <a:xfrm>
              <a:off x="4085" y="1926"/>
              <a:ext cx="399" cy="307"/>
            </a:xfrm>
            <a:custGeom>
              <a:avLst/>
              <a:gdLst>
                <a:gd name="T0" fmla="*/ 30 w 149"/>
                <a:gd name="T1" fmla="*/ 4 h 114"/>
                <a:gd name="T2" fmla="*/ 93 w 149"/>
                <a:gd name="T3" fmla="*/ 12 h 114"/>
                <a:gd name="T4" fmla="*/ 109 w 149"/>
                <a:gd name="T5" fmla="*/ 60 h 114"/>
                <a:gd name="T6" fmla="*/ 39 w 149"/>
                <a:gd name="T7" fmla="*/ 102 h 114"/>
                <a:gd name="T8" fmla="*/ 30 w 149"/>
                <a:gd name="T9" fmla="*/ 4 h 114"/>
              </a:gdLst>
              <a:ahLst/>
              <a:cxnLst>
                <a:cxn ang="0">
                  <a:pos x="T0" y="T1"/>
                </a:cxn>
                <a:cxn ang="0">
                  <a:pos x="T2" y="T3"/>
                </a:cxn>
                <a:cxn ang="0">
                  <a:pos x="T4" y="T5"/>
                </a:cxn>
                <a:cxn ang="0">
                  <a:pos x="T6" y="T7"/>
                </a:cxn>
                <a:cxn ang="0">
                  <a:pos x="T8" y="T9"/>
                </a:cxn>
              </a:cxnLst>
              <a:rect l="0" t="0" r="r" b="b"/>
              <a:pathLst>
                <a:path w="149" h="114">
                  <a:moveTo>
                    <a:pt x="30" y="4"/>
                  </a:moveTo>
                  <a:cubicBezTo>
                    <a:pt x="52" y="0"/>
                    <a:pt x="65" y="12"/>
                    <a:pt x="93" y="12"/>
                  </a:cubicBezTo>
                  <a:cubicBezTo>
                    <a:pt x="149" y="12"/>
                    <a:pt x="125" y="39"/>
                    <a:pt x="109" y="60"/>
                  </a:cubicBezTo>
                  <a:cubicBezTo>
                    <a:pt x="69" y="114"/>
                    <a:pt x="54" y="89"/>
                    <a:pt x="39" y="102"/>
                  </a:cubicBezTo>
                  <a:cubicBezTo>
                    <a:pt x="32" y="87"/>
                    <a:pt x="0" y="8"/>
                    <a:pt x="3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2" name="Freeform 6">
              <a:extLst>
                <a:ext uri="{FF2B5EF4-FFF2-40B4-BE49-F238E27FC236}">
                  <a16:creationId xmlns:a16="http://schemas.microsoft.com/office/drawing/2014/main" id="{B6D7D18E-CD9A-493B-97DB-36A510A69AED}"/>
                </a:ext>
              </a:extLst>
            </p:cNvPr>
            <p:cNvSpPr>
              <a:spLocks/>
            </p:cNvSpPr>
            <p:nvPr/>
          </p:nvSpPr>
          <p:spPr bwMode="auto">
            <a:xfrm>
              <a:off x="3809" y="1867"/>
              <a:ext cx="354" cy="497"/>
            </a:xfrm>
            <a:custGeom>
              <a:avLst/>
              <a:gdLst>
                <a:gd name="T0" fmla="*/ 132 w 132"/>
                <a:gd name="T1" fmla="*/ 118 h 185"/>
                <a:gd name="T2" fmla="*/ 0 w 132"/>
                <a:gd name="T3" fmla="*/ 96 h 185"/>
                <a:gd name="T4" fmla="*/ 69 w 132"/>
                <a:gd name="T5" fmla="*/ 136 h 185"/>
                <a:gd name="T6" fmla="*/ 123 w 132"/>
                <a:gd name="T7" fmla="*/ 137 h 185"/>
                <a:gd name="T8" fmla="*/ 132 w 132"/>
                <a:gd name="T9" fmla="*/ 118 h 185"/>
              </a:gdLst>
              <a:ahLst/>
              <a:cxnLst>
                <a:cxn ang="0">
                  <a:pos x="T0" y="T1"/>
                </a:cxn>
                <a:cxn ang="0">
                  <a:pos x="T2" y="T3"/>
                </a:cxn>
                <a:cxn ang="0">
                  <a:pos x="T4" y="T5"/>
                </a:cxn>
                <a:cxn ang="0">
                  <a:pos x="T6" y="T7"/>
                </a:cxn>
                <a:cxn ang="0">
                  <a:pos x="T8" y="T9"/>
                </a:cxn>
              </a:cxnLst>
              <a:rect l="0" t="0" r="r" b="b"/>
              <a:pathLst>
                <a:path w="132" h="185">
                  <a:moveTo>
                    <a:pt x="132" y="118"/>
                  </a:moveTo>
                  <a:cubicBezTo>
                    <a:pt x="85" y="0"/>
                    <a:pt x="0" y="43"/>
                    <a:pt x="0" y="96"/>
                  </a:cubicBezTo>
                  <a:cubicBezTo>
                    <a:pt x="0" y="185"/>
                    <a:pt x="15" y="143"/>
                    <a:pt x="69" y="136"/>
                  </a:cubicBezTo>
                  <a:cubicBezTo>
                    <a:pt x="88" y="132"/>
                    <a:pt x="103" y="148"/>
                    <a:pt x="123" y="137"/>
                  </a:cubicBezTo>
                  <a:cubicBezTo>
                    <a:pt x="127" y="135"/>
                    <a:pt x="120" y="122"/>
                    <a:pt x="13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3" name="Freeform 7">
              <a:extLst>
                <a:ext uri="{FF2B5EF4-FFF2-40B4-BE49-F238E27FC236}">
                  <a16:creationId xmlns:a16="http://schemas.microsoft.com/office/drawing/2014/main" id="{BA9176EE-5577-4262-A28F-F4F5BD078CF4}"/>
                </a:ext>
              </a:extLst>
            </p:cNvPr>
            <p:cNvSpPr>
              <a:spLocks/>
            </p:cNvSpPr>
            <p:nvPr/>
          </p:nvSpPr>
          <p:spPr bwMode="auto">
            <a:xfrm>
              <a:off x="3614" y="2233"/>
              <a:ext cx="637" cy="451"/>
            </a:xfrm>
            <a:custGeom>
              <a:avLst/>
              <a:gdLst>
                <a:gd name="T0" fmla="*/ 196 w 238"/>
                <a:gd name="T1" fmla="*/ 13 h 168"/>
                <a:gd name="T2" fmla="*/ 91 w 238"/>
                <a:gd name="T3" fmla="*/ 115 h 168"/>
                <a:gd name="T4" fmla="*/ 175 w 238"/>
                <a:gd name="T5" fmla="*/ 140 h 168"/>
                <a:gd name="T6" fmla="*/ 196 w 238"/>
                <a:gd name="T7" fmla="*/ 13 h 168"/>
              </a:gdLst>
              <a:ahLst/>
              <a:cxnLst>
                <a:cxn ang="0">
                  <a:pos x="T0" y="T1"/>
                </a:cxn>
                <a:cxn ang="0">
                  <a:pos x="T2" y="T3"/>
                </a:cxn>
                <a:cxn ang="0">
                  <a:pos x="T4" y="T5"/>
                </a:cxn>
                <a:cxn ang="0">
                  <a:pos x="T6" y="T7"/>
                </a:cxn>
              </a:cxnLst>
              <a:rect l="0" t="0" r="r" b="b"/>
              <a:pathLst>
                <a:path w="238" h="168">
                  <a:moveTo>
                    <a:pt x="196" y="13"/>
                  </a:moveTo>
                  <a:cubicBezTo>
                    <a:pt x="134" y="0"/>
                    <a:pt x="0" y="54"/>
                    <a:pt x="91" y="115"/>
                  </a:cubicBezTo>
                  <a:cubicBezTo>
                    <a:pt x="118" y="133"/>
                    <a:pt x="141" y="168"/>
                    <a:pt x="175" y="140"/>
                  </a:cubicBezTo>
                  <a:cubicBezTo>
                    <a:pt x="187" y="131"/>
                    <a:pt x="238" y="22"/>
                    <a:pt x="19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4" name="Freeform 8">
              <a:extLst>
                <a:ext uri="{FF2B5EF4-FFF2-40B4-BE49-F238E27FC236}">
                  <a16:creationId xmlns:a16="http://schemas.microsoft.com/office/drawing/2014/main" id="{3116E9DA-53C9-4976-BFC8-E78CC2C9995F}"/>
                </a:ext>
              </a:extLst>
            </p:cNvPr>
            <p:cNvSpPr>
              <a:spLocks/>
            </p:cNvSpPr>
            <p:nvPr/>
          </p:nvSpPr>
          <p:spPr bwMode="auto">
            <a:xfrm>
              <a:off x="4141" y="2233"/>
              <a:ext cx="429" cy="430"/>
            </a:xfrm>
            <a:custGeom>
              <a:avLst/>
              <a:gdLst>
                <a:gd name="T0" fmla="*/ 30 w 160"/>
                <a:gd name="T1" fmla="*/ 19 h 160"/>
                <a:gd name="T2" fmla="*/ 76 w 160"/>
                <a:gd name="T3" fmla="*/ 149 h 160"/>
                <a:gd name="T4" fmla="*/ 141 w 160"/>
                <a:gd name="T5" fmla="*/ 102 h 160"/>
                <a:gd name="T6" fmla="*/ 30 w 160"/>
                <a:gd name="T7" fmla="*/ 19 h 160"/>
              </a:gdLst>
              <a:ahLst/>
              <a:cxnLst>
                <a:cxn ang="0">
                  <a:pos x="T0" y="T1"/>
                </a:cxn>
                <a:cxn ang="0">
                  <a:pos x="T2" y="T3"/>
                </a:cxn>
                <a:cxn ang="0">
                  <a:pos x="T4" y="T5"/>
                </a:cxn>
                <a:cxn ang="0">
                  <a:pos x="T6" y="T7"/>
                </a:cxn>
              </a:cxnLst>
              <a:rect l="0" t="0" r="r" b="b"/>
              <a:pathLst>
                <a:path w="160" h="160">
                  <a:moveTo>
                    <a:pt x="30" y="19"/>
                  </a:moveTo>
                  <a:cubicBezTo>
                    <a:pt x="11" y="94"/>
                    <a:pt x="0" y="130"/>
                    <a:pt x="76" y="149"/>
                  </a:cubicBezTo>
                  <a:cubicBezTo>
                    <a:pt x="118" y="160"/>
                    <a:pt x="127" y="131"/>
                    <a:pt x="141" y="102"/>
                  </a:cubicBezTo>
                  <a:cubicBezTo>
                    <a:pt x="160" y="65"/>
                    <a:pt x="52" y="0"/>
                    <a:pt x="3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5" name="Freeform 9">
              <a:extLst>
                <a:ext uri="{FF2B5EF4-FFF2-40B4-BE49-F238E27FC236}">
                  <a16:creationId xmlns:a16="http://schemas.microsoft.com/office/drawing/2014/main" id="{A57C9AC5-545C-4B01-8BD5-BACDD91C0653}"/>
                </a:ext>
              </a:extLst>
            </p:cNvPr>
            <p:cNvSpPr>
              <a:spLocks/>
            </p:cNvSpPr>
            <p:nvPr/>
          </p:nvSpPr>
          <p:spPr bwMode="auto">
            <a:xfrm>
              <a:off x="4240" y="2010"/>
              <a:ext cx="525" cy="449"/>
            </a:xfrm>
            <a:custGeom>
              <a:avLst/>
              <a:gdLst>
                <a:gd name="T0" fmla="*/ 0 w 196"/>
                <a:gd name="T1" fmla="*/ 87 h 167"/>
                <a:gd name="T2" fmla="*/ 174 w 196"/>
                <a:gd name="T3" fmla="*/ 54 h 167"/>
                <a:gd name="T4" fmla="*/ 145 w 196"/>
                <a:gd name="T5" fmla="*/ 165 h 167"/>
                <a:gd name="T6" fmla="*/ 0 w 196"/>
                <a:gd name="T7" fmla="*/ 87 h 167"/>
              </a:gdLst>
              <a:ahLst/>
              <a:cxnLst>
                <a:cxn ang="0">
                  <a:pos x="T0" y="T1"/>
                </a:cxn>
                <a:cxn ang="0">
                  <a:pos x="T2" y="T3"/>
                </a:cxn>
                <a:cxn ang="0">
                  <a:pos x="T4" y="T5"/>
                </a:cxn>
                <a:cxn ang="0">
                  <a:pos x="T6" y="T7"/>
                </a:cxn>
              </a:cxnLst>
              <a:rect l="0" t="0" r="r" b="b"/>
              <a:pathLst>
                <a:path w="196" h="167">
                  <a:moveTo>
                    <a:pt x="0" y="87"/>
                  </a:moveTo>
                  <a:cubicBezTo>
                    <a:pt x="27" y="51"/>
                    <a:pt x="147" y="0"/>
                    <a:pt x="174" y="54"/>
                  </a:cubicBezTo>
                  <a:cubicBezTo>
                    <a:pt x="189" y="84"/>
                    <a:pt x="196" y="158"/>
                    <a:pt x="145" y="165"/>
                  </a:cubicBezTo>
                  <a:cubicBezTo>
                    <a:pt x="121" y="167"/>
                    <a:pt x="50" y="79"/>
                    <a:pt x="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6" name="Freeform 10">
              <a:extLst>
                <a:ext uri="{FF2B5EF4-FFF2-40B4-BE49-F238E27FC236}">
                  <a16:creationId xmlns:a16="http://schemas.microsoft.com/office/drawing/2014/main" id="{7BF6BB2D-6FF7-4F44-8C69-7FB0E7C84675}"/>
                </a:ext>
              </a:extLst>
            </p:cNvPr>
            <p:cNvSpPr>
              <a:spLocks/>
            </p:cNvSpPr>
            <p:nvPr/>
          </p:nvSpPr>
          <p:spPr bwMode="auto">
            <a:xfrm>
              <a:off x="3121" y="1630"/>
              <a:ext cx="353" cy="355"/>
            </a:xfrm>
            <a:custGeom>
              <a:avLst/>
              <a:gdLst>
                <a:gd name="T0" fmla="*/ 24 w 132"/>
                <a:gd name="T1" fmla="*/ 50 h 132"/>
                <a:gd name="T2" fmla="*/ 83 w 132"/>
                <a:gd name="T3" fmla="*/ 27 h 132"/>
                <a:gd name="T4" fmla="*/ 119 w 132"/>
                <a:gd name="T5" fmla="*/ 62 h 132"/>
                <a:gd name="T6" fmla="*/ 78 w 132"/>
                <a:gd name="T7" fmla="*/ 132 h 132"/>
                <a:gd name="T8" fmla="*/ 24 w 132"/>
                <a:gd name="T9" fmla="*/ 50 h 132"/>
              </a:gdLst>
              <a:ahLst/>
              <a:cxnLst>
                <a:cxn ang="0">
                  <a:pos x="T0" y="T1"/>
                </a:cxn>
                <a:cxn ang="0">
                  <a:pos x="T2" y="T3"/>
                </a:cxn>
                <a:cxn ang="0">
                  <a:pos x="T4" y="T5"/>
                </a:cxn>
                <a:cxn ang="0">
                  <a:pos x="T6" y="T7"/>
                </a:cxn>
                <a:cxn ang="0">
                  <a:pos x="T8" y="T9"/>
                </a:cxn>
              </a:cxnLst>
              <a:rect l="0" t="0" r="r" b="b"/>
              <a:pathLst>
                <a:path w="132" h="132">
                  <a:moveTo>
                    <a:pt x="24" y="50"/>
                  </a:moveTo>
                  <a:cubicBezTo>
                    <a:pt x="41" y="37"/>
                    <a:pt x="57" y="41"/>
                    <a:pt x="83" y="27"/>
                  </a:cubicBezTo>
                  <a:cubicBezTo>
                    <a:pt x="132" y="0"/>
                    <a:pt x="123" y="37"/>
                    <a:pt x="119" y="62"/>
                  </a:cubicBezTo>
                  <a:cubicBezTo>
                    <a:pt x="110" y="129"/>
                    <a:pt x="85" y="114"/>
                    <a:pt x="78" y="132"/>
                  </a:cubicBezTo>
                  <a:cubicBezTo>
                    <a:pt x="65" y="122"/>
                    <a:pt x="0" y="68"/>
                    <a:pt x="2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7" name="Freeform 11">
              <a:extLst>
                <a:ext uri="{FF2B5EF4-FFF2-40B4-BE49-F238E27FC236}">
                  <a16:creationId xmlns:a16="http://schemas.microsoft.com/office/drawing/2014/main" id="{6BDB77BC-79C7-42FB-B01B-C42DBA5EB7A1}"/>
                </a:ext>
              </a:extLst>
            </p:cNvPr>
            <p:cNvSpPr>
              <a:spLocks/>
            </p:cNvSpPr>
            <p:nvPr/>
          </p:nvSpPr>
          <p:spPr bwMode="auto">
            <a:xfrm>
              <a:off x="2893" y="1765"/>
              <a:ext cx="413" cy="548"/>
            </a:xfrm>
            <a:custGeom>
              <a:avLst/>
              <a:gdLst>
                <a:gd name="T0" fmla="*/ 152 w 154"/>
                <a:gd name="T1" fmla="*/ 82 h 204"/>
                <a:gd name="T2" fmla="*/ 24 w 154"/>
                <a:gd name="T3" fmla="*/ 124 h 204"/>
                <a:gd name="T4" fmla="*/ 104 w 154"/>
                <a:gd name="T5" fmla="*/ 127 h 204"/>
                <a:gd name="T6" fmla="*/ 152 w 154"/>
                <a:gd name="T7" fmla="*/ 103 h 204"/>
                <a:gd name="T8" fmla="*/ 152 w 154"/>
                <a:gd name="T9" fmla="*/ 82 h 204"/>
              </a:gdLst>
              <a:ahLst/>
              <a:cxnLst>
                <a:cxn ang="0">
                  <a:pos x="T0" y="T1"/>
                </a:cxn>
                <a:cxn ang="0">
                  <a:pos x="T2" y="T3"/>
                </a:cxn>
                <a:cxn ang="0">
                  <a:pos x="T4" y="T5"/>
                </a:cxn>
                <a:cxn ang="0">
                  <a:pos x="T6" y="T7"/>
                </a:cxn>
                <a:cxn ang="0">
                  <a:pos x="T8" y="T9"/>
                </a:cxn>
              </a:cxnLst>
              <a:rect l="0" t="0" r="r" b="b"/>
              <a:pathLst>
                <a:path w="154" h="204">
                  <a:moveTo>
                    <a:pt x="152" y="82"/>
                  </a:moveTo>
                  <a:cubicBezTo>
                    <a:pt x="53" y="0"/>
                    <a:pt x="0" y="79"/>
                    <a:pt x="24" y="124"/>
                  </a:cubicBezTo>
                  <a:cubicBezTo>
                    <a:pt x="67" y="204"/>
                    <a:pt x="60" y="158"/>
                    <a:pt x="104" y="127"/>
                  </a:cubicBezTo>
                  <a:cubicBezTo>
                    <a:pt x="119" y="116"/>
                    <a:pt x="140" y="121"/>
                    <a:pt x="152" y="103"/>
                  </a:cubicBezTo>
                  <a:cubicBezTo>
                    <a:pt x="154" y="99"/>
                    <a:pt x="142" y="91"/>
                    <a:pt x="15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8" name="Freeform 12">
              <a:extLst>
                <a:ext uri="{FF2B5EF4-FFF2-40B4-BE49-F238E27FC236}">
                  <a16:creationId xmlns:a16="http://schemas.microsoft.com/office/drawing/2014/main" id="{AE37B04C-FAD5-4F9C-B2AE-766D6415BFBD}"/>
                </a:ext>
              </a:extLst>
            </p:cNvPr>
            <p:cNvSpPr>
              <a:spLocks/>
            </p:cNvSpPr>
            <p:nvPr/>
          </p:nvSpPr>
          <p:spPr bwMode="auto">
            <a:xfrm>
              <a:off x="2906" y="2036"/>
              <a:ext cx="539" cy="471"/>
            </a:xfrm>
            <a:custGeom>
              <a:avLst/>
              <a:gdLst>
                <a:gd name="T0" fmla="*/ 154 w 201"/>
                <a:gd name="T1" fmla="*/ 12 h 175"/>
                <a:gd name="T2" fmla="*/ 109 w 201"/>
                <a:gd name="T3" fmla="*/ 152 h 175"/>
                <a:gd name="T4" fmla="*/ 195 w 201"/>
                <a:gd name="T5" fmla="*/ 135 h 175"/>
                <a:gd name="T6" fmla="*/ 154 w 201"/>
                <a:gd name="T7" fmla="*/ 12 h 175"/>
              </a:gdLst>
              <a:ahLst/>
              <a:cxnLst>
                <a:cxn ang="0">
                  <a:pos x="T0" y="T1"/>
                </a:cxn>
                <a:cxn ang="0">
                  <a:pos x="T2" y="T3"/>
                </a:cxn>
                <a:cxn ang="0">
                  <a:pos x="T4" y="T5"/>
                </a:cxn>
                <a:cxn ang="0">
                  <a:pos x="T6" y="T7"/>
                </a:cxn>
              </a:cxnLst>
              <a:rect l="0" t="0" r="r" b="b"/>
              <a:pathLst>
                <a:path w="201" h="175">
                  <a:moveTo>
                    <a:pt x="154" y="12"/>
                  </a:moveTo>
                  <a:cubicBezTo>
                    <a:pt x="93" y="30"/>
                    <a:pt x="0" y="142"/>
                    <a:pt x="109" y="152"/>
                  </a:cubicBezTo>
                  <a:cubicBezTo>
                    <a:pt x="141" y="155"/>
                    <a:pt x="178" y="175"/>
                    <a:pt x="195" y="135"/>
                  </a:cubicBezTo>
                  <a:cubicBezTo>
                    <a:pt x="201" y="121"/>
                    <a:pt x="194" y="0"/>
                    <a:pt x="1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9" name="Freeform 13">
              <a:extLst>
                <a:ext uri="{FF2B5EF4-FFF2-40B4-BE49-F238E27FC236}">
                  <a16:creationId xmlns:a16="http://schemas.microsoft.com/office/drawing/2014/main" id="{9E5F182B-BABC-49FB-9549-0D2CD58C85FD}"/>
                </a:ext>
              </a:extLst>
            </p:cNvPr>
            <p:cNvSpPr>
              <a:spLocks/>
            </p:cNvSpPr>
            <p:nvPr/>
          </p:nvSpPr>
          <p:spPr bwMode="auto">
            <a:xfrm>
              <a:off x="3397" y="1969"/>
              <a:ext cx="388" cy="374"/>
            </a:xfrm>
            <a:custGeom>
              <a:avLst/>
              <a:gdLst>
                <a:gd name="T0" fmla="*/ 0 w 145"/>
                <a:gd name="T1" fmla="*/ 28 h 139"/>
                <a:gd name="T2" fmla="*/ 103 w 145"/>
                <a:gd name="T3" fmla="*/ 120 h 139"/>
                <a:gd name="T4" fmla="*/ 138 w 145"/>
                <a:gd name="T5" fmla="*/ 48 h 139"/>
                <a:gd name="T6" fmla="*/ 0 w 145"/>
                <a:gd name="T7" fmla="*/ 28 h 139"/>
              </a:gdLst>
              <a:ahLst/>
              <a:cxnLst>
                <a:cxn ang="0">
                  <a:pos x="T0" y="T1"/>
                </a:cxn>
                <a:cxn ang="0">
                  <a:pos x="T2" y="T3"/>
                </a:cxn>
                <a:cxn ang="0">
                  <a:pos x="T4" y="T5"/>
                </a:cxn>
                <a:cxn ang="0">
                  <a:pos x="T6" y="T7"/>
                </a:cxn>
              </a:cxnLst>
              <a:rect l="0" t="0" r="r" b="b"/>
              <a:pathLst>
                <a:path w="145" h="139">
                  <a:moveTo>
                    <a:pt x="0" y="28"/>
                  </a:moveTo>
                  <a:cubicBezTo>
                    <a:pt x="19" y="102"/>
                    <a:pt x="26" y="139"/>
                    <a:pt x="103" y="120"/>
                  </a:cubicBezTo>
                  <a:cubicBezTo>
                    <a:pt x="145" y="111"/>
                    <a:pt x="138" y="80"/>
                    <a:pt x="138" y="48"/>
                  </a:cubicBezTo>
                  <a:cubicBezTo>
                    <a:pt x="136" y="6"/>
                    <a:pt x="11" y="0"/>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60" name="Freeform 14">
              <a:extLst>
                <a:ext uri="{FF2B5EF4-FFF2-40B4-BE49-F238E27FC236}">
                  <a16:creationId xmlns:a16="http://schemas.microsoft.com/office/drawing/2014/main" id="{F657E2FC-400E-4A59-8236-4548CCC6FAB9}"/>
                </a:ext>
              </a:extLst>
            </p:cNvPr>
            <p:cNvSpPr>
              <a:spLocks/>
            </p:cNvSpPr>
            <p:nvPr/>
          </p:nvSpPr>
          <p:spPr bwMode="auto">
            <a:xfrm>
              <a:off x="3394" y="1609"/>
              <a:ext cx="552" cy="427"/>
            </a:xfrm>
            <a:custGeom>
              <a:avLst/>
              <a:gdLst>
                <a:gd name="T0" fmla="*/ 0 w 206"/>
                <a:gd name="T1" fmla="*/ 146 h 159"/>
                <a:gd name="T2" fmla="*/ 138 w 206"/>
                <a:gd name="T3" fmla="*/ 33 h 159"/>
                <a:gd name="T4" fmla="*/ 165 w 206"/>
                <a:gd name="T5" fmla="*/ 145 h 159"/>
                <a:gd name="T6" fmla="*/ 0 w 206"/>
                <a:gd name="T7" fmla="*/ 146 h 159"/>
              </a:gdLst>
              <a:ahLst/>
              <a:cxnLst>
                <a:cxn ang="0">
                  <a:pos x="T0" y="T1"/>
                </a:cxn>
                <a:cxn ang="0">
                  <a:pos x="T2" y="T3"/>
                </a:cxn>
                <a:cxn ang="0">
                  <a:pos x="T4" y="T5"/>
                </a:cxn>
                <a:cxn ang="0">
                  <a:pos x="T6" y="T7"/>
                </a:cxn>
              </a:cxnLst>
              <a:rect l="0" t="0" r="r" b="b"/>
              <a:pathLst>
                <a:path w="206" h="159">
                  <a:moveTo>
                    <a:pt x="0" y="146"/>
                  </a:moveTo>
                  <a:cubicBezTo>
                    <a:pt x="7" y="102"/>
                    <a:pt x="89" y="0"/>
                    <a:pt x="138" y="33"/>
                  </a:cubicBezTo>
                  <a:cubicBezTo>
                    <a:pt x="165" y="53"/>
                    <a:pt x="206" y="115"/>
                    <a:pt x="165" y="145"/>
                  </a:cubicBezTo>
                  <a:cubicBezTo>
                    <a:pt x="145" y="159"/>
                    <a:pt x="41" y="114"/>
                    <a:pt x="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grpSp>
      <p:grpSp>
        <p:nvGrpSpPr>
          <p:cNvPr id="62" name="Group 17">
            <a:extLst>
              <a:ext uri="{FF2B5EF4-FFF2-40B4-BE49-F238E27FC236}">
                <a16:creationId xmlns:a16="http://schemas.microsoft.com/office/drawing/2014/main" id="{F06B0251-503B-4A29-B36B-80CB43D0E00D}"/>
              </a:ext>
            </a:extLst>
          </p:cNvPr>
          <p:cNvGrpSpPr>
            <a:grpSpLocks noChangeAspect="1"/>
          </p:cNvGrpSpPr>
          <p:nvPr/>
        </p:nvGrpSpPr>
        <p:grpSpPr bwMode="auto">
          <a:xfrm>
            <a:off x="7035155" y="1702949"/>
            <a:ext cx="308915" cy="322039"/>
            <a:chOff x="5532" y="1026"/>
            <a:chExt cx="306" cy="319"/>
          </a:xfrm>
          <a:solidFill>
            <a:srgbClr val="000000"/>
          </a:solidFill>
        </p:grpSpPr>
        <p:sp>
          <p:nvSpPr>
            <p:cNvPr id="63" name="Freeform 18">
              <a:extLst>
                <a:ext uri="{FF2B5EF4-FFF2-40B4-BE49-F238E27FC236}">
                  <a16:creationId xmlns:a16="http://schemas.microsoft.com/office/drawing/2014/main" id="{A011279E-608C-4D97-810F-509C76C337C7}"/>
                </a:ext>
              </a:extLst>
            </p:cNvPr>
            <p:cNvSpPr>
              <a:spLocks/>
            </p:cNvSpPr>
            <p:nvPr/>
          </p:nvSpPr>
          <p:spPr bwMode="auto">
            <a:xfrm>
              <a:off x="5557" y="1184"/>
              <a:ext cx="141" cy="139"/>
            </a:xfrm>
            <a:custGeom>
              <a:avLst/>
              <a:gdLst>
                <a:gd name="T0" fmla="*/ 258 w 271"/>
                <a:gd name="T1" fmla="*/ 266 h 266"/>
                <a:gd name="T2" fmla="*/ 0 w 271"/>
                <a:gd name="T3" fmla="*/ 13 h 266"/>
                <a:gd name="T4" fmla="*/ 13 w 271"/>
                <a:gd name="T5" fmla="*/ 0 h 266"/>
                <a:gd name="T6" fmla="*/ 26 w 271"/>
                <a:gd name="T7" fmla="*/ 13 h 266"/>
                <a:gd name="T8" fmla="*/ 258 w 271"/>
                <a:gd name="T9" fmla="*/ 240 h 266"/>
                <a:gd name="T10" fmla="*/ 271 w 271"/>
                <a:gd name="T11" fmla="*/ 253 h 266"/>
                <a:gd name="T12" fmla="*/ 258 w 271"/>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271" h="266">
                  <a:moveTo>
                    <a:pt x="258" y="266"/>
                  </a:moveTo>
                  <a:cubicBezTo>
                    <a:pt x="125" y="266"/>
                    <a:pt x="0" y="143"/>
                    <a:pt x="0" y="13"/>
                  </a:cubicBezTo>
                  <a:cubicBezTo>
                    <a:pt x="0" y="6"/>
                    <a:pt x="6" y="0"/>
                    <a:pt x="13" y="0"/>
                  </a:cubicBezTo>
                  <a:cubicBezTo>
                    <a:pt x="20" y="0"/>
                    <a:pt x="26" y="6"/>
                    <a:pt x="26" y="13"/>
                  </a:cubicBezTo>
                  <a:cubicBezTo>
                    <a:pt x="26" y="139"/>
                    <a:pt x="153" y="240"/>
                    <a:pt x="258" y="240"/>
                  </a:cubicBezTo>
                  <a:cubicBezTo>
                    <a:pt x="265" y="240"/>
                    <a:pt x="271" y="246"/>
                    <a:pt x="271" y="253"/>
                  </a:cubicBezTo>
                  <a:cubicBezTo>
                    <a:pt x="271" y="260"/>
                    <a:pt x="265" y="266"/>
                    <a:pt x="258"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64" name="Freeform 19">
              <a:extLst>
                <a:ext uri="{FF2B5EF4-FFF2-40B4-BE49-F238E27FC236}">
                  <a16:creationId xmlns:a16="http://schemas.microsoft.com/office/drawing/2014/main" id="{4F86DB4A-1420-4514-AD6C-7E9BB51A931F}"/>
                </a:ext>
              </a:extLst>
            </p:cNvPr>
            <p:cNvSpPr>
              <a:spLocks noEditPoints="1"/>
            </p:cNvSpPr>
            <p:nvPr/>
          </p:nvSpPr>
          <p:spPr bwMode="auto">
            <a:xfrm>
              <a:off x="5532" y="1026"/>
              <a:ext cx="306" cy="319"/>
            </a:xfrm>
            <a:custGeom>
              <a:avLst/>
              <a:gdLst>
                <a:gd name="T0" fmla="*/ 307 w 588"/>
                <a:gd name="T1" fmla="*/ 612 h 612"/>
                <a:gd name="T2" fmla="*/ 0 w 588"/>
                <a:gd name="T3" fmla="*/ 306 h 612"/>
                <a:gd name="T4" fmla="*/ 314 w 588"/>
                <a:gd name="T5" fmla="*/ 0 h 612"/>
                <a:gd name="T6" fmla="*/ 584 w 588"/>
                <a:gd name="T7" fmla="*/ 197 h 612"/>
                <a:gd name="T8" fmla="*/ 575 w 588"/>
                <a:gd name="T9" fmla="*/ 210 h 612"/>
                <a:gd name="T10" fmla="*/ 561 w 588"/>
                <a:gd name="T11" fmla="*/ 205 h 612"/>
                <a:gd name="T12" fmla="*/ 371 w 588"/>
                <a:gd name="T13" fmla="*/ 115 h 612"/>
                <a:gd name="T14" fmla="*/ 209 w 588"/>
                <a:gd name="T15" fmla="*/ 255 h 612"/>
                <a:gd name="T16" fmla="*/ 255 w 588"/>
                <a:gd name="T17" fmla="*/ 349 h 612"/>
                <a:gd name="T18" fmla="*/ 323 w 588"/>
                <a:gd name="T19" fmla="*/ 375 h 612"/>
                <a:gd name="T20" fmla="*/ 408 w 588"/>
                <a:gd name="T21" fmla="*/ 298 h 612"/>
                <a:gd name="T22" fmla="*/ 371 w 588"/>
                <a:gd name="T23" fmla="*/ 253 h 612"/>
                <a:gd name="T24" fmla="*/ 335 w 588"/>
                <a:gd name="T25" fmla="*/ 298 h 612"/>
                <a:gd name="T26" fmla="*/ 335 w 588"/>
                <a:gd name="T27" fmla="*/ 322 h 612"/>
                <a:gd name="T28" fmla="*/ 333 w 588"/>
                <a:gd name="T29" fmla="*/ 333 h 612"/>
                <a:gd name="T30" fmla="*/ 324 w 588"/>
                <a:gd name="T31" fmla="*/ 335 h 612"/>
                <a:gd name="T32" fmla="*/ 252 w 588"/>
                <a:gd name="T33" fmla="*/ 258 h 612"/>
                <a:gd name="T34" fmla="*/ 383 w 588"/>
                <a:gd name="T35" fmla="*/ 154 h 612"/>
                <a:gd name="T36" fmla="*/ 588 w 588"/>
                <a:gd name="T37" fmla="*/ 345 h 612"/>
                <a:gd name="T38" fmla="*/ 513 w 588"/>
                <a:gd name="T39" fmla="*/ 529 h 612"/>
                <a:gd name="T40" fmla="*/ 307 w 588"/>
                <a:gd name="T41" fmla="*/ 612 h 612"/>
                <a:gd name="T42" fmla="*/ 314 w 588"/>
                <a:gd name="T43" fmla="*/ 26 h 612"/>
                <a:gd name="T44" fmla="*/ 26 w 588"/>
                <a:gd name="T45" fmla="*/ 306 h 612"/>
                <a:gd name="T46" fmla="*/ 307 w 588"/>
                <a:gd name="T47" fmla="*/ 586 h 612"/>
                <a:gd name="T48" fmla="*/ 562 w 588"/>
                <a:gd name="T49" fmla="*/ 345 h 612"/>
                <a:gd name="T50" fmla="*/ 383 w 588"/>
                <a:gd name="T51" fmla="*/ 180 h 612"/>
                <a:gd name="T52" fmla="*/ 278 w 588"/>
                <a:gd name="T53" fmla="*/ 258 h 612"/>
                <a:gd name="T54" fmla="*/ 315 w 588"/>
                <a:gd name="T55" fmla="*/ 303 h 612"/>
                <a:gd name="T56" fmla="*/ 315 w 588"/>
                <a:gd name="T57" fmla="*/ 298 h 612"/>
                <a:gd name="T58" fmla="*/ 373 w 588"/>
                <a:gd name="T59" fmla="*/ 227 h 612"/>
                <a:gd name="T60" fmla="*/ 434 w 588"/>
                <a:gd name="T61" fmla="*/ 298 h 612"/>
                <a:gd name="T62" fmla="*/ 323 w 588"/>
                <a:gd name="T63" fmla="*/ 401 h 612"/>
                <a:gd name="T64" fmla="*/ 239 w 588"/>
                <a:gd name="T65" fmla="*/ 370 h 612"/>
                <a:gd name="T66" fmla="*/ 239 w 588"/>
                <a:gd name="T67" fmla="*/ 370 h 612"/>
                <a:gd name="T68" fmla="*/ 183 w 588"/>
                <a:gd name="T69" fmla="*/ 255 h 612"/>
                <a:gd name="T70" fmla="*/ 371 w 588"/>
                <a:gd name="T71" fmla="*/ 89 h 612"/>
                <a:gd name="T72" fmla="*/ 546 w 588"/>
                <a:gd name="T73" fmla="*/ 152 h 612"/>
                <a:gd name="T74" fmla="*/ 314 w 588"/>
                <a:gd name="T75" fmla="*/ 2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8" h="612">
                  <a:moveTo>
                    <a:pt x="307" y="612"/>
                  </a:moveTo>
                  <a:cubicBezTo>
                    <a:pt x="138" y="612"/>
                    <a:pt x="0" y="475"/>
                    <a:pt x="0" y="306"/>
                  </a:cubicBezTo>
                  <a:cubicBezTo>
                    <a:pt x="0" y="128"/>
                    <a:pt x="132" y="0"/>
                    <a:pt x="314" y="0"/>
                  </a:cubicBezTo>
                  <a:cubicBezTo>
                    <a:pt x="491" y="0"/>
                    <a:pt x="584" y="128"/>
                    <a:pt x="584" y="197"/>
                  </a:cubicBezTo>
                  <a:cubicBezTo>
                    <a:pt x="584" y="203"/>
                    <a:pt x="581" y="208"/>
                    <a:pt x="575" y="210"/>
                  </a:cubicBezTo>
                  <a:cubicBezTo>
                    <a:pt x="570" y="212"/>
                    <a:pt x="564" y="210"/>
                    <a:pt x="561" y="205"/>
                  </a:cubicBezTo>
                  <a:cubicBezTo>
                    <a:pt x="523" y="154"/>
                    <a:pt x="441" y="115"/>
                    <a:pt x="371" y="115"/>
                  </a:cubicBezTo>
                  <a:cubicBezTo>
                    <a:pt x="270" y="115"/>
                    <a:pt x="209" y="186"/>
                    <a:pt x="209" y="255"/>
                  </a:cubicBezTo>
                  <a:cubicBezTo>
                    <a:pt x="209" y="291"/>
                    <a:pt x="226" y="326"/>
                    <a:pt x="255" y="349"/>
                  </a:cubicBezTo>
                  <a:cubicBezTo>
                    <a:pt x="276" y="365"/>
                    <a:pt x="301" y="375"/>
                    <a:pt x="323" y="375"/>
                  </a:cubicBezTo>
                  <a:cubicBezTo>
                    <a:pt x="386" y="375"/>
                    <a:pt x="408" y="333"/>
                    <a:pt x="408" y="298"/>
                  </a:cubicBezTo>
                  <a:cubicBezTo>
                    <a:pt x="408" y="281"/>
                    <a:pt x="397" y="253"/>
                    <a:pt x="371" y="253"/>
                  </a:cubicBezTo>
                  <a:cubicBezTo>
                    <a:pt x="343" y="253"/>
                    <a:pt x="335" y="281"/>
                    <a:pt x="335" y="298"/>
                  </a:cubicBezTo>
                  <a:cubicBezTo>
                    <a:pt x="335" y="322"/>
                    <a:pt x="335" y="322"/>
                    <a:pt x="335" y="322"/>
                  </a:cubicBezTo>
                  <a:cubicBezTo>
                    <a:pt x="335" y="326"/>
                    <a:pt x="337" y="330"/>
                    <a:pt x="333" y="333"/>
                  </a:cubicBezTo>
                  <a:cubicBezTo>
                    <a:pt x="330" y="335"/>
                    <a:pt x="328" y="336"/>
                    <a:pt x="324" y="335"/>
                  </a:cubicBezTo>
                  <a:cubicBezTo>
                    <a:pt x="321" y="334"/>
                    <a:pt x="252" y="315"/>
                    <a:pt x="252" y="258"/>
                  </a:cubicBezTo>
                  <a:cubicBezTo>
                    <a:pt x="252" y="186"/>
                    <a:pt x="318" y="154"/>
                    <a:pt x="383" y="154"/>
                  </a:cubicBezTo>
                  <a:cubicBezTo>
                    <a:pt x="480" y="154"/>
                    <a:pt x="588" y="232"/>
                    <a:pt x="588" y="345"/>
                  </a:cubicBezTo>
                  <a:cubicBezTo>
                    <a:pt x="588" y="413"/>
                    <a:pt x="561" y="480"/>
                    <a:pt x="513" y="529"/>
                  </a:cubicBezTo>
                  <a:cubicBezTo>
                    <a:pt x="461" y="583"/>
                    <a:pt x="388" y="612"/>
                    <a:pt x="307" y="612"/>
                  </a:cubicBezTo>
                  <a:close/>
                  <a:moveTo>
                    <a:pt x="314" y="26"/>
                  </a:moveTo>
                  <a:cubicBezTo>
                    <a:pt x="147" y="26"/>
                    <a:pt x="26" y="143"/>
                    <a:pt x="26" y="306"/>
                  </a:cubicBezTo>
                  <a:cubicBezTo>
                    <a:pt x="26" y="460"/>
                    <a:pt x="152" y="586"/>
                    <a:pt x="307" y="586"/>
                  </a:cubicBezTo>
                  <a:cubicBezTo>
                    <a:pt x="473" y="586"/>
                    <a:pt x="562" y="462"/>
                    <a:pt x="562" y="345"/>
                  </a:cubicBezTo>
                  <a:cubicBezTo>
                    <a:pt x="562" y="267"/>
                    <a:pt x="489" y="180"/>
                    <a:pt x="383" y="180"/>
                  </a:cubicBezTo>
                  <a:cubicBezTo>
                    <a:pt x="335" y="180"/>
                    <a:pt x="278" y="200"/>
                    <a:pt x="278" y="258"/>
                  </a:cubicBezTo>
                  <a:cubicBezTo>
                    <a:pt x="278" y="282"/>
                    <a:pt x="301" y="296"/>
                    <a:pt x="315" y="303"/>
                  </a:cubicBezTo>
                  <a:cubicBezTo>
                    <a:pt x="315" y="298"/>
                    <a:pt x="315" y="298"/>
                    <a:pt x="315" y="298"/>
                  </a:cubicBezTo>
                  <a:cubicBezTo>
                    <a:pt x="315" y="254"/>
                    <a:pt x="338" y="227"/>
                    <a:pt x="373" y="227"/>
                  </a:cubicBezTo>
                  <a:cubicBezTo>
                    <a:pt x="414" y="227"/>
                    <a:pt x="434" y="263"/>
                    <a:pt x="434" y="298"/>
                  </a:cubicBezTo>
                  <a:cubicBezTo>
                    <a:pt x="434" y="349"/>
                    <a:pt x="400" y="401"/>
                    <a:pt x="323" y="401"/>
                  </a:cubicBezTo>
                  <a:cubicBezTo>
                    <a:pt x="295" y="401"/>
                    <a:pt x="264" y="389"/>
                    <a:pt x="239" y="370"/>
                  </a:cubicBezTo>
                  <a:cubicBezTo>
                    <a:pt x="239" y="370"/>
                    <a:pt x="239" y="370"/>
                    <a:pt x="239" y="370"/>
                  </a:cubicBezTo>
                  <a:cubicBezTo>
                    <a:pt x="203" y="341"/>
                    <a:pt x="183" y="299"/>
                    <a:pt x="183" y="255"/>
                  </a:cubicBezTo>
                  <a:cubicBezTo>
                    <a:pt x="183" y="173"/>
                    <a:pt x="253" y="89"/>
                    <a:pt x="371" y="89"/>
                  </a:cubicBezTo>
                  <a:cubicBezTo>
                    <a:pt x="432" y="89"/>
                    <a:pt x="499" y="114"/>
                    <a:pt x="546" y="152"/>
                  </a:cubicBezTo>
                  <a:cubicBezTo>
                    <a:pt x="516" y="94"/>
                    <a:pt x="437" y="26"/>
                    <a:pt x="3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grpSp>
      <p:sp>
        <p:nvSpPr>
          <p:cNvPr id="88" name="Rectangle 87">
            <a:extLst>
              <a:ext uri="{FF2B5EF4-FFF2-40B4-BE49-F238E27FC236}">
                <a16:creationId xmlns:a16="http://schemas.microsoft.com/office/drawing/2014/main" id="{FCA70C66-1BE5-CE2C-DD1C-F54E6CACBEB5}"/>
              </a:ext>
            </a:extLst>
          </p:cNvPr>
          <p:cNvSpPr/>
          <p:nvPr/>
        </p:nvSpPr>
        <p:spPr>
          <a:xfrm>
            <a:off x="10170048" y="4430995"/>
            <a:ext cx="1191353" cy="323486"/>
          </a:xfrm>
          <a:prstGeom prst="rect">
            <a:avLst/>
          </a:prstGeom>
        </p:spPr>
        <p:txBody>
          <a:bodyPr wrap="none">
            <a:spAutoFit/>
          </a:bodyPr>
          <a:lstStyle/>
          <a:p>
            <a:pPr algn="ctr">
              <a:lnSpc>
                <a:spcPts val="900"/>
              </a:lnSpc>
            </a:pPr>
            <a:r>
              <a:rPr lang="en-NZ" sz="1000">
                <a:latin typeface="+mj-lt"/>
              </a:rPr>
              <a:t>Craft / object arts </a:t>
            </a:r>
          </a:p>
          <a:p>
            <a:pPr algn="ctr">
              <a:lnSpc>
                <a:spcPts val="900"/>
              </a:lnSpc>
            </a:pPr>
            <a:r>
              <a:rPr lang="en-NZ" sz="1000">
                <a:latin typeface="+mj-lt"/>
              </a:rPr>
              <a:t>(n=59) </a:t>
            </a:r>
          </a:p>
        </p:txBody>
      </p:sp>
      <p:sp>
        <p:nvSpPr>
          <p:cNvPr id="89" name="Freeform 5">
            <a:extLst>
              <a:ext uri="{FF2B5EF4-FFF2-40B4-BE49-F238E27FC236}">
                <a16:creationId xmlns:a16="http://schemas.microsoft.com/office/drawing/2014/main" id="{FD2C47B9-C0FF-AA03-C793-E0DF76B4867D}"/>
              </a:ext>
            </a:extLst>
          </p:cNvPr>
          <p:cNvSpPr>
            <a:spLocks noEditPoints="1"/>
          </p:cNvSpPr>
          <p:nvPr/>
        </p:nvSpPr>
        <p:spPr bwMode="auto">
          <a:xfrm>
            <a:off x="10602514" y="3938742"/>
            <a:ext cx="297498" cy="414649"/>
          </a:xfrm>
          <a:custGeom>
            <a:avLst/>
            <a:gdLst>
              <a:gd name="T0" fmla="*/ 157 w 589"/>
              <a:gd name="T1" fmla="*/ 694 h 821"/>
              <a:gd name="T2" fmla="*/ 126 w 589"/>
              <a:gd name="T3" fmla="*/ 626 h 821"/>
              <a:gd name="T4" fmla="*/ 21 w 589"/>
              <a:gd name="T5" fmla="*/ 507 h 821"/>
              <a:gd name="T6" fmla="*/ 13 w 589"/>
              <a:gd name="T7" fmla="*/ 501 h 821"/>
              <a:gd name="T8" fmla="*/ 1 w 589"/>
              <a:gd name="T9" fmla="*/ 480 h 821"/>
              <a:gd name="T10" fmla="*/ 20 w 589"/>
              <a:gd name="T11" fmla="*/ 463 h 821"/>
              <a:gd name="T12" fmla="*/ 122 w 589"/>
              <a:gd name="T13" fmla="*/ 429 h 821"/>
              <a:gd name="T14" fmla="*/ 162 w 589"/>
              <a:gd name="T15" fmla="*/ 412 h 821"/>
              <a:gd name="T16" fmla="*/ 198 w 589"/>
              <a:gd name="T17" fmla="*/ 348 h 821"/>
              <a:gd name="T18" fmla="*/ 187 w 589"/>
              <a:gd name="T19" fmla="*/ 328 h 821"/>
              <a:gd name="T20" fmla="*/ 119 w 589"/>
              <a:gd name="T21" fmla="*/ 138 h 821"/>
              <a:gd name="T22" fmla="*/ 223 w 589"/>
              <a:gd name="T23" fmla="*/ 14 h 821"/>
              <a:gd name="T24" fmla="*/ 353 w 589"/>
              <a:gd name="T25" fmla="*/ 11 h 821"/>
              <a:gd name="T26" fmla="*/ 462 w 589"/>
              <a:gd name="T27" fmla="*/ 192 h 821"/>
              <a:gd name="T28" fmla="*/ 402 w 589"/>
              <a:gd name="T29" fmla="*/ 321 h 821"/>
              <a:gd name="T30" fmla="*/ 419 w 589"/>
              <a:gd name="T31" fmla="*/ 410 h 821"/>
              <a:gd name="T32" fmla="*/ 532 w 589"/>
              <a:gd name="T33" fmla="*/ 454 h 821"/>
              <a:gd name="T34" fmla="*/ 568 w 589"/>
              <a:gd name="T35" fmla="*/ 465 h 821"/>
              <a:gd name="T36" fmla="*/ 574 w 589"/>
              <a:gd name="T37" fmla="*/ 500 h 821"/>
              <a:gd name="T38" fmla="*/ 545 w 589"/>
              <a:gd name="T39" fmla="*/ 521 h 821"/>
              <a:gd name="T40" fmla="*/ 432 w 589"/>
              <a:gd name="T41" fmla="*/ 679 h 821"/>
              <a:gd name="T42" fmla="*/ 430 w 589"/>
              <a:gd name="T43" fmla="*/ 690 h 821"/>
              <a:gd name="T44" fmla="*/ 429 w 589"/>
              <a:gd name="T45" fmla="*/ 698 h 821"/>
              <a:gd name="T46" fmla="*/ 508 w 589"/>
              <a:gd name="T47" fmla="*/ 698 h 821"/>
              <a:gd name="T48" fmla="*/ 538 w 589"/>
              <a:gd name="T49" fmla="*/ 728 h 821"/>
              <a:gd name="T50" fmla="*/ 538 w 589"/>
              <a:gd name="T51" fmla="*/ 792 h 821"/>
              <a:gd name="T52" fmla="*/ 509 w 589"/>
              <a:gd name="T53" fmla="*/ 820 h 821"/>
              <a:gd name="T54" fmla="*/ 245 w 589"/>
              <a:gd name="T55" fmla="*/ 821 h 821"/>
              <a:gd name="T56" fmla="*/ 75 w 589"/>
              <a:gd name="T57" fmla="*/ 820 h 821"/>
              <a:gd name="T58" fmla="*/ 45 w 589"/>
              <a:gd name="T59" fmla="*/ 789 h 821"/>
              <a:gd name="T60" fmla="*/ 45 w 589"/>
              <a:gd name="T61" fmla="*/ 725 h 821"/>
              <a:gd name="T62" fmla="*/ 74 w 589"/>
              <a:gd name="T63" fmla="*/ 698 h 821"/>
              <a:gd name="T64" fmla="*/ 148 w 589"/>
              <a:gd name="T65" fmla="*/ 697 h 821"/>
              <a:gd name="T66" fmla="*/ 157 w 589"/>
              <a:gd name="T67" fmla="*/ 694 h 821"/>
              <a:gd name="T68" fmla="*/ 291 w 589"/>
              <a:gd name="T69" fmla="*/ 40 h 821"/>
              <a:gd name="T70" fmla="*/ 243 w 589"/>
              <a:gd name="T71" fmla="*/ 46 h 821"/>
              <a:gd name="T72" fmla="*/ 156 w 589"/>
              <a:gd name="T73" fmla="*/ 132 h 821"/>
              <a:gd name="T74" fmla="*/ 227 w 589"/>
              <a:gd name="T75" fmla="*/ 317 h 821"/>
              <a:gd name="T76" fmla="*/ 354 w 589"/>
              <a:gd name="T77" fmla="*/ 317 h 821"/>
              <a:gd name="T78" fmla="*/ 428 w 589"/>
              <a:gd name="T79" fmla="*/ 155 h 821"/>
              <a:gd name="T80" fmla="*/ 336 w 589"/>
              <a:gd name="T81" fmla="*/ 45 h 821"/>
              <a:gd name="T82" fmla="*/ 291 w 589"/>
              <a:gd name="T83" fmla="*/ 40 h 821"/>
              <a:gd name="T84" fmla="*/ 63 w 589"/>
              <a:gd name="T85" fmla="*/ 489 h 821"/>
              <a:gd name="T86" fmla="*/ 520 w 589"/>
              <a:gd name="T87" fmla="*/ 490 h 821"/>
              <a:gd name="T88" fmla="*/ 460 w 589"/>
              <a:gd name="T89" fmla="*/ 469 h 821"/>
              <a:gd name="T90" fmla="*/ 388 w 589"/>
              <a:gd name="T91" fmla="*/ 435 h 821"/>
              <a:gd name="T92" fmla="*/ 349 w 589"/>
              <a:gd name="T93" fmla="*/ 365 h 821"/>
              <a:gd name="T94" fmla="*/ 237 w 589"/>
              <a:gd name="T95" fmla="*/ 367 h 821"/>
              <a:gd name="T96" fmla="*/ 234 w 589"/>
              <a:gd name="T97" fmla="*/ 371 h 821"/>
              <a:gd name="T98" fmla="*/ 231 w 589"/>
              <a:gd name="T99" fmla="*/ 379 h 821"/>
              <a:gd name="T100" fmla="*/ 177 w 589"/>
              <a:gd name="T101" fmla="*/ 446 h 821"/>
              <a:gd name="T102" fmla="*/ 111 w 589"/>
              <a:gd name="T103" fmla="*/ 473 h 821"/>
              <a:gd name="T104" fmla="*/ 63 w 589"/>
              <a:gd name="T105" fmla="*/ 489 h 821"/>
              <a:gd name="T106" fmla="*/ 387 w 589"/>
              <a:gd name="T107" fmla="*/ 689 h 821"/>
              <a:gd name="T108" fmla="*/ 435 w 589"/>
              <a:gd name="T109" fmla="*/ 582 h 821"/>
              <a:gd name="T110" fmla="*/ 148 w 589"/>
              <a:gd name="T111" fmla="*/ 582 h 821"/>
              <a:gd name="T112" fmla="*/ 195 w 589"/>
              <a:gd name="T113" fmla="*/ 689 h 821"/>
              <a:gd name="T114" fmla="*/ 387 w 589"/>
              <a:gd name="T115" fmla="*/ 689 h 821"/>
              <a:gd name="T116" fmla="*/ 84 w 589"/>
              <a:gd name="T117" fmla="*/ 780 h 821"/>
              <a:gd name="T118" fmla="*/ 498 w 589"/>
              <a:gd name="T119" fmla="*/ 780 h 821"/>
              <a:gd name="T120" fmla="*/ 498 w 589"/>
              <a:gd name="T121" fmla="*/ 737 h 821"/>
              <a:gd name="T122" fmla="*/ 84 w 589"/>
              <a:gd name="T123" fmla="*/ 737 h 821"/>
              <a:gd name="T124" fmla="*/ 84 w 589"/>
              <a:gd name="T125" fmla="*/ 78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821">
                <a:moveTo>
                  <a:pt x="157" y="694"/>
                </a:moveTo>
                <a:cubicBezTo>
                  <a:pt x="147" y="670"/>
                  <a:pt x="138" y="647"/>
                  <a:pt x="126" y="626"/>
                </a:cubicBezTo>
                <a:cubicBezTo>
                  <a:pt x="100" y="579"/>
                  <a:pt x="70" y="534"/>
                  <a:pt x="21" y="507"/>
                </a:cubicBezTo>
                <a:cubicBezTo>
                  <a:pt x="18" y="506"/>
                  <a:pt x="15" y="504"/>
                  <a:pt x="13" y="501"/>
                </a:cubicBezTo>
                <a:cubicBezTo>
                  <a:pt x="8" y="494"/>
                  <a:pt x="0" y="486"/>
                  <a:pt x="1" y="480"/>
                </a:cubicBezTo>
                <a:cubicBezTo>
                  <a:pt x="3" y="473"/>
                  <a:pt x="12" y="465"/>
                  <a:pt x="20" y="463"/>
                </a:cubicBezTo>
                <a:cubicBezTo>
                  <a:pt x="54" y="451"/>
                  <a:pt x="88" y="441"/>
                  <a:pt x="122" y="429"/>
                </a:cubicBezTo>
                <a:cubicBezTo>
                  <a:pt x="136" y="424"/>
                  <a:pt x="149" y="418"/>
                  <a:pt x="162" y="412"/>
                </a:cubicBezTo>
                <a:cubicBezTo>
                  <a:pt x="189" y="399"/>
                  <a:pt x="198" y="375"/>
                  <a:pt x="198" y="348"/>
                </a:cubicBezTo>
                <a:cubicBezTo>
                  <a:pt x="197" y="341"/>
                  <a:pt x="192" y="333"/>
                  <a:pt x="187" y="328"/>
                </a:cubicBezTo>
                <a:cubicBezTo>
                  <a:pt x="141" y="273"/>
                  <a:pt x="113" y="211"/>
                  <a:pt x="119" y="138"/>
                </a:cubicBezTo>
                <a:cubicBezTo>
                  <a:pt x="124" y="72"/>
                  <a:pt x="162" y="33"/>
                  <a:pt x="223" y="14"/>
                </a:cubicBezTo>
                <a:cubicBezTo>
                  <a:pt x="266" y="0"/>
                  <a:pt x="310" y="0"/>
                  <a:pt x="353" y="11"/>
                </a:cubicBezTo>
                <a:cubicBezTo>
                  <a:pt x="439" y="35"/>
                  <a:pt x="479" y="103"/>
                  <a:pt x="462" y="192"/>
                </a:cubicBezTo>
                <a:cubicBezTo>
                  <a:pt x="453" y="240"/>
                  <a:pt x="433" y="283"/>
                  <a:pt x="402" y="321"/>
                </a:cubicBezTo>
                <a:cubicBezTo>
                  <a:pt x="377" y="350"/>
                  <a:pt x="383" y="394"/>
                  <a:pt x="419" y="410"/>
                </a:cubicBezTo>
                <a:cubicBezTo>
                  <a:pt x="456" y="427"/>
                  <a:pt x="494" y="440"/>
                  <a:pt x="532" y="454"/>
                </a:cubicBezTo>
                <a:cubicBezTo>
                  <a:pt x="544" y="458"/>
                  <a:pt x="556" y="461"/>
                  <a:pt x="568" y="465"/>
                </a:cubicBezTo>
                <a:cubicBezTo>
                  <a:pt x="587" y="472"/>
                  <a:pt x="589" y="487"/>
                  <a:pt x="574" y="500"/>
                </a:cubicBezTo>
                <a:cubicBezTo>
                  <a:pt x="565" y="508"/>
                  <a:pt x="555" y="514"/>
                  <a:pt x="545" y="521"/>
                </a:cubicBezTo>
                <a:cubicBezTo>
                  <a:pt x="487" y="559"/>
                  <a:pt x="458" y="618"/>
                  <a:pt x="432" y="679"/>
                </a:cubicBezTo>
                <a:cubicBezTo>
                  <a:pt x="430" y="682"/>
                  <a:pt x="430" y="686"/>
                  <a:pt x="430" y="690"/>
                </a:cubicBezTo>
                <a:cubicBezTo>
                  <a:pt x="429" y="692"/>
                  <a:pt x="429" y="694"/>
                  <a:pt x="429" y="698"/>
                </a:cubicBezTo>
                <a:cubicBezTo>
                  <a:pt x="456" y="698"/>
                  <a:pt x="482" y="698"/>
                  <a:pt x="508" y="698"/>
                </a:cubicBezTo>
                <a:cubicBezTo>
                  <a:pt x="532" y="698"/>
                  <a:pt x="538" y="704"/>
                  <a:pt x="538" y="728"/>
                </a:cubicBezTo>
                <a:cubicBezTo>
                  <a:pt x="538" y="749"/>
                  <a:pt x="538" y="771"/>
                  <a:pt x="538" y="792"/>
                </a:cubicBezTo>
                <a:cubicBezTo>
                  <a:pt x="537" y="815"/>
                  <a:pt x="532" y="820"/>
                  <a:pt x="509" y="820"/>
                </a:cubicBezTo>
                <a:cubicBezTo>
                  <a:pt x="421" y="821"/>
                  <a:pt x="333" y="821"/>
                  <a:pt x="245" y="821"/>
                </a:cubicBezTo>
                <a:cubicBezTo>
                  <a:pt x="188" y="821"/>
                  <a:pt x="132" y="821"/>
                  <a:pt x="75" y="820"/>
                </a:cubicBezTo>
                <a:cubicBezTo>
                  <a:pt x="51" y="820"/>
                  <a:pt x="45" y="814"/>
                  <a:pt x="45" y="789"/>
                </a:cubicBezTo>
                <a:cubicBezTo>
                  <a:pt x="45" y="768"/>
                  <a:pt x="45" y="747"/>
                  <a:pt x="45" y="725"/>
                </a:cubicBezTo>
                <a:cubicBezTo>
                  <a:pt x="45" y="703"/>
                  <a:pt x="51" y="698"/>
                  <a:pt x="74" y="698"/>
                </a:cubicBezTo>
                <a:cubicBezTo>
                  <a:pt x="99" y="697"/>
                  <a:pt x="123" y="697"/>
                  <a:pt x="148" y="697"/>
                </a:cubicBezTo>
                <a:cubicBezTo>
                  <a:pt x="149" y="697"/>
                  <a:pt x="150" y="696"/>
                  <a:pt x="157" y="694"/>
                </a:cubicBezTo>
                <a:close/>
                <a:moveTo>
                  <a:pt x="291" y="40"/>
                </a:moveTo>
                <a:cubicBezTo>
                  <a:pt x="275" y="42"/>
                  <a:pt x="259" y="43"/>
                  <a:pt x="243" y="46"/>
                </a:cubicBezTo>
                <a:cubicBezTo>
                  <a:pt x="192" y="55"/>
                  <a:pt x="161" y="85"/>
                  <a:pt x="156" y="132"/>
                </a:cubicBezTo>
                <a:cubicBezTo>
                  <a:pt x="150" y="205"/>
                  <a:pt x="172" y="268"/>
                  <a:pt x="227" y="317"/>
                </a:cubicBezTo>
                <a:cubicBezTo>
                  <a:pt x="267" y="352"/>
                  <a:pt x="314" y="352"/>
                  <a:pt x="354" y="317"/>
                </a:cubicBezTo>
                <a:cubicBezTo>
                  <a:pt x="404" y="275"/>
                  <a:pt x="426" y="220"/>
                  <a:pt x="428" y="155"/>
                </a:cubicBezTo>
                <a:cubicBezTo>
                  <a:pt x="429" y="93"/>
                  <a:pt x="397" y="55"/>
                  <a:pt x="336" y="45"/>
                </a:cubicBezTo>
                <a:cubicBezTo>
                  <a:pt x="321" y="43"/>
                  <a:pt x="307" y="42"/>
                  <a:pt x="291" y="40"/>
                </a:cubicBezTo>
                <a:close/>
                <a:moveTo>
                  <a:pt x="63" y="489"/>
                </a:moveTo>
                <a:cubicBezTo>
                  <a:pt x="240" y="613"/>
                  <a:pt x="343" y="613"/>
                  <a:pt x="520" y="490"/>
                </a:cubicBezTo>
                <a:cubicBezTo>
                  <a:pt x="500" y="483"/>
                  <a:pt x="479" y="477"/>
                  <a:pt x="460" y="469"/>
                </a:cubicBezTo>
                <a:cubicBezTo>
                  <a:pt x="435" y="459"/>
                  <a:pt x="410" y="449"/>
                  <a:pt x="388" y="435"/>
                </a:cubicBezTo>
                <a:cubicBezTo>
                  <a:pt x="364" y="420"/>
                  <a:pt x="354" y="394"/>
                  <a:pt x="349" y="365"/>
                </a:cubicBezTo>
                <a:cubicBezTo>
                  <a:pt x="311" y="385"/>
                  <a:pt x="273" y="384"/>
                  <a:pt x="237" y="367"/>
                </a:cubicBezTo>
                <a:cubicBezTo>
                  <a:pt x="235" y="369"/>
                  <a:pt x="234" y="370"/>
                  <a:pt x="234" y="371"/>
                </a:cubicBezTo>
                <a:cubicBezTo>
                  <a:pt x="233" y="374"/>
                  <a:pt x="232" y="376"/>
                  <a:pt x="231" y="379"/>
                </a:cubicBezTo>
                <a:cubicBezTo>
                  <a:pt x="224" y="410"/>
                  <a:pt x="206" y="433"/>
                  <a:pt x="177" y="446"/>
                </a:cubicBezTo>
                <a:cubicBezTo>
                  <a:pt x="155" y="455"/>
                  <a:pt x="133" y="464"/>
                  <a:pt x="111" y="473"/>
                </a:cubicBezTo>
                <a:cubicBezTo>
                  <a:pt x="95" y="479"/>
                  <a:pt x="80" y="484"/>
                  <a:pt x="63" y="489"/>
                </a:cubicBezTo>
                <a:close/>
                <a:moveTo>
                  <a:pt x="387" y="689"/>
                </a:moveTo>
                <a:cubicBezTo>
                  <a:pt x="403" y="653"/>
                  <a:pt x="418" y="620"/>
                  <a:pt x="435" y="582"/>
                </a:cubicBezTo>
                <a:cubicBezTo>
                  <a:pt x="338" y="633"/>
                  <a:pt x="243" y="632"/>
                  <a:pt x="148" y="582"/>
                </a:cubicBezTo>
                <a:cubicBezTo>
                  <a:pt x="165" y="620"/>
                  <a:pt x="180" y="654"/>
                  <a:pt x="195" y="689"/>
                </a:cubicBezTo>
                <a:cubicBezTo>
                  <a:pt x="258" y="689"/>
                  <a:pt x="323" y="689"/>
                  <a:pt x="387" y="689"/>
                </a:cubicBezTo>
                <a:close/>
                <a:moveTo>
                  <a:pt x="84" y="780"/>
                </a:moveTo>
                <a:cubicBezTo>
                  <a:pt x="224" y="780"/>
                  <a:pt x="361" y="780"/>
                  <a:pt x="498" y="780"/>
                </a:cubicBezTo>
                <a:cubicBezTo>
                  <a:pt x="498" y="765"/>
                  <a:pt x="498" y="751"/>
                  <a:pt x="498" y="737"/>
                </a:cubicBezTo>
                <a:cubicBezTo>
                  <a:pt x="360" y="737"/>
                  <a:pt x="222" y="737"/>
                  <a:pt x="84" y="737"/>
                </a:cubicBezTo>
                <a:cubicBezTo>
                  <a:pt x="84" y="752"/>
                  <a:pt x="84" y="766"/>
                  <a:pt x="84" y="780"/>
                </a:cubicBez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90" name="Rectangle 89">
            <a:extLst>
              <a:ext uri="{FF2B5EF4-FFF2-40B4-BE49-F238E27FC236}">
                <a16:creationId xmlns:a16="http://schemas.microsoft.com/office/drawing/2014/main" id="{F2BD3398-DF50-D33F-4534-ECC9CB15B9B7}"/>
              </a:ext>
            </a:extLst>
          </p:cNvPr>
          <p:cNvSpPr/>
          <p:nvPr/>
        </p:nvSpPr>
        <p:spPr>
          <a:xfrm>
            <a:off x="4815392" y="4436460"/>
            <a:ext cx="1080745" cy="323486"/>
          </a:xfrm>
          <a:prstGeom prst="rect">
            <a:avLst/>
          </a:prstGeom>
        </p:spPr>
        <p:txBody>
          <a:bodyPr wrap="none">
            <a:spAutoFit/>
          </a:bodyPr>
          <a:lstStyle/>
          <a:p>
            <a:pPr algn="ctr">
              <a:lnSpc>
                <a:spcPts val="900"/>
              </a:lnSpc>
            </a:pPr>
            <a:r>
              <a:rPr lang="en-NZ" sz="1000">
                <a:latin typeface="+mj-lt"/>
              </a:rPr>
              <a:t>Community arts</a:t>
            </a:r>
          </a:p>
          <a:p>
            <a:pPr algn="ctr">
              <a:lnSpc>
                <a:spcPts val="900"/>
              </a:lnSpc>
            </a:pPr>
            <a:r>
              <a:rPr lang="en-NZ" sz="1000">
                <a:latin typeface="+mj-lt"/>
              </a:rPr>
              <a:t>(n=64) </a:t>
            </a:r>
          </a:p>
        </p:txBody>
      </p:sp>
      <p:pic>
        <p:nvPicPr>
          <p:cNvPr id="65" name="Picture 64">
            <a:extLst>
              <a:ext uri="{FF2B5EF4-FFF2-40B4-BE49-F238E27FC236}">
                <a16:creationId xmlns:a16="http://schemas.microsoft.com/office/drawing/2014/main" id="{6DB35FF5-BEEC-6941-206C-47C73FCCA0CB}"/>
              </a:ext>
            </a:extLst>
          </p:cNvPr>
          <p:cNvPicPr>
            <a:picLocks noChangeAspect="1"/>
          </p:cNvPicPr>
          <p:nvPr/>
        </p:nvPicPr>
        <p:blipFill>
          <a:blip r:embed="rId2"/>
          <a:stretch>
            <a:fillRect/>
          </a:stretch>
        </p:blipFill>
        <p:spPr>
          <a:xfrm>
            <a:off x="5000129" y="3860298"/>
            <a:ext cx="701101" cy="701101"/>
          </a:xfrm>
          <a:prstGeom prst="rect">
            <a:avLst/>
          </a:prstGeom>
        </p:spPr>
      </p:pic>
      <p:sp>
        <p:nvSpPr>
          <p:cNvPr id="19" name="Slide Number Placeholder 18">
            <a:extLst>
              <a:ext uri="{FF2B5EF4-FFF2-40B4-BE49-F238E27FC236}">
                <a16:creationId xmlns:a16="http://schemas.microsoft.com/office/drawing/2014/main" id="{01908609-B1A3-6D5E-5950-5C836B8227D7}"/>
              </a:ext>
            </a:extLst>
          </p:cNvPr>
          <p:cNvSpPr>
            <a:spLocks noGrp="1"/>
          </p:cNvSpPr>
          <p:nvPr>
            <p:ph type="sldNum" sz="quarter" idx="10"/>
          </p:nvPr>
        </p:nvSpPr>
        <p:spPr/>
        <p:txBody>
          <a:bodyPr/>
          <a:lstStyle/>
          <a:p>
            <a:fld id="{4034BEE3-566C-4068-A777-C3A4762E861B}" type="slidenum">
              <a:rPr lang="en-GB" smtClean="0"/>
              <a:pPr/>
              <a:t>14</a:t>
            </a:fld>
            <a:endParaRPr lang="en-GB"/>
          </a:p>
        </p:txBody>
      </p:sp>
    </p:spTree>
    <p:extLst>
      <p:ext uri="{BB962C8B-B14F-4D97-AF65-F5344CB8AC3E}">
        <p14:creationId xmlns:p14="http://schemas.microsoft.com/office/powerpoint/2010/main" val="38428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8A9E7EB-0025-9EED-B499-374DCE3B19A7}"/>
              </a:ext>
            </a:extLst>
          </p:cNvPr>
          <p:cNvGraphicFramePr/>
          <p:nvPr>
            <p:extLst>
              <p:ext uri="{D42A27DB-BD31-4B8C-83A1-F6EECF244321}">
                <p14:modId xmlns:p14="http://schemas.microsoft.com/office/powerpoint/2010/main" val="2762899180"/>
              </p:ext>
            </p:extLst>
          </p:nvPr>
        </p:nvGraphicFramePr>
        <p:xfrm>
          <a:off x="216568" y="2433259"/>
          <a:ext cx="11615433" cy="1967024"/>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33AC8002-A9E5-EDCD-BCBD-F51E036A1E89}"/>
              </a:ext>
            </a:extLst>
          </p:cNvPr>
          <p:cNvSpPr/>
          <p:nvPr/>
        </p:nvSpPr>
        <p:spPr bwMode="ltGray">
          <a:xfrm>
            <a:off x="10422486" y="3469595"/>
            <a:ext cx="1404388" cy="849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9" name="Chart 8">
            <a:extLst>
              <a:ext uri="{FF2B5EF4-FFF2-40B4-BE49-F238E27FC236}">
                <a16:creationId xmlns:a16="http://schemas.microsoft.com/office/drawing/2014/main" id="{70470270-42D6-641D-3946-63847FFDA262}"/>
              </a:ext>
            </a:extLst>
          </p:cNvPr>
          <p:cNvGraphicFramePr/>
          <p:nvPr>
            <p:extLst>
              <p:ext uri="{D42A27DB-BD31-4B8C-83A1-F6EECF244321}">
                <p14:modId xmlns:p14="http://schemas.microsoft.com/office/powerpoint/2010/main" val="1548976129"/>
              </p:ext>
            </p:extLst>
          </p:nvPr>
        </p:nvGraphicFramePr>
        <p:xfrm>
          <a:off x="184669" y="4431870"/>
          <a:ext cx="11615433" cy="1967024"/>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7DBF16AB-9391-7D65-55AB-3561211AD8C9}"/>
              </a:ext>
            </a:extLst>
          </p:cNvPr>
          <p:cNvSpPr/>
          <p:nvPr/>
        </p:nvSpPr>
        <p:spPr bwMode="ltGray">
          <a:xfrm>
            <a:off x="10422486" y="5549767"/>
            <a:ext cx="1404388" cy="849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5" name="Rectangle 14">
            <a:extLst>
              <a:ext uri="{FF2B5EF4-FFF2-40B4-BE49-F238E27FC236}">
                <a16:creationId xmlns:a16="http://schemas.microsoft.com/office/drawing/2014/main" id="{148967D6-9E2A-12B3-9005-76DD1280E544}"/>
              </a:ext>
            </a:extLst>
          </p:cNvPr>
          <p:cNvSpPr/>
          <p:nvPr/>
        </p:nvSpPr>
        <p:spPr bwMode="ltGray">
          <a:xfrm>
            <a:off x="359999" y="849044"/>
            <a:ext cx="11466512" cy="91925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p:cNvSpPr>
            <a:spLocks noGrp="1"/>
          </p:cNvSpPr>
          <p:nvPr>
            <p:ph type="title"/>
          </p:nvPr>
        </p:nvSpPr>
        <p:spPr/>
        <p:txBody>
          <a:bodyPr/>
          <a:lstStyle/>
          <a:p>
            <a:r>
              <a:rPr lang="en-NZ"/>
              <a:t>Personal income (after expenses) by key demographics</a:t>
            </a:r>
          </a:p>
        </p:txBody>
      </p:sp>
      <p:sp>
        <p:nvSpPr>
          <p:cNvPr id="4" name="Text Placeholder 3"/>
          <p:cNvSpPr>
            <a:spLocks noGrp="1"/>
          </p:cNvSpPr>
          <p:nvPr>
            <p:ph type="body" sz="quarter" idx="4294967295"/>
          </p:nvPr>
        </p:nvSpPr>
        <p:spPr>
          <a:xfrm>
            <a:off x="563044" y="917142"/>
            <a:ext cx="11023367" cy="795176"/>
          </a:xfrm>
        </p:spPr>
        <p:txBody>
          <a:bodyPr/>
          <a:lstStyle/>
          <a:p>
            <a:r>
              <a:rPr lang="en-NZ" sz="1200" dirty="0"/>
              <a:t>On average, men in the creative sector get paid 32% more than women. The difference in creative income is similar (33%). The pay gap in the creative sector is more extreme than at the national level (9.2%*). Note, this measure does not consider factors that could influence differences in earnings such as art form, qualifications, age and hours worked. Deaf and disabled creative professionals are also paid less than the median for both their total and creative income, as are people aged 60 years or over.  Again, other factors that could influence earnings have not been accounted for. </a:t>
            </a:r>
          </a:p>
        </p:txBody>
      </p:sp>
      <p:sp>
        <p:nvSpPr>
          <p:cNvPr id="5" name="Text Placeholder 4"/>
          <p:cNvSpPr>
            <a:spLocks noGrp="1"/>
          </p:cNvSpPr>
          <p:nvPr>
            <p:ph type="body" sz="quarter" idx="4294967295"/>
          </p:nvPr>
        </p:nvSpPr>
        <p:spPr>
          <a:xfrm>
            <a:off x="5494421" y="6301075"/>
            <a:ext cx="4860758" cy="252413"/>
          </a:xfrm>
        </p:spPr>
        <p:txBody>
          <a:bodyPr/>
          <a:lstStyle/>
          <a:p>
            <a:pPr>
              <a:spcBef>
                <a:spcPts val="0"/>
              </a:spcBef>
            </a:pPr>
            <a:r>
              <a:rPr lang="en-NZ" sz="800"/>
              <a:t>Note: Income for Asian New Zealanders and Pacific peoples has not been reported due to low sample size</a:t>
            </a:r>
          </a:p>
          <a:p>
            <a:pPr>
              <a:spcBef>
                <a:spcPts val="0"/>
              </a:spcBef>
            </a:pPr>
            <a:r>
              <a:rPr lang="en-NZ" sz="800"/>
              <a:t>Source: F10B F10C F10D F11 F12 F13 | *Stats NZ 2022</a:t>
            </a:r>
          </a:p>
          <a:p>
            <a:pPr>
              <a:spcBef>
                <a:spcPts val="0"/>
              </a:spcBef>
            </a:pPr>
            <a:r>
              <a:rPr lang="en-NZ" sz="800"/>
              <a:t>Base: All participants that had provided answers in the income section. </a:t>
            </a:r>
          </a:p>
        </p:txBody>
      </p:sp>
      <p:sp>
        <p:nvSpPr>
          <p:cNvPr id="10" name="Rectangle 9">
            <a:extLst>
              <a:ext uri="{FF2B5EF4-FFF2-40B4-BE49-F238E27FC236}">
                <a16:creationId xmlns:a16="http://schemas.microsoft.com/office/drawing/2014/main" id="{C5253265-152E-F606-0968-C6A3C5AB648C}"/>
              </a:ext>
            </a:extLst>
          </p:cNvPr>
          <p:cNvSpPr/>
          <p:nvPr/>
        </p:nvSpPr>
        <p:spPr bwMode="ltGray">
          <a:xfrm>
            <a:off x="367281" y="4137735"/>
            <a:ext cx="11457438" cy="289555"/>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2" name="Rectangle 11">
            <a:extLst>
              <a:ext uri="{FF2B5EF4-FFF2-40B4-BE49-F238E27FC236}">
                <a16:creationId xmlns:a16="http://schemas.microsoft.com/office/drawing/2014/main" id="{082C7E4F-4206-A47C-17C5-E72A6DD3C688}"/>
              </a:ext>
            </a:extLst>
          </p:cNvPr>
          <p:cNvSpPr/>
          <p:nvPr/>
        </p:nvSpPr>
        <p:spPr bwMode="ltGray">
          <a:xfrm>
            <a:off x="367281" y="1898499"/>
            <a:ext cx="11457438" cy="289555"/>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3" name="Rectangle 12">
            <a:extLst>
              <a:ext uri="{FF2B5EF4-FFF2-40B4-BE49-F238E27FC236}">
                <a16:creationId xmlns:a16="http://schemas.microsoft.com/office/drawing/2014/main" id="{80A9016B-140D-55BC-D59D-BBA6534FA5F7}"/>
              </a:ext>
            </a:extLst>
          </p:cNvPr>
          <p:cNvSpPr/>
          <p:nvPr/>
        </p:nvSpPr>
        <p:spPr>
          <a:xfrm>
            <a:off x="359999" y="4120752"/>
            <a:ext cx="4457164" cy="307777"/>
          </a:xfrm>
          <a:prstGeom prst="rect">
            <a:avLst/>
          </a:prstGeom>
        </p:spPr>
        <p:txBody>
          <a:bodyPr wrap="square">
            <a:spAutoFit/>
          </a:bodyPr>
          <a:lstStyle/>
          <a:p>
            <a:r>
              <a:rPr lang="en-NZ" sz="1400" b="1">
                <a:solidFill>
                  <a:schemeClr val="bg1"/>
                </a:solidFill>
              </a:rPr>
              <a:t>Total creative income, after expenses</a:t>
            </a:r>
          </a:p>
        </p:txBody>
      </p:sp>
      <p:sp>
        <p:nvSpPr>
          <p:cNvPr id="14" name="TextBox 13">
            <a:extLst>
              <a:ext uri="{FF2B5EF4-FFF2-40B4-BE49-F238E27FC236}">
                <a16:creationId xmlns:a16="http://schemas.microsoft.com/office/drawing/2014/main" id="{CCF91EAA-E74C-FF3A-DF55-2C2EAC1887A1}"/>
              </a:ext>
            </a:extLst>
          </p:cNvPr>
          <p:cNvSpPr txBox="1"/>
          <p:nvPr/>
        </p:nvSpPr>
        <p:spPr>
          <a:xfrm>
            <a:off x="359999" y="1884576"/>
            <a:ext cx="3987932" cy="307777"/>
          </a:xfrm>
          <a:prstGeom prst="rect">
            <a:avLst/>
          </a:prstGeom>
          <a:noFill/>
        </p:spPr>
        <p:txBody>
          <a:bodyPr wrap="square">
            <a:spAutoFit/>
          </a:bodyPr>
          <a:lstStyle/>
          <a:p>
            <a:r>
              <a:rPr lang="en-NZ" sz="1400" b="1">
                <a:solidFill>
                  <a:schemeClr val="bg1"/>
                </a:solidFill>
              </a:rPr>
              <a:t>Total income, after expenses</a:t>
            </a:r>
          </a:p>
        </p:txBody>
      </p:sp>
      <p:sp>
        <p:nvSpPr>
          <p:cNvPr id="16" name="TextBox 15">
            <a:extLst>
              <a:ext uri="{FF2B5EF4-FFF2-40B4-BE49-F238E27FC236}">
                <a16:creationId xmlns:a16="http://schemas.microsoft.com/office/drawing/2014/main" id="{30F957C6-7270-F1A7-3F44-2941312229E3}"/>
              </a:ext>
            </a:extLst>
          </p:cNvPr>
          <p:cNvSpPr txBox="1"/>
          <p:nvPr/>
        </p:nvSpPr>
        <p:spPr>
          <a:xfrm>
            <a:off x="10422486" y="5549767"/>
            <a:ext cx="1584845" cy="307777"/>
          </a:xfrm>
          <a:prstGeom prst="rect">
            <a:avLst/>
          </a:prstGeom>
          <a:noFill/>
        </p:spPr>
        <p:txBody>
          <a:bodyPr wrap="square" lIns="0" tIns="0" rIns="0" bIns="0" rtlCol="0">
            <a:spAutoFit/>
          </a:bodyPr>
          <a:lstStyle/>
          <a:p>
            <a:pPr algn="ctr"/>
            <a:r>
              <a:rPr lang="en-NZ" sz="1000" i="0" u="none" strike="noStrike" baseline="0" dirty="0">
                <a:solidFill>
                  <a:srgbClr val="000000"/>
                </a:solidFill>
                <a:latin typeface="+mj-lt"/>
              </a:rPr>
              <a:t>Deaf and disabled creative professionals</a:t>
            </a:r>
            <a:r>
              <a:rPr lang="en-US" sz="1000" i="0" u="none" strike="noStrike" baseline="0" dirty="0">
                <a:solidFill>
                  <a:srgbClr val="000000"/>
                </a:solidFill>
                <a:latin typeface="+mj-lt"/>
              </a:rPr>
              <a:t> (n=45)</a:t>
            </a:r>
            <a:endParaRPr lang="en-NZ" sz="1000" dirty="0">
              <a:latin typeface="+mj-lt"/>
            </a:endParaRPr>
          </a:p>
        </p:txBody>
      </p:sp>
      <p:sp>
        <p:nvSpPr>
          <p:cNvPr id="19" name="TextBox 18">
            <a:extLst>
              <a:ext uri="{FF2B5EF4-FFF2-40B4-BE49-F238E27FC236}">
                <a16:creationId xmlns:a16="http://schemas.microsoft.com/office/drawing/2014/main" id="{4CBA81E0-B728-57D8-A63F-4CE9BD14A8C7}"/>
              </a:ext>
            </a:extLst>
          </p:cNvPr>
          <p:cNvSpPr txBox="1"/>
          <p:nvPr/>
        </p:nvSpPr>
        <p:spPr>
          <a:xfrm>
            <a:off x="10422486" y="3582743"/>
            <a:ext cx="1584845" cy="461665"/>
          </a:xfrm>
          <a:prstGeom prst="rect">
            <a:avLst/>
          </a:prstGeom>
          <a:noFill/>
        </p:spPr>
        <p:txBody>
          <a:bodyPr wrap="square" lIns="0" tIns="0" rIns="0" bIns="0" rtlCol="0">
            <a:spAutoFit/>
          </a:bodyPr>
          <a:lstStyle/>
          <a:p>
            <a:pPr algn="ctr"/>
            <a:r>
              <a:rPr lang="en-NZ" sz="1000" i="0" u="none" strike="noStrike" baseline="0" dirty="0">
                <a:solidFill>
                  <a:srgbClr val="000000"/>
                </a:solidFill>
                <a:latin typeface="+mj-lt"/>
              </a:rPr>
              <a:t>Deaf and disabled creative professionals</a:t>
            </a:r>
            <a:endParaRPr lang="en-US" sz="1000" i="0" u="none" strike="noStrike" baseline="0" dirty="0">
              <a:solidFill>
                <a:srgbClr val="000000"/>
              </a:solidFill>
              <a:latin typeface="+mj-lt"/>
            </a:endParaRPr>
          </a:p>
          <a:p>
            <a:pPr algn="ctr"/>
            <a:r>
              <a:rPr lang="en-US" sz="1000" i="0" u="none" strike="noStrike" baseline="0" dirty="0">
                <a:solidFill>
                  <a:srgbClr val="000000"/>
                </a:solidFill>
                <a:latin typeface="+mj-lt"/>
              </a:rPr>
              <a:t>(n=45)</a:t>
            </a:r>
            <a:endParaRPr lang="en-NZ" sz="1000" dirty="0">
              <a:latin typeface="+mj-lt"/>
            </a:endParaRPr>
          </a:p>
        </p:txBody>
      </p:sp>
      <p:cxnSp>
        <p:nvCxnSpPr>
          <p:cNvPr id="20" name="Straight Connector 19">
            <a:extLst>
              <a:ext uri="{FF2B5EF4-FFF2-40B4-BE49-F238E27FC236}">
                <a16:creationId xmlns:a16="http://schemas.microsoft.com/office/drawing/2014/main" id="{32238462-B09E-1D8A-0C31-09B294C17248}"/>
              </a:ext>
            </a:extLst>
          </p:cNvPr>
          <p:cNvCxnSpPr>
            <a:cxnSpLocks/>
          </p:cNvCxnSpPr>
          <p:nvPr>
            <p:custDataLst>
              <p:tags r:id="rId1"/>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9115A6A-2720-4B68-9D12-AD16AFEAB4F9}"/>
              </a:ext>
            </a:extLst>
          </p:cNvPr>
          <p:cNvSpPr>
            <a:spLocks noGrp="1"/>
          </p:cNvSpPr>
          <p:nvPr>
            <p:ph type="sldNum" sz="quarter" idx="10"/>
          </p:nvPr>
        </p:nvSpPr>
        <p:spPr/>
        <p:txBody>
          <a:bodyPr/>
          <a:lstStyle/>
          <a:p>
            <a:fld id="{4034BEE3-566C-4068-A777-C3A4762E861B}" type="slidenum">
              <a:rPr lang="en-GB" smtClean="0"/>
              <a:pPr/>
              <a:t>15</a:t>
            </a:fld>
            <a:endParaRPr lang="en-GB"/>
          </a:p>
        </p:txBody>
      </p:sp>
    </p:spTree>
    <p:extLst>
      <p:ext uri="{BB962C8B-B14F-4D97-AF65-F5344CB8AC3E}">
        <p14:creationId xmlns:p14="http://schemas.microsoft.com/office/powerpoint/2010/main" val="302484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5649C2-1CAE-F5BB-4DE6-D5D6BCFAC553}"/>
              </a:ext>
            </a:extLst>
          </p:cNvPr>
          <p:cNvSpPr/>
          <p:nvPr/>
        </p:nvSpPr>
        <p:spPr bwMode="ltGray">
          <a:xfrm>
            <a:off x="359999" y="849043"/>
            <a:ext cx="11466512" cy="103291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13" name="Chart 12">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3235551385"/>
              </p:ext>
            </p:extLst>
          </p:nvPr>
        </p:nvGraphicFramePr>
        <p:xfrm>
          <a:off x="310866" y="1410088"/>
          <a:ext cx="11607584"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85" name="Rectangle 84">
            <a:extLst>
              <a:ext uri="{FF2B5EF4-FFF2-40B4-BE49-F238E27FC236}">
                <a16:creationId xmlns:a16="http://schemas.microsoft.com/office/drawing/2014/main" id="{065751C5-1B02-4263-A70F-BDCD3F4108B5}"/>
              </a:ext>
            </a:extLst>
          </p:cNvPr>
          <p:cNvSpPr/>
          <p:nvPr/>
        </p:nvSpPr>
        <p:spPr>
          <a:xfrm>
            <a:off x="538994" y="3681120"/>
            <a:ext cx="5332781" cy="2195022"/>
          </a:xfrm>
          <a:prstGeom prst="rect">
            <a:avLst/>
          </a:prstGeom>
          <a:solidFill>
            <a:schemeClr val="bg1">
              <a:lumMod val="95000"/>
            </a:schemeClr>
          </a:solidFill>
          <a:ln>
            <a:solidFill>
              <a:srgbClr val="C46C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t" anchorCtr="0" forceAA="0" compatLnSpc="1">
            <a:prstTxWarp prst="textNoShape">
              <a:avLst/>
            </a:prstTxWarp>
            <a:noAutofit/>
          </a:bodyPr>
          <a:lstStyle/>
          <a:p>
            <a:pPr marL="14288"/>
            <a:r>
              <a:rPr lang="en-NZ" sz="1200" b="1" dirty="0">
                <a:solidFill>
                  <a:schemeClr val="tx1"/>
                </a:solidFill>
              </a:rPr>
              <a:t>More likely than average (68%) to disagree that creative income was a fair reward for time spent:</a:t>
            </a:r>
            <a:r>
              <a:rPr lang="en-NZ" sz="1200" dirty="0">
                <a:solidFill>
                  <a:schemeClr val="tx1"/>
                </a:solidFill>
              </a:rPr>
              <a:t> </a:t>
            </a:r>
            <a:endParaRPr lang="en-NZ" sz="1200" b="1" dirty="0">
              <a:solidFill>
                <a:schemeClr val="tx1"/>
              </a:solidFill>
            </a:endParaRPr>
          </a:p>
          <a:p>
            <a:pPr marL="14288"/>
            <a:r>
              <a:rPr lang="en-NZ" sz="1200" dirty="0">
                <a:solidFill>
                  <a:schemeClr val="tx1"/>
                </a:solidFill>
              </a:rPr>
              <a:t> </a:t>
            </a:r>
          </a:p>
          <a:p>
            <a:pPr marL="185738" indent="-171450">
              <a:buFont typeface="Arial" panose="020B0604020202020204" pitchFamily="34" charset="0"/>
              <a:buChar char="‒"/>
            </a:pPr>
            <a:r>
              <a:rPr lang="en-NZ" sz="1200" dirty="0">
                <a:solidFill>
                  <a:schemeClr val="tx1"/>
                </a:solidFill>
              </a:rPr>
              <a:t>Dissatisfied with their career (87%)</a:t>
            </a:r>
          </a:p>
          <a:p>
            <a:pPr marL="185738" indent="-171450">
              <a:buFont typeface="Arial" panose="020B0604020202020204" pitchFamily="34" charset="0"/>
              <a:buChar char="‒"/>
            </a:pPr>
            <a:r>
              <a:rPr lang="en-NZ" sz="1200" dirty="0">
                <a:solidFill>
                  <a:schemeClr val="tx1"/>
                </a:solidFill>
              </a:rPr>
              <a:t>Deaf and disabled creative professionals (79%)</a:t>
            </a:r>
          </a:p>
          <a:p>
            <a:pPr marL="185738" indent="-171450">
              <a:buFont typeface="Arial" panose="020B0604020202020204" pitchFamily="34" charset="0"/>
              <a:buChar char="‒"/>
            </a:pPr>
            <a:r>
              <a:rPr lang="en-NZ" sz="1200" dirty="0">
                <a:solidFill>
                  <a:schemeClr val="tx1"/>
                </a:solidFill>
              </a:rPr>
              <a:t>Unlikely to be in the creative sector in 5 years (77%)</a:t>
            </a:r>
          </a:p>
          <a:p>
            <a:pPr marL="185738" indent="-171450">
              <a:buFont typeface="Arial" panose="020B0604020202020204" pitchFamily="34" charset="0"/>
              <a:buChar char="‒"/>
            </a:pPr>
            <a:r>
              <a:rPr lang="en-NZ" sz="1200" dirty="0">
                <a:solidFill>
                  <a:schemeClr val="tx1"/>
                </a:solidFill>
              </a:rPr>
              <a:t>Those working in writing / literary arts (76%)</a:t>
            </a:r>
          </a:p>
          <a:p>
            <a:pPr marL="185738" indent="-171450">
              <a:buFont typeface="Arial" panose="020B0604020202020204" pitchFamily="34" charset="0"/>
              <a:buChar char="‒"/>
            </a:pPr>
            <a:r>
              <a:rPr lang="en-NZ" sz="1200" dirty="0">
                <a:solidFill>
                  <a:schemeClr val="tx1"/>
                </a:solidFill>
              </a:rPr>
              <a:t>Also working outside of the creative sector (75%)</a:t>
            </a:r>
          </a:p>
          <a:p>
            <a:pPr marL="185738" indent="-171450">
              <a:buFont typeface="Arial" panose="020B0604020202020204" pitchFamily="34" charset="0"/>
              <a:buChar char="‒"/>
            </a:pPr>
            <a:r>
              <a:rPr lang="en-NZ" sz="1200" dirty="0">
                <a:solidFill>
                  <a:schemeClr val="tx1"/>
                </a:solidFill>
              </a:rPr>
              <a:t>Those working in the performing arts (74%)</a:t>
            </a:r>
          </a:p>
          <a:p>
            <a:pPr marL="185738" indent="-171450">
              <a:buFont typeface="Arial" panose="020B0604020202020204" pitchFamily="34" charset="0"/>
              <a:buChar char="‒"/>
            </a:pPr>
            <a:r>
              <a:rPr lang="en-NZ" sz="1200" dirty="0">
                <a:solidFill>
                  <a:schemeClr val="tx1"/>
                </a:solidFill>
              </a:rPr>
              <a:t>Women (73%)</a:t>
            </a:r>
          </a:p>
          <a:p>
            <a:pPr marL="185738" indent="-171450">
              <a:buFont typeface="Arial" panose="020B0604020202020204" pitchFamily="34" charset="0"/>
              <a:buChar char="‒"/>
            </a:pPr>
            <a:r>
              <a:rPr lang="en-NZ" sz="1200" dirty="0">
                <a:solidFill>
                  <a:schemeClr val="tx1"/>
                </a:solidFill>
              </a:rPr>
              <a:t>Working in the gig economy (72%)</a:t>
            </a:r>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Perceptions of fairness of remuneration for creative work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4294967295"/>
          </p:nvPr>
        </p:nvSpPr>
        <p:spPr>
          <a:xfrm>
            <a:off x="475672" y="889469"/>
            <a:ext cx="11211504" cy="658812"/>
          </a:xfrm>
        </p:spPr>
        <p:txBody>
          <a:bodyPr/>
          <a:lstStyle/>
          <a:p>
            <a:r>
              <a:rPr lang="en-NZ" sz="1200" dirty="0"/>
              <a:t>Sixty-eight percent of creative professionals do not think they are being fairly remunerated for their work. Those who feel this way are more likely to be dissatisfied with their career, and feel they may exit the creative sector within the next five years. They are more likely to be working in the literary and performing arts, and also holding down a role outside of the creative sector. Additionally, Deaf and disabled creative professionals and women are more likely to feel their remuneration is unfair; reflecting lower income levels for these groups (see previous slide). On the other hand, video game developers and </a:t>
            </a:r>
            <a:r>
              <a:rPr lang="en-NZ" sz="1200" dirty="0" err="1"/>
              <a:t>ngā</a:t>
            </a:r>
            <a:r>
              <a:rPr lang="en-NZ" sz="1200" dirty="0"/>
              <a:t> toi Māori artists are more likely than average to feel fairly rewarded for their work.</a:t>
            </a:r>
          </a:p>
        </p:txBody>
      </p:sp>
      <p:sp>
        <p:nvSpPr>
          <p:cNvPr id="4" name="Text Placeholder 3"/>
          <p:cNvSpPr>
            <a:spLocks noGrp="1"/>
          </p:cNvSpPr>
          <p:nvPr>
            <p:ph type="body" sz="quarter" idx="4294967295"/>
          </p:nvPr>
        </p:nvSpPr>
        <p:spPr>
          <a:xfrm>
            <a:off x="5871775" y="6334437"/>
            <a:ext cx="4579938" cy="252413"/>
          </a:xfrm>
        </p:spPr>
        <p:txBody>
          <a:bodyPr/>
          <a:lstStyle/>
          <a:p>
            <a:pPr>
              <a:spcBef>
                <a:spcPts val="0"/>
              </a:spcBef>
            </a:pPr>
            <a:r>
              <a:rPr lang="en-NZ" sz="800"/>
              <a:t>Source: F15. How much do you agree or disagree, that your income from your creative career in the financial year ending 31 March 2022 was a fair reward for the time you spent on it? </a:t>
            </a:r>
          </a:p>
          <a:p>
            <a:pPr>
              <a:spcBef>
                <a:spcPts val="0"/>
              </a:spcBef>
            </a:pPr>
            <a:r>
              <a:rPr lang="en-NZ" sz="800"/>
              <a:t>Base: Total (n=594). Excludes don't know responses. </a:t>
            </a:r>
          </a:p>
        </p:txBody>
      </p:sp>
      <p:cxnSp>
        <p:nvCxnSpPr>
          <p:cNvPr id="52" name="Straight Connector 51">
            <a:extLst>
              <a:ext uri="{FF2B5EF4-FFF2-40B4-BE49-F238E27FC236}">
                <a16:creationId xmlns:a16="http://schemas.microsoft.com/office/drawing/2014/main" id="{6C1B6FA5-0FD0-4ACE-B24B-4DDC1A2C9C0D}"/>
              </a:ext>
            </a:extLst>
          </p:cNvPr>
          <p:cNvCxnSpPr>
            <a:cxnSpLocks/>
          </p:cNvCxnSpPr>
          <p:nvPr/>
        </p:nvCxnSpPr>
        <p:spPr>
          <a:xfrm rot="16200000">
            <a:off x="9891097" y="3468381"/>
            <a:ext cx="216000" cy="0"/>
          </a:xfrm>
          <a:prstGeom prst="line">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3" name="Left Bracket 52"/>
          <p:cNvSpPr/>
          <p:nvPr/>
        </p:nvSpPr>
        <p:spPr>
          <a:xfrm rot="16200000">
            <a:off x="9972208" y="2352382"/>
            <a:ext cx="72000" cy="1944000"/>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54" name="Left Bracket 53"/>
          <p:cNvSpPr/>
          <p:nvPr/>
        </p:nvSpPr>
        <p:spPr>
          <a:xfrm rot="16200000">
            <a:off x="4547999" y="92601"/>
            <a:ext cx="72001" cy="6463562"/>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56" name="Straight Connector 55">
            <a:extLst>
              <a:ext uri="{FF2B5EF4-FFF2-40B4-BE49-F238E27FC236}">
                <a16:creationId xmlns:a16="http://schemas.microsoft.com/office/drawing/2014/main" id="{6C1B6FA5-0FD0-4ACE-B24B-4DDC1A2C9C0D}"/>
              </a:ext>
            </a:extLst>
          </p:cNvPr>
          <p:cNvCxnSpPr>
            <a:cxnSpLocks/>
          </p:cNvCxnSpPr>
          <p:nvPr/>
        </p:nvCxnSpPr>
        <p:spPr>
          <a:xfrm rot="16200000">
            <a:off x="4268219" y="3468381"/>
            <a:ext cx="216000" cy="0"/>
          </a:xfrm>
          <a:prstGeom prst="line">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065751C5-1B02-4263-A70F-BDCD3F4108B5}"/>
              </a:ext>
            </a:extLst>
          </p:cNvPr>
          <p:cNvSpPr/>
          <p:nvPr/>
        </p:nvSpPr>
        <p:spPr>
          <a:xfrm>
            <a:off x="7287067" y="3681120"/>
            <a:ext cx="4593629" cy="1419942"/>
          </a:xfrm>
          <a:prstGeom prst="rect">
            <a:avLst/>
          </a:prstGeom>
          <a:solidFill>
            <a:schemeClr val="bg1">
              <a:lumMod val="95000"/>
            </a:schemeClr>
          </a:solidFill>
          <a:ln>
            <a:solidFill>
              <a:srgbClr val="3B98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t" anchorCtr="0" forceAA="0" compatLnSpc="1">
            <a:prstTxWarp prst="textNoShape">
              <a:avLst/>
            </a:prstTxWarp>
            <a:noAutofit/>
          </a:bodyPr>
          <a:lstStyle/>
          <a:p>
            <a:pPr marL="14288"/>
            <a:r>
              <a:rPr lang="en-NZ" sz="1200" b="1">
                <a:solidFill>
                  <a:schemeClr val="tx1"/>
                </a:solidFill>
              </a:rPr>
              <a:t>More likely than average (18%) to agree that creative income was a fair reward for time spent:</a:t>
            </a:r>
            <a:r>
              <a:rPr lang="en-NZ" sz="1200">
                <a:solidFill>
                  <a:schemeClr val="tx1"/>
                </a:solidFill>
              </a:rPr>
              <a:t> </a:t>
            </a:r>
            <a:endParaRPr lang="en-NZ" sz="1200" b="1">
              <a:solidFill>
                <a:schemeClr val="tx1"/>
              </a:solidFill>
            </a:endParaRPr>
          </a:p>
          <a:p>
            <a:pPr marL="14288"/>
            <a:r>
              <a:rPr lang="en-NZ" sz="1200">
                <a:solidFill>
                  <a:schemeClr val="tx1"/>
                </a:solidFill>
              </a:rPr>
              <a:t> </a:t>
            </a:r>
          </a:p>
          <a:p>
            <a:pPr marL="185738" indent="-171450">
              <a:buFont typeface="Arial" panose="020B0604020202020204" pitchFamily="34" charset="0"/>
              <a:buChar char="‒"/>
            </a:pPr>
            <a:r>
              <a:rPr lang="en-NZ" sz="1200">
                <a:solidFill>
                  <a:schemeClr val="tx1"/>
                </a:solidFill>
              </a:rPr>
              <a:t>Video game developers (39%)</a:t>
            </a:r>
          </a:p>
          <a:p>
            <a:pPr marL="185738" indent="-171450">
              <a:buFont typeface="Arial" panose="020B0604020202020204" pitchFamily="34" charset="0"/>
              <a:buChar char="‒"/>
            </a:pPr>
            <a:r>
              <a:rPr lang="en-NZ" sz="1200">
                <a:solidFill>
                  <a:schemeClr val="tx1"/>
                </a:solidFill>
              </a:rPr>
              <a:t>Ngā toi Māori artists (30%)</a:t>
            </a:r>
          </a:p>
          <a:p>
            <a:pPr marL="185738" indent="-171450">
              <a:buFont typeface="Arial" panose="020B0604020202020204" pitchFamily="34" charset="0"/>
              <a:buChar char="‒"/>
            </a:pPr>
            <a:r>
              <a:rPr lang="en-NZ" sz="1200">
                <a:solidFill>
                  <a:schemeClr val="tx1"/>
                </a:solidFill>
              </a:rPr>
              <a:t>Satisfied with their career (27%)</a:t>
            </a:r>
          </a:p>
          <a:p>
            <a:pPr marL="185738" indent="-171450">
              <a:buFont typeface="Arial" panose="020B0604020202020204" pitchFamily="34" charset="0"/>
              <a:buChar char="‒"/>
            </a:pPr>
            <a:r>
              <a:rPr lang="en-NZ" sz="1200">
                <a:solidFill>
                  <a:schemeClr val="tx1"/>
                </a:solidFill>
              </a:rPr>
              <a:t>Established professionals (22%)</a:t>
            </a:r>
          </a:p>
        </p:txBody>
      </p:sp>
      <p:sp>
        <p:nvSpPr>
          <p:cNvPr id="7" name="Slide Number Placeholder 6">
            <a:extLst>
              <a:ext uri="{FF2B5EF4-FFF2-40B4-BE49-F238E27FC236}">
                <a16:creationId xmlns:a16="http://schemas.microsoft.com/office/drawing/2014/main" id="{FA78B745-A97E-05AC-C968-3BA84EB5B83E}"/>
              </a:ext>
            </a:extLst>
          </p:cNvPr>
          <p:cNvSpPr>
            <a:spLocks noGrp="1"/>
          </p:cNvSpPr>
          <p:nvPr>
            <p:ph type="sldNum" sz="quarter" idx="10"/>
          </p:nvPr>
        </p:nvSpPr>
        <p:spPr/>
        <p:txBody>
          <a:bodyPr/>
          <a:lstStyle/>
          <a:p>
            <a:fld id="{4034BEE3-566C-4068-A777-C3A4762E861B}" type="slidenum">
              <a:rPr lang="en-GB" smtClean="0"/>
              <a:pPr/>
              <a:t>16</a:t>
            </a:fld>
            <a:endParaRPr lang="en-GB"/>
          </a:p>
        </p:txBody>
      </p:sp>
    </p:spTree>
    <p:extLst>
      <p:ext uri="{BB962C8B-B14F-4D97-AF65-F5344CB8AC3E}">
        <p14:creationId xmlns:p14="http://schemas.microsoft.com/office/powerpoint/2010/main" val="37428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F74F79-D84B-5F39-0549-179AA846875D}"/>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l="18481"/>
          <a:stretch/>
        </p:blipFill>
        <p:spPr>
          <a:xfrm>
            <a:off x="7027818" y="2087843"/>
            <a:ext cx="4728754" cy="3841488"/>
          </a:xfrm>
          <a:prstGeom prst="rect">
            <a:avLst/>
          </a:prstGeom>
        </p:spPr>
      </p:pic>
      <p:sp>
        <p:nvSpPr>
          <p:cNvPr id="6" name="Rectangle 5">
            <a:extLst>
              <a:ext uri="{FF2B5EF4-FFF2-40B4-BE49-F238E27FC236}">
                <a16:creationId xmlns:a16="http://schemas.microsoft.com/office/drawing/2014/main" id="{5AC9E1ED-1692-6DD6-E611-9079C9D95C45}"/>
              </a:ext>
            </a:extLst>
          </p:cNvPr>
          <p:cNvSpPr/>
          <p:nvPr/>
        </p:nvSpPr>
        <p:spPr bwMode="ltGray">
          <a:xfrm>
            <a:off x="359999" y="849044"/>
            <a:ext cx="11466512" cy="45587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 name="Rectangle 1"/>
          <p:cNvSpPr/>
          <p:nvPr/>
        </p:nvSpPr>
        <p:spPr>
          <a:xfrm>
            <a:off x="2384589" y="2113773"/>
            <a:ext cx="4436165" cy="3471248"/>
          </a:xfrm>
          <a:prstGeom prst="rect">
            <a:avLst/>
          </a:prstGeom>
          <a:solidFill>
            <a:srgbClr val="3B98B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3" name="Title 2"/>
          <p:cNvSpPr>
            <a:spLocks noGrp="1"/>
          </p:cNvSpPr>
          <p:nvPr>
            <p:ph type="title"/>
          </p:nvPr>
        </p:nvSpPr>
        <p:spPr/>
        <p:txBody>
          <a:bodyPr/>
          <a:lstStyle/>
          <a:p>
            <a:r>
              <a:rPr lang="en-NZ"/>
              <a:t>Perceptions of fairness of remuneration for creative work by creative income </a:t>
            </a:r>
          </a:p>
        </p:txBody>
      </p:sp>
      <p:sp>
        <p:nvSpPr>
          <p:cNvPr id="4" name="Text Placeholder 3"/>
          <p:cNvSpPr>
            <a:spLocks noGrp="1"/>
          </p:cNvSpPr>
          <p:nvPr>
            <p:ph type="body" sz="quarter" idx="4294967295"/>
          </p:nvPr>
        </p:nvSpPr>
        <p:spPr>
          <a:xfrm>
            <a:off x="485727" y="911471"/>
            <a:ext cx="11391900" cy="240033"/>
          </a:xfrm>
        </p:spPr>
        <p:txBody>
          <a:bodyPr/>
          <a:lstStyle/>
          <a:p>
            <a:r>
              <a:rPr lang="en-NZ" sz="1200" dirty="0"/>
              <a:t>$27 per hour is the level at which creative professionals start to feel their remuneration is fair. Those who disagree their income is fair are earning well below the New Zealand minimum wage at the time ($20.00).</a:t>
            </a:r>
            <a:endParaRPr lang="en-NZ" sz="1200" strike="sngStrike" dirty="0"/>
          </a:p>
        </p:txBody>
      </p:sp>
      <p:sp>
        <p:nvSpPr>
          <p:cNvPr id="7"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540056" y="6404791"/>
            <a:ext cx="4579938" cy="252413"/>
          </a:xfrm>
        </p:spPr>
        <p:txBody>
          <a:bodyPr/>
          <a:lstStyle/>
          <a:p>
            <a:pPr>
              <a:spcBef>
                <a:spcPts val="0"/>
              </a:spcBef>
            </a:pPr>
            <a:r>
              <a:rPr lang="en-NZ" sz="800"/>
              <a:t>Source: F10B F10C F10D F11 F12 F13 F5 F5A F15 </a:t>
            </a:r>
          </a:p>
          <a:p>
            <a:pPr>
              <a:spcBef>
                <a:spcPts val="0"/>
              </a:spcBef>
            </a:pPr>
            <a:r>
              <a:rPr lang="en-NZ" sz="800"/>
              <a:t>Base: All participants that had provided answers in the income section. </a:t>
            </a:r>
          </a:p>
        </p:txBody>
      </p:sp>
      <p:graphicFrame>
        <p:nvGraphicFramePr>
          <p:cNvPr id="10" name="Chart 9"/>
          <p:cNvGraphicFramePr/>
          <p:nvPr>
            <p:extLst>
              <p:ext uri="{D42A27DB-BD31-4B8C-83A1-F6EECF244321}">
                <p14:modId xmlns:p14="http://schemas.microsoft.com/office/powerpoint/2010/main" val="1437965420"/>
              </p:ext>
            </p:extLst>
          </p:nvPr>
        </p:nvGraphicFramePr>
        <p:xfrm>
          <a:off x="485727" y="1883511"/>
          <a:ext cx="6212810" cy="360234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9FC3104-9B29-4530-9BAA-93189B21D4F1}"/>
              </a:ext>
            </a:extLst>
          </p:cNvPr>
          <p:cNvSpPr txBox="1"/>
          <p:nvPr/>
        </p:nvSpPr>
        <p:spPr>
          <a:xfrm>
            <a:off x="844405" y="5664978"/>
            <a:ext cx="5495454" cy="215444"/>
          </a:xfrm>
          <a:prstGeom prst="rect">
            <a:avLst/>
          </a:prstGeom>
          <a:noFill/>
        </p:spPr>
        <p:txBody>
          <a:bodyPr wrap="square" lIns="0" tIns="0" rIns="0" bIns="0" rtlCol="0">
            <a:spAutoFit/>
          </a:bodyPr>
          <a:lstStyle/>
          <a:p>
            <a:pPr algn="ctr"/>
            <a:r>
              <a:rPr lang="en-NZ" sz="1400">
                <a:solidFill>
                  <a:srgbClr val="000000"/>
                </a:solidFill>
              </a:rPr>
              <a:t>Remuneration is a fair reward for the time spent</a:t>
            </a:r>
          </a:p>
        </p:txBody>
      </p:sp>
      <p:sp>
        <p:nvSpPr>
          <p:cNvPr id="11" name="TextBox 10">
            <a:extLst>
              <a:ext uri="{FF2B5EF4-FFF2-40B4-BE49-F238E27FC236}">
                <a16:creationId xmlns:a16="http://schemas.microsoft.com/office/drawing/2014/main" id="{0D6864A1-E0AA-4858-AEB7-ACCCDA19D562}"/>
              </a:ext>
            </a:extLst>
          </p:cNvPr>
          <p:cNvSpPr txBox="1"/>
          <p:nvPr/>
        </p:nvSpPr>
        <p:spPr>
          <a:xfrm>
            <a:off x="361359" y="1573398"/>
            <a:ext cx="11465151" cy="262323"/>
          </a:xfrm>
          <a:prstGeom prst="rect">
            <a:avLst/>
          </a:prstGeom>
          <a:solidFill>
            <a:srgbClr val="16313E"/>
          </a:solidFill>
        </p:spPr>
        <p:txBody>
          <a:bodyPr wrap="square" lIns="0" tIns="0" rIns="0" bIns="0" rtlCol="0" anchor="ctr">
            <a:noAutofit/>
          </a:bodyPr>
          <a:lstStyle/>
          <a:p>
            <a:r>
              <a:rPr lang="en-NZ" sz="1400" b="1">
                <a:solidFill>
                  <a:schemeClr val="bg1"/>
                </a:solidFill>
              </a:rPr>
              <a:t>  Median hourly creative income</a:t>
            </a:r>
          </a:p>
        </p:txBody>
      </p:sp>
      <p:sp>
        <p:nvSpPr>
          <p:cNvPr id="9" name="Slide Number Placeholder 8">
            <a:extLst>
              <a:ext uri="{FF2B5EF4-FFF2-40B4-BE49-F238E27FC236}">
                <a16:creationId xmlns:a16="http://schemas.microsoft.com/office/drawing/2014/main" id="{B660393E-83D7-17B8-7191-83AD958774FC}"/>
              </a:ext>
            </a:extLst>
          </p:cNvPr>
          <p:cNvSpPr>
            <a:spLocks noGrp="1"/>
          </p:cNvSpPr>
          <p:nvPr>
            <p:ph type="sldNum" sz="quarter" idx="10"/>
          </p:nvPr>
        </p:nvSpPr>
        <p:spPr/>
        <p:txBody>
          <a:bodyPr/>
          <a:lstStyle/>
          <a:p>
            <a:fld id="{4034BEE3-566C-4068-A777-C3A4762E861B}" type="slidenum">
              <a:rPr lang="en-GB" smtClean="0"/>
              <a:pPr/>
              <a:t>17</a:t>
            </a:fld>
            <a:endParaRPr lang="en-GB"/>
          </a:p>
        </p:txBody>
      </p:sp>
    </p:spTree>
    <p:extLst>
      <p:ext uri="{BB962C8B-B14F-4D97-AF65-F5344CB8AC3E}">
        <p14:creationId xmlns:p14="http://schemas.microsoft.com/office/powerpoint/2010/main" val="240101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lking on the phone&#10;&#10;Description automatically generated with medium confidence">
            <a:extLst>
              <a:ext uri="{FF2B5EF4-FFF2-40B4-BE49-F238E27FC236}">
                <a16:creationId xmlns:a16="http://schemas.microsoft.com/office/drawing/2014/main" id="{BC6BB92A-D803-F0AB-E513-A6E3DE3E46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0" y="0"/>
            <a:ext cx="10866268" cy="6858001"/>
          </a:xfrm>
          <a:prstGeom prst="rect">
            <a:avLst/>
          </a:prstGeom>
          <a:gradFill>
            <a:gsLst>
              <a:gs pos="29000">
                <a:srgbClr val="3B98B7"/>
              </a:gs>
              <a:gs pos="79000">
                <a:srgbClr val="3B98B7">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chemeClr val="bg1">
              <a:alpha val="5098"/>
            </a:scheme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1">
            <a:extLst>
              <a:ext uri="{FF2B5EF4-FFF2-40B4-BE49-F238E27FC236}">
                <a16:creationId xmlns:a16="http://schemas.microsoft.com/office/drawing/2014/main" id="{6F6E810E-9630-D381-764F-F4505FBAE0CA}"/>
              </a:ext>
            </a:extLst>
          </p:cNvPr>
          <p:cNvSpPr>
            <a:spLocks noGrp="1"/>
          </p:cNvSpPr>
          <p:nvPr>
            <p:ph type="body" sz="quarter" idx="15"/>
          </p:nvPr>
        </p:nvSpPr>
        <p:spPr>
          <a:xfrm>
            <a:off x="359999" y="2258559"/>
            <a:ext cx="5643563" cy="1980000"/>
          </a:xfrm>
        </p:spPr>
        <p:txBody>
          <a:bodyPr/>
          <a:lstStyle/>
          <a:p>
            <a:r>
              <a:rPr lang="en-NZ"/>
              <a:t>Hours worked</a:t>
            </a:r>
          </a:p>
        </p:txBody>
      </p:sp>
      <p:sp>
        <p:nvSpPr>
          <p:cNvPr id="8" name="Text Placeholder 22">
            <a:extLst>
              <a:ext uri="{FF2B5EF4-FFF2-40B4-BE49-F238E27FC236}">
                <a16:creationId xmlns:a16="http://schemas.microsoft.com/office/drawing/2014/main" id="{2BB24E49-E5E2-A193-FE67-17F3C844DA51}"/>
              </a:ext>
            </a:extLst>
          </p:cNvPr>
          <p:cNvSpPr>
            <a:spLocks noGrp="1"/>
          </p:cNvSpPr>
          <p:nvPr>
            <p:ph type="body" sz="quarter" idx="16"/>
          </p:nvPr>
        </p:nvSpPr>
        <p:spPr>
          <a:xfrm>
            <a:off x="359999" y="1713600"/>
            <a:ext cx="976676" cy="540000"/>
          </a:xfrm>
        </p:spPr>
        <p:txBody>
          <a:bodyPr/>
          <a:lstStyle/>
          <a:p>
            <a:r>
              <a:rPr lang="en-NZ"/>
              <a:t>4</a:t>
            </a:r>
            <a:endParaRPr lang="en-NZ" dirty="0"/>
          </a:p>
        </p:txBody>
      </p:sp>
      <p:cxnSp>
        <p:nvCxnSpPr>
          <p:cNvPr id="9" name="Straight Connector 8">
            <a:extLst>
              <a:ext uri="{FF2B5EF4-FFF2-40B4-BE49-F238E27FC236}">
                <a16:creationId xmlns:a16="http://schemas.microsoft.com/office/drawing/2014/main" id="{E1CF28F7-31EE-11BD-10B4-A8C1693B2601}"/>
              </a:ext>
            </a:extLst>
          </p:cNvPr>
          <p:cNvCxnSpPr>
            <a:cxnSpLocks/>
          </p:cNvCxnSpPr>
          <p:nvPr/>
        </p:nvCxnSpPr>
        <p:spPr>
          <a:xfrm>
            <a:off x="359999" y="3076227"/>
            <a:ext cx="1008743"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B6672BF3-E187-2622-27B6-39663BA879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9999" y="4285941"/>
            <a:ext cx="1481563" cy="1481563"/>
          </a:xfrm>
          <a:prstGeom prst="rect">
            <a:avLst/>
          </a:prstGeom>
        </p:spPr>
      </p:pic>
    </p:spTree>
    <p:extLst>
      <p:ext uri="{BB962C8B-B14F-4D97-AF65-F5344CB8AC3E}">
        <p14:creationId xmlns:p14="http://schemas.microsoft.com/office/powerpoint/2010/main" val="151135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693FE4-1FD7-67CD-7168-57641EF69A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65" r="9693"/>
          <a:stretch/>
        </p:blipFill>
        <p:spPr>
          <a:xfrm>
            <a:off x="2637961" y="2557731"/>
            <a:ext cx="3364323" cy="2594477"/>
          </a:xfrm>
          <a:prstGeom prst="rect">
            <a:avLst/>
          </a:prstGeom>
        </p:spPr>
      </p:pic>
      <p:sp>
        <p:nvSpPr>
          <p:cNvPr id="6" name="Rectangle 5">
            <a:extLst>
              <a:ext uri="{FF2B5EF4-FFF2-40B4-BE49-F238E27FC236}">
                <a16:creationId xmlns:a16="http://schemas.microsoft.com/office/drawing/2014/main" id="{0BABD179-CC39-37CF-1F54-927400593E66}"/>
              </a:ext>
            </a:extLst>
          </p:cNvPr>
          <p:cNvSpPr/>
          <p:nvPr/>
        </p:nvSpPr>
        <p:spPr bwMode="ltGray">
          <a:xfrm>
            <a:off x="9349901" y="1792705"/>
            <a:ext cx="2476610" cy="4108865"/>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400" b="0" err="1"/>
          </a:p>
        </p:txBody>
      </p:sp>
      <p:sp>
        <p:nvSpPr>
          <p:cNvPr id="2" name="Rectangle 1">
            <a:extLst>
              <a:ext uri="{FF2B5EF4-FFF2-40B4-BE49-F238E27FC236}">
                <a16:creationId xmlns:a16="http://schemas.microsoft.com/office/drawing/2014/main" id="{673C9509-F6DD-E3A8-E331-129EB9FE3E7B}"/>
              </a:ext>
            </a:extLst>
          </p:cNvPr>
          <p:cNvSpPr/>
          <p:nvPr/>
        </p:nvSpPr>
        <p:spPr bwMode="ltGray">
          <a:xfrm>
            <a:off x="359999" y="849044"/>
            <a:ext cx="11466512" cy="76619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p:cNvSpPr>
            <a:spLocks noGrp="1"/>
          </p:cNvSpPr>
          <p:nvPr>
            <p:ph type="title"/>
          </p:nvPr>
        </p:nvSpPr>
        <p:spPr/>
        <p:txBody>
          <a:bodyPr/>
          <a:lstStyle/>
          <a:p>
            <a:r>
              <a:rPr lang="en-NZ"/>
              <a:t>Division of work</a:t>
            </a:r>
          </a:p>
        </p:txBody>
      </p:sp>
      <p:sp>
        <p:nvSpPr>
          <p:cNvPr id="4" name="Text Placeholder 3"/>
          <p:cNvSpPr>
            <a:spLocks noGrp="1"/>
          </p:cNvSpPr>
          <p:nvPr>
            <p:ph type="body" sz="quarter" idx="4294967295"/>
          </p:nvPr>
        </p:nvSpPr>
        <p:spPr>
          <a:xfrm>
            <a:off x="505719" y="956430"/>
            <a:ext cx="10996470" cy="658813"/>
          </a:xfrm>
        </p:spPr>
        <p:txBody>
          <a:bodyPr/>
          <a:lstStyle/>
          <a:p>
            <a:r>
              <a:rPr lang="en-NZ" sz="1200"/>
              <a:t>Fifty-six percent of creative professionals only work within the creative sector, meaning that 44% also undertake paid work outside of the sector. Those engaging in work outside of the sector are more likely to work in music and sound, and the performing arts. They also tend to be in the earlier stages of their career and working in the gig economy.</a:t>
            </a:r>
          </a:p>
        </p:txBody>
      </p:sp>
      <p:sp>
        <p:nvSpPr>
          <p:cNvPr id="5" name="Text Placeholder 4"/>
          <p:cNvSpPr>
            <a:spLocks noGrp="1"/>
          </p:cNvSpPr>
          <p:nvPr>
            <p:ph type="body" sz="quarter" idx="4294967295"/>
          </p:nvPr>
        </p:nvSpPr>
        <p:spPr>
          <a:xfrm>
            <a:off x="5496347" y="6316505"/>
            <a:ext cx="4032664" cy="252413"/>
          </a:xfrm>
        </p:spPr>
        <p:txBody>
          <a:bodyPr/>
          <a:lstStyle/>
          <a:p>
            <a:r>
              <a:rPr lang="en-NZ" sz="800"/>
              <a:t>Source: F3. In the financial year ending 31 March 2022 did you undertake paid work outside of the creative sector or in a non-creative role?</a:t>
            </a:r>
            <a:br>
              <a:rPr lang="en-NZ" sz="800"/>
            </a:br>
            <a:r>
              <a:rPr lang="en-NZ" sz="800"/>
              <a:t>Base: Total (n=603). </a:t>
            </a:r>
          </a:p>
        </p:txBody>
      </p:sp>
      <p:sp>
        <p:nvSpPr>
          <p:cNvPr id="15" name="Rectangle 14">
            <a:extLst>
              <a:ext uri="{FF2B5EF4-FFF2-40B4-BE49-F238E27FC236}">
                <a16:creationId xmlns:a16="http://schemas.microsoft.com/office/drawing/2014/main" id="{065751C5-1B02-4263-A70F-BDCD3F4108B5}"/>
              </a:ext>
            </a:extLst>
          </p:cNvPr>
          <p:cNvSpPr/>
          <p:nvPr/>
        </p:nvSpPr>
        <p:spPr>
          <a:xfrm>
            <a:off x="9387711" y="1850844"/>
            <a:ext cx="2438799" cy="4156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80000" bIns="45720" numCol="1" spcCol="0" rtlCol="0" fromWordArt="0" anchor="t" anchorCtr="0" forceAA="0" compatLnSpc="1">
            <a:prstTxWarp prst="textNoShape">
              <a:avLst/>
            </a:prstTxWarp>
            <a:noAutofit/>
          </a:bodyPr>
          <a:lstStyle/>
          <a:p>
            <a:pPr marL="14288">
              <a:spcAft>
                <a:spcPts val="1200"/>
              </a:spcAft>
            </a:pPr>
            <a:r>
              <a:rPr lang="en-NZ" sz="1200" b="1">
                <a:solidFill>
                  <a:schemeClr val="bg1"/>
                </a:solidFill>
              </a:rPr>
              <a:t>More likely than average (44%) to also work outside of the creative sector:</a:t>
            </a:r>
          </a:p>
          <a:p>
            <a:pPr marL="300038" indent="-285750">
              <a:spcAft>
                <a:spcPts val="1200"/>
              </a:spcAft>
              <a:buFont typeface="Arial" panose="020B0604020202020204" pitchFamily="34" charset="0"/>
              <a:buChar char="‒"/>
            </a:pPr>
            <a:r>
              <a:rPr lang="en-NZ" sz="1200">
                <a:solidFill>
                  <a:schemeClr val="bg1"/>
                </a:solidFill>
              </a:rPr>
              <a:t>Music and sound artists (58%) </a:t>
            </a:r>
          </a:p>
          <a:p>
            <a:pPr marL="300038" indent="-285750">
              <a:spcAft>
                <a:spcPts val="1200"/>
              </a:spcAft>
              <a:buFont typeface="Arial" panose="020B0604020202020204" pitchFamily="34" charset="0"/>
              <a:buChar char="‒"/>
            </a:pPr>
            <a:r>
              <a:rPr lang="en-NZ" sz="1200">
                <a:solidFill>
                  <a:schemeClr val="bg1"/>
                </a:solidFill>
              </a:rPr>
              <a:t>Creative professionals who are becoming established in their career (55%)</a:t>
            </a:r>
          </a:p>
          <a:p>
            <a:pPr marL="300038" indent="-285750">
              <a:spcAft>
                <a:spcPts val="1200"/>
              </a:spcAft>
              <a:buFont typeface="Arial" panose="020B0604020202020204" pitchFamily="34" charset="0"/>
              <a:buChar char="‒"/>
            </a:pPr>
            <a:r>
              <a:rPr lang="en-NZ" sz="1200">
                <a:solidFill>
                  <a:schemeClr val="bg1"/>
                </a:solidFill>
              </a:rPr>
              <a:t>People working in the performing arts (54%) </a:t>
            </a:r>
          </a:p>
          <a:p>
            <a:pPr marL="300038" indent="-285750">
              <a:spcAft>
                <a:spcPts val="1200"/>
              </a:spcAft>
              <a:buFont typeface="Arial" panose="020B0604020202020204" pitchFamily="34" charset="0"/>
              <a:buChar char="‒"/>
            </a:pPr>
            <a:r>
              <a:rPr lang="en-NZ" sz="1200">
                <a:solidFill>
                  <a:schemeClr val="bg1"/>
                </a:solidFill>
              </a:rPr>
              <a:t>Those who work in the gig economy (50%).</a:t>
            </a:r>
          </a:p>
        </p:txBody>
      </p:sp>
      <p:sp>
        <p:nvSpPr>
          <p:cNvPr id="9" name="TextBox 8">
            <a:extLst>
              <a:ext uri="{FF2B5EF4-FFF2-40B4-BE49-F238E27FC236}">
                <a16:creationId xmlns:a16="http://schemas.microsoft.com/office/drawing/2014/main" id="{F3B1CC91-90AB-A557-6258-655D455C67DD}"/>
              </a:ext>
            </a:extLst>
          </p:cNvPr>
          <p:cNvSpPr txBox="1"/>
          <p:nvPr/>
        </p:nvSpPr>
        <p:spPr>
          <a:xfrm>
            <a:off x="6841061" y="3016665"/>
            <a:ext cx="2265994" cy="1631216"/>
          </a:xfrm>
          <a:prstGeom prst="rect">
            <a:avLst/>
          </a:prstGeom>
          <a:noFill/>
        </p:spPr>
        <p:txBody>
          <a:bodyPr wrap="square">
            <a:spAutoFit/>
          </a:bodyPr>
          <a:lstStyle/>
          <a:p>
            <a:pPr algn="ctr" fontAlgn="b"/>
            <a:r>
              <a:rPr lang="en-US" sz="2000" b="1" i="0" u="none" strike="noStrike">
                <a:solidFill>
                  <a:srgbClr val="C46C6F"/>
                </a:solidFill>
                <a:effectLst/>
                <a:latin typeface="+mj-lt"/>
              </a:rPr>
              <a:t>Undertake paid work outside of the creative sector, </a:t>
            </a:r>
          </a:p>
          <a:p>
            <a:pPr algn="ctr" fontAlgn="b"/>
            <a:r>
              <a:rPr lang="en-US" sz="2000" b="1" i="0" u="none" strike="noStrike">
                <a:solidFill>
                  <a:srgbClr val="C46C6F"/>
                </a:solidFill>
                <a:effectLst/>
                <a:latin typeface="+mj-lt"/>
              </a:rPr>
              <a:t>44%</a:t>
            </a:r>
          </a:p>
        </p:txBody>
      </p:sp>
      <p:sp>
        <p:nvSpPr>
          <p:cNvPr id="13" name="Rectangle 12">
            <a:extLst>
              <a:ext uri="{FF2B5EF4-FFF2-40B4-BE49-F238E27FC236}">
                <a16:creationId xmlns:a16="http://schemas.microsoft.com/office/drawing/2014/main" id="{FF2CAAB6-1FBC-7DFA-285A-5B53C749F86D}"/>
              </a:ext>
            </a:extLst>
          </p:cNvPr>
          <p:cNvSpPr/>
          <p:nvPr/>
        </p:nvSpPr>
        <p:spPr bwMode="ltGray">
          <a:xfrm>
            <a:off x="2307265" y="2137144"/>
            <a:ext cx="1212112" cy="329609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6" name="Rectangle 15">
            <a:extLst>
              <a:ext uri="{FF2B5EF4-FFF2-40B4-BE49-F238E27FC236}">
                <a16:creationId xmlns:a16="http://schemas.microsoft.com/office/drawing/2014/main" id="{3B538B1C-4551-2DD6-BE65-4FFC20871C86}"/>
              </a:ext>
            </a:extLst>
          </p:cNvPr>
          <p:cNvSpPr/>
          <p:nvPr/>
        </p:nvSpPr>
        <p:spPr bwMode="ltGray">
          <a:xfrm rot="5400000">
            <a:off x="4666515" y="566424"/>
            <a:ext cx="843528" cy="329609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7" name="Rectangle 16">
            <a:extLst>
              <a:ext uri="{FF2B5EF4-FFF2-40B4-BE49-F238E27FC236}">
                <a16:creationId xmlns:a16="http://schemas.microsoft.com/office/drawing/2014/main" id="{3B0D849C-B173-4C78-4AEC-6CF3A9EAF375}"/>
              </a:ext>
            </a:extLst>
          </p:cNvPr>
          <p:cNvSpPr/>
          <p:nvPr/>
        </p:nvSpPr>
        <p:spPr bwMode="ltGray">
          <a:xfrm rot="5400000">
            <a:off x="4437304" y="3856229"/>
            <a:ext cx="843528" cy="329609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8" name="Rectangle 17">
            <a:extLst>
              <a:ext uri="{FF2B5EF4-FFF2-40B4-BE49-F238E27FC236}">
                <a16:creationId xmlns:a16="http://schemas.microsoft.com/office/drawing/2014/main" id="{64A46A09-F992-7107-DBB9-D01A6839F6F0}"/>
              </a:ext>
            </a:extLst>
          </p:cNvPr>
          <p:cNvSpPr/>
          <p:nvPr/>
        </p:nvSpPr>
        <p:spPr bwMode="ltGray">
          <a:xfrm>
            <a:off x="2396283" y="2030178"/>
            <a:ext cx="4646428" cy="3843140"/>
          </a:xfrm>
          <a:prstGeom prst="rect">
            <a:avLst/>
          </a:pr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12" name="Chart 11">
            <a:extLst>
              <a:ext uri="{FF2B5EF4-FFF2-40B4-BE49-F238E27FC236}">
                <a16:creationId xmlns:a16="http://schemas.microsoft.com/office/drawing/2014/main" id="{44CDB072-79B8-32BE-CBD5-589B07E32796}"/>
              </a:ext>
            </a:extLst>
          </p:cNvPr>
          <p:cNvGraphicFramePr/>
          <p:nvPr>
            <p:extLst>
              <p:ext uri="{D42A27DB-BD31-4B8C-83A1-F6EECF244321}">
                <p14:modId xmlns:p14="http://schemas.microsoft.com/office/powerpoint/2010/main" val="1177412654"/>
              </p:ext>
            </p:extLst>
          </p:nvPr>
        </p:nvGraphicFramePr>
        <p:xfrm>
          <a:off x="1133042" y="1792705"/>
          <a:ext cx="6991429" cy="415656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2747249-A32C-D89A-D486-2074AE2D5180}"/>
              </a:ext>
            </a:extLst>
          </p:cNvPr>
          <p:cNvSpPr txBox="1"/>
          <p:nvPr/>
        </p:nvSpPr>
        <p:spPr>
          <a:xfrm>
            <a:off x="987322" y="3315134"/>
            <a:ext cx="1595924" cy="1323439"/>
          </a:xfrm>
          <a:prstGeom prst="rect">
            <a:avLst/>
          </a:prstGeom>
          <a:noFill/>
        </p:spPr>
        <p:txBody>
          <a:bodyPr wrap="square">
            <a:spAutoFit/>
          </a:bodyPr>
          <a:lstStyle/>
          <a:p>
            <a:pPr algn="ctr" fontAlgn="b"/>
            <a:r>
              <a:rPr lang="en-US" sz="2000" b="1" i="0" u="none" strike="noStrike">
                <a:solidFill>
                  <a:srgbClr val="3B98B7"/>
                </a:solidFill>
                <a:effectLst/>
                <a:latin typeface="+mj-lt"/>
              </a:rPr>
              <a:t>Work in the creative sector only, 56%</a:t>
            </a:r>
          </a:p>
        </p:txBody>
      </p:sp>
      <p:sp>
        <p:nvSpPr>
          <p:cNvPr id="14" name="Slide Number Placeholder 13">
            <a:extLst>
              <a:ext uri="{FF2B5EF4-FFF2-40B4-BE49-F238E27FC236}">
                <a16:creationId xmlns:a16="http://schemas.microsoft.com/office/drawing/2014/main" id="{A3F18CB8-6302-051E-51C1-2526F68EE147}"/>
              </a:ext>
            </a:extLst>
          </p:cNvPr>
          <p:cNvSpPr>
            <a:spLocks noGrp="1"/>
          </p:cNvSpPr>
          <p:nvPr>
            <p:ph type="sldNum" sz="quarter" idx="10"/>
          </p:nvPr>
        </p:nvSpPr>
        <p:spPr/>
        <p:txBody>
          <a:bodyPr/>
          <a:lstStyle/>
          <a:p>
            <a:fld id="{4034BEE3-566C-4068-A777-C3A4762E861B}" type="slidenum">
              <a:rPr lang="en-GB" smtClean="0"/>
              <a:pPr/>
              <a:t>19</a:t>
            </a:fld>
            <a:endParaRPr lang="en-GB"/>
          </a:p>
        </p:txBody>
      </p:sp>
    </p:spTree>
    <p:extLst>
      <p:ext uri="{BB962C8B-B14F-4D97-AF65-F5344CB8AC3E}">
        <p14:creationId xmlns:p14="http://schemas.microsoft.com/office/powerpoint/2010/main" val="3123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ject 2">
            <a:extLst>
              <a:ext uri="{FF2B5EF4-FFF2-40B4-BE49-F238E27FC236}">
                <a16:creationId xmlns:a16="http://schemas.microsoft.com/office/drawing/2014/main" id="{9E507EF5-608C-577B-60B1-0A88FD75DADD}"/>
              </a:ext>
            </a:extLst>
          </p:cNvPr>
          <p:cNvPicPr/>
          <p:nvPr/>
        </p:nvPicPr>
        <p:blipFill rotWithShape="1">
          <a:blip r:embed="rId2" cstate="screen">
            <a:extLst>
              <a:ext uri="{28A0092B-C50C-407E-A947-70E740481C1C}">
                <a14:useLocalDpi xmlns:a14="http://schemas.microsoft.com/office/drawing/2010/main"/>
              </a:ext>
            </a:extLst>
          </a:blip>
          <a:srcRect t="4488" b="16220"/>
          <a:stretch/>
        </p:blipFill>
        <p:spPr>
          <a:xfrm>
            <a:off x="6737684" y="237875"/>
            <a:ext cx="5089190" cy="5709325"/>
          </a:xfrm>
          <a:prstGeom prst="rect">
            <a:avLst/>
          </a:prstGeom>
        </p:spPr>
      </p:pic>
      <p:sp>
        <p:nvSpPr>
          <p:cNvPr id="22" name="Rectangle 21">
            <a:extLst>
              <a:ext uri="{FF2B5EF4-FFF2-40B4-BE49-F238E27FC236}">
                <a16:creationId xmlns:a16="http://schemas.microsoft.com/office/drawing/2014/main" id="{C3DCE493-BAC0-8C9F-75D0-1C9CA2C5DC2C}"/>
              </a:ext>
            </a:extLst>
          </p:cNvPr>
          <p:cNvSpPr/>
          <p:nvPr/>
        </p:nvSpPr>
        <p:spPr bwMode="ltGray">
          <a:xfrm>
            <a:off x="360363" y="237875"/>
            <a:ext cx="6569826" cy="5709325"/>
          </a:xfrm>
          <a:prstGeom prst="rect">
            <a:avLst/>
          </a:prstGeom>
          <a:solidFill>
            <a:srgbClr val="1D4B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a:p>
        </p:txBody>
      </p:sp>
      <p:sp>
        <p:nvSpPr>
          <p:cNvPr id="8" name="TextBox 7">
            <a:extLst>
              <a:ext uri="{FF2B5EF4-FFF2-40B4-BE49-F238E27FC236}">
                <a16:creationId xmlns:a16="http://schemas.microsoft.com/office/drawing/2014/main" id="{89357F7D-7560-4AD3-9C52-273CACF7528F}"/>
              </a:ext>
            </a:extLst>
          </p:cNvPr>
          <p:cNvSpPr txBox="1"/>
          <p:nvPr/>
        </p:nvSpPr>
        <p:spPr>
          <a:xfrm>
            <a:off x="876256" y="1167861"/>
            <a:ext cx="4133058" cy="984885"/>
          </a:xfrm>
          <a:prstGeom prst="rect">
            <a:avLst/>
          </a:prstGeom>
          <a:noFill/>
        </p:spPr>
        <p:txBody>
          <a:bodyPr wrap="square" lIns="0" tIns="0" rIns="0" bIns="0" rtlCol="0">
            <a:spAutoFit/>
          </a:bodyPr>
          <a:lstStyle/>
          <a:p>
            <a:r>
              <a:rPr lang="en-NZ" sz="3200" dirty="0">
                <a:solidFill>
                  <a:schemeClr val="bg1"/>
                </a:solidFill>
              </a:rPr>
              <a:t>Acknowledgments</a:t>
            </a:r>
          </a:p>
          <a:p>
            <a:endParaRPr lang="en-NZ" sz="3200" dirty="0">
              <a:solidFill>
                <a:schemeClr val="bg1"/>
              </a:solidFill>
            </a:endParaRPr>
          </a:p>
        </p:txBody>
      </p:sp>
      <p:sp>
        <p:nvSpPr>
          <p:cNvPr id="7" name="TextBox 6">
            <a:extLst>
              <a:ext uri="{FF2B5EF4-FFF2-40B4-BE49-F238E27FC236}">
                <a16:creationId xmlns:a16="http://schemas.microsoft.com/office/drawing/2014/main" id="{E76A9C63-301E-4ADA-BF91-072E129900ED}"/>
              </a:ext>
            </a:extLst>
          </p:cNvPr>
          <p:cNvSpPr txBox="1"/>
          <p:nvPr/>
        </p:nvSpPr>
        <p:spPr>
          <a:xfrm>
            <a:off x="876256" y="2152746"/>
            <a:ext cx="3613857" cy="3200876"/>
          </a:xfrm>
          <a:prstGeom prst="rect">
            <a:avLst/>
          </a:prstGeom>
          <a:noFill/>
        </p:spPr>
        <p:txBody>
          <a:bodyPr wrap="square" lIns="0" tIns="0" rIns="0" bIns="0" rtlCol="0">
            <a:spAutoFit/>
          </a:bodyPr>
          <a:lstStyle/>
          <a:p>
            <a:r>
              <a:rPr lang="en-NZ" sz="1600" dirty="0">
                <a:solidFill>
                  <a:schemeClr val="bg1"/>
                </a:solidFill>
              </a:rPr>
              <a:t>Creative New Zealand Toi Aotearoa, NZ On Air </a:t>
            </a:r>
            <a:r>
              <a:rPr lang="en-NZ" sz="1600" dirty="0" err="1">
                <a:solidFill>
                  <a:schemeClr val="bg1"/>
                </a:solidFill>
              </a:rPr>
              <a:t>Irirangi</a:t>
            </a:r>
            <a:r>
              <a:rPr lang="en-NZ" sz="1600" dirty="0">
                <a:solidFill>
                  <a:schemeClr val="bg1"/>
                </a:solidFill>
              </a:rPr>
              <a:t> Te Motu and Kantar Public would like to thank all the creative professionals who took part in the survey, and the following arts organisations that supported the research: Arts Access Aotearoa, Te </a:t>
            </a:r>
            <a:r>
              <a:rPr lang="en-NZ" sz="1600" dirty="0" err="1">
                <a:solidFill>
                  <a:schemeClr val="bg1"/>
                </a:solidFill>
              </a:rPr>
              <a:t>Matatini</a:t>
            </a:r>
            <a:r>
              <a:rPr lang="en-NZ" sz="1600" dirty="0">
                <a:solidFill>
                  <a:schemeClr val="bg1"/>
                </a:solidFill>
              </a:rPr>
              <a:t>, Te M</a:t>
            </a:r>
            <a:r>
              <a:rPr lang="mi-NZ" sz="1600" dirty="0">
                <a:solidFill>
                  <a:schemeClr val="bg1"/>
                </a:solidFill>
              </a:rPr>
              <a:t>āngai Pāho, Te Taumata Toi-a-iwi and members of The G8 including </a:t>
            </a:r>
            <a:r>
              <a:rPr lang="mi-NZ" sz="1600" dirty="0" err="1">
                <a:solidFill>
                  <a:schemeClr val="bg1"/>
                </a:solidFill>
              </a:rPr>
              <a:t>the</a:t>
            </a:r>
            <a:r>
              <a:rPr lang="mi-NZ" sz="1600" dirty="0">
                <a:solidFill>
                  <a:schemeClr val="bg1"/>
                </a:solidFill>
              </a:rPr>
              <a:t> G8, Te Tairāwhiti Arts Festival, Taki Rua, Kia Mau Festival and Te Pou.</a:t>
            </a:r>
            <a:endParaRPr lang="en-NZ" sz="1600" dirty="0">
              <a:solidFill>
                <a:schemeClr val="bg1"/>
              </a:solidFill>
            </a:endParaRPr>
          </a:p>
          <a:p>
            <a:endParaRPr lang="en-NZ" sz="1600" dirty="0">
              <a:solidFill>
                <a:schemeClr val="bg1"/>
              </a:solidFill>
            </a:endParaRPr>
          </a:p>
        </p:txBody>
      </p:sp>
      <p:grpSp>
        <p:nvGrpSpPr>
          <p:cNvPr id="4" name="Group 3">
            <a:extLst>
              <a:ext uri="{FF2B5EF4-FFF2-40B4-BE49-F238E27FC236}">
                <a16:creationId xmlns:a16="http://schemas.microsoft.com/office/drawing/2014/main" id="{BDC1A57E-62FC-DE30-705D-55851422C12B}"/>
              </a:ext>
            </a:extLst>
          </p:cNvPr>
          <p:cNvGrpSpPr/>
          <p:nvPr/>
        </p:nvGrpSpPr>
        <p:grpSpPr>
          <a:xfrm>
            <a:off x="4641286" y="77286"/>
            <a:ext cx="6053933" cy="6780714"/>
            <a:chOff x="4388240" y="225802"/>
            <a:chExt cx="6357989" cy="7121273"/>
          </a:xfrm>
          <a:solidFill>
            <a:srgbClr val="FFFFFF">
              <a:alpha val="5098"/>
            </a:srgbClr>
          </a:solidFill>
        </p:grpSpPr>
        <p:sp>
          <p:nvSpPr>
            <p:cNvPr id="6" name="Freeform 7">
              <a:extLst>
                <a:ext uri="{FF2B5EF4-FFF2-40B4-BE49-F238E27FC236}">
                  <a16:creationId xmlns:a16="http://schemas.microsoft.com/office/drawing/2014/main" id="{0779544A-4B42-279B-14FC-D5D8EC0F252A}"/>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2" name="Freeform 8">
              <a:extLst>
                <a:ext uri="{FF2B5EF4-FFF2-40B4-BE49-F238E27FC236}">
                  <a16:creationId xmlns:a16="http://schemas.microsoft.com/office/drawing/2014/main" id="{D9CD3037-C34E-58AB-9077-9C79EEBF66C0}"/>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cxnSp>
        <p:nvCxnSpPr>
          <p:cNvPr id="13" name="Straight Connector 12">
            <a:extLst>
              <a:ext uri="{FF2B5EF4-FFF2-40B4-BE49-F238E27FC236}">
                <a16:creationId xmlns:a16="http://schemas.microsoft.com/office/drawing/2014/main" id="{90DC6DD2-1910-9A21-0195-E892D8B34927}"/>
              </a:ext>
            </a:extLst>
          </p:cNvPr>
          <p:cNvCxnSpPr>
            <a:cxnSpLocks/>
          </p:cNvCxnSpPr>
          <p:nvPr/>
        </p:nvCxnSpPr>
        <p:spPr>
          <a:xfrm>
            <a:off x="876256" y="1866048"/>
            <a:ext cx="1008743" cy="0"/>
          </a:xfrm>
          <a:prstGeom prst="line">
            <a:avLst/>
          </a:prstGeom>
          <a:ln w="38100">
            <a:solidFill>
              <a:srgbClr val="C46C6F"/>
            </a:solidFill>
            <a:tailEnd type="non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F82CBBA-2D52-AE00-225B-3ABB8FA8F80B}"/>
              </a:ext>
            </a:extLst>
          </p:cNvPr>
          <p:cNvSpPr>
            <a:spLocks noGrp="1"/>
          </p:cNvSpPr>
          <p:nvPr>
            <p:ph type="sldNum" sz="quarter" idx="10"/>
          </p:nvPr>
        </p:nvSpPr>
        <p:spPr/>
        <p:txBody>
          <a:bodyPr/>
          <a:lstStyle/>
          <a:p>
            <a:fld id="{4034BEE3-566C-4068-A777-C3A4762E861B}" type="slidenum">
              <a:rPr lang="en-GB" smtClean="0"/>
              <a:pPr/>
              <a:t>2</a:t>
            </a:fld>
            <a:endParaRPr lang="en-GB"/>
          </a:p>
        </p:txBody>
      </p:sp>
    </p:spTree>
    <p:extLst>
      <p:ext uri="{BB962C8B-B14F-4D97-AF65-F5344CB8AC3E}">
        <p14:creationId xmlns:p14="http://schemas.microsoft.com/office/powerpoint/2010/main" val="7443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2347258890"/>
              </p:ext>
            </p:extLst>
          </p:nvPr>
        </p:nvGraphicFramePr>
        <p:xfrm>
          <a:off x="0" y="1535366"/>
          <a:ext cx="12020550" cy="55427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9949747-4E85-F2DE-6674-64923BD93AA7}"/>
              </a:ext>
            </a:extLst>
          </p:cNvPr>
          <p:cNvSpPr/>
          <p:nvPr/>
        </p:nvSpPr>
        <p:spPr bwMode="ltGray">
          <a:xfrm>
            <a:off x="359999" y="849044"/>
            <a:ext cx="11466512" cy="54798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Hours worked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4294967295"/>
          </p:nvPr>
        </p:nvSpPr>
        <p:spPr>
          <a:xfrm>
            <a:off x="434974" y="907686"/>
            <a:ext cx="11391900" cy="282939"/>
          </a:xfrm>
        </p:spPr>
        <p:txBody>
          <a:bodyPr/>
          <a:lstStyle/>
          <a:p>
            <a:r>
              <a:rPr lang="en-NZ" sz="1200" dirty="0"/>
              <a:t>Creative professionals who only work in the creative sector spend an average of 45 hours a week on their work. Those who also do work outside of the sector are working an average of 40 hours in total, with just over half of their time spent on creative work (24 hours).</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473038" y="6195173"/>
            <a:ext cx="6197594" cy="232109"/>
          </a:xfrm>
        </p:spPr>
        <p:txBody>
          <a:bodyPr/>
          <a:lstStyle/>
          <a:p>
            <a:pPr>
              <a:spcBef>
                <a:spcPts val="0"/>
              </a:spcBef>
            </a:pPr>
            <a:r>
              <a:rPr lang="en-NZ" sz="800" dirty="0"/>
              <a:t>Note: The mean, rather than the median, has been used here because there is a maximum number of hours in a week, therefore limiting the potential for outliers to impact the results. Indeed, respondents were not allowed to enter an answer greater than 168 hours | Source: F5. How many working hours would you say you did in a typical week in the financial year ending 31 March 2022? | F5A. In the year ending 31 March 2022, how many hours per week did you spend doing creative work on average? | Base: Creative professionals who only work in the creative sector (n=303); creative professionals who also do work outside of the creative sector (n=227). </a:t>
            </a:r>
          </a:p>
        </p:txBody>
      </p:sp>
      <p:sp>
        <p:nvSpPr>
          <p:cNvPr id="56" name="Rectangle 55"/>
          <p:cNvSpPr/>
          <p:nvPr/>
        </p:nvSpPr>
        <p:spPr>
          <a:xfrm>
            <a:off x="10496021" y="1813736"/>
            <a:ext cx="567783" cy="2492990"/>
          </a:xfrm>
          <a:prstGeom prst="rect">
            <a:avLst/>
          </a:prstGeom>
        </p:spPr>
        <p:txBody>
          <a:bodyPr wrap="none">
            <a:spAutoFit/>
          </a:bodyPr>
          <a:lstStyle/>
          <a:p>
            <a:pPr algn="ctr"/>
            <a:r>
              <a:rPr lang="en-NZ" sz="1200" dirty="0"/>
              <a:t>Mean</a:t>
            </a:r>
          </a:p>
          <a:p>
            <a:pPr algn="ctr"/>
            <a:endParaRPr lang="en-NZ" sz="1200" dirty="0"/>
          </a:p>
          <a:p>
            <a:pPr algn="ctr"/>
            <a:r>
              <a:rPr lang="en-NZ" b="1" dirty="0"/>
              <a:t>45</a:t>
            </a:r>
          </a:p>
          <a:p>
            <a:pPr algn="ctr"/>
            <a:endParaRPr lang="en-NZ" sz="1200" dirty="0"/>
          </a:p>
          <a:p>
            <a:pPr algn="ctr"/>
            <a:endParaRPr lang="en-NZ" sz="1400" b="1" dirty="0"/>
          </a:p>
          <a:p>
            <a:pPr algn="ctr"/>
            <a:endParaRPr lang="en-NZ" sz="1400" b="1" dirty="0"/>
          </a:p>
          <a:p>
            <a:pPr algn="ctr"/>
            <a:endParaRPr lang="en-NZ" sz="1400" b="1" dirty="0"/>
          </a:p>
          <a:p>
            <a:pPr algn="ctr"/>
            <a:endParaRPr lang="en-NZ" sz="1400" b="1" dirty="0"/>
          </a:p>
          <a:p>
            <a:pPr algn="ctr"/>
            <a:endParaRPr lang="en-NZ" sz="1400" b="1" dirty="0"/>
          </a:p>
          <a:p>
            <a:pPr algn="ctr"/>
            <a:endParaRPr lang="en-NZ" sz="1400" b="1" dirty="0"/>
          </a:p>
          <a:p>
            <a:pPr algn="ctr"/>
            <a:endParaRPr lang="en-NZ" b="1" dirty="0"/>
          </a:p>
        </p:txBody>
      </p:sp>
      <p:sp>
        <p:nvSpPr>
          <p:cNvPr id="7" name="Rectangle 6">
            <a:extLst>
              <a:ext uri="{FF2B5EF4-FFF2-40B4-BE49-F238E27FC236}">
                <a16:creationId xmlns:a16="http://schemas.microsoft.com/office/drawing/2014/main" id="{DA8540DB-8989-2C00-2F62-DF1C32CC6CAB}"/>
              </a:ext>
            </a:extLst>
          </p:cNvPr>
          <p:cNvSpPr/>
          <p:nvPr/>
        </p:nvSpPr>
        <p:spPr bwMode="ltGray">
          <a:xfrm>
            <a:off x="367281" y="1441296"/>
            <a:ext cx="11457438" cy="289555"/>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1" name="TextBox 10">
            <a:extLst>
              <a:ext uri="{FF2B5EF4-FFF2-40B4-BE49-F238E27FC236}">
                <a16:creationId xmlns:a16="http://schemas.microsoft.com/office/drawing/2014/main" id="{1934E04A-380B-8783-3842-C7FD12ADF58B}"/>
              </a:ext>
            </a:extLst>
          </p:cNvPr>
          <p:cNvSpPr txBox="1"/>
          <p:nvPr/>
        </p:nvSpPr>
        <p:spPr>
          <a:xfrm>
            <a:off x="359999" y="1427373"/>
            <a:ext cx="6030168" cy="307777"/>
          </a:xfrm>
          <a:prstGeom prst="rect">
            <a:avLst/>
          </a:prstGeom>
          <a:noFill/>
        </p:spPr>
        <p:txBody>
          <a:bodyPr wrap="square">
            <a:spAutoFit/>
          </a:bodyPr>
          <a:lstStyle/>
          <a:p>
            <a:r>
              <a:rPr lang="en-NZ" sz="1400" b="1" dirty="0">
                <a:solidFill>
                  <a:schemeClr val="bg1"/>
                </a:solidFill>
              </a:rPr>
              <a:t>Creative professionals who only work in the creative sector (56%)</a:t>
            </a:r>
          </a:p>
        </p:txBody>
      </p:sp>
      <p:sp>
        <p:nvSpPr>
          <p:cNvPr id="12" name="Rectangle 11">
            <a:extLst>
              <a:ext uri="{FF2B5EF4-FFF2-40B4-BE49-F238E27FC236}">
                <a16:creationId xmlns:a16="http://schemas.microsoft.com/office/drawing/2014/main" id="{0A3595C4-DE5F-9580-8BD0-39431E510E30}"/>
              </a:ext>
            </a:extLst>
          </p:cNvPr>
          <p:cNvSpPr/>
          <p:nvPr/>
        </p:nvSpPr>
        <p:spPr bwMode="ltGray">
          <a:xfrm>
            <a:off x="368899" y="2913485"/>
            <a:ext cx="11457438" cy="289555"/>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3" name="TextBox 12">
            <a:extLst>
              <a:ext uri="{FF2B5EF4-FFF2-40B4-BE49-F238E27FC236}">
                <a16:creationId xmlns:a16="http://schemas.microsoft.com/office/drawing/2014/main" id="{77E0F015-507D-56D6-DA0C-89C419974AF0}"/>
              </a:ext>
            </a:extLst>
          </p:cNvPr>
          <p:cNvSpPr txBox="1"/>
          <p:nvPr/>
        </p:nvSpPr>
        <p:spPr>
          <a:xfrm>
            <a:off x="361616" y="2899562"/>
            <a:ext cx="8697323" cy="307777"/>
          </a:xfrm>
          <a:prstGeom prst="rect">
            <a:avLst/>
          </a:prstGeom>
          <a:noFill/>
        </p:spPr>
        <p:txBody>
          <a:bodyPr wrap="square">
            <a:spAutoFit/>
          </a:bodyPr>
          <a:lstStyle/>
          <a:p>
            <a:r>
              <a:rPr lang="en-NZ" sz="1400" b="1" dirty="0">
                <a:solidFill>
                  <a:schemeClr val="bg1"/>
                </a:solidFill>
              </a:rPr>
              <a:t>Creative professionals who also do work outside of the creative sector (44%)</a:t>
            </a:r>
          </a:p>
        </p:txBody>
      </p:sp>
      <p:sp>
        <p:nvSpPr>
          <p:cNvPr id="14" name="Rectangle 13">
            <a:extLst>
              <a:ext uri="{FF2B5EF4-FFF2-40B4-BE49-F238E27FC236}">
                <a16:creationId xmlns:a16="http://schemas.microsoft.com/office/drawing/2014/main" id="{EF89CB6C-CAE0-2BA9-B968-F702A42037B1}"/>
              </a:ext>
            </a:extLst>
          </p:cNvPr>
          <p:cNvSpPr/>
          <p:nvPr/>
        </p:nvSpPr>
        <p:spPr>
          <a:xfrm>
            <a:off x="10503682" y="3335343"/>
            <a:ext cx="567783" cy="2369880"/>
          </a:xfrm>
          <a:prstGeom prst="rect">
            <a:avLst/>
          </a:prstGeom>
        </p:spPr>
        <p:txBody>
          <a:bodyPr wrap="none" anchor="b">
            <a:spAutoFit/>
          </a:bodyPr>
          <a:lstStyle/>
          <a:p>
            <a:pPr algn="ctr"/>
            <a:r>
              <a:rPr lang="en-NZ" sz="1200" dirty="0"/>
              <a:t>Mean</a:t>
            </a:r>
          </a:p>
          <a:p>
            <a:pPr algn="ctr"/>
            <a:endParaRPr lang="en-NZ" sz="1200" dirty="0"/>
          </a:p>
          <a:p>
            <a:pPr algn="ctr"/>
            <a:r>
              <a:rPr lang="en-NZ" b="1" dirty="0"/>
              <a:t>40</a:t>
            </a:r>
          </a:p>
          <a:p>
            <a:pPr algn="ctr"/>
            <a:endParaRPr lang="en-NZ" sz="1400" b="1" dirty="0"/>
          </a:p>
          <a:p>
            <a:pPr algn="ctr"/>
            <a:endParaRPr lang="en-NZ" sz="1400" b="1" dirty="0"/>
          </a:p>
          <a:p>
            <a:pPr algn="ctr"/>
            <a:endParaRPr lang="en-NZ" sz="1400" b="1" dirty="0"/>
          </a:p>
          <a:p>
            <a:pPr algn="ctr"/>
            <a:r>
              <a:rPr lang="en-NZ" b="1" dirty="0"/>
              <a:t>24</a:t>
            </a:r>
          </a:p>
          <a:p>
            <a:pPr algn="ctr"/>
            <a:endParaRPr lang="en-NZ" sz="1400" b="1" dirty="0"/>
          </a:p>
          <a:p>
            <a:pPr algn="ctr"/>
            <a:endParaRPr lang="en-NZ" sz="1400" b="1" dirty="0"/>
          </a:p>
          <a:p>
            <a:pPr algn="ctr"/>
            <a:endParaRPr lang="en-NZ" b="1" dirty="0"/>
          </a:p>
        </p:txBody>
      </p:sp>
      <p:sp>
        <p:nvSpPr>
          <p:cNvPr id="5" name="Slide Number Placeholder 4">
            <a:extLst>
              <a:ext uri="{FF2B5EF4-FFF2-40B4-BE49-F238E27FC236}">
                <a16:creationId xmlns:a16="http://schemas.microsoft.com/office/drawing/2014/main" id="{6C14DB59-5F33-A959-BA91-84DD72905F4E}"/>
              </a:ext>
            </a:extLst>
          </p:cNvPr>
          <p:cNvSpPr>
            <a:spLocks noGrp="1"/>
          </p:cNvSpPr>
          <p:nvPr>
            <p:ph type="sldNum" sz="quarter" idx="10"/>
          </p:nvPr>
        </p:nvSpPr>
        <p:spPr/>
        <p:txBody>
          <a:bodyPr/>
          <a:lstStyle/>
          <a:p>
            <a:fld id="{4034BEE3-566C-4068-A777-C3A4762E861B}" type="slidenum">
              <a:rPr lang="en-GB" smtClean="0"/>
              <a:pPr/>
              <a:t>20</a:t>
            </a:fld>
            <a:endParaRPr lang="en-GB"/>
          </a:p>
        </p:txBody>
      </p:sp>
    </p:spTree>
    <p:extLst>
      <p:ext uri="{BB962C8B-B14F-4D97-AF65-F5344CB8AC3E}">
        <p14:creationId xmlns:p14="http://schemas.microsoft.com/office/powerpoint/2010/main" val="4433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E511BDA7-13AA-CDD0-B579-EC1ABB3A5842}"/>
              </a:ext>
            </a:extLst>
          </p:cNvPr>
          <p:cNvSpPr/>
          <p:nvPr/>
        </p:nvSpPr>
        <p:spPr>
          <a:xfrm>
            <a:off x="359024" y="1772917"/>
            <a:ext cx="2077487" cy="4241301"/>
          </a:xfrm>
          <a:prstGeom prst="rect">
            <a:avLst/>
          </a:prstGeom>
          <a:solidFill>
            <a:srgbClr val="1631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64" name="Rectangle 63">
            <a:extLst>
              <a:ext uri="{FF2B5EF4-FFF2-40B4-BE49-F238E27FC236}">
                <a16:creationId xmlns:a16="http://schemas.microsoft.com/office/drawing/2014/main" id="{CAA2FFEB-2EFF-4B81-F983-A399EA2EEBAB}"/>
              </a:ext>
            </a:extLst>
          </p:cNvPr>
          <p:cNvSpPr/>
          <p:nvPr/>
        </p:nvSpPr>
        <p:spPr bwMode="ltGray">
          <a:xfrm>
            <a:off x="359999" y="849044"/>
            <a:ext cx="11466512" cy="76312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latin typeface="+mj-lt"/>
            </a:endParaRPr>
          </a:p>
        </p:txBody>
      </p:sp>
      <p:cxnSp>
        <p:nvCxnSpPr>
          <p:cNvPr id="9" name="Straight Connector 8">
            <a:extLst>
              <a:ext uri="{FF2B5EF4-FFF2-40B4-BE49-F238E27FC236}">
                <a16:creationId xmlns:a16="http://schemas.microsoft.com/office/drawing/2014/main" id="{5E2E50B1-6C66-4155-87EA-41B40A63E013}"/>
              </a:ext>
            </a:extLst>
          </p:cNvPr>
          <p:cNvCxnSpPr>
            <a:cxnSpLocks/>
          </p:cNvCxnSpPr>
          <p:nvPr/>
        </p:nvCxnSpPr>
        <p:spPr>
          <a:xfrm>
            <a:off x="2609001" y="3303785"/>
            <a:ext cx="9090023" cy="0"/>
          </a:xfrm>
          <a:prstGeom prst="line">
            <a:avLst/>
          </a:prstGeom>
          <a:ln w="12700">
            <a:solidFill>
              <a:srgbClr val="3E3F3E"/>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34B5CE-9C77-42E3-8489-895BA6FC22B1}"/>
              </a:ext>
            </a:extLst>
          </p:cNvPr>
          <p:cNvCxnSpPr>
            <a:cxnSpLocks/>
          </p:cNvCxnSpPr>
          <p:nvPr/>
        </p:nvCxnSpPr>
        <p:spPr>
          <a:xfrm>
            <a:off x="2631256" y="5366315"/>
            <a:ext cx="9090023" cy="0"/>
          </a:xfrm>
          <a:prstGeom prst="line">
            <a:avLst/>
          </a:prstGeom>
          <a:ln w="12700">
            <a:solidFill>
              <a:srgbClr val="3E3F3E"/>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Oval 6">
            <a:extLst>
              <a:ext uri="{FF2B5EF4-FFF2-40B4-BE49-F238E27FC236}">
                <a16:creationId xmlns:a16="http://schemas.microsoft.com/office/drawing/2014/main" id="{EB210A68-61CC-9F28-B084-BF62344A9874}"/>
              </a:ext>
            </a:extLst>
          </p:cNvPr>
          <p:cNvSpPr>
            <a:spLocks noChangeArrowheads="1"/>
          </p:cNvSpPr>
          <p:nvPr/>
        </p:nvSpPr>
        <p:spPr bwMode="auto">
          <a:xfrm>
            <a:off x="3035300" y="2778125"/>
            <a:ext cx="1131888" cy="1125538"/>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68" name="Oval 7">
            <a:extLst>
              <a:ext uri="{FF2B5EF4-FFF2-40B4-BE49-F238E27FC236}">
                <a16:creationId xmlns:a16="http://schemas.microsoft.com/office/drawing/2014/main" id="{AA85EF40-D147-B4DB-E567-5132D2473564}"/>
              </a:ext>
            </a:extLst>
          </p:cNvPr>
          <p:cNvSpPr>
            <a:spLocks noChangeArrowheads="1"/>
          </p:cNvSpPr>
          <p:nvPr/>
        </p:nvSpPr>
        <p:spPr bwMode="auto">
          <a:xfrm>
            <a:off x="4868862" y="2808288"/>
            <a:ext cx="1057275" cy="1065213"/>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69" name="Oval 8">
            <a:extLst>
              <a:ext uri="{FF2B5EF4-FFF2-40B4-BE49-F238E27FC236}">
                <a16:creationId xmlns:a16="http://schemas.microsoft.com/office/drawing/2014/main" id="{6A9EE239-6742-CB32-AE7A-22963A9BAAD7}"/>
              </a:ext>
            </a:extLst>
          </p:cNvPr>
          <p:cNvSpPr>
            <a:spLocks noChangeArrowheads="1"/>
          </p:cNvSpPr>
          <p:nvPr/>
        </p:nvSpPr>
        <p:spPr bwMode="auto">
          <a:xfrm>
            <a:off x="6680200" y="2822575"/>
            <a:ext cx="1027113" cy="1036638"/>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0" name="Oval 9">
            <a:extLst>
              <a:ext uri="{FF2B5EF4-FFF2-40B4-BE49-F238E27FC236}">
                <a16:creationId xmlns:a16="http://schemas.microsoft.com/office/drawing/2014/main" id="{0A7DA919-3887-ED7B-6A3D-52D621199F6E}"/>
              </a:ext>
            </a:extLst>
          </p:cNvPr>
          <p:cNvSpPr>
            <a:spLocks noChangeArrowheads="1"/>
          </p:cNvSpPr>
          <p:nvPr/>
        </p:nvSpPr>
        <p:spPr bwMode="auto">
          <a:xfrm>
            <a:off x="8485187" y="2830513"/>
            <a:ext cx="1011238" cy="1020763"/>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1" name="Oval 10">
            <a:extLst>
              <a:ext uri="{FF2B5EF4-FFF2-40B4-BE49-F238E27FC236}">
                <a16:creationId xmlns:a16="http://schemas.microsoft.com/office/drawing/2014/main" id="{3D8A6ADD-8576-270D-D400-52D696571EA7}"/>
              </a:ext>
            </a:extLst>
          </p:cNvPr>
          <p:cNvSpPr>
            <a:spLocks noChangeArrowheads="1"/>
          </p:cNvSpPr>
          <p:nvPr/>
        </p:nvSpPr>
        <p:spPr bwMode="auto">
          <a:xfrm>
            <a:off x="10288587" y="2846388"/>
            <a:ext cx="996950" cy="989013"/>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2" name="Oval 11">
            <a:extLst>
              <a:ext uri="{FF2B5EF4-FFF2-40B4-BE49-F238E27FC236}">
                <a16:creationId xmlns:a16="http://schemas.microsoft.com/office/drawing/2014/main" id="{7B9F590E-F212-2893-875A-01E5C15AB5DC}"/>
              </a:ext>
            </a:extLst>
          </p:cNvPr>
          <p:cNvSpPr>
            <a:spLocks noChangeArrowheads="1"/>
          </p:cNvSpPr>
          <p:nvPr/>
        </p:nvSpPr>
        <p:spPr bwMode="auto">
          <a:xfrm>
            <a:off x="3109912" y="4856163"/>
            <a:ext cx="981075" cy="982663"/>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3" name="Oval 12">
            <a:extLst>
              <a:ext uri="{FF2B5EF4-FFF2-40B4-BE49-F238E27FC236}">
                <a16:creationId xmlns:a16="http://schemas.microsoft.com/office/drawing/2014/main" id="{E36C89BB-48BD-7F99-E055-FCF35D5F5B81}"/>
              </a:ext>
            </a:extLst>
          </p:cNvPr>
          <p:cNvSpPr>
            <a:spLocks noChangeArrowheads="1"/>
          </p:cNvSpPr>
          <p:nvPr/>
        </p:nvSpPr>
        <p:spPr bwMode="auto">
          <a:xfrm>
            <a:off x="4937125" y="4886325"/>
            <a:ext cx="920750" cy="922338"/>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4" name="Oval 13">
            <a:extLst>
              <a:ext uri="{FF2B5EF4-FFF2-40B4-BE49-F238E27FC236}">
                <a16:creationId xmlns:a16="http://schemas.microsoft.com/office/drawing/2014/main" id="{57AE8616-55C3-B124-B1D7-34CB0887A473}"/>
              </a:ext>
            </a:extLst>
          </p:cNvPr>
          <p:cNvSpPr>
            <a:spLocks noChangeArrowheads="1"/>
          </p:cNvSpPr>
          <p:nvPr/>
        </p:nvSpPr>
        <p:spPr bwMode="auto">
          <a:xfrm>
            <a:off x="6732587" y="4886325"/>
            <a:ext cx="922338" cy="922338"/>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5" name="Oval 14">
            <a:extLst>
              <a:ext uri="{FF2B5EF4-FFF2-40B4-BE49-F238E27FC236}">
                <a16:creationId xmlns:a16="http://schemas.microsoft.com/office/drawing/2014/main" id="{248CAA5B-0BF9-0CF1-829E-70B0DB42E953}"/>
              </a:ext>
            </a:extLst>
          </p:cNvPr>
          <p:cNvSpPr>
            <a:spLocks noChangeArrowheads="1"/>
          </p:cNvSpPr>
          <p:nvPr/>
        </p:nvSpPr>
        <p:spPr bwMode="auto">
          <a:xfrm>
            <a:off x="8551862" y="4902200"/>
            <a:ext cx="876300" cy="884238"/>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6" name="Oval 15">
            <a:extLst>
              <a:ext uri="{FF2B5EF4-FFF2-40B4-BE49-F238E27FC236}">
                <a16:creationId xmlns:a16="http://schemas.microsoft.com/office/drawing/2014/main" id="{E11AFCCD-AA1E-9BD0-A1D1-D365A9264957}"/>
              </a:ext>
            </a:extLst>
          </p:cNvPr>
          <p:cNvSpPr>
            <a:spLocks noChangeArrowheads="1"/>
          </p:cNvSpPr>
          <p:nvPr/>
        </p:nvSpPr>
        <p:spPr bwMode="auto">
          <a:xfrm>
            <a:off x="10379075" y="4938713"/>
            <a:ext cx="814388" cy="817563"/>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7" name="Rectangle 16">
            <a:extLst>
              <a:ext uri="{FF2B5EF4-FFF2-40B4-BE49-F238E27FC236}">
                <a16:creationId xmlns:a16="http://schemas.microsoft.com/office/drawing/2014/main" id="{503459E1-9E16-5D23-46C4-7175013DA693}"/>
              </a:ext>
            </a:extLst>
          </p:cNvPr>
          <p:cNvSpPr>
            <a:spLocks noChangeArrowheads="1"/>
          </p:cNvSpPr>
          <p:nvPr/>
        </p:nvSpPr>
        <p:spPr bwMode="auto">
          <a:xfrm>
            <a:off x="714375" y="3222625"/>
            <a:ext cx="12525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bg1"/>
                </a:solidFill>
                <a:effectLst/>
                <a:latin typeface="+mj-lt"/>
              </a:rPr>
              <a:t>$25.00</a:t>
            </a:r>
          </a:p>
        </p:txBody>
      </p:sp>
      <p:sp>
        <p:nvSpPr>
          <p:cNvPr id="78" name="Rectangle 17">
            <a:extLst>
              <a:ext uri="{FF2B5EF4-FFF2-40B4-BE49-F238E27FC236}">
                <a16:creationId xmlns:a16="http://schemas.microsoft.com/office/drawing/2014/main" id="{FCD859C8-A555-859B-BAA4-D4CB9C09E199}"/>
              </a:ext>
            </a:extLst>
          </p:cNvPr>
          <p:cNvSpPr>
            <a:spLocks noChangeArrowheads="1"/>
          </p:cNvSpPr>
          <p:nvPr/>
        </p:nvSpPr>
        <p:spPr bwMode="auto">
          <a:xfrm>
            <a:off x="3267075" y="3171914"/>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$32.20</a:t>
            </a:r>
            <a:endParaRPr kumimoji="0" lang="en-US" altLang="en-US" sz="1800" b="0" i="0" u="none" strike="noStrike" cap="none" normalizeH="0" baseline="0">
              <a:ln>
                <a:noFill/>
              </a:ln>
              <a:solidFill>
                <a:schemeClr val="tx1"/>
              </a:solidFill>
              <a:effectLst/>
              <a:latin typeface="+mj-lt"/>
            </a:endParaRPr>
          </a:p>
        </p:txBody>
      </p:sp>
      <p:sp>
        <p:nvSpPr>
          <p:cNvPr id="79" name="Rectangle 18">
            <a:extLst>
              <a:ext uri="{FF2B5EF4-FFF2-40B4-BE49-F238E27FC236}">
                <a16:creationId xmlns:a16="http://schemas.microsoft.com/office/drawing/2014/main" id="{DAF3ADD8-D369-8450-8B5A-CAD34792E26D}"/>
              </a:ext>
            </a:extLst>
          </p:cNvPr>
          <p:cNvSpPr>
            <a:spLocks noChangeArrowheads="1"/>
          </p:cNvSpPr>
          <p:nvPr/>
        </p:nvSpPr>
        <p:spPr bwMode="auto">
          <a:xfrm>
            <a:off x="5054600" y="3171914"/>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$27.30</a:t>
            </a:r>
            <a:endParaRPr kumimoji="0" lang="en-US" altLang="en-US" sz="1800" b="0" i="0" u="none" strike="noStrike" cap="none" normalizeH="0" baseline="0">
              <a:ln>
                <a:noFill/>
              </a:ln>
              <a:solidFill>
                <a:schemeClr val="tx1"/>
              </a:solidFill>
              <a:effectLst/>
              <a:latin typeface="+mj-lt"/>
            </a:endParaRPr>
          </a:p>
        </p:txBody>
      </p:sp>
      <p:sp>
        <p:nvSpPr>
          <p:cNvPr id="80" name="Rectangle 19">
            <a:extLst>
              <a:ext uri="{FF2B5EF4-FFF2-40B4-BE49-F238E27FC236}">
                <a16:creationId xmlns:a16="http://schemas.microsoft.com/office/drawing/2014/main" id="{A453A94B-0F63-F6AD-81BE-91F8376C7D20}"/>
              </a:ext>
            </a:extLst>
          </p:cNvPr>
          <p:cNvSpPr>
            <a:spLocks noChangeArrowheads="1"/>
          </p:cNvSpPr>
          <p:nvPr/>
        </p:nvSpPr>
        <p:spPr bwMode="auto">
          <a:xfrm>
            <a:off x="6884987" y="3171914"/>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$24.90</a:t>
            </a:r>
            <a:endParaRPr kumimoji="0" lang="en-US" altLang="en-US" sz="1800" b="0" i="0" u="none" strike="noStrike" cap="none" normalizeH="0" baseline="0">
              <a:ln>
                <a:noFill/>
              </a:ln>
              <a:solidFill>
                <a:schemeClr val="tx1"/>
              </a:solidFill>
              <a:effectLst/>
              <a:latin typeface="+mj-lt"/>
            </a:endParaRPr>
          </a:p>
        </p:txBody>
      </p:sp>
      <p:sp>
        <p:nvSpPr>
          <p:cNvPr id="81" name="Rectangle 20">
            <a:extLst>
              <a:ext uri="{FF2B5EF4-FFF2-40B4-BE49-F238E27FC236}">
                <a16:creationId xmlns:a16="http://schemas.microsoft.com/office/drawing/2014/main" id="{987C237D-B515-FF95-677B-6895332C86E8}"/>
              </a:ext>
            </a:extLst>
          </p:cNvPr>
          <p:cNvSpPr>
            <a:spLocks noChangeArrowheads="1"/>
          </p:cNvSpPr>
          <p:nvPr/>
        </p:nvSpPr>
        <p:spPr bwMode="auto">
          <a:xfrm>
            <a:off x="8682037" y="3171914"/>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$24.00</a:t>
            </a:r>
            <a:endParaRPr kumimoji="0" lang="en-US" altLang="en-US" sz="1800" b="0" i="0" u="none" strike="noStrike" cap="none" normalizeH="0" baseline="0">
              <a:ln>
                <a:noFill/>
              </a:ln>
              <a:solidFill>
                <a:schemeClr val="tx1"/>
              </a:solidFill>
              <a:effectLst/>
              <a:latin typeface="+mj-lt"/>
            </a:endParaRPr>
          </a:p>
        </p:txBody>
      </p:sp>
      <p:sp>
        <p:nvSpPr>
          <p:cNvPr id="82" name="Rectangle 21">
            <a:extLst>
              <a:ext uri="{FF2B5EF4-FFF2-40B4-BE49-F238E27FC236}">
                <a16:creationId xmlns:a16="http://schemas.microsoft.com/office/drawing/2014/main" id="{77B2333A-AC87-1B1B-38AA-7FD91C539E6A}"/>
              </a:ext>
            </a:extLst>
          </p:cNvPr>
          <p:cNvSpPr>
            <a:spLocks noChangeArrowheads="1"/>
          </p:cNvSpPr>
          <p:nvPr/>
        </p:nvSpPr>
        <p:spPr bwMode="auto">
          <a:xfrm>
            <a:off x="10479087" y="3171914"/>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$23.60</a:t>
            </a:r>
            <a:endParaRPr kumimoji="0" lang="en-US" altLang="en-US" sz="1800" b="0" i="0" u="none" strike="noStrike" cap="none" normalizeH="0" baseline="0">
              <a:ln>
                <a:noFill/>
              </a:ln>
              <a:solidFill>
                <a:schemeClr val="tx1"/>
              </a:solidFill>
              <a:effectLst/>
              <a:latin typeface="+mj-lt"/>
            </a:endParaRPr>
          </a:p>
        </p:txBody>
      </p:sp>
      <p:sp>
        <p:nvSpPr>
          <p:cNvPr id="83" name="Rectangle 22">
            <a:extLst>
              <a:ext uri="{FF2B5EF4-FFF2-40B4-BE49-F238E27FC236}">
                <a16:creationId xmlns:a16="http://schemas.microsoft.com/office/drawing/2014/main" id="{F9BBB657-525E-02E6-705D-CCD9EA3A9FB6}"/>
              </a:ext>
            </a:extLst>
          </p:cNvPr>
          <p:cNvSpPr>
            <a:spLocks noChangeArrowheads="1"/>
          </p:cNvSpPr>
          <p:nvPr/>
        </p:nvSpPr>
        <p:spPr bwMode="auto">
          <a:xfrm>
            <a:off x="3292475" y="5208588"/>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$23.20</a:t>
            </a:r>
            <a:endParaRPr kumimoji="0" lang="en-US" altLang="en-US" sz="1800" b="0" i="0" u="none" strike="noStrike" cap="none" normalizeH="0" baseline="0">
              <a:ln>
                <a:noFill/>
              </a:ln>
              <a:solidFill>
                <a:schemeClr val="tx1"/>
              </a:solidFill>
              <a:effectLst/>
              <a:latin typeface="+mj-lt"/>
            </a:endParaRPr>
          </a:p>
        </p:txBody>
      </p:sp>
      <p:sp>
        <p:nvSpPr>
          <p:cNvPr id="84" name="Rectangle 23">
            <a:extLst>
              <a:ext uri="{FF2B5EF4-FFF2-40B4-BE49-F238E27FC236}">
                <a16:creationId xmlns:a16="http://schemas.microsoft.com/office/drawing/2014/main" id="{8828BAF5-3184-822B-ABF1-CCDB5F39B5FF}"/>
              </a:ext>
            </a:extLst>
          </p:cNvPr>
          <p:cNvSpPr>
            <a:spLocks noChangeArrowheads="1"/>
          </p:cNvSpPr>
          <p:nvPr/>
        </p:nvSpPr>
        <p:spPr bwMode="auto">
          <a:xfrm>
            <a:off x="5089525" y="5208588"/>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$23.20</a:t>
            </a:r>
            <a:endParaRPr kumimoji="0" lang="en-US" altLang="en-US" sz="1800" b="0" i="0" u="none" strike="noStrike" cap="none" normalizeH="0" baseline="0">
              <a:ln>
                <a:noFill/>
              </a:ln>
              <a:solidFill>
                <a:schemeClr val="tx1"/>
              </a:solidFill>
              <a:effectLst/>
              <a:latin typeface="+mj-lt"/>
            </a:endParaRPr>
          </a:p>
        </p:txBody>
      </p:sp>
      <p:sp>
        <p:nvSpPr>
          <p:cNvPr id="85" name="Rectangle 24">
            <a:extLst>
              <a:ext uri="{FF2B5EF4-FFF2-40B4-BE49-F238E27FC236}">
                <a16:creationId xmlns:a16="http://schemas.microsoft.com/office/drawing/2014/main" id="{9A43703D-1FCB-5DBA-DD93-705159006FF6}"/>
              </a:ext>
            </a:extLst>
          </p:cNvPr>
          <p:cNvSpPr>
            <a:spLocks noChangeArrowheads="1"/>
          </p:cNvSpPr>
          <p:nvPr/>
        </p:nvSpPr>
        <p:spPr bwMode="auto">
          <a:xfrm>
            <a:off x="6884987" y="5208588"/>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$21.40</a:t>
            </a:r>
            <a:endParaRPr kumimoji="0" lang="en-US" altLang="en-US" sz="1800" b="0" i="0" u="none" strike="noStrike" cap="none" normalizeH="0" baseline="0">
              <a:ln>
                <a:noFill/>
              </a:ln>
              <a:solidFill>
                <a:schemeClr val="tx1"/>
              </a:solidFill>
              <a:effectLst/>
              <a:latin typeface="+mj-lt"/>
            </a:endParaRPr>
          </a:p>
        </p:txBody>
      </p:sp>
      <p:sp>
        <p:nvSpPr>
          <p:cNvPr id="86" name="Rectangle 25">
            <a:extLst>
              <a:ext uri="{FF2B5EF4-FFF2-40B4-BE49-F238E27FC236}">
                <a16:creationId xmlns:a16="http://schemas.microsoft.com/office/drawing/2014/main" id="{E28B3335-258D-212F-7C0E-9953510B704C}"/>
              </a:ext>
            </a:extLst>
          </p:cNvPr>
          <p:cNvSpPr>
            <a:spLocks noChangeArrowheads="1"/>
          </p:cNvSpPr>
          <p:nvPr/>
        </p:nvSpPr>
        <p:spPr bwMode="auto">
          <a:xfrm>
            <a:off x="8637587" y="5208588"/>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$21.20</a:t>
            </a:r>
            <a:endParaRPr kumimoji="0" lang="en-US" altLang="en-US" sz="1800" b="0" i="0" u="none" strike="noStrike" cap="none" normalizeH="0" baseline="0">
              <a:ln>
                <a:noFill/>
              </a:ln>
              <a:solidFill>
                <a:schemeClr val="tx1"/>
              </a:solidFill>
              <a:effectLst/>
              <a:latin typeface="+mj-lt"/>
            </a:endParaRPr>
          </a:p>
        </p:txBody>
      </p:sp>
      <p:sp>
        <p:nvSpPr>
          <p:cNvPr id="87" name="Rectangle 26">
            <a:extLst>
              <a:ext uri="{FF2B5EF4-FFF2-40B4-BE49-F238E27FC236}">
                <a16:creationId xmlns:a16="http://schemas.microsoft.com/office/drawing/2014/main" id="{04372AFB-F14D-FCBE-A67E-4D622E726D8D}"/>
              </a:ext>
            </a:extLst>
          </p:cNvPr>
          <p:cNvSpPr>
            <a:spLocks noChangeArrowheads="1"/>
          </p:cNvSpPr>
          <p:nvPr/>
        </p:nvSpPr>
        <p:spPr bwMode="auto">
          <a:xfrm>
            <a:off x="10434545" y="5208588"/>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$21.20</a:t>
            </a:r>
            <a:endParaRPr kumimoji="0" lang="en-US" altLang="en-US" sz="1800" b="0" i="0" u="none" strike="noStrike" cap="none" normalizeH="0" baseline="0">
              <a:ln>
                <a:noFill/>
              </a:ln>
              <a:solidFill>
                <a:schemeClr val="tx1"/>
              </a:solidFill>
              <a:effectLst/>
              <a:latin typeface="+mj-lt"/>
            </a:endParaRPr>
          </a:p>
        </p:txBody>
      </p:sp>
      <p:sp>
        <p:nvSpPr>
          <p:cNvPr id="3" name="Title 2"/>
          <p:cNvSpPr>
            <a:spLocks noGrp="1"/>
          </p:cNvSpPr>
          <p:nvPr>
            <p:ph type="title"/>
          </p:nvPr>
        </p:nvSpPr>
        <p:spPr/>
        <p:txBody>
          <a:bodyPr/>
          <a:lstStyle/>
          <a:p>
            <a:r>
              <a:rPr lang="en-NZ"/>
              <a:t>Median income per hour by artform </a:t>
            </a:r>
          </a:p>
        </p:txBody>
      </p:sp>
      <p:sp>
        <p:nvSpPr>
          <p:cNvPr id="4" name="Text Placeholder 3"/>
          <p:cNvSpPr>
            <a:spLocks noGrp="1"/>
          </p:cNvSpPr>
          <p:nvPr>
            <p:ph type="body" sz="quarter" idx="4294967295"/>
          </p:nvPr>
        </p:nvSpPr>
        <p:spPr>
          <a:xfrm>
            <a:off x="470029" y="942476"/>
            <a:ext cx="11140946" cy="658813"/>
          </a:xfrm>
        </p:spPr>
        <p:txBody>
          <a:bodyPr/>
          <a:lstStyle/>
          <a:p>
            <a:r>
              <a:rPr lang="en-NZ" sz="1200">
                <a:latin typeface="+mj-lt"/>
              </a:rPr>
              <a:t>The median income per hour for creative professionals is $25. This is nearly five dollars less than the median hourly earnings for working New Zealanders ($29.67*). There is substantial variation in pay between the different creative sectors, those working in video game development and media production earn the most per hour, while those working in the performing arts, writing and literary arts and community arts earn the least. </a:t>
            </a:r>
          </a:p>
        </p:txBody>
      </p:sp>
      <p:sp>
        <p:nvSpPr>
          <p:cNvPr id="5" name="Text Placeholder 4"/>
          <p:cNvSpPr>
            <a:spLocks noGrp="1"/>
          </p:cNvSpPr>
          <p:nvPr>
            <p:ph type="body" sz="quarter" idx="4294967295"/>
          </p:nvPr>
        </p:nvSpPr>
        <p:spPr>
          <a:xfrm>
            <a:off x="5459731" y="6199816"/>
            <a:ext cx="5729809" cy="252413"/>
          </a:xfrm>
        </p:spPr>
        <p:txBody>
          <a:bodyPr/>
          <a:lstStyle/>
          <a:p>
            <a:pPr>
              <a:spcBef>
                <a:spcPts val="0"/>
              </a:spcBef>
            </a:pPr>
            <a:r>
              <a:rPr lang="en-NZ" sz="800" dirty="0"/>
              <a:t>Source: F10B F10C F10D F11 F12 F13 F5 F5A | *Stats NZ 2022 | **Performing arts combines acting and theatre production with dance. When split out, acting and theatre production artists earn a median of $21.40 per hour, while dancers earn a median of $20.70. Note, the sample size for dancers is low (n=25), please interpret these findings with caution.  </a:t>
            </a:r>
          </a:p>
          <a:p>
            <a:pPr>
              <a:spcBef>
                <a:spcPts val="0"/>
              </a:spcBef>
            </a:pPr>
            <a:r>
              <a:rPr lang="en-NZ" sz="800" dirty="0"/>
              <a:t>Base: Sample sizes on chart. ***Small base size, interpret with caution | Income per hour calculated where both income and hours per week were available, bases are therefore smaller for income per hour than for total income </a:t>
            </a:r>
          </a:p>
        </p:txBody>
      </p:sp>
      <p:sp>
        <p:nvSpPr>
          <p:cNvPr id="12" name="Rectangle 11">
            <a:extLst>
              <a:ext uri="{FF2B5EF4-FFF2-40B4-BE49-F238E27FC236}">
                <a16:creationId xmlns:a16="http://schemas.microsoft.com/office/drawing/2014/main" id="{E6CFB5D0-8890-4B0C-8B48-F205205634FC}"/>
              </a:ext>
            </a:extLst>
          </p:cNvPr>
          <p:cNvSpPr/>
          <p:nvPr/>
        </p:nvSpPr>
        <p:spPr>
          <a:xfrm>
            <a:off x="4810572" y="4435976"/>
            <a:ext cx="1191353" cy="323486"/>
          </a:xfrm>
          <a:prstGeom prst="rect">
            <a:avLst/>
          </a:prstGeom>
        </p:spPr>
        <p:txBody>
          <a:bodyPr wrap="none">
            <a:spAutoFit/>
          </a:bodyPr>
          <a:lstStyle/>
          <a:p>
            <a:pPr algn="ctr">
              <a:lnSpc>
                <a:spcPts val="900"/>
              </a:lnSpc>
            </a:pPr>
            <a:r>
              <a:rPr lang="en-NZ" sz="1000">
                <a:latin typeface="+mj-lt"/>
              </a:rPr>
              <a:t>Craft / object arts </a:t>
            </a:r>
          </a:p>
          <a:p>
            <a:pPr algn="ctr">
              <a:lnSpc>
                <a:spcPts val="900"/>
              </a:lnSpc>
            </a:pPr>
            <a:r>
              <a:rPr lang="en-NZ" sz="1000">
                <a:latin typeface="+mj-lt"/>
              </a:rPr>
              <a:t>(n=57) </a:t>
            </a:r>
          </a:p>
        </p:txBody>
      </p:sp>
      <p:sp>
        <p:nvSpPr>
          <p:cNvPr id="13" name="Rectangle 12">
            <a:extLst>
              <a:ext uri="{FF2B5EF4-FFF2-40B4-BE49-F238E27FC236}">
                <a16:creationId xmlns:a16="http://schemas.microsoft.com/office/drawing/2014/main" id="{BA628967-0FAC-4577-89F9-1658C0361348}"/>
              </a:ext>
            </a:extLst>
          </p:cNvPr>
          <p:cNvSpPr/>
          <p:nvPr/>
        </p:nvSpPr>
        <p:spPr>
          <a:xfrm>
            <a:off x="4846472" y="2274374"/>
            <a:ext cx="1197764" cy="323486"/>
          </a:xfrm>
          <a:prstGeom prst="rect">
            <a:avLst/>
          </a:prstGeom>
        </p:spPr>
        <p:txBody>
          <a:bodyPr wrap="none">
            <a:spAutoFit/>
          </a:bodyPr>
          <a:lstStyle/>
          <a:p>
            <a:pPr algn="ctr">
              <a:lnSpc>
                <a:spcPts val="900"/>
              </a:lnSpc>
            </a:pPr>
            <a:r>
              <a:rPr lang="en-NZ" sz="1000">
                <a:latin typeface="+mj-lt"/>
              </a:rPr>
              <a:t>Media production </a:t>
            </a:r>
          </a:p>
          <a:p>
            <a:pPr algn="ctr">
              <a:lnSpc>
                <a:spcPts val="900"/>
              </a:lnSpc>
            </a:pPr>
            <a:r>
              <a:rPr lang="en-NZ" sz="1000">
                <a:latin typeface="+mj-lt"/>
              </a:rPr>
              <a:t>(n=109) </a:t>
            </a:r>
          </a:p>
        </p:txBody>
      </p:sp>
      <p:sp>
        <p:nvSpPr>
          <p:cNvPr id="14" name="Rectangle 13">
            <a:extLst>
              <a:ext uri="{FF2B5EF4-FFF2-40B4-BE49-F238E27FC236}">
                <a16:creationId xmlns:a16="http://schemas.microsoft.com/office/drawing/2014/main" id="{C7EF6FBC-4015-45C1-8E77-5FA74C1ECA4B}"/>
              </a:ext>
            </a:extLst>
          </p:cNvPr>
          <p:cNvSpPr/>
          <p:nvPr/>
        </p:nvSpPr>
        <p:spPr>
          <a:xfrm>
            <a:off x="6613042" y="2268535"/>
            <a:ext cx="1183337" cy="323486"/>
          </a:xfrm>
          <a:prstGeom prst="rect">
            <a:avLst/>
          </a:prstGeom>
        </p:spPr>
        <p:txBody>
          <a:bodyPr wrap="none">
            <a:spAutoFit/>
          </a:bodyPr>
          <a:lstStyle/>
          <a:p>
            <a:pPr algn="ctr">
              <a:lnSpc>
                <a:spcPts val="900"/>
              </a:lnSpc>
            </a:pPr>
            <a:r>
              <a:rPr lang="en-NZ" sz="1000">
                <a:latin typeface="+mj-lt"/>
              </a:rPr>
              <a:t>Music and sound </a:t>
            </a:r>
          </a:p>
          <a:p>
            <a:pPr algn="ctr">
              <a:lnSpc>
                <a:spcPts val="900"/>
              </a:lnSpc>
            </a:pPr>
            <a:r>
              <a:rPr lang="en-NZ" sz="1000">
                <a:latin typeface="+mj-lt"/>
              </a:rPr>
              <a:t>(n=108) </a:t>
            </a:r>
          </a:p>
        </p:txBody>
      </p:sp>
      <p:sp>
        <p:nvSpPr>
          <p:cNvPr id="15" name="Rectangle 14">
            <a:extLst>
              <a:ext uri="{FF2B5EF4-FFF2-40B4-BE49-F238E27FC236}">
                <a16:creationId xmlns:a16="http://schemas.microsoft.com/office/drawing/2014/main" id="{C386E23C-A3E6-4F39-9951-027583C37FF1}"/>
              </a:ext>
            </a:extLst>
          </p:cNvPr>
          <p:cNvSpPr/>
          <p:nvPr/>
        </p:nvSpPr>
        <p:spPr>
          <a:xfrm>
            <a:off x="8519006" y="2296599"/>
            <a:ext cx="944489" cy="323486"/>
          </a:xfrm>
          <a:prstGeom prst="rect">
            <a:avLst/>
          </a:prstGeom>
        </p:spPr>
        <p:txBody>
          <a:bodyPr wrap="none">
            <a:spAutoFit/>
          </a:bodyPr>
          <a:lstStyle/>
          <a:p>
            <a:pPr algn="ctr">
              <a:lnSpc>
                <a:spcPts val="900"/>
              </a:lnSpc>
            </a:pPr>
            <a:r>
              <a:rPr lang="en-NZ" sz="1000">
                <a:latin typeface="+mj-lt"/>
              </a:rPr>
              <a:t>Ngā toi M</a:t>
            </a:r>
            <a:r>
              <a:rPr lang="mi-NZ" sz="1000">
                <a:latin typeface="+mj-lt"/>
              </a:rPr>
              <a:t>āori</a:t>
            </a:r>
            <a:endParaRPr lang="en-NZ" sz="1000">
              <a:latin typeface="+mj-lt"/>
            </a:endParaRPr>
          </a:p>
          <a:p>
            <a:pPr algn="ctr">
              <a:lnSpc>
                <a:spcPts val="900"/>
              </a:lnSpc>
            </a:pPr>
            <a:r>
              <a:rPr lang="en-NZ" sz="1000">
                <a:latin typeface="+mj-lt"/>
              </a:rPr>
              <a:t>(n=47) </a:t>
            </a:r>
          </a:p>
        </p:txBody>
      </p:sp>
      <p:sp>
        <p:nvSpPr>
          <p:cNvPr id="16" name="Rectangle 15">
            <a:extLst>
              <a:ext uri="{FF2B5EF4-FFF2-40B4-BE49-F238E27FC236}">
                <a16:creationId xmlns:a16="http://schemas.microsoft.com/office/drawing/2014/main" id="{FD5D98FC-1779-4FA0-830A-E19C7E44E999}"/>
              </a:ext>
            </a:extLst>
          </p:cNvPr>
          <p:cNvSpPr/>
          <p:nvPr/>
        </p:nvSpPr>
        <p:spPr>
          <a:xfrm>
            <a:off x="2758973" y="2282196"/>
            <a:ext cx="1664238" cy="323486"/>
          </a:xfrm>
          <a:prstGeom prst="rect">
            <a:avLst/>
          </a:prstGeom>
        </p:spPr>
        <p:txBody>
          <a:bodyPr wrap="none">
            <a:spAutoFit/>
          </a:bodyPr>
          <a:lstStyle/>
          <a:p>
            <a:pPr algn="ctr">
              <a:lnSpc>
                <a:spcPts val="900"/>
              </a:lnSpc>
            </a:pPr>
            <a:r>
              <a:rPr lang="en-NZ" sz="1000">
                <a:latin typeface="+mj-lt"/>
              </a:rPr>
              <a:t>Video game development </a:t>
            </a:r>
          </a:p>
          <a:p>
            <a:pPr algn="ctr">
              <a:lnSpc>
                <a:spcPts val="900"/>
              </a:lnSpc>
            </a:pPr>
            <a:r>
              <a:rPr lang="en-NZ" sz="1000">
                <a:latin typeface="+mj-lt"/>
              </a:rPr>
              <a:t>(n=53) </a:t>
            </a:r>
          </a:p>
        </p:txBody>
      </p:sp>
      <p:sp>
        <p:nvSpPr>
          <p:cNvPr id="17" name="Rectangle 16">
            <a:extLst>
              <a:ext uri="{FF2B5EF4-FFF2-40B4-BE49-F238E27FC236}">
                <a16:creationId xmlns:a16="http://schemas.microsoft.com/office/drawing/2014/main" id="{E748D787-F5D0-47F3-97DF-B4AB8FD8973A}"/>
              </a:ext>
            </a:extLst>
          </p:cNvPr>
          <p:cNvSpPr/>
          <p:nvPr/>
        </p:nvSpPr>
        <p:spPr>
          <a:xfrm>
            <a:off x="10402502" y="2277624"/>
            <a:ext cx="845104" cy="323486"/>
          </a:xfrm>
          <a:prstGeom prst="rect">
            <a:avLst/>
          </a:prstGeom>
        </p:spPr>
        <p:txBody>
          <a:bodyPr wrap="none">
            <a:spAutoFit/>
          </a:bodyPr>
          <a:lstStyle/>
          <a:p>
            <a:pPr algn="ctr">
              <a:lnSpc>
                <a:spcPts val="900"/>
              </a:lnSpc>
            </a:pPr>
            <a:r>
              <a:rPr lang="en-NZ" sz="1000" dirty="0">
                <a:latin typeface="+mj-lt"/>
              </a:rPr>
              <a:t>Pacific arts </a:t>
            </a:r>
          </a:p>
          <a:p>
            <a:pPr algn="ctr">
              <a:lnSpc>
                <a:spcPts val="900"/>
              </a:lnSpc>
            </a:pPr>
            <a:r>
              <a:rPr lang="en-NZ" sz="1000" dirty="0">
                <a:latin typeface="+mj-lt"/>
              </a:rPr>
              <a:t>(n=10)*** </a:t>
            </a:r>
          </a:p>
        </p:txBody>
      </p:sp>
      <p:sp>
        <p:nvSpPr>
          <p:cNvPr id="18" name="Rectangle 17">
            <a:extLst>
              <a:ext uri="{FF2B5EF4-FFF2-40B4-BE49-F238E27FC236}">
                <a16:creationId xmlns:a16="http://schemas.microsoft.com/office/drawing/2014/main" id="{36E48ABB-F8EE-4407-B498-6B18993B0047}"/>
              </a:ext>
            </a:extLst>
          </p:cNvPr>
          <p:cNvSpPr/>
          <p:nvPr/>
        </p:nvSpPr>
        <p:spPr>
          <a:xfrm>
            <a:off x="6226707" y="4467625"/>
            <a:ext cx="1941134" cy="328167"/>
          </a:xfrm>
          <a:prstGeom prst="rect">
            <a:avLst/>
          </a:prstGeom>
        </p:spPr>
        <p:txBody>
          <a:bodyPr wrap="square">
            <a:spAutoFit/>
          </a:bodyPr>
          <a:lstStyle/>
          <a:p>
            <a:pPr algn="ctr">
              <a:lnSpc>
                <a:spcPts val="900"/>
              </a:lnSpc>
            </a:pPr>
            <a:r>
              <a:rPr lang="en-NZ" sz="1000" dirty="0">
                <a:latin typeface="+mj-lt"/>
              </a:rPr>
              <a:t>Performing arts</a:t>
            </a:r>
          </a:p>
          <a:p>
            <a:pPr algn="ctr">
              <a:lnSpc>
                <a:spcPts val="900"/>
              </a:lnSpc>
            </a:pPr>
            <a:r>
              <a:rPr lang="en-NZ" sz="1000" dirty="0">
                <a:latin typeface="+mj-lt"/>
              </a:rPr>
              <a:t>(n=124)** </a:t>
            </a:r>
          </a:p>
        </p:txBody>
      </p:sp>
      <p:sp>
        <p:nvSpPr>
          <p:cNvPr id="20" name="Rectangle 19">
            <a:extLst>
              <a:ext uri="{FF2B5EF4-FFF2-40B4-BE49-F238E27FC236}">
                <a16:creationId xmlns:a16="http://schemas.microsoft.com/office/drawing/2014/main" id="{FE621FEB-D3D6-411B-B8E1-EF67EE04DB54}"/>
              </a:ext>
            </a:extLst>
          </p:cNvPr>
          <p:cNvSpPr/>
          <p:nvPr/>
        </p:nvSpPr>
        <p:spPr>
          <a:xfrm>
            <a:off x="3191936" y="4447554"/>
            <a:ext cx="816250" cy="323486"/>
          </a:xfrm>
          <a:prstGeom prst="rect">
            <a:avLst/>
          </a:prstGeom>
        </p:spPr>
        <p:txBody>
          <a:bodyPr wrap="none">
            <a:spAutoFit/>
          </a:bodyPr>
          <a:lstStyle/>
          <a:p>
            <a:pPr algn="ctr">
              <a:lnSpc>
                <a:spcPts val="900"/>
              </a:lnSpc>
            </a:pPr>
            <a:r>
              <a:rPr lang="en-NZ" sz="1000">
                <a:latin typeface="+mj-lt"/>
              </a:rPr>
              <a:t>Visual arts </a:t>
            </a:r>
          </a:p>
          <a:p>
            <a:pPr algn="ctr">
              <a:lnSpc>
                <a:spcPts val="900"/>
              </a:lnSpc>
            </a:pPr>
            <a:r>
              <a:rPr lang="en-NZ" sz="1000">
                <a:latin typeface="+mj-lt"/>
              </a:rPr>
              <a:t>(n=104) </a:t>
            </a:r>
          </a:p>
        </p:txBody>
      </p:sp>
      <p:sp>
        <p:nvSpPr>
          <p:cNvPr id="21" name="Rectangle 20">
            <a:extLst>
              <a:ext uri="{FF2B5EF4-FFF2-40B4-BE49-F238E27FC236}">
                <a16:creationId xmlns:a16="http://schemas.microsoft.com/office/drawing/2014/main" id="{A6EF41BE-7587-4689-8A35-8F048B814C5C}"/>
              </a:ext>
            </a:extLst>
          </p:cNvPr>
          <p:cNvSpPr/>
          <p:nvPr/>
        </p:nvSpPr>
        <p:spPr>
          <a:xfrm>
            <a:off x="8300591" y="4439342"/>
            <a:ext cx="1358065" cy="323486"/>
          </a:xfrm>
          <a:prstGeom prst="rect">
            <a:avLst/>
          </a:prstGeom>
        </p:spPr>
        <p:txBody>
          <a:bodyPr wrap="none">
            <a:spAutoFit/>
          </a:bodyPr>
          <a:lstStyle/>
          <a:p>
            <a:pPr algn="ctr">
              <a:lnSpc>
                <a:spcPts val="900"/>
              </a:lnSpc>
            </a:pPr>
            <a:r>
              <a:rPr lang="en-NZ" sz="1000">
                <a:latin typeface="+mj-lt"/>
              </a:rPr>
              <a:t>Writing / literary arts </a:t>
            </a:r>
          </a:p>
          <a:p>
            <a:pPr algn="ctr">
              <a:lnSpc>
                <a:spcPts val="900"/>
              </a:lnSpc>
            </a:pPr>
            <a:r>
              <a:rPr lang="en-NZ" sz="1000">
                <a:latin typeface="+mj-lt"/>
              </a:rPr>
              <a:t>(n=74) </a:t>
            </a:r>
          </a:p>
        </p:txBody>
      </p:sp>
      <p:grpSp>
        <p:nvGrpSpPr>
          <p:cNvPr id="22" name="Group 21">
            <a:extLst>
              <a:ext uri="{FF2B5EF4-FFF2-40B4-BE49-F238E27FC236}">
                <a16:creationId xmlns:a16="http://schemas.microsoft.com/office/drawing/2014/main" id="{5804FE0B-C7DF-445C-839B-9212F074EC62}"/>
              </a:ext>
            </a:extLst>
          </p:cNvPr>
          <p:cNvGrpSpPr>
            <a:grpSpLocks noChangeAspect="1"/>
          </p:cNvGrpSpPr>
          <p:nvPr/>
        </p:nvGrpSpPr>
        <p:grpSpPr>
          <a:xfrm>
            <a:off x="8781623" y="3916721"/>
            <a:ext cx="396000" cy="392042"/>
            <a:chOff x="351261" y="134656"/>
            <a:chExt cx="300973" cy="297964"/>
          </a:xfrm>
          <a:solidFill>
            <a:schemeClr val="tx1">
              <a:lumMod val="50000"/>
            </a:schemeClr>
          </a:solidFill>
        </p:grpSpPr>
        <p:sp>
          <p:nvSpPr>
            <p:cNvPr id="23" name="Freeform 562">
              <a:extLst>
                <a:ext uri="{FF2B5EF4-FFF2-40B4-BE49-F238E27FC236}">
                  <a16:creationId xmlns:a16="http://schemas.microsoft.com/office/drawing/2014/main" id="{6D1672A1-EF5C-429C-BB28-D0D315CD32F8}"/>
                </a:ext>
              </a:extLst>
            </p:cNvPr>
            <p:cNvSpPr>
              <a:spLocks/>
            </p:cNvSpPr>
            <p:nvPr/>
          </p:nvSpPr>
          <p:spPr bwMode="auto">
            <a:xfrm>
              <a:off x="351261" y="336309"/>
              <a:ext cx="99322" cy="96311"/>
            </a:xfrm>
            <a:custGeom>
              <a:avLst/>
              <a:gdLst>
                <a:gd name="T0" fmla="*/ 0 w 33"/>
                <a:gd name="T1" fmla="*/ 32 h 32"/>
                <a:gd name="T2" fmla="*/ 3 w 33"/>
                <a:gd name="T3" fmla="*/ 16 h 32"/>
                <a:gd name="T4" fmla="*/ 4 w 33"/>
                <a:gd name="T5" fmla="*/ 0 h 32"/>
                <a:gd name="T6" fmla="*/ 19 w 33"/>
                <a:gd name="T7" fmla="*/ 13 h 32"/>
                <a:gd name="T8" fmla="*/ 33 w 33"/>
                <a:gd name="T9" fmla="*/ 27 h 32"/>
                <a:gd name="T10" fmla="*/ 17 w 33"/>
                <a:gd name="T11" fmla="*/ 30 h 32"/>
                <a:gd name="T12" fmla="*/ 0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0" y="32"/>
                  </a:moveTo>
                  <a:lnTo>
                    <a:pt x="3" y="16"/>
                  </a:lnTo>
                  <a:lnTo>
                    <a:pt x="4" y="0"/>
                  </a:lnTo>
                  <a:lnTo>
                    <a:pt x="19" y="13"/>
                  </a:lnTo>
                  <a:lnTo>
                    <a:pt x="33" y="27"/>
                  </a:lnTo>
                  <a:lnTo>
                    <a:pt x="17" y="30"/>
                  </a:lnTo>
                  <a:lnTo>
                    <a:pt x="0" y="3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4" name="Freeform 563">
              <a:extLst>
                <a:ext uri="{FF2B5EF4-FFF2-40B4-BE49-F238E27FC236}">
                  <a16:creationId xmlns:a16="http://schemas.microsoft.com/office/drawing/2014/main" id="{572C03B7-8CFB-416C-8ED8-DE8C9BCE35A9}"/>
                </a:ext>
              </a:extLst>
            </p:cNvPr>
            <p:cNvSpPr>
              <a:spLocks/>
            </p:cNvSpPr>
            <p:nvPr/>
          </p:nvSpPr>
          <p:spPr bwMode="auto">
            <a:xfrm>
              <a:off x="378348" y="185823"/>
              <a:ext cx="222720" cy="219711"/>
            </a:xfrm>
            <a:custGeom>
              <a:avLst/>
              <a:gdLst>
                <a:gd name="T0" fmla="*/ 69 w 74"/>
                <a:gd name="T1" fmla="*/ 22 h 73"/>
                <a:gd name="T2" fmla="*/ 28 w 74"/>
                <a:gd name="T3" fmla="*/ 63 h 73"/>
                <a:gd name="T4" fmla="*/ 24 w 74"/>
                <a:gd name="T5" fmla="*/ 60 h 73"/>
                <a:gd name="T6" fmla="*/ 65 w 74"/>
                <a:gd name="T7" fmla="*/ 17 h 73"/>
                <a:gd name="T8" fmla="*/ 55 w 74"/>
                <a:gd name="T9" fmla="*/ 8 h 73"/>
                <a:gd name="T10" fmla="*/ 14 w 74"/>
                <a:gd name="T11" fmla="*/ 50 h 73"/>
                <a:gd name="T12" fmla="*/ 9 w 74"/>
                <a:gd name="T13" fmla="*/ 45 h 73"/>
                <a:gd name="T14" fmla="*/ 51 w 74"/>
                <a:gd name="T15" fmla="*/ 3 h 73"/>
                <a:gd name="T16" fmla="*/ 46 w 74"/>
                <a:gd name="T17" fmla="*/ 0 h 73"/>
                <a:gd name="T18" fmla="*/ 0 w 74"/>
                <a:gd name="T19" fmla="*/ 45 h 73"/>
                <a:gd name="T20" fmla="*/ 28 w 74"/>
                <a:gd name="T21" fmla="*/ 73 h 73"/>
                <a:gd name="T22" fmla="*/ 74 w 74"/>
                <a:gd name="T23" fmla="*/ 27 h 73"/>
                <a:gd name="T24" fmla="*/ 69 w 74"/>
                <a:gd name="T25" fmla="*/ 2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73">
                  <a:moveTo>
                    <a:pt x="69" y="22"/>
                  </a:moveTo>
                  <a:lnTo>
                    <a:pt x="28" y="63"/>
                  </a:lnTo>
                  <a:lnTo>
                    <a:pt x="24" y="60"/>
                  </a:lnTo>
                  <a:lnTo>
                    <a:pt x="65" y="17"/>
                  </a:lnTo>
                  <a:lnTo>
                    <a:pt x="55" y="8"/>
                  </a:lnTo>
                  <a:lnTo>
                    <a:pt x="14" y="50"/>
                  </a:lnTo>
                  <a:lnTo>
                    <a:pt x="9" y="45"/>
                  </a:lnTo>
                  <a:lnTo>
                    <a:pt x="51" y="3"/>
                  </a:lnTo>
                  <a:lnTo>
                    <a:pt x="46" y="0"/>
                  </a:lnTo>
                  <a:lnTo>
                    <a:pt x="0" y="45"/>
                  </a:lnTo>
                  <a:lnTo>
                    <a:pt x="28" y="73"/>
                  </a:lnTo>
                  <a:lnTo>
                    <a:pt x="74" y="27"/>
                  </a:lnTo>
                  <a:lnTo>
                    <a:pt x="69" y="2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5" name="Freeform 564">
              <a:extLst>
                <a:ext uri="{FF2B5EF4-FFF2-40B4-BE49-F238E27FC236}">
                  <a16:creationId xmlns:a16="http://schemas.microsoft.com/office/drawing/2014/main" id="{F9E83B7D-7531-4AC0-9031-8696629814A3}"/>
                </a:ext>
              </a:extLst>
            </p:cNvPr>
            <p:cNvSpPr>
              <a:spLocks/>
            </p:cNvSpPr>
            <p:nvPr/>
          </p:nvSpPr>
          <p:spPr bwMode="auto">
            <a:xfrm>
              <a:off x="531845" y="134656"/>
              <a:ext cx="120389" cy="117380"/>
            </a:xfrm>
            <a:custGeom>
              <a:avLst/>
              <a:gdLst>
                <a:gd name="T0" fmla="*/ 30 w 32"/>
                <a:gd name="T1" fmla="*/ 24 h 31"/>
                <a:gd name="T2" fmla="*/ 29 w 32"/>
                <a:gd name="T3" fmla="*/ 17 h 31"/>
                <a:gd name="T4" fmla="*/ 15 w 32"/>
                <a:gd name="T5" fmla="*/ 2 h 31"/>
                <a:gd name="T6" fmla="*/ 8 w 32"/>
                <a:gd name="T7" fmla="*/ 2 h 31"/>
                <a:gd name="T8" fmla="*/ 7 w 32"/>
                <a:gd name="T9" fmla="*/ 2 h 31"/>
                <a:gd name="T10" fmla="*/ 7 w 32"/>
                <a:gd name="T11" fmla="*/ 2 h 31"/>
                <a:gd name="T12" fmla="*/ 0 w 32"/>
                <a:gd name="T13" fmla="*/ 9 h 31"/>
                <a:gd name="T14" fmla="*/ 22 w 32"/>
                <a:gd name="T15" fmla="*/ 31 h 31"/>
                <a:gd name="T16" fmla="*/ 29 w 32"/>
                <a:gd name="T17" fmla="*/ 24 h 31"/>
                <a:gd name="T18" fmla="*/ 29 w 32"/>
                <a:gd name="T19" fmla="*/ 24 h 31"/>
                <a:gd name="T20" fmla="*/ 30 w 32"/>
                <a:gd name="T2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1">
                  <a:moveTo>
                    <a:pt x="30" y="24"/>
                  </a:moveTo>
                  <a:cubicBezTo>
                    <a:pt x="32" y="22"/>
                    <a:pt x="32" y="19"/>
                    <a:pt x="29" y="17"/>
                  </a:cubicBezTo>
                  <a:cubicBezTo>
                    <a:pt x="15" y="2"/>
                    <a:pt x="15" y="2"/>
                    <a:pt x="15" y="2"/>
                  </a:cubicBezTo>
                  <a:cubicBezTo>
                    <a:pt x="13" y="0"/>
                    <a:pt x="9" y="0"/>
                    <a:pt x="8" y="2"/>
                  </a:cubicBezTo>
                  <a:cubicBezTo>
                    <a:pt x="7" y="2"/>
                    <a:pt x="7" y="2"/>
                    <a:pt x="7" y="2"/>
                  </a:cubicBezTo>
                  <a:cubicBezTo>
                    <a:pt x="7" y="2"/>
                    <a:pt x="7" y="2"/>
                    <a:pt x="7" y="2"/>
                  </a:cubicBezTo>
                  <a:cubicBezTo>
                    <a:pt x="0" y="9"/>
                    <a:pt x="0" y="9"/>
                    <a:pt x="0" y="9"/>
                  </a:cubicBezTo>
                  <a:cubicBezTo>
                    <a:pt x="22" y="31"/>
                    <a:pt x="22" y="31"/>
                    <a:pt x="22" y="31"/>
                  </a:cubicBezTo>
                  <a:cubicBezTo>
                    <a:pt x="29" y="24"/>
                    <a:pt x="29" y="24"/>
                    <a:pt x="29" y="24"/>
                  </a:cubicBezTo>
                  <a:cubicBezTo>
                    <a:pt x="29" y="24"/>
                    <a:pt x="29" y="24"/>
                    <a:pt x="29" y="24"/>
                  </a:cubicBezTo>
                  <a:cubicBezTo>
                    <a:pt x="29" y="24"/>
                    <a:pt x="29" y="24"/>
                    <a:pt x="30"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grpSp>
      <p:grpSp>
        <p:nvGrpSpPr>
          <p:cNvPr id="26" name="Group 25">
            <a:extLst>
              <a:ext uri="{FF2B5EF4-FFF2-40B4-BE49-F238E27FC236}">
                <a16:creationId xmlns:a16="http://schemas.microsoft.com/office/drawing/2014/main" id="{06586D04-B58C-4D90-B457-958A263C9223}"/>
              </a:ext>
            </a:extLst>
          </p:cNvPr>
          <p:cNvGrpSpPr>
            <a:grpSpLocks noChangeAspect="1"/>
          </p:cNvGrpSpPr>
          <p:nvPr/>
        </p:nvGrpSpPr>
        <p:grpSpPr>
          <a:xfrm>
            <a:off x="5229354" y="1772918"/>
            <a:ext cx="432000" cy="349712"/>
            <a:chOff x="3499440" y="6918195"/>
            <a:chExt cx="316023" cy="255828"/>
          </a:xfrm>
          <a:solidFill>
            <a:schemeClr val="tx1">
              <a:lumMod val="50000"/>
            </a:schemeClr>
          </a:solidFill>
        </p:grpSpPr>
        <p:sp>
          <p:nvSpPr>
            <p:cNvPr id="27" name="Freeform 504">
              <a:extLst>
                <a:ext uri="{FF2B5EF4-FFF2-40B4-BE49-F238E27FC236}">
                  <a16:creationId xmlns:a16="http://schemas.microsoft.com/office/drawing/2014/main" id="{FFA0679C-C48E-40B1-9CEC-F4AC3830BF3E}"/>
                </a:ext>
              </a:extLst>
            </p:cNvPr>
            <p:cNvSpPr>
              <a:spLocks noEditPoints="1"/>
            </p:cNvSpPr>
            <p:nvPr/>
          </p:nvSpPr>
          <p:spPr bwMode="auto">
            <a:xfrm>
              <a:off x="3499440" y="6918195"/>
              <a:ext cx="316023" cy="255828"/>
            </a:xfrm>
            <a:custGeom>
              <a:avLst/>
              <a:gdLst>
                <a:gd name="T0" fmla="*/ 81 w 84"/>
                <a:gd name="T1" fmla="*/ 27 h 68"/>
                <a:gd name="T2" fmla="*/ 76 w 84"/>
                <a:gd name="T3" fmla="*/ 30 h 68"/>
                <a:gd name="T4" fmla="*/ 73 w 84"/>
                <a:gd name="T5" fmla="*/ 34 h 68"/>
                <a:gd name="T6" fmla="*/ 73 w 84"/>
                <a:gd name="T7" fmla="*/ 21 h 68"/>
                <a:gd name="T8" fmla="*/ 68 w 84"/>
                <a:gd name="T9" fmla="*/ 16 h 68"/>
                <a:gd name="T10" fmla="*/ 50 w 84"/>
                <a:gd name="T11" fmla="*/ 16 h 68"/>
                <a:gd name="T12" fmla="*/ 52 w 84"/>
                <a:gd name="T13" fmla="*/ 13 h 68"/>
                <a:gd name="T14" fmla="*/ 50 w 84"/>
                <a:gd name="T15" fmla="*/ 10 h 68"/>
                <a:gd name="T16" fmla="*/ 39 w 84"/>
                <a:gd name="T17" fmla="*/ 6 h 68"/>
                <a:gd name="T18" fmla="*/ 34 w 84"/>
                <a:gd name="T19" fmla="*/ 5 h 68"/>
                <a:gd name="T20" fmla="*/ 5 w 84"/>
                <a:gd name="T21" fmla="*/ 5 h 68"/>
                <a:gd name="T22" fmla="*/ 5 w 84"/>
                <a:gd name="T23" fmla="*/ 2 h 68"/>
                <a:gd name="T24" fmla="*/ 2 w 84"/>
                <a:gd name="T25" fmla="*/ 0 h 68"/>
                <a:gd name="T26" fmla="*/ 0 w 84"/>
                <a:gd name="T27" fmla="*/ 2 h 68"/>
                <a:gd name="T28" fmla="*/ 0 w 84"/>
                <a:gd name="T29" fmla="*/ 8 h 68"/>
                <a:gd name="T30" fmla="*/ 0 w 84"/>
                <a:gd name="T31" fmla="*/ 13 h 68"/>
                <a:gd name="T32" fmla="*/ 0 w 84"/>
                <a:gd name="T33" fmla="*/ 18 h 68"/>
                <a:gd name="T34" fmla="*/ 2 w 84"/>
                <a:gd name="T35" fmla="*/ 21 h 68"/>
                <a:gd name="T36" fmla="*/ 5 w 84"/>
                <a:gd name="T37" fmla="*/ 18 h 68"/>
                <a:gd name="T38" fmla="*/ 5 w 84"/>
                <a:gd name="T39" fmla="*/ 16 h 68"/>
                <a:gd name="T40" fmla="*/ 15 w 84"/>
                <a:gd name="T41" fmla="*/ 16 h 68"/>
                <a:gd name="T42" fmla="*/ 10 w 84"/>
                <a:gd name="T43" fmla="*/ 21 h 68"/>
                <a:gd name="T44" fmla="*/ 10 w 84"/>
                <a:gd name="T45" fmla="*/ 58 h 68"/>
                <a:gd name="T46" fmla="*/ 15 w 84"/>
                <a:gd name="T47" fmla="*/ 63 h 68"/>
                <a:gd name="T48" fmla="*/ 15 w 84"/>
                <a:gd name="T49" fmla="*/ 66 h 68"/>
                <a:gd name="T50" fmla="*/ 18 w 84"/>
                <a:gd name="T51" fmla="*/ 68 h 68"/>
                <a:gd name="T52" fmla="*/ 50 w 84"/>
                <a:gd name="T53" fmla="*/ 68 h 68"/>
                <a:gd name="T54" fmla="*/ 52 w 84"/>
                <a:gd name="T55" fmla="*/ 66 h 68"/>
                <a:gd name="T56" fmla="*/ 52 w 84"/>
                <a:gd name="T57" fmla="*/ 63 h 68"/>
                <a:gd name="T58" fmla="*/ 68 w 84"/>
                <a:gd name="T59" fmla="*/ 63 h 68"/>
                <a:gd name="T60" fmla="*/ 73 w 84"/>
                <a:gd name="T61" fmla="*/ 58 h 68"/>
                <a:gd name="T62" fmla="*/ 73 w 84"/>
                <a:gd name="T63" fmla="*/ 45 h 68"/>
                <a:gd name="T64" fmla="*/ 76 w 84"/>
                <a:gd name="T65" fmla="*/ 48 h 68"/>
                <a:gd name="T66" fmla="*/ 81 w 84"/>
                <a:gd name="T67" fmla="*/ 51 h 68"/>
                <a:gd name="T68" fmla="*/ 84 w 84"/>
                <a:gd name="T69" fmla="*/ 50 h 68"/>
                <a:gd name="T70" fmla="*/ 84 w 84"/>
                <a:gd name="T71" fmla="*/ 29 h 68"/>
                <a:gd name="T72" fmla="*/ 81 w 84"/>
                <a:gd name="T73" fmla="*/ 27 h 68"/>
                <a:gd name="T74" fmla="*/ 57 w 84"/>
                <a:gd name="T75" fmla="*/ 52 h 68"/>
                <a:gd name="T76" fmla="*/ 21 w 84"/>
                <a:gd name="T77" fmla="*/ 52 h 68"/>
                <a:gd name="T78" fmla="*/ 21 w 84"/>
                <a:gd name="T79" fmla="*/ 26 h 68"/>
                <a:gd name="T80" fmla="*/ 57 w 84"/>
                <a:gd name="T81" fmla="*/ 26 h 68"/>
                <a:gd name="T82" fmla="*/ 57 w 84"/>
                <a:gd name="T83"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68">
                  <a:moveTo>
                    <a:pt x="81" y="27"/>
                  </a:moveTo>
                  <a:cubicBezTo>
                    <a:pt x="76" y="30"/>
                    <a:pt x="76" y="30"/>
                    <a:pt x="76" y="30"/>
                  </a:cubicBezTo>
                  <a:cubicBezTo>
                    <a:pt x="74" y="31"/>
                    <a:pt x="73" y="33"/>
                    <a:pt x="73" y="34"/>
                  </a:cubicBezTo>
                  <a:cubicBezTo>
                    <a:pt x="73" y="21"/>
                    <a:pt x="73" y="21"/>
                    <a:pt x="73" y="21"/>
                  </a:cubicBezTo>
                  <a:cubicBezTo>
                    <a:pt x="73" y="18"/>
                    <a:pt x="71" y="16"/>
                    <a:pt x="68" y="16"/>
                  </a:cubicBezTo>
                  <a:cubicBezTo>
                    <a:pt x="50" y="16"/>
                    <a:pt x="50" y="16"/>
                    <a:pt x="50" y="16"/>
                  </a:cubicBezTo>
                  <a:cubicBezTo>
                    <a:pt x="51" y="16"/>
                    <a:pt x="52" y="14"/>
                    <a:pt x="52" y="13"/>
                  </a:cubicBezTo>
                  <a:cubicBezTo>
                    <a:pt x="52" y="12"/>
                    <a:pt x="51" y="10"/>
                    <a:pt x="50" y="10"/>
                  </a:cubicBezTo>
                  <a:cubicBezTo>
                    <a:pt x="39" y="6"/>
                    <a:pt x="39" y="6"/>
                    <a:pt x="39" y="6"/>
                  </a:cubicBezTo>
                  <a:cubicBezTo>
                    <a:pt x="38" y="5"/>
                    <a:pt x="35" y="5"/>
                    <a:pt x="34" y="5"/>
                  </a:cubicBezTo>
                  <a:cubicBezTo>
                    <a:pt x="5" y="5"/>
                    <a:pt x="5" y="5"/>
                    <a:pt x="5" y="5"/>
                  </a:cubicBezTo>
                  <a:cubicBezTo>
                    <a:pt x="5" y="2"/>
                    <a:pt x="5" y="2"/>
                    <a:pt x="5" y="2"/>
                  </a:cubicBezTo>
                  <a:cubicBezTo>
                    <a:pt x="5" y="1"/>
                    <a:pt x="4" y="0"/>
                    <a:pt x="2" y="0"/>
                  </a:cubicBezTo>
                  <a:cubicBezTo>
                    <a:pt x="1" y="0"/>
                    <a:pt x="0" y="1"/>
                    <a:pt x="0" y="2"/>
                  </a:cubicBezTo>
                  <a:cubicBezTo>
                    <a:pt x="0" y="8"/>
                    <a:pt x="0" y="8"/>
                    <a:pt x="0" y="8"/>
                  </a:cubicBezTo>
                  <a:cubicBezTo>
                    <a:pt x="0" y="13"/>
                    <a:pt x="0" y="13"/>
                    <a:pt x="0" y="13"/>
                  </a:cubicBezTo>
                  <a:cubicBezTo>
                    <a:pt x="0" y="18"/>
                    <a:pt x="0" y="18"/>
                    <a:pt x="0" y="18"/>
                  </a:cubicBezTo>
                  <a:cubicBezTo>
                    <a:pt x="0" y="20"/>
                    <a:pt x="1" y="21"/>
                    <a:pt x="2" y="21"/>
                  </a:cubicBezTo>
                  <a:cubicBezTo>
                    <a:pt x="4" y="21"/>
                    <a:pt x="5" y="20"/>
                    <a:pt x="5" y="18"/>
                  </a:cubicBezTo>
                  <a:cubicBezTo>
                    <a:pt x="5" y="16"/>
                    <a:pt x="5" y="16"/>
                    <a:pt x="5" y="16"/>
                  </a:cubicBezTo>
                  <a:cubicBezTo>
                    <a:pt x="15" y="16"/>
                    <a:pt x="15" y="16"/>
                    <a:pt x="15" y="16"/>
                  </a:cubicBezTo>
                  <a:cubicBezTo>
                    <a:pt x="13" y="16"/>
                    <a:pt x="10" y="18"/>
                    <a:pt x="10" y="21"/>
                  </a:cubicBezTo>
                  <a:cubicBezTo>
                    <a:pt x="10" y="58"/>
                    <a:pt x="10" y="58"/>
                    <a:pt x="10" y="58"/>
                  </a:cubicBezTo>
                  <a:cubicBezTo>
                    <a:pt x="10" y="61"/>
                    <a:pt x="13" y="63"/>
                    <a:pt x="15" y="63"/>
                  </a:cubicBezTo>
                  <a:cubicBezTo>
                    <a:pt x="15" y="66"/>
                    <a:pt x="15" y="66"/>
                    <a:pt x="15" y="66"/>
                  </a:cubicBezTo>
                  <a:cubicBezTo>
                    <a:pt x="15" y="67"/>
                    <a:pt x="17" y="68"/>
                    <a:pt x="18" y="68"/>
                  </a:cubicBezTo>
                  <a:cubicBezTo>
                    <a:pt x="50" y="68"/>
                    <a:pt x="50" y="68"/>
                    <a:pt x="50" y="68"/>
                  </a:cubicBezTo>
                  <a:cubicBezTo>
                    <a:pt x="51" y="68"/>
                    <a:pt x="52" y="67"/>
                    <a:pt x="52" y="66"/>
                  </a:cubicBezTo>
                  <a:cubicBezTo>
                    <a:pt x="52" y="63"/>
                    <a:pt x="52" y="63"/>
                    <a:pt x="52" y="63"/>
                  </a:cubicBezTo>
                  <a:cubicBezTo>
                    <a:pt x="68" y="63"/>
                    <a:pt x="68" y="63"/>
                    <a:pt x="68" y="63"/>
                  </a:cubicBezTo>
                  <a:cubicBezTo>
                    <a:pt x="71" y="63"/>
                    <a:pt x="73" y="61"/>
                    <a:pt x="73" y="58"/>
                  </a:cubicBezTo>
                  <a:cubicBezTo>
                    <a:pt x="73" y="45"/>
                    <a:pt x="73" y="45"/>
                    <a:pt x="73" y="45"/>
                  </a:cubicBezTo>
                  <a:cubicBezTo>
                    <a:pt x="73" y="46"/>
                    <a:pt x="74" y="48"/>
                    <a:pt x="76" y="48"/>
                  </a:cubicBezTo>
                  <a:cubicBezTo>
                    <a:pt x="81" y="51"/>
                    <a:pt x="81" y="51"/>
                    <a:pt x="81" y="51"/>
                  </a:cubicBezTo>
                  <a:cubicBezTo>
                    <a:pt x="83" y="52"/>
                    <a:pt x="84" y="51"/>
                    <a:pt x="84" y="50"/>
                  </a:cubicBezTo>
                  <a:cubicBezTo>
                    <a:pt x="84" y="29"/>
                    <a:pt x="84" y="29"/>
                    <a:pt x="84" y="29"/>
                  </a:cubicBezTo>
                  <a:cubicBezTo>
                    <a:pt x="84" y="27"/>
                    <a:pt x="83" y="27"/>
                    <a:pt x="81" y="27"/>
                  </a:cubicBezTo>
                  <a:close/>
                  <a:moveTo>
                    <a:pt x="57" y="52"/>
                  </a:moveTo>
                  <a:cubicBezTo>
                    <a:pt x="21" y="52"/>
                    <a:pt x="21" y="52"/>
                    <a:pt x="21" y="52"/>
                  </a:cubicBezTo>
                  <a:cubicBezTo>
                    <a:pt x="21" y="26"/>
                    <a:pt x="21" y="26"/>
                    <a:pt x="21" y="26"/>
                  </a:cubicBezTo>
                  <a:cubicBezTo>
                    <a:pt x="57" y="26"/>
                    <a:pt x="57" y="26"/>
                    <a:pt x="57" y="26"/>
                  </a:cubicBezTo>
                  <a:lnTo>
                    <a:pt x="57" y="5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8" name="Rectangle 505">
              <a:extLst>
                <a:ext uri="{FF2B5EF4-FFF2-40B4-BE49-F238E27FC236}">
                  <a16:creationId xmlns:a16="http://schemas.microsoft.com/office/drawing/2014/main" id="{A85BFF10-AEDE-49F0-9B7A-8176381785C8}"/>
                </a:ext>
              </a:extLst>
            </p:cNvPr>
            <p:cNvSpPr>
              <a:spLocks noChangeArrowheads="1"/>
            </p:cNvSpPr>
            <p:nvPr/>
          </p:nvSpPr>
          <p:spPr bwMode="auto">
            <a:xfrm>
              <a:off x="3773324" y="7035574"/>
              <a:ext cx="42136" cy="6019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9" name="Freeform 506">
              <a:extLst>
                <a:ext uri="{FF2B5EF4-FFF2-40B4-BE49-F238E27FC236}">
                  <a16:creationId xmlns:a16="http://schemas.microsoft.com/office/drawing/2014/main" id="{99221955-2909-4B66-9EF7-F1B6DA169040}"/>
                </a:ext>
              </a:extLst>
            </p:cNvPr>
            <p:cNvSpPr>
              <a:spLocks noEditPoints="1"/>
            </p:cNvSpPr>
            <p:nvPr/>
          </p:nvSpPr>
          <p:spPr bwMode="auto">
            <a:xfrm>
              <a:off x="3598760" y="7035574"/>
              <a:ext cx="96311" cy="60195"/>
            </a:xfrm>
            <a:custGeom>
              <a:avLst/>
              <a:gdLst>
                <a:gd name="T0" fmla="*/ 0 w 32"/>
                <a:gd name="T1" fmla="*/ 0 h 20"/>
                <a:gd name="T2" fmla="*/ 0 w 32"/>
                <a:gd name="T3" fmla="*/ 20 h 20"/>
                <a:gd name="T4" fmla="*/ 32 w 32"/>
                <a:gd name="T5" fmla="*/ 20 h 20"/>
                <a:gd name="T6" fmla="*/ 32 w 32"/>
                <a:gd name="T7" fmla="*/ 0 h 20"/>
                <a:gd name="T8" fmla="*/ 0 w 32"/>
                <a:gd name="T9" fmla="*/ 0 h 20"/>
                <a:gd name="T10" fmla="*/ 12 w 32"/>
                <a:gd name="T11" fmla="*/ 14 h 20"/>
                <a:gd name="T12" fmla="*/ 6 w 32"/>
                <a:gd name="T13" fmla="*/ 14 h 20"/>
                <a:gd name="T14" fmla="*/ 6 w 32"/>
                <a:gd name="T15" fmla="*/ 8 h 20"/>
                <a:gd name="T16" fmla="*/ 12 w 32"/>
                <a:gd name="T17" fmla="*/ 8 h 20"/>
                <a:gd name="T18" fmla="*/ 12 w 32"/>
                <a:gd name="T19" fmla="*/ 14 h 20"/>
                <a:gd name="T20" fmla="*/ 26 w 32"/>
                <a:gd name="T21" fmla="*/ 14 h 20"/>
                <a:gd name="T22" fmla="*/ 20 w 32"/>
                <a:gd name="T23" fmla="*/ 14 h 20"/>
                <a:gd name="T24" fmla="*/ 20 w 32"/>
                <a:gd name="T25" fmla="*/ 8 h 20"/>
                <a:gd name="T26" fmla="*/ 26 w 32"/>
                <a:gd name="T27" fmla="*/ 8 h 20"/>
                <a:gd name="T28" fmla="*/ 26 w 32"/>
                <a:gd name="T2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0">
                  <a:moveTo>
                    <a:pt x="0" y="0"/>
                  </a:moveTo>
                  <a:lnTo>
                    <a:pt x="0" y="20"/>
                  </a:lnTo>
                  <a:lnTo>
                    <a:pt x="32" y="20"/>
                  </a:lnTo>
                  <a:lnTo>
                    <a:pt x="32" y="0"/>
                  </a:lnTo>
                  <a:lnTo>
                    <a:pt x="0" y="0"/>
                  </a:lnTo>
                  <a:close/>
                  <a:moveTo>
                    <a:pt x="12" y="14"/>
                  </a:moveTo>
                  <a:lnTo>
                    <a:pt x="6" y="14"/>
                  </a:lnTo>
                  <a:lnTo>
                    <a:pt x="6" y="8"/>
                  </a:lnTo>
                  <a:lnTo>
                    <a:pt x="12" y="8"/>
                  </a:lnTo>
                  <a:lnTo>
                    <a:pt x="12" y="14"/>
                  </a:lnTo>
                  <a:close/>
                  <a:moveTo>
                    <a:pt x="26" y="14"/>
                  </a:moveTo>
                  <a:lnTo>
                    <a:pt x="20" y="14"/>
                  </a:lnTo>
                  <a:lnTo>
                    <a:pt x="20" y="8"/>
                  </a:lnTo>
                  <a:lnTo>
                    <a:pt x="26" y="8"/>
                  </a:lnTo>
                  <a:lnTo>
                    <a:pt x="26" y="14"/>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grpSp>
      <p:sp>
        <p:nvSpPr>
          <p:cNvPr id="30" name="Freeform 723">
            <a:extLst>
              <a:ext uri="{FF2B5EF4-FFF2-40B4-BE49-F238E27FC236}">
                <a16:creationId xmlns:a16="http://schemas.microsoft.com/office/drawing/2014/main" id="{F1AC33BE-9922-4C41-AAE8-9A4EA310F27F}"/>
              </a:ext>
            </a:extLst>
          </p:cNvPr>
          <p:cNvSpPr>
            <a:spLocks noChangeAspect="1"/>
          </p:cNvSpPr>
          <p:nvPr/>
        </p:nvSpPr>
        <p:spPr bwMode="auto">
          <a:xfrm>
            <a:off x="7061081" y="1779935"/>
            <a:ext cx="287258" cy="324000"/>
          </a:xfrm>
          <a:custGeom>
            <a:avLst/>
            <a:gdLst>
              <a:gd name="T0" fmla="*/ 16 w 69"/>
              <a:gd name="T1" fmla="*/ 10 h 78"/>
              <a:gd name="T2" fmla="*/ 16 w 69"/>
              <a:gd name="T3" fmla="*/ 21 h 78"/>
              <a:gd name="T4" fmla="*/ 16 w 69"/>
              <a:gd name="T5" fmla="*/ 57 h 78"/>
              <a:gd name="T6" fmla="*/ 14 w 69"/>
              <a:gd name="T7" fmla="*/ 57 h 78"/>
              <a:gd name="T8" fmla="*/ 0 w 69"/>
              <a:gd name="T9" fmla="*/ 67 h 78"/>
              <a:gd name="T10" fmla="*/ 14 w 69"/>
              <a:gd name="T11" fmla="*/ 78 h 78"/>
              <a:gd name="T12" fmla="*/ 27 w 69"/>
              <a:gd name="T13" fmla="*/ 68 h 78"/>
              <a:gd name="T14" fmla="*/ 27 w 69"/>
              <a:gd name="T15" fmla="*/ 68 h 78"/>
              <a:gd name="T16" fmla="*/ 27 w 69"/>
              <a:gd name="T17" fmla="*/ 19 h 78"/>
              <a:gd name="T18" fmla="*/ 58 w 69"/>
              <a:gd name="T19" fmla="*/ 13 h 78"/>
              <a:gd name="T20" fmla="*/ 58 w 69"/>
              <a:gd name="T21" fmla="*/ 46 h 78"/>
              <a:gd name="T22" fmla="*/ 56 w 69"/>
              <a:gd name="T23" fmla="*/ 46 h 78"/>
              <a:gd name="T24" fmla="*/ 42 w 69"/>
              <a:gd name="T25" fmla="*/ 57 h 78"/>
              <a:gd name="T26" fmla="*/ 56 w 69"/>
              <a:gd name="T27" fmla="*/ 67 h 78"/>
              <a:gd name="T28" fmla="*/ 69 w 69"/>
              <a:gd name="T29" fmla="*/ 58 h 78"/>
              <a:gd name="T30" fmla="*/ 69 w 69"/>
              <a:gd name="T31" fmla="*/ 58 h 78"/>
              <a:gd name="T32" fmla="*/ 69 w 69"/>
              <a:gd name="T33" fmla="*/ 10 h 78"/>
              <a:gd name="T34" fmla="*/ 69 w 69"/>
              <a:gd name="T35" fmla="*/ 5 h 78"/>
              <a:gd name="T36" fmla="*/ 69 w 69"/>
              <a:gd name="T37" fmla="*/ 0 h 78"/>
              <a:gd name="T38" fmla="*/ 16 w 69"/>
              <a:gd name="T3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78">
                <a:moveTo>
                  <a:pt x="16" y="10"/>
                </a:moveTo>
                <a:cubicBezTo>
                  <a:pt x="16" y="21"/>
                  <a:pt x="16" y="21"/>
                  <a:pt x="16" y="21"/>
                </a:cubicBezTo>
                <a:cubicBezTo>
                  <a:pt x="16" y="57"/>
                  <a:pt x="16" y="57"/>
                  <a:pt x="16" y="57"/>
                </a:cubicBezTo>
                <a:cubicBezTo>
                  <a:pt x="15" y="57"/>
                  <a:pt x="14" y="57"/>
                  <a:pt x="14" y="57"/>
                </a:cubicBezTo>
                <a:cubicBezTo>
                  <a:pt x="6" y="57"/>
                  <a:pt x="0" y="61"/>
                  <a:pt x="0" y="67"/>
                </a:cubicBezTo>
                <a:cubicBezTo>
                  <a:pt x="0" y="73"/>
                  <a:pt x="6" y="78"/>
                  <a:pt x="14" y="78"/>
                </a:cubicBezTo>
                <a:cubicBezTo>
                  <a:pt x="20" y="78"/>
                  <a:pt x="26" y="74"/>
                  <a:pt x="27" y="68"/>
                </a:cubicBezTo>
                <a:cubicBezTo>
                  <a:pt x="27" y="68"/>
                  <a:pt x="27" y="68"/>
                  <a:pt x="27" y="68"/>
                </a:cubicBezTo>
                <a:cubicBezTo>
                  <a:pt x="27" y="19"/>
                  <a:pt x="27" y="19"/>
                  <a:pt x="27" y="19"/>
                </a:cubicBezTo>
                <a:cubicBezTo>
                  <a:pt x="58" y="13"/>
                  <a:pt x="58" y="13"/>
                  <a:pt x="58" y="13"/>
                </a:cubicBezTo>
                <a:cubicBezTo>
                  <a:pt x="58" y="46"/>
                  <a:pt x="58" y="46"/>
                  <a:pt x="58" y="46"/>
                </a:cubicBezTo>
                <a:cubicBezTo>
                  <a:pt x="57" y="46"/>
                  <a:pt x="56" y="46"/>
                  <a:pt x="56" y="46"/>
                </a:cubicBezTo>
                <a:cubicBezTo>
                  <a:pt x="48" y="46"/>
                  <a:pt x="42" y="51"/>
                  <a:pt x="42" y="57"/>
                </a:cubicBezTo>
                <a:cubicBezTo>
                  <a:pt x="42" y="62"/>
                  <a:pt x="48" y="67"/>
                  <a:pt x="56" y="67"/>
                </a:cubicBezTo>
                <a:cubicBezTo>
                  <a:pt x="62" y="67"/>
                  <a:pt x="68" y="63"/>
                  <a:pt x="69" y="58"/>
                </a:cubicBezTo>
                <a:cubicBezTo>
                  <a:pt x="69" y="58"/>
                  <a:pt x="69" y="58"/>
                  <a:pt x="69" y="58"/>
                </a:cubicBezTo>
                <a:cubicBezTo>
                  <a:pt x="69" y="10"/>
                  <a:pt x="69" y="10"/>
                  <a:pt x="69" y="10"/>
                </a:cubicBezTo>
                <a:cubicBezTo>
                  <a:pt x="69" y="5"/>
                  <a:pt x="69" y="5"/>
                  <a:pt x="69" y="5"/>
                </a:cubicBezTo>
                <a:cubicBezTo>
                  <a:pt x="69" y="0"/>
                  <a:pt x="69" y="0"/>
                  <a:pt x="69" y="0"/>
                </a:cubicBezTo>
                <a:lnTo>
                  <a:pt x="16" y="1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grpSp>
        <p:nvGrpSpPr>
          <p:cNvPr id="31" name="Group 30">
            <a:extLst>
              <a:ext uri="{FF2B5EF4-FFF2-40B4-BE49-F238E27FC236}">
                <a16:creationId xmlns:a16="http://schemas.microsoft.com/office/drawing/2014/main" id="{F6074559-8BF0-4FBD-AF4A-F078704C99D8}"/>
              </a:ext>
            </a:extLst>
          </p:cNvPr>
          <p:cNvGrpSpPr>
            <a:grpSpLocks noChangeAspect="1"/>
          </p:cNvGrpSpPr>
          <p:nvPr/>
        </p:nvGrpSpPr>
        <p:grpSpPr>
          <a:xfrm>
            <a:off x="3373845" y="1775596"/>
            <a:ext cx="434495" cy="360000"/>
            <a:chOff x="-4679951" y="-1830388"/>
            <a:chExt cx="4259263" cy="3529013"/>
          </a:xfrm>
          <a:solidFill>
            <a:schemeClr val="tx1">
              <a:lumMod val="50000"/>
            </a:schemeClr>
          </a:solidFill>
        </p:grpSpPr>
        <p:sp>
          <p:nvSpPr>
            <p:cNvPr id="32" name="Freeform 108">
              <a:extLst>
                <a:ext uri="{FF2B5EF4-FFF2-40B4-BE49-F238E27FC236}">
                  <a16:creationId xmlns:a16="http://schemas.microsoft.com/office/drawing/2014/main" id="{F4A91DAC-78AB-478F-A271-17A76D663790}"/>
                </a:ext>
              </a:extLst>
            </p:cNvPr>
            <p:cNvSpPr>
              <a:spLocks noEditPoints="1"/>
            </p:cNvSpPr>
            <p:nvPr/>
          </p:nvSpPr>
          <p:spPr bwMode="auto">
            <a:xfrm>
              <a:off x="-1954213" y="-968375"/>
              <a:ext cx="1128713" cy="1125538"/>
            </a:xfrm>
            <a:custGeom>
              <a:avLst/>
              <a:gdLst>
                <a:gd name="T0" fmla="*/ 151 w 301"/>
                <a:gd name="T1" fmla="*/ 0 h 300"/>
                <a:gd name="T2" fmla="*/ 0 w 301"/>
                <a:gd name="T3" fmla="*/ 150 h 300"/>
                <a:gd name="T4" fmla="*/ 151 w 301"/>
                <a:gd name="T5" fmla="*/ 300 h 300"/>
                <a:gd name="T6" fmla="*/ 301 w 301"/>
                <a:gd name="T7" fmla="*/ 150 h 300"/>
                <a:gd name="T8" fmla="*/ 151 w 301"/>
                <a:gd name="T9" fmla="*/ 0 h 300"/>
                <a:gd name="T10" fmla="*/ 68 w 301"/>
                <a:gd name="T11" fmla="*/ 187 h 300"/>
                <a:gd name="T12" fmla="*/ 34 w 301"/>
                <a:gd name="T13" fmla="*/ 152 h 300"/>
                <a:gd name="T14" fmla="*/ 68 w 301"/>
                <a:gd name="T15" fmla="*/ 118 h 300"/>
                <a:gd name="T16" fmla="*/ 103 w 301"/>
                <a:gd name="T17" fmla="*/ 152 h 300"/>
                <a:gd name="T18" fmla="*/ 68 w 301"/>
                <a:gd name="T19" fmla="*/ 187 h 300"/>
                <a:gd name="T20" fmla="*/ 153 w 301"/>
                <a:gd name="T21" fmla="*/ 267 h 300"/>
                <a:gd name="T22" fmla="*/ 119 w 301"/>
                <a:gd name="T23" fmla="*/ 232 h 300"/>
                <a:gd name="T24" fmla="*/ 153 w 301"/>
                <a:gd name="T25" fmla="*/ 198 h 300"/>
                <a:gd name="T26" fmla="*/ 187 w 301"/>
                <a:gd name="T27" fmla="*/ 232 h 300"/>
                <a:gd name="T28" fmla="*/ 153 w 301"/>
                <a:gd name="T29" fmla="*/ 267 h 300"/>
                <a:gd name="T30" fmla="*/ 153 w 301"/>
                <a:gd name="T31" fmla="*/ 102 h 300"/>
                <a:gd name="T32" fmla="*/ 119 w 301"/>
                <a:gd name="T33" fmla="*/ 68 h 300"/>
                <a:gd name="T34" fmla="*/ 153 w 301"/>
                <a:gd name="T35" fmla="*/ 34 h 300"/>
                <a:gd name="T36" fmla="*/ 187 w 301"/>
                <a:gd name="T37" fmla="*/ 68 h 300"/>
                <a:gd name="T38" fmla="*/ 153 w 301"/>
                <a:gd name="T39" fmla="*/ 102 h 300"/>
                <a:gd name="T40" fmla="*/ 267 w 301"/>
                <a:gd name="T41" fmla="*/ 152 h 300"/>
                <a:gd name="T42" fmla="*/ 233 w 301"/>
                <a:gd name="T43" fmla="*/ 187 h 300"/>
                <a:gd name="T44" fmla="*/ 198 w 301"/>
                <a:gd name="T45" fmla="*/ 152 h 300"/>
                <a:gd name="T46" fmla="*/ 233 w 301"/>
                <a:gd name="T47" fmla="*/ 118 h 300"/>
                <a:gd name="T48" fmla="*/ 267 w 301"/>
                <a:gd name="T49" fmla="*/ 15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300">
                  <a:moveTo>
                    <a:pt x="151" y="0"/>
                  </a:moveTo>
                  <a:cubicBezTo>
                    <a:pt x="68" y="0"/>
                    <a:pt x="0" y="68"/>
                    <a:pt x="0" y="150"/>
                  </a:cubicBezTo>
                  <a:cubicBezTo>
                    <a:pt x="0" y="233"/>
                    <a:pt x="68" y="300"/>
                    <a:pt x="151" y="300"/>
                  </a:cubicBezTo>
                  <a:cubicBezTo>
                    <a:pt x="233" y="300"/>
                    <a:pt x="301" y="233"/>
                    <a:pt x="301" y="150"/>
                  </a:cubicBezTo>
                  <a:cubicBezTo>
                    <a:pt x="301" y="68"/>
                    <a:pt x="233" y="0"/>
                    <a:pt x="151" y="0"/>
                  </a:cubicBezTo>
                  <a:close/>
                  <a:moveTo>
                    <a:pt x="68" y="187"/>
                  </a:moveTo>
                  <a:cubicBezTo>
                    <a:pt x="50" y="187"/>
                    <a:pt x="34" y="171"/>
                    <a:pt x="34" y="152"/>
                  </a:cubicBezTo>
                  <a:cubicBezTo>
                    <a:pt x="34" y="134"/>
                    <a:pt x="50" y="118"/>
                    <a:pt x="68" y="118"/>
                  </a:cubicBezTo>
                  <a:cubicBezTo>
                    <a:pt x="87" y="118"/>
                    <a:pt x="103" y="134"/>
                    <a:pt x="103" y="152"/>
                  </a:cubicBezTo>
                  <a:cubicBezTo>
                    <a:pt x="103" y="171"/>
                    <a:pt x="87" y="187"/>
                    <a:pt x="68" y="187"/>
                  </a:cubicBezTo>
                  <a:close/>
                  <a:moveTo>
                    <a:pt x="153" y="267"/>
                  </a:moveTo>
                  <a:cubicBezTo>
                    <a:pt x="134" y="267"/>
                    <a:pt x="119" y="251"/>
                    <a:pt x="119" y="232"/>
                  </a:cubicBezTo>
                  <a:cubicBezTo>
                    <a:pt x="119" y="214"/>
                    <a:pt x="134" y="198"/>
                    <a:pt x="153" y="198"/>
                  </a:cubicBezTo>
                  <a:cubicBezTo>
                    <a:pt x="171" y="198"/>
                    <a:pt x="187" y="214"/>
                    <a:pt x="187" y="232"/>
                  </a:cubicBezTo>
                  <a:cubicBezTo>
                    <a:pt x="187" y="251"/>
                    <a:pt x="171" y="267"/>
                    <a:pt x="153" y="267"/>
                  </a:cubicBezTo>
                  <a:close/>
                  <a:moveTo>
                    <a:pt x="153" y="102"/>
                  </a:moveTo>
                  <a:cubicBezTo>
                    <a:pt x="134" y="102"/>
                    <a:pt x="119" y="87"/>
                    <a:pt x="119" y="68"/>
                  </a:cubicBezTo>
                  <a:cubicBezTo>
                    <a:pt x="119" y="49"/>
                    <a:pt x="134" y="34"/>
                    <a:pt x="153" y="34"/>
                  </a:cubicBezTo>
                  <a:cubicBezTo>
                    <a:pt x="171" y="34"/>
                    <a:pt x="187" y="49"/>
                    <a:pt x="187" y="68"/>
                  </a:cubicBezTo>
                  <a:cubicBezTo>
                    <a:pt x="187" y="87"/>
                    <a:pt x="171" y="102"/>
                    <a:pt x="153" y="102"/>
                  </a:cubicBezTo>
                  <a:close/>
                  <a:moveTo>
                    <a:pt x="267" y="152"/>
                  </a:moveTo>
                  <a:cubicBezTo>
                    <a:pt x="267" y="171"/>
                    <a:pt x="251" y="187"/>
                    <a:pt x="233" y="187"/>
                  </a:cubicBezTo>
                  <a:cubicBezTo>
                    <a:pt x="214" y="187"/>
                    <a:pt x="198" y="171"/>
                    <a:pt x="198" y="152"/>
                  </a:cubicBezTo>
                  <a:cubicBezTo>
                    <a:pt x="198" y="134"/>
                    <a:pt x="214" y="118"/>
                    <a:pt x="233" y="118"/>
                  </a:cubicBezTo>
                  <a:cubicBezTo>
                    <a:pt x="251" y="118"/>
                    <a:pt x="267" y="134"/>
                    <a:pt x="26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 name="Freeform 109">
              <a:extLst>
                <a:ext uri="{FF2B5EF4-FFF2-40B4-BE49-F238E27FC236}">
                  <a16:creationId xmlns:a16="http://schemas.microsoft.com/office/drawing/2014/main" id="{78218B44-1A16-4C3B-ADD0-E1B6E23AB62C}"/>
                </a:ext>
              </a:extLst>
            </p:cNvPr>
            <p:cNvSpPr>
              <a:spLocks noEditPoints="1"/>
            </p:cNvSpPr>
            <p:nvPr/>
          </p:nvSpPr>
          <p:spPr bwMode="auto">
            <a:xfrm>
              <a:off x="-4679951" y="-1830388"/>
              <a:ext cx="4259263" cy="3529013"/>
            </a:xfrm>
            <a:custGeom>
              <a:avLst/>
              <a:gdLst>
                <a:gd name="T0" fmla="*/ 1134 w 1136"/>
                <a:gd name="T1" fmla="*/ 329 h 941"/>
                <a:gd name="T2" fmla="*/ 1070 w 1136"/>
                <a:gd name="T3" fmla="*/ 145 h 941"/>
                <a:gd name="T4" fmla="*/ 712 w 1136"/>
                <a:gd name="T5" fmla="*/ 141 h 941"/>
                <a:gd name="T6" fmla="*/ 424 w 1136"/>
                <a:gd name="T7" fmla="*/ 141 h 941"/>
                <a:gd name="T8" fmla="*/ 67 w 1136"/>
                <a:gd name="T9" fmla="*/ 145 h 941"/>
                <a:gd name="T10" fmla="*/ 3 w 1136"/>
                <a:gd name="T11" fmla="*/ 329 h 941"/>
                <a:gd name="T12" fmla="*/ 85 w 1136"/>
                <a:gd name="T13" fmla="*/ 828 h 941"/>
                <a:gd name="T14" fmla="*/ 84 w 1136"/>
                <a:gd name="T15" fmla="*/ 829 h 941"/>
                <a:gd name="T16" fmla="*/ 88 w 1136"/>
                <a:gd name="T17" fmla="*/ 835 h 941"/>
                <a:gd name="T18" fmla="*/ 145 w 1136"/>
                <a:gd name="T19" fmla="*/ 897 h 941"/>
                <a:gd name="T20" fmla="*/ 276 w 1136"/>
                <a:gd name="T21" fmla="*/ 918 h 941"/>
                <a:gd name="T22" fmla="*/ 456 w 1136"/>
                <a:gd name="T23" fmla="*/ 602 h 941"/>
                <a:gd name="T24" fmla="*/ 681 w 1136"/>
                <a:gd name="T25" fmla="*/ 602 h 941"/>
                <a:gd name="T26" fmla="*/ 861 w 1136"/>
                <a:gd name="T27" fmla="*/ 918 h 941"/>
                <a:gd name="T28" fmla="*/ 991 w 1136"/>
                <a:gd name="T29" fmla="*/ 897 h 941"/>
                <a:gd name="T30" fmla="*/ 1049 w 1136"/>
                <a:gd name="T31" fmla="*/ 835 h 941"/>
                <a:gd name="T32" fmla="*/ 1053 w 1136"/>
                <a:gd name="T33" fmla="*/ 829 h 941"/>
                <a:gd name="T34" fmla="*/ 1052 w 1136"/>
                <a:gd name="T35" fmla="*/ 828 h 941"/>
                <a:gd name="T36" fmla="*/ 1134 w 1136"/>
                <a:gd name="T37" fmla="*/ 329 h 941"/>
                <a:gd name="T38" fmla="*/ 250 w 1136"/>
                <a:gd name="T39" fmla="*/ 548 h 941"/>
                <a:gd name="T40" fmla="*/ 82 w 1136"/>
                <a:gd name="T41" fmla="*/ 380 h 941"/>
                <a:gd name="T42" fmla="*/ 250 w 1136"/>
                <a:gd name="T43" fmla="*/ 212 h 941"/>
                <a:gd name="T44" fmla="*/ 418 w 1136"/>
                <a:gd name="T45" fmla="*/ 380 h 941"/>
                <a:gd name="T46" fmla="*/ 250 w 1136"/>
                <a:gd name="T47" fmla="*/ 548 h 941"/>
                <a:gd name="T48" fmla="*/ 878 w 1136"/>
                <a:gd name="T49" fmla="*/ 548 h 941"/>
                <a:gd name="T50" fmla="*/ 709 w 1136"/>
                <a:gd name="T51" fmla="*/ 380 h 941"/>
                <a:gd name="T52" fmla="*/ 878 w 1136"/>
                <a:gd name="T53" fmla="*/ 212 h 941"/>
                <a:gd name="T54" fmla="*/ 1046 w 1136"/>
                <a:gd name="T55" fmla="*/ 380 h 941"/>
                <a:gd name="T56" fmla="*/ 878 w 1136"/>
                <a:gd name="T57" fmla="*/ 548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6" h="941">
                  <a:moveTo>
                    <a:pt x="1134" y="329"/>
                  </a:moveTo>
                  <a:cubicBezTo>
                    <a:pt x="1123" y="231"/>
                    <a:pt x="1091" y="173"/>
                    <a:pt x="1070" y="145"/>
                  </a:cubicBezTo>
                  <a:cubicBezTo>
                    <a:pt x="935" y="0"/>
                    <a:pt x="712" y="141"/>
                    <a:pt x="712" y="141"/>
                  </a:cubicBezTo>
                  <a:cubicBezTo>
                    <a:pt x="424" y="141"/>
                    <a:pt x="424" y="141"/>
                    <a:pt x="424" y="141"/>
                  </a:cubicBezTo>
                  <a:cubicBezTo>
                    <a:pt x="424" y="141"/>
                    <a:pt x="202" y="0"/>
                    <a:pt x="67" y="145"/>
                  </a:cubicBezTo>
                  <a:cubicBezTo>
                    <a:pt x="46" y="173"/>
                    <a:pt x="14" y="231"/>
                    <a:pt x="3" y="329"/>
                  </a:cubicBezTo>
                  <a:cubicBezTo>
                    <a:pt x="0" y="454"/>
                    <a:pt x="8" y="695"/>
                    <a:pt x="85" y="828"/>
                  </a:cubicBezTo>
                  <a:cubicBezTo>
                    <a:pt x="84" y="829"/>
                    <a:pt x="84" y="829"/>
                    <a:pt x="84" y="829"/>
                  </a:cubicBezTo>
                  <a:cubicBezTo>
                    <a:pt x="84" y="829"/>
                    <a:pt x="86" y="831"/>
                    <a:pt x="88" y="835"/>
                  </a:cubicBezTo>
                  <a:cubicBezTo>
                    <a:pt x="104" y="861"/>
                    <a:pt x="123" y="881"/>
                    <a:pt x="145" y="897"/>
                  </a:cubicBezTo>
                  <a:cubicBezTo>
                    <a:pt x="179" y="923"/>
                    <a:pt x="225" y="941"/>
                    <a:pt x="276" y="918"/>
                  </a:cubicBezTo>
                  <a:cubicBezTo>
                    <a:pt x="332" y="896"/>
                    <a:pt x="406" y="822"/>
                    <a:pt x="456" y="602"/>
                  </a:cubicBezTo>
                  <a:cubicBezTo>
                    <a:pt x="681" y="602"/>
                    <a:pt x="681" y="602"/>
                    <a:pt x="681" y="602"/>
                  </a:cubicBezTo>
                  <a:cubicBezTo>
                    <a:pt x="731" y="822"/>
                    <a:pt x="805" y="896"/>
                    <a:pt x="861" y="918"/>
                  </a:cubicBezTo>
                  <a:cubicBezTo>
                    <a:pt x="912" y="941"/>
                    <a:pt x="958" y="923"/>
                    <a:pt x="991" y="897"/>
                  </a:cubicBezTo>
                  <a:cubicBezTo>
                    <a:pt x="1014" y="881"/>
                    <a:pt x="1033" y="861"/>
                    <a:pt x="1049" y="835"/>
                  </a:cubicBezTo>
                  <a:cubicBezTo>
                    <a:pt x="1051" y="831"/>
                    <a:pt x="1053" y="829"/>
                    <a:pt x="1053" y="829"/>
                  </a:cubicBezTo>
                  <a:cubicBezTo>
                    <a:pt x="1052" y="828"/>
                    <a:pt x="1052" y="828"/>
                    <a:pt x="1052" y="828"/>
                  </a:cubicBezTo>
                  <a:cubicBezTo>
                    <a:pt x="1129" y="695"/>
                    <a:pt x="1136" y="454"/>
                    <a:pt x="1134" y="329"/>
                  </a:cubicBezTo>
                  <a:close/>
                  <a:moveTo>
                    <a:pt x="250" y="548"/>
                  </a:moveTo>
                  <a:cubicBezTo>
                    <a:pt x="157" y="548"/>
                    <a:pt x="82" y="473"/>
                    <a:pt x="82" y="380"/>
                  </a:cubicBezTo>
                  <a:cubicBezTo>
                    <a:pt x="82" y="288"/>
                    <a:pt x="157" y="212"/>
                    <a:pt x="250" y="212"/>
                  </a:cubicBezTo>
                  <a:cubicBezTo>
                    <a:pt x="343" y="212"/>
                    <a:pt x="418" y="288"/>
                    <a:pt x="418" y="380"/>
                  </a:cubicBezTo>
                  <a:cubicBezTo>
                    <a:pt x="418" y="473"/>
                    <a:pt x="343" y="548"/>
                    <a:pt x="250" y="548"/>
                  </a:cubicBezTo>
                  <a:close/>
                  <a:moveTo>
                    <a:pt x="878" y="548"/>
                  </a:moveTo>
                  <a:cubicBezTo>
                    <a:pt x="785" y="548"/>
                    <a:pt x="709" y="473"/>
                    <a:pt x="709" y="380"/>
                  </a:cubicBezTo>
                  <a:cubicBezTo>
                    <a:pt x="709" y="288"/>
                    <a:pt x="785" y="212"/>
                    <a:pt x="878" y="212"/>
                  </a:cubicBezTo>
                  <a:cubicBezTo>
                    <a:pt x="970" y="212"/>
                    <a:pt x="1046" y="288"/>
                    <a:pt x="1046" y="380"/>
                  </a:cubicBezTo>
                  <a:cubicBezTo>
                    <a:pt x="1046" y="473"/>
                    <a:pt x="970" y="548"/>
                    <a:pt x="878" y="5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 name="Freeform 110">
              <a:extLst>
                <a:ext uri="{FF2B5EF4-FFF2-40B4-BE49-F238E27FC236}">
                  <a16:creationId xmlns:a16="http://schemas.microsoft.com/office/drawing/2014/main" id="{FDF4006C-34C8-4888-8F05-29DDE9FA59E8}"/>
                </a:ext>
              </a:extLst>
            </p:cNvPr>
            <p:cNvSpPr>
              <a:spLocks noEditPoints="1"/>
            </p:cNvSpPr>
            <p:nvPr/>
          </p:nvSpPr>
          <p:spPr bwMode="auto">
            <a:xfrm>
              <a:off x="-4305301" y="-968375"/>
              <a:ext cx="1125538" cy="1125538"/>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239 w 300"/>
                <a:gd name="T11" fmla="*/ 174 h 300"/>
                <a:gd name="T12" fmla="*/ 171 w 300"/>
                <a:gd name="T13" fmla="*/ 174 h 300"/>
                <a:gd name="T14" fmla="*/ 171 w 300"/>
                <a:gd name="T15" fmla="*/ 244 h 300"/>
                <a:gd name="T16" fmla="*/ 120 w 300"/>
                <a:gd name="T17" fmla="*/ 244 h 300"/>
                <a:gd name="T18" fmla="*/ 120 w 300"/>
                <a:gd name="T19" fmla="*/ 174 h 300"/>
                <a:gd name="T20" fmla="*/ 52 w 300"/>
                <a:gd name="T21" fmla="*/ 174 h 300"/>
                <a:gd name="T22" fmla="*/ 52 w 300"/>
                <a:gd name="T23" fmla="*/ 123 h 300"/>
                <a:gd name="T24" fmla="*/ 120 w 300"/>
                <a:gd name="T25" fmla="*/ 123 h 300"/>
                <a:gd name="T26" fmla="*/ 120 w 300"/>
                <a:gd name="T27" fmla="*/ 57 h 300"/>
                <a:gd name="T28" fmla="*/ 171 w 300"/>
                <a:gd name="T29" fmla="*/ 57 h 300"/>
                <a:gd name="T30" fmla="*/ 171 w 300"/>
                <a:gd name="T31" fmla="*/ 123 h 300"/>
                <a:gd name="T32" fmla="*/ 239 w 300"/>
                <a:gd name="T33" fmla="*/ 123 h 300"/>
                <a:gd name="T34" fmla="*/ 239 w 300"/>
                <a:gd name="T35"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0">
                  <a:moveTo>
                    <a:pt x="150" y="0"/>
                  </a:moveTo>
                  <a:cubicBezTo>
                    <a:pt x="67" y="0"/>
                    <a:pt x="0" y="68"/>
                    <a:pt x="0" y="150"/>
                  </a:cubicBezTo>
                  <a:cubicBezTo>
                    <a:pt x="0" y="233"/>
                    <a:pt x="67" y="300"/>
                    <a:pt x="150" y="300"/>
                  </a:cubicBezTo>
                  <a:cubicBezTo>
                    <a:pt x="233" y="300"/>
                    <a:pt x="300" y="233"/>
                    <a:pt x="300" y="150"/>
                  </a:cubicBezTo>
                  <a:cubicBezTo>
                    <a:pt x="300" y="68"/>
                    <a:pt x="233" y="0"/>
                    <a:pt x="150" y="0"/>
                  </a:cubicBezTo>
                  <a:close/>
                  <a:moveTo>
                    <a:pt x="239" y="174"/>
                  </a:moveTo>
                  <a:cubicBezTo>
                    <a:pt x="171" y="174"/>
                    <a:pt x="171" y="174"/>
                    <a:pt x="171" y="174"/>
                  </a:cubicBezTo>
                  <a:cubicBezTo>
                    <a:pt x="171" y="244"/>
                    <a:pt x="171" y="244"/>
                    <a:pt x="171" y="244"/>
                  </a:cubicBezTo>
                  <a:cubicBezTo>
                    <a:pt x="120" y="244"/>
                    <a:pt x="120" y="244"/>
                    <a:pt x="120" y="244"/>
                  </a:cubicBezTo>
                  <a:cubicBezTo>
                    <a:pt x="120" y="174"/>
                    <a:pt x="120" y="174"/>
                    <a:pt x="120" y="174"/>
                  </a:cubicBezTo>
                  <a:cubicBezTo>
                    <a:pt x="52" y="174"/>
                    <a:pt x="52" y="174"/>
                    <a:pt x="52" y="174"/>
                  </a:cubicBezTo>
                  <a:cubicBezTo>
                    <a:pt x="52" y="123"/>
                    <a:pt x="52" y="123"/>
                    <a:pt x="52" y="123"/>
                  </a:cubicBezTo>
                  <a:cubicBezTo>
                    <a:pt x="120" y="123"/>
                    <a:pt x="120" y="123"/>
                    <a:pt x="120" y="123"/>
                  </a:cubicBezTo>
                  <a:cubicBezTo>
                    <a:pt x="120" y="57"/>
                    <a:pt x="120" y="57"/>
                    <a:pt x="120" y="57"/>
                  </a:cubicBezTo>
                  <a:cubicBezTo>
                    <a:pt x="171" y="57"/>
                    <a:pt x="171" y="57"/>
                    <a:pt x="171" y="57"/>
                  </a:cubicBezTo>
                  <a:cubicBezTo>
                    <a:pt x="171" y="123"/>
                    <a:pt x="171" y="123"/>
                    <a:pt x="171" y="123"/>
                  </a:cubicBezTo>
                  <a:cubicBezTo>
                    <a:pt x="239" y="123"/>
                    <a:pt x="239" y="123"/>
                    <a:pt x="239" y="123"/>
                  </a:cubicBezTo>
                  <a:lnTo>
                    <a:pt x="239"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35" name="Group 34">
            <a:extLst>
              <a:ext uri="{FF2B5EF4-FFF2-40B4-BE49-F238E27FC236}">
                <a16:creationId xmlns:a16="http://schemas.microsoft.com/office/drawing/2014/main" id="{37CF3A4B-9A10-4B1D-8487-24BB4C6F6DB5}"/>
              </a:ext>
            </a:extLst>
          </p:cNvPr>
          <p:cNvGrpSpPr>
            <a:grpSpLocks noChangeAspect="1"/>
          </p:cNvGrpSpPr>
          <p:nvPr/>
        </p:nvGrpSpPr>
        <p:grpSpPr>
          <a:xfrm>
            <a:off x="3408398" y="3997585"/>
            <a:ext cx="383327" cy="432000"/>
            <a:chOff x="574675" y="448288"/>
            <a:chExt cx="720135" cy="811573"/>
          </a:xfrm>
          <a:solidFill>
            <a:schemeClr val="tx1">
              <a:lumMod val="50000"/>
            </a:schemeClr>
          </a:solidFill>
        </p:grpSpPr>
        <p:sp>
          <p:nvSpPr>
            <p:cNvPr id="36" name="Freeform 966">
              <a:extLst>
                <a:ext uri="{FF2B5EF4-FFF2-40B4-BE49-F238E27FC236}">
                  <a16:creationId xmlns:a16="http://schemas.microsoft.com/office/drawing/2014/main" id="{C0F8FA31-9EB9-4F94-B8EA-78DEF4CE1561}"/>
                </a:ext>
              </a:extLst>
            </p:cNvPr>
            <p:cNvSpPr>
              <a:spLocks noEditPoints="1"/>
            </p:cNvSpPr>
            <p:nvPr/>
          </p:nvSpPr>
          <p:spPr bwMode="auto">
            <a:xfrm>
              <a:off x="574675" y="448288"/>
              <a:ext cx="720135" cy="811573"/>
            </a:xfrm>
            <a:custGeom>
              <a:avLst/>
              <a:gdLst/>
              <a:ahLst/>
              <a:cxnLst>
                <a:cxn ang="0">
                  <a:pos x="671" y="806"/>
                </a:cxn>
                <a:cxn ang="0">
                  <a:pos x="1013" y="820"/>
                </a:cxn>
                <a:cxn ang="0">
                  <a:pos x="984" y="412"/>
                </a:cxn>
                <a:cxn ang="0">
                  <a:pos x="333" y="105"/>
                </a:cxn>
                <a:cxn ang="0">
                  <a:pos x="121" y="793"/>
                </a:cxn>
                <a:cxn ang="0">
                  <a:pos x="717" y="1120"/>
                </a:cxn>
                <a:cxn ang="0">
                  <a:pos x="671" y="806"/>
                </a:cxn>
                <a:cxn ang="0">
                  <a:pos x="409" y="823"/>
                </a:cxn>
                <a:cxn ang="0">
                  <a:pos x="450" y="692"/>
                </a:cxn>
                <a:cxn ang="0">
                  <a:pos x="575" y="750"/>
                </a:cxn>
                <a:cxn ang="0">
                  <a:pos x="533" y="881"/>
                </a:cxn>
                <a:cxn ang="0">
                  <a:pos x="409" y="823"/>
                </a:cxn>
              </a:cxnLst>
              <a:rect l="0" t="0" r="r" b="b"/>
              <a:pathLst>
                <a:path w="1051" h="1184">
                  <a:moveTo>
                    <a:pt x="671" y="806"/>
                  </a:moveTo>
                  <a:cubicBezTo>
                    <a:pt x="783" y="680"/>
                    <a:pt x="976" y="1006"/>
                    <a:pt x="1013" y="820"/>
                  </a:cubicBezTo>
                  <a:cubicBezTo>
                    <a:pt x="1051" y="695"/>
                    <a:pt x="1044" y="550"/>
                    <a:pt x="984" y="412"/>
                  </a:cubicBezTo>
                  <a:cubicBezTo>
                    <a:pt x="862" y="138"/>
                    <a:pt x="571" y="0"/>
                    <a:pt x="333" y="105"/>
                  </a:cubicBezTo>
                  <a:cubicBezTo>
                    <a:pt x="94" y="210"/>
                    <a:pt x="0" y="518"/>
                    <a:pt x="121" y="793"/>
                  </a:cubicBezTo>
                  <a:cubicBezTo>
                    <a:pt x="233" y="1047"/>
                    <a:pt x="490" y="1184"/>
                    <a:pt x="717" y="1120"/>
                  </a:cubicBezTo>
                  <a:cubicBezTo>
                    <a:pt x="840" y="1066"/>
                    <a:pt x="573" y="916"/>
                    <a:pt x="671" y="806"/>
                  </a:cubicBezTo>
                  <a:close/>
                  <a:moveTo>
                    <a:pt x="409" y="823"/>
                  </a:moveTo>
                  <a:cubicBezTo>
                    <a:pt x="386" y="771"/>
                    <a:pt x="404" y="713"/>
                    <a:pt x="450" y="692"/>
                  </a:cubicBezTo>
                  <a:cubicBezTo>
                    <a:pt x="496" y="672"/>
                    <a:pt x="552" y="698"/>
                    <a:pt x="575" y="750"/>
                  </a:cubicBezTo>
                  <a:cubicBezTo>
                    <a:pt x="598" y="802"/>
                    <a:pt x="579" y="861"/>
                    <a:pt x="533" y="881"/>
                  </a:cubicBezTo>
                  <a:cubicBezTo>
                    <a:pt x="488" y="901"/>
                    <a:pt x="432" y="875"/>
                    <a:pt x="409" y="823"/>
                  </a:cubicBezTo>
                  <a:close/>
                </a:path>
              </a:pathLst>
            </a:custGeom>
            <a:grpFill/>
            <a:ln w="6"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37" name="Freeform 967">
              <a:extLst>
                <a:ext uri="{FF2B5EF4-FFF2-40B4-BE49-F238E27FC236}">
                  <a16:creationId xmlns:a16="http://schemas.microsoft.com/office/drawing/2014/main" id="{B7EBD0C0-4E24-40B2-936C-C05A587E4845}"/>
                </a:ext>
              </a:extLst>
            </p:cNvPr>
            <p:cNvSpPr>
              <a:spLocks/>
            </p:cNvSpPr>
            <p:nvPr/>
          </p:nvSpPr>
          <p:spPr bwMode="auto">
            <a:xfrm>
              <a:off x="1102932" y="835361"/>
              <a:ext cx="165347" cy="150660"/>
            </a:xfrm>
            <a:custGeom>
              <a:avLst/>
              <a:gdLst/>
              <a:ahLst/>
              <a:cxnLst>
                <a:cxn ang="0">
                  <a:pos x="225" y="174"/>
                </a:cxn>
                <a:cxn ang="0">
                  <a:pos x="205" y="160"/>
                </a:cxn>
                <a:cxn ang="0">
                  <a:pos x="200" y="175"/>
                </a:cxn>
                <a:cxn ang="0">
                  <a:pos x="188" y="208"/>
                </a:cxn>
                <a:cxn ang="0">
                  <a:pos x="164" y="192"/>
                </a:cxn>
                <a:cxn ang="0">
                  <a:pos x="156" y="204"/>
                </a:cxn>
                <a:cxn ang="0">
                  <a:pos x="143" y="190"/>
                </a:cxn>
                <a:cxn ang="0">
                  <a:pos x="124" y="187"/>
                </a:cxn>
                <a:cxn ang="0">
                  <a:pos x="105" y="187"/>
                </a:cxn>
                <a:cxn ang="0">
                  <a:pos x="90" y="178"/>
                </a:cxn>
                <a:cxn ang="0">
                  <a:pos x="40" y="201"/>
                </a:cxn>
                <a:cxn ang="0">
                  <a:pos x="68" y="148"/>
                </a:cxn>
                <a:cxn ang="0">
                  <a:pos x="61" y="138"/>
                </a:cxn>
                <a:cxn ang="0">
                  <a:pos x="36" y="122"/>
                </a:cxn>
                <a:cxn ang="0">
                  <a:pos x="42" y="99"/>
                </a:cxn>
                <a:cxn ang="0">
                  <a:pos x="52" y="88"/>
                </a:cxn>
                <a:cxn ang="0">
                  <a:pos x="58" y="70"/>
                </a:cxn>
                <a:cxn ang="0">
                  <a:pos x="65" y="58"/>
                </a:cxn>
                <a:cxn ang="0">
                  <a:pos x="78" y="52"/>
                </a:cxn>
                <a:cxn ang="0">
                  <a:pos x="87" y="38"/>
                </a:cxn>
                <a:cxn ang="0">
                  <a:pos x="103" y="21"/>
                </a:cxn>
                <a:cxn ang="0">
                  <a:pos x="114" y="17"/>
                </a:cxn>
                <a:cxn ang="0">
                  <a:pos x="123" y="9"/>
                </a:cxn>
                <a:cxn ang="0">
                  <a:pos x="135" y="17"/>
                </a:cxn>
                <a:cxn ang="0">
                  <a:pos x="161" y="8"/>
                </a:cxn>
                <a:cxn ang="0">
                  <a:pos x="169" y="24"/>
                </a:cxn>
                <a:cxn ang="0">
                  <a:pos x="185" y="20"/>
                </a:cxn>
                <a:cxn ang="0">
                  <a:pos x="184" y="32"/>
                </a:cxn>
                <a:cxn ang="0">
                  <a:pos x="204" y="27"/>
                </a:cxn>
                <a:cxn ang="0">
                  <a:pos x="199" y="43"/>
                </a:cxn>
                <a:cxn ang="0">
                  <a:pos x="234" y="61"/>
                </a:cxn>
                <a:cxn ang="0">
                  <a:pos x="226" y="80"/>
                </a:cxn>
                <a:cxn ang="0">
                  <a:pos x="225" y="100"/>
                </a:cxn>
                <a:cxn ang="0">
                  <a:pos x="228" y="126"/>
                </a:cxn>
                <a:cxn ang="0">
                  <a:pos x="228" y="153"/>
                </a:cxn>
                <a:cxn ang="0">
                  <a:pos x="218" y="167"/>
                </a:cxn>
              </a:cxnLst>
              <a:rect l="0" t="0" r="r" b="b"/>
              <a:pathLst>
                <a:path w="241" h="220">
                  <a:moveTo>
                    <a:pt x="218" y="167"/>
                  </a:moveTo>
                  <a:cubicBezTo>
                    <a:pt x="222" y="170"/>
                    <a:pt x="225" y="173"/>
                    <a:pt x="225" y="174"/>
                  </a:cubicBezTo>
                  <a:cubicBezTo>
                    <a:pt x="224" y="174"/>
                    <a:pt x="221" y="171"/>
                    <a:pt x="219" y="167"/>
                  </a:cubicBezTo>
                  <a:cubicBezTo>
                    <a:pt x="218" y="163"/>
                    <a:pt x="207" y="159"/>
                    <a:pt x="205" y="160"/>
                  </a:cubicBezTo>
                  <a:cubicBezTo>
                    <a:pt x="203" y="161"/>
                    <a:pt x="199" y="168"/>
                    <a:pt x="199" y="170"/>
                  </a:cubicBezTo>
                  <a:cubicBezTo>
                    <a:pt x="200" y="173"/>
                    <a:pt x="202" y="175"/>
                    <a:pt x="200" y="175"/>
                  </a:cubicBezTo>
                  <a:cubicBezTo>
                    <a:pt x="198" y="174"/>
                    <a:pt x="190" y="186"/>
                    <a:pt x="190" y="201"/>
                  </a:cubicBezTo>
                  <a:cubicBezTo>
                    <a:pt x="189" y="215"/>
                    <a:pt x="187" y="220"/>
                    <a:pt x="188" y="208"/>
                  </a:cubicBezTo>
                  <a:cubicBezTo>
                    <a:pt x="188" y="196"/>
                    <a:pt x="171" y="182"/>
                    <a:pt x="169" y="185"/>
                  </a:cubicBezTo>
                  <a:cubicBezTo>
                    <a:pt x="166" y="187"/>
                    <a:pt x="166" y="193"/>
                    <a:pt x="164" y="192"/>
                  </a:cubicBezTo>
                  <a:cubicBezTo>
                    <a:pt x="162" y="191"/>
                    <a:pt x="160" y="189"/>
                    <a:pt x="160" y="192"/>
                  </a:cubicBezTo>
                  <a:cubicBezTo>
                    <a:pt x="160" y="196"/>
                    <a:pt x="156" y="202"/>
                    <a:pt x="156" y="204"/>
                  </a:cubicBezTo>
                  <a:cubicBezTo>
                    <a:pt x="156" y="206"/>
                    <a:pt x="157" y="207"/>
                    <a:pt x="157" y="202"/>
                  </a:cubicBezTo>
                  <a:cubicBezTo>
                    <a:pt x="157" y="196"/>
                    <a:pt x="148" y="189"/>
                    <a:pt x="143" y="190"/>
                  </a:cubicBezTo>
                  <a:cubicBezTo>
                    <a:pt x="137" y="192"/>
                    <a:pt x="133" y="204"/>
                    <a:pt x="132" y="201"/>
                  </a:cubicBezTo>
                  <a:cubicBezTo>
                    <a:pt x="131" y="197"/>
                    <a:pt x="127" y="187"/>
                    <a:pt x="124" y="187"/>
                  </a:cubicBezTo>
                  <a:cubicBezTo>
                    <a:pt x="121" y="186"/>
                    <a:pt x="114" y="183"/>
                    <a:pt x="112" y="185"/>
                  </a:cubicBezTo>
                  <a:cubicBezTo>
                    <a:pt x="109" y="187"/>
                    <a:pt x="105" y="190"/>
                    <a:pt x="105" y="187"/>
                  </a:cubicBezTo>
                  <a:cubicBezTo>
                    <a:pt x="106" y="183"/>
                    <a:pt x="98" y="177"/>
                    <a:pt x="95" y="178"/>
                  </a:cubicBezTo>
                  <a:cubicBezTo>
                    <a:pt x="92" y="179"/>
                    <a:pt x="87" y="181"/>
                    <a:pt x="90" y="178"/>
                  </a:cubicBezTo>
                  <a:cubicBezTo>
                    <a:pt x="92" y="175"/>
                    <a:pt x="78" y="174"/>
                    <a:pt x="65" y="184"/>
                  </a:cubicBezTo>
                  <a:cubicBezTo>
                    <a:pt x="53" y="193"/>
                    <a:pt x="29" y="210"/>
                    <a:pt x="40" y="201"/>
                  </a:cubicBezTo>
                  <a:cubicBezTo>
                    <a:pt x="52" y="191"/>
                    <a:pt x="76" y="158"/>
                    <a:pt x="75" y="156"/>
                  </a:cubicBezTo>
                  <a:cubicBezTo>
                    <a:pt x="74" y="154"/>
                    <a:pt x="68" y="152"/>
                    <a:pt x="68" y="148"/>
                  </a:cubicBezTo>
                  <a:cubicBezTo>
                    <a:pt x="68" y="145"/>
                    <a:pt x="65" y="146"/>
                    <a:pt x="66" y="145"/>
                  </a:cubicBezTo>
                  <a:cubicBezTo>
                    <a:pt x="68" y="143"/>
                    <a:pt x="66" y="139"/>
                    <a:pt x="61" y="138"/>
                  </a:cubicBezTo>
                  <a:cubicBezTo>
                    <a:pt x="56" y="138"/>
                    <a:pt x="47" y="138"/>
                    <a:pt x="49" y="135"/>
                  </a:cubicBezTo>
                  <a:cubicBezTo>
                    <a:pt x="51" y="131"/>
                    <a:pt x="49" y="124"/>
                    <a:pt x="36" y="122"/>
                  </a:cubicBezTo>
                  <a:cubicBezTo>
                    <a:pt x="22" y="120"/>
                    <a:pt x="0" y="113"/>
                    <a:pt x="14" y="113"/>
                  </a:cubicBezTo>
                  <a:cubicBezTo>
                    <a:pt x="27" y="113"/>
                    <a:pt x="51" y="103"/>
                    <a:pt x="42" y="99"/>
                  </a:cubicBezTo>
                  <a:cubicBezTo>
                    <a:pt x="33" y="95"/>
                    <a:pt x="15" y="94"/>
                    <a:pt x="25" y="94"/>
                  </a:cubicBezTo>
                  <a:cubicBezTo>
                    <a:pt x="34" y="94"/>
                    <a:pt x="57" y="90"/>
                    <a:pt x="52" y="88"/>
                  </a:cubicBezTo>
                  <a:cubicBezTo>
                    <a:pt x="46" y="87"/>
                    <a:pt x="40" y="79"/>
                    <a:pt x="46" y="81"/>
                  </a:cubicBezTo>
                  <a:cubicBezTo>
                    <a:pt x="51" y="82"/>
                    <a:pt x="61" y="73"/>
                    <a:pt x="58" y="70"/>
                  </a:cubicBezTo>
                  <a:cubicBezTo>
                    <a:pt x="56" y="66"/>
                    <a:pt x="47" y="60"/>
                    <a:pt x="52" y="59"/>
                  </a:cubicBezTo>
                  <a:cubicBezTo>
                    <a:pt x="58" y="57"/>
                    <a:pt x="65" y="60"/>
                    <a:pt x="65" y="58"/>
                  </a:cubicBezTo>
                  <a:cubicBezTo>
                    <a:pt x="65" y="56"/>
                    <a:pt x="65" y="55"/>
                    <a:pt x="66" y="56"/>
                  </a:cubicBezTo>
                  <a:cubicBezTo>
                    <a:pt x="68" y="57"/>
                    <a:pt x="76" y="54"/>
                    <a:pt x="78" y="52"/>
                  </a:cubicBezTo>
                  <a:cubicBezTo>
                    <a:pt x="80" y="49"/>
                    <a:pt x="79" y="46"/>
                    <a:pt x="81" y="46"/>
                  </a:cubicBezTo>
                  <a:cubicBezTo>
                    <a:pt x="83" y="45"/>
                    <a:pt x="88" y="42"/>
                    <a:pt x="87" y="38"/>
                  </a:cubicBezTo>
                  <a:cubicBezTo>
                    <a:pt x="87" y="35"/>
                    <a:pt x="87" y="29"/>
                    <a:pt x="90" y="31"/>
                  </a:cubicBezTo>
                  <a:cubicBezTo>
                    <a:pt x="94" y="34"/>
                    <a:pt x="104" y="26"/>
                    <a:pt x="103" y="21"/>
                  </a:cubicBezTo>
                  <a:cubicBezTo>
                    <a:pt x="101" y="17"/>
                    <a:pt x="99" y="9"/>
                    <a:pt x="101" y="13"/>
                  </a:cubicBezTo>
                  <a:cubicBezTo>
                    <a:pt x="104" y="17"/>
                    <a:pt x="114" y="21"/>
                    <a:pt x="114" y="17"/>
                  </a:cubicBezTo>
                  <a:cubicBezTo>
                    <a:pt x="113" y="13"/>
                    <a:pt x="113" y="8"/>
                    <a:pt x="114" y="10"/>
                  </a:cubicBezTo>
                  <a:cubicBezTo>
                    <a:pt x="114" y="13"/>
                    <a:pt x="122" y="13"/>
                    <a:pt x="123" y="9"/>
                  </a:cubicBezTo>
                  <a:cubicBezTo>
                    <a:pt x="124" y="5"/>
                    <a:pt x="130" y="0"/>
                    <a:pt x="131" y="3"/>
                  </a:cubicBezTo>
                  <a:cubicBezTo>
                    <a:pt x="132" y="6"/>
                    <a:pt x="134" y="16"/>
                    <a:pt x="135" y="17"/>
                  </a:cubicBezTo>
                  <a:cubicBezTo>
                    <a:pt x="136" y="17"/>
                    <a:pt x="142" y="20"/>
                    <a:pt x="146" y="19"/>
                  </a:cubicBezTo>
                  <a:cubicBezTo>
                    <a:pt x="151" y="18"/>
                    <a:pt x="161" y="11"/>
                    <a:pt x="161" y="8"/>
                  </a:cubicBezTo>
                  <a:cubicBezTo>
                    <a:pt x="161" y="4"/>
                    <a:pt x="167" y="6"/>
                    <a:pt x="167" y="10"/>
                  </a:cubicBezTo>
                  <a:cubicBezTo>
                    <a:pt x="168" y="15"/>
                    <a:pt x="167" y="23"/>
                    <a:pt x="169" y="24"/>
                  </a:cubicBezTo>
                  <a:cubicBezTo>
                    <a:pt x="171" y="25"/>
                    <a:pt x="179" y="24"/>
                    <a:pt x="180" y="23"/>
                  </a:cubicBezTo>
                  <a:cubicBezTo>
                    <a:pt x="181" y="21"/>
                    <a:pt x="184" y="18"/>
                    <a:pt x="185" y="20"/>
                  </a:cubicBezTo>
                  <a:cubicBezTo>
                    <a:pt x="186" y="21"/>
                    <a:pt x="189" y="23"/>
                    <a:pt x="187" y="24"/>
                  </a:cubicBezTo>
                  <a:cubicBezTo>
                    <a:pt x="185" y="26"/>
                    <a:pt x="183" y="30"/>
                    <a:pt x="184" y="32"/>
                  </a:cubicBezTo>
                  <a:cubicBezTo>
                    <a:pt x="186" y="34"/>
                    <a:pt x="193" y="34"/>
                    <a:pt x="194" y="32"/>
                  </a:cubicBezTo>
                  <a:cubicBezTo>
                    <a:pt x="195" y="30"/>
                    <a:pt x="201" y="26"/>
                    <a:pt x="204" y="27"/>
                  </a:cubicBezTo>
                  <a:cubicBezTo>
                    <a:pt x="207" y="28"/>
                    <a:pt x="206" y="36"/>
                    <a:pt x="203" y="35"/>
                  </a:cubicBezTo>
                  <a:cubicBezTo>
                    <a:pt x="200" y="35"/>
                    <a:pt x="198" y="41"/>
                    <a:pt x="199" y="43"/>
                  </a:cubicBezTo>
                  <a:cubicBezTo>
                    <a:pt x="201" y="45"/>
                    <a:pt x="215" y="49"/>
                    <a:pt x="223" y="53"/>
                  </a:cubicBezTo>
                  <a:cubicBezTo>
                    <a:pt x="230" y="57"/>
                    <a:pt x="241" y="57"/>
                    <a:pt x="234" y="61"/>
                  </a:cubicBezTo>
                  <a:cubicBezTo>
                    <a:pt x="228" y="64"/>
                    <a:pt x="217" y="77"/>
                    <a:pt x="220" y="77"/>
                  </a:cubicBezTo>
                  <a:cubicBezTo>
                    <a:pt x="224" y="77"/>
                    <a:pt x="229" y="79"/>
                    <a:pt x="226" y="80"/>
                  </a:cubicBezTo>
                  <a:cubicBezTo>
                    <a:pt x="222" y="81"/>
                    <a:pt x="221" y="91"/>
                    <a:pt x="224" y="91"/>
                  </a:cubicBezTo>
                  <a:cubicBezTo>
                    <a:pt x="227" y="92"/>
                    <a:pt x="228" y="99"/>
                    <a:pt x="225" y="100"/>
                  </a:cubicBezTo>
                  <a:cubicBezTo>
                    <a:pt x="221" y="101"/>
                    <a:pt x="221" y="110"/>
                    <a:pt x="226" y="113"/>
                  </a:cubicBezTo>
                  <a:cubicBezTo>
                    <a:pt x="230" y="115"/>
                    <a:pt x="231" y="128"/>
                    <a:pt x="228" y="126"/>
                  </a:cubicBezTo>
                  <a:cubicBezTo>
                    <a:pt x="224" y="124"/>
                    <a:pt x="219" y="134"/>
                    <a:pt x="222" y="139"/>
                  </a:cubicBezTo>
                  <a:cubicBezTo>
                    <a:pt x="225" y="145"/>
                    <a:pt x="231" y="156"/>
                    <a:pt x="228" y="153"/>
                  </a:cubicBezTo>
                  <a:cubicBezTo>
                    <a:pt x="224" y="151"/>
                    <a:pt x="213" y="148"/>
                    <a:pt x="213" y="148"/>
                  </a:cubicBezTo>
                  <a:cubicBezTo>
                    <a:pt x="213" y="149"/>
                    <a:pt x="215" y="164"/>
                    <a:pt x="218" y="1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38" name="Freeform 968">
              <a:extLst>
                <a:ext uri="{FF2B5EF4-FFF2-40B4-BE49-F238E27FC236}">
                  <a16:creationId xmlns:a16="http://schemas.microsoft.com/office/drawing/2014/main" id="{B0CB3302-2260-494F-8B95-A19A149EDB95}"/>
                </a:ext>
              </a:extLst>
            </p:cNvPr>
            <p:cNvSpPr>
              <a:spLocks/>
            </p:cNvSpPr>
            <p:nvPr/>
          </p:nvSpPr>
          <p:spPr bwMode="auto">
            <a:xfrm>
              <a:off x="1038025" y="652011"/>
              <a:ext cx="165347" cy="151134"/>
            </a:xfrm>
            <a:custGeom>
              <a:avLst/>
              <a:gdLst/>
              <a:ahLst/>
              <a:cxnLst>
                <a:cxn ang="0">
                  <a:pos x="225" y="174"/>
                </a:cxn>
                <a:cxn ang="0">
                  <a:pos x="205" y="161"/>
                </a:cxn>
                <a:cxn ang="0">
                  <a:pos x="200" y="175"/>
                </a:cxn>
                <a:cxn ang="0">
                  <a:pos x="188" y="209"/>
                </a:cxn>
                <a:cxn ang="0">
                  <a:pos x="164" y="193"/>
                </a:cxn>
                <a:cxn ang="0">
                  <a:pos x="157" y="205"/>
                </a:cxn>
                <a:cxn ang="0">
                  <a:pos x="143" y="191"/>
                </a:cxn>
                <a:cxn ang="0">
                  <a:pos x="124" y="187"/>
                </a:cxn>
                <a:cxn ang="0">
                  <a:pos x="106" y="188"/>
                </a:cxn>
                <a:cxn ang="0">
                  <a:pos x="90" y="179"/>
                </a:cxn>
                <a:cxn ang="0">
                  <a:pos x="41" y="201"/>
                </a:cxn>
                <a:cxn ang="0">
                  <a:pos x="68" y="149"/>
                </a:cxn>
                <a:cxn ang="0">
                  <a:pos x="61" y="139"/>
                </a:cxn>
                <a:cxn ang="0">
                  <a:pos x="36" y="123"/>
                </a:cxn>
                <a:cxn ang="0">
                  <a:pos x="42" y="100"/>
                </a:cxn>
                <a:cxn ang="0">
                  <a:pos x="52" y="89"/>
                </a:cxn>
                <a:cxn ang="0">
                  <a:pos x="59" y="70"/>
                </a:cxn>
                <a:cxn ang="0">
                  <a:pos x="65" y="59"/>
                </a:cxn>
                <a:cxn ang="0">
                  <a:pos x="78" y="53"/>
                </a:cxn>
                <a:cxn ang="0">
                  <a:pos x="88" y="39"/>
                </a:cxn>
                <a:cxn ang="0">
                  <a:pos x="103" y="22"/>
                </a:cxn>
                <a:cxn ang="0">
                  <a:pos x="114" y="18"/>
                </a:cxn>
                <a:cxn ang="0">
                  <a:pos x="123" y="10"/>
                </a:cxn>
                <a:cxn ang="0">
                  <a:pos x="135" y="17"/>
                </a:cxn>
                <a:cxn ang="0">
                  <a:pos x="161" y="8"/>
                </a:cxn>
                <a:cxn ang="0">
                  <a:pos x="169" y="25"/>
                </a:cxn>
                <a:cxn ang="0">
                  <a:pos x="185" y="20"/>
                </a:cxn>
                <a:cxn ang="0">
                  <a:pos x="185" y="33"/>
                </a:cxn>
                <a:cxn ang="0">
                  <a:pos x="204" y="28"/>
                </a:cxn>
                <a:cxn ang="0">
                  <a:pos x="200" y="44"/>
                </a:cxn>
                <a:cxn ang="0">
                  <a:pos x="235" y="61"/>
                </a:cxn>
                <a:cxn ang="0">
                  <a:pos x="226" y="81"/>
                </a:cxn>
                <a:cxn ang="0">
                  <a:pos x="225" y="101"/>
                </a:cxn>
                <a:cxn ang="0">
                  <a:pos x="228" y="127"/>
                </a:cxn>
                <a:cxn ang="0">
                  <a:pos x="228" y="154"/>
                </a:cxn>
                <a:cxn ang="0">
                  <a:pos x="219" y="168"/>
                </a:cxn>
              </a:cxnLst>
              <a:rect l="0" t="0" r="r" b="b"/>
              <a:pathLst>
                <a:path w="241" h="221">
                  <a:moveTo>
                    <a:pt x="219" y="168"/>
                  </a:moveTo>
                  <a:cubicBezTo>
                    <a:pt x="223" y="171"/>
                    <a:pt x="226" y="174"/>
                    <a:pt x="225" y="174"/>
                  </a:cubicBezTo>
                  <a:cubicBezTo>
                    <a:pt x="225" y="175"/>
                    <a:pt x="221" y="172"/>
                    <a:pt x="220" y="168"/>
                  </a:cubicBezTo>
                  <a:cubicBezTo>
                    <a:pt x="218" y="164"/>
                    <a:pt x="207" y="159"/>
                    <a:pt x="205" y="161"/>
                  </a:cubicBezTo>
                  <a:cubicBezTo>
                    <a:pt x="203" y="162"/>
                    <a:pt x="199" y="169"/>
                    <a:pt x="200" y="171"/>
                  </a:cubicBezTo>
                  <a:cubicBezTo>
                    <a:pt x="200" y="174"/>
                    <a:pt x="202" y="176"/>
                    <a:pt x="200" y="175"/>
                  </a:cubicBezTo>
                  <a:cubicBezTo>
                    <a:pt x="198" y="174"/>
                    <a:pt x="190" y="187"/>
                    <a:pt x="190" y="201"/>
                  </a:cubicBezTo>
                  <a:cubicBezTo>
                    <a:pt x="190" y="216"/>
                    <a:pt x="188" y="221"/>
                    <a:pt x="188" y="209"/>
                  </a:cubicBezTo>
                  <a:cubicBezTo>
                    <a:pt x="189" y="196"/>
                    <a:pt x="172" y="183"/>
                    <a:pt x="169" y="185"/>
                  </a:cubicBezTo>
                  <a:cubicBezTo>
                    <a:pt x="167" y="188"/>
                    <a:pt x="167" y="193"/>
                    <a:pt x="164" y="193"/>
                  </a:cubicBezTo>
                  <a:cubicBezTo>
                    <a:pt x="162" y="192"/>
                    <a:pt x="160" y="190"/>
                    <a:pt x="160" y="193"/>
                  </a:cubicBezTo>
                  <a:cubicBezTo>
                    <a:pt x="160" y="196"/>
                    <a:pt x="157" y="202"/>
                    <a:pt x="157" y="205"/>
                  </a:cubicBezTo>
                  <a:cubicBezTo>
                    <a:pt x="157" y="207"/>
                    <a:pt x="157" y="208"/>
                    <a:pt x="157" y="202"/>
                  </a:cubicBezTo>
                  <a:cubicBezTo>
                    <a:pt x="157" y="197"/>
                    <a:pt x="149" y="190"/>
                    <a:pt x="143" y="191"/>
                  </a:cubicBezTo>
                  <a:cubicBezTo>
                    <a:pt x="138" y="192"/>
                    <a:pt x="134" y="205"/>
                    <a:pt x="133" y="201"/>
                  </a:cubicBezTo>
                  <a:cubicBezTo>
                    <a:pt x="132" y="198"/>
                    <a:pt x="127" y="188"/>
                    <a:pt x="124" y="187"/>
                  </a:cubicBezTo>
                  <a:cubicBezTo>
                    <a:pt x="121" y="187"/>
                    <a:pt x="114" y="184"/>
                    <a:pt x="112" y="186"/>
                  </a:cubicBezTo>
                  <a:cubicBezTo>
                    <a:pt x="110" y="188"/>
                    <a:pt x="105" y="191"/>
                    <a:pt x="106" y="188"/>
                  </a:cubicBezTo>
                  <a:cubicBezTo>
                    <a:pt x="106" y="184"/>
                    <a:pt x="98" y="178"/>
                    <a:pt x="95" y="179"/>
                  </a:cubicBezTo>
                  <a:cubicBezTo>
                    <a:pt x="92" y="179"/>
                    <a:pt x="88" y="181"/>
                    <a:pt x="90" y="179"/>
                  </a:cubicBezTo>
                  <a:cubicBezTo>
                    <a:pt x="92" y="176"/>
                    <a:pt x="79" y="175"/>
                    <a:pt x="66" y="184"/>
                  </a:cubicBezTo>
                  <a:cubicBezTo>
                    <a:pt x="53" y="194"/>
                    <a:pt x="29" y="211"/>
                    <a:pt x="41" y="201"/>
                  </a:cubicBezTo>
                  <a:cubicBezTo>
                    <a:pt x="52" y="191"/>
                    <a:pt x="76" y="158"/>
                    <a:pt x="75" y="156"/>
                  </a:cubicBezTo>
                  <a:cubicBezTo>
                    <a:pt x="74" y="155"/>
                    <a:pt x="69" y="152"/>
                    <a:pt x="68" y="149"/>
                  </a:cubicBezTo>
                  <a:cubicBezTo>
                    <a:pt x="68" y="146"/>
                    <a:pt x="65" y="147"/>
                    <a:pt x="67" y="146"/>
                  </a:cubicBezTo>
                  <a:cubicBezTo>
                    <a:pt x="68" y="144"/>
                    <a:pt x="66" y="139"/>
                    <a:pt x="61" y="139"/>
                  </a:cubicBezTo>
                  <a:cubicBezTo>
                    <a:pt x="56" y="139"/>
                    <a:pt x="47" y="139"/>
                    <a:pt x="49" y="135"/>
                  </a:cubicBezTo>
                  <a:cubicBezTo>
                    <a:pt x="52" y="132"/>
                    <a:pt x="49" y="125"/>
                    <a:pt x="36" y="123"/>
                  </a:cubicBezTo>
                  <a:cubicBezTo>
                    <a:pt x="23" y="121"/>
                    <a:pt x="0" y="114"/>
                    <a:pt x="14" y="114"/>
                  </a:cubicBezTo>
                  <a:cubicBezTo>
                    <a:pt x="28" y="113"/>
                    <a:pt x="51" y="104"/>
                    <a:pt x="42" y="100"/>
                  </a:cubicBezTo>
                  <a:cubicBezTo>
                    <a:pt x="33" y="96"/>
                    <a:pt x="16" y="94"/>
                    <a:pt x="25" y="95"/>
                  </a:cubicBezTo>
                  <a:cubicBezTo>
                    <a:pt x="35" y="95"/>
                    <a:pt x="58" y="91"/>
                    <a:pt x="52" y="89"/>
                  </a:cubicBezTo>
                  <a:cubicBezTo>
                    <a:pt x="47" y="87"/>
                    <a:pt x="41" y="80"/>
                    <a:pt x="46" y="81"/>
                  </a:cubicBezTo>
                  <a:cubicBezTo>
                    <a:pt x="51" y="83"/>
                    <a:pt x="61" y="74"/>
                    <a:pt x="59" y="70"/>
                  </a:cubicBezTo>
                  <a:cubicBezTo>
                    <a:pt x="56" y="67"/>
                    <a:pt x="48" y="61"/>
                    <a:pt x="53" y="59"/>
                  </a:cubicBezTo>
                  <a:cubicBezTo>
                    <a:pt x="58" y="58"/>
                    <a:pt x="65" y="61"/>
                    <a:pt x="65" y="59"/>
                  </a:cubicBezTo>
                  <a:cubicBezTo>
                    <a:pt x="65" y="57"/>
                    <a:pt x="65" y="56"/>
                    <a:pt x="67" y="57"/>
                  </a:cubicBezTo>
                  <a:cubicBezTo>
                    <a:pt x="68" y="58"/>
                    <a:pt x="77" y="55"/>
                    <a:pt x="78" y="53"/>
                  </a:cubicBezTo>
                  <a:cubicBezTo>
                    <a:pt x="80" y="50"/>
                    <a:pt x="79" y="47"/>
                    <a:pt x="81" y="46"/>
                  </a:cubicBezTo>
                  <a:cubicBezTo>
                    <a:pt x="84" y="46"/>
                    <a:pt x="88" y="42"/>
                    <a:pt x="88" y="39"/>
                  </a:cubicBezTo>
                  <a:cubicBezTo>
                    <a:pt x="87" y="36"/>
                    <a:pt x="87" y="30"/>
                    <a:pt x="91" y="32"/>
                  </a:cubicBezTo>
                  <a:cubicBezTo>
                    <a:pt x="95" y="34"/>
                    <a:pt x="105" y="26"/>
                    <a:pt x="103" y="22"/>
                  </a:cubicBezTo>
                  <a:cubicBezTo>
                    <a:pt x="101" y="18"/>
                    <a:pt x="99" y="10"/>
                    <a:pt x="102" y="14"/>
                  </a:cubicBezTo>
                  <a:cubicBezTo>
                    <a:pt x="104" y="18"/>
                    <a:pt x="114" y="22"/>
                    <a:pt x="114" y="18"/>
                  </a:cubicBezTo>
                  <a:cubicBezTo>
                    <a:pt x="114" y="14"/>
                    <a:pt x="113" y="8"/>
                    <a:pt x="114" y="11"/>
                  </a:cubicBezTo>
                  <a:cubicBezTo>
                    <a:pt x="115" y="14"/>
                    <a:pt x="122" y="13"/>
                    <a:pt x="123" y="10"/>
                  </a:cubicBezTo>
                  <a:cubicBezTo>
                    <a:pt x="125" y="6"/>
                    <a:pt x="130" y="0"/>
                    <a:pt x="131" y="4"/>
                  </a:cubicBezTo>
                  <a:cubicBezTo>
                    <a:pt x="132" y="7"/>
                    <a:pt x="134" y="17"/>
                    <a:pt x="135" y="17"/>
                  </a:cubicBezTo>
                  <a:cubicBezTo>
                    <a:pt x="137" y="18"/>
                    <a:pt x="142" y="21"/>
                    <a:pt x="147" y="20"/>
                  </a:cubicBezTo>
                  <a:cubicBezTo>
                    <a:pt x="151" y="19"/>
                    <a:pt x="162" y="12"/>
                    <a:pt x="161" y="8"/>
                  </a:cubicBezTo>
                  <a:cubicBezTo>
                    <a:pt x="161" y="5"/>
                    <a:pt x="167" y="6"/>
                    <a:pt x="168" y="11"/>
                  </a:cubicBezTo>
                  <a:cubicBezTo>
                    <a:pt x="168" y="15"/>
                    <a:pt x="167" y="24"/>
                    <a:pt x="169" y="25"/>
                  </a:cubicBezTo>
                  <a:cubicBezTo>
                    <a:pt x="171" y="26"/>
                    <a:pt x="179" y="25"/>
                    <a:pt x="180" y="23"/>
                  </a:cubicBezTo>
                  <a:cubicBezTo>
                    <a:pt x="181" y="22"/>
                    <a:pt x="184" y="19"/>
                    <a:pt x="185" y="20"/>
                  </a:cubicBezTo>
                  <a:cubicBezTo>
                    <a:pt x="186" y="22"/>
                    <a:pt x="189" y="24"/>
                    <a:pt x="187" y="25"/>
                  </a:cubicBezTo>
                  <a:cubicBezTo>
                    <a:pt x="186" y="26"/>
                    <a:pt x="183" y="31"/>
                    <a:pt x="185" y="33"/>
                  </a:cubicBezTo>
                  <a:cubicBezTo>
                    <a:pt x="186" y="34"/>
                    <a:pt x="193" y="35"/>
                    <a:pt x="194" y="33"/>
                  </a:cubicBezTo>
                  <a:cubicBezTo>
                    <a:pt x="195" y="31"/>
                    <a:pt x="201" y="27"/>
                    <a:pt x="204" y="28"/>
                  </a:cubicBezTo>
                  <a:cubicBezTo>
                    <a:pt x="207" y="29"/>
                    <a:pt x="206" y="36"/>
                    <a:pt x="203" y="36"/>
                  </a:cubicBezTo>
                  <a:cubicBezTo>
                    <a:pt x="200" y="35"/>
                    <a:pt x="198" y="42"/>
                    <a:pt x="200" y="44"/>
                  </a:cubicBezTo>
                  <a:cubicBezTo>
                    <a:pt x="201" y="46"/>
                    <a:pt x="215" y="50"/>
                    <a:pt x="223" y="54"/>
                  </a:cubicBezTo>
                  <a:cubicBezTo>
                    <a:pt x="231" y="58"/>
                    <a:pt x="241" y="58"/>
                    <a:pt x="235" y="61"/>
                  </a:cubicBezTo>
                  <a:cubicBezTo>
                    <a:pt x="228" y="65"/>
                    <a:pt x="217" y="77"/>
                    <a:pt x="221" y="78"/>
                  </a:cubicBezTo>
                  <a:cubicBezTo>
                    <a:pt x="224" y="78"/>
                    <a:pt x="230" y="80"/>
                    <a:pt x="226" y="81"/>
                  </a:cubicBezTo>
                  <a:cubicBezTo>
                    <a:pt x="222" y="82"/>
                    <a:pt x="222" y="91"/>
                    <a:pt x="225" y="92"/>
                  </a:cubicBezTo>
                  <a:cubicBezTo>
                    <a:pt x="228" y="93"/>
                    <a:pt x="228" y="100"/>
                    <a:pt x="225" y="101"/>
                  </a:cubicBezTo>
                  <a:cubicBezTo>
                    <a:pt x="222" y="102"/>
                    <a:pt x="221" y="111"/>
                    <a:pt x="226" y="113"/>
                  </a:cubicBezTo>
                  <a:cubicBezTo>
                    <a:pt x="230" y="116"/>
                    <a:pt x="232" y="128"/>
                    <a:pt x="228" y="127"/>
                  </a:cubicBezTo>
                  <a:cubicBezTo>
                    <a:pt x="225" y="125"/>
                    <a:pt x="220" y="134"/>
                    <a:pt x="223" y="140"/>
                  </a:cubicBezTo>
                  <a:cubicBezTo>
                    <a:pt x="225" y="146"/>
                    <a:pt x="232" y="156"/>
                    <a:pt x="228" y="154"/>
                  </a:cubicBezTo>
                  <a:cubicBezTo>
                    <a:pt x="225" y="151"/>
                    <a:pt x="214" y="149"/>
                    <a:pt x="213" y="149"/>
                  </a:cubicBezTo>
                  <a:cubicBezTo>
                    <a:pt x="213" y="150"/>
                    <a:pt x="215" y="165"/>
                    <a:pt x="219"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39" name="Freeform 969">
              <a:extLst>
                <a:ext uri="{FF2B5EF4-FFF2-40B4-BE49-F238E27FC236}">
                  <a16:creationId xmlns:a16="http://schemas.microsoft.com/office/drawing/2014/main" id="{0AACB63C-4854-4976-8BDA-CC3C0170460B}"/>
                </a:ext>
              </a:extLst>
            </p:cNvPr>
            <p:cNvSpPr>
              <a:spLocks/>
            </p:cNvSpPr>
            <p:nvPr/>
          </p:nvSpPr>
          <p:spPr bwMode="auto">
            <a:xfrm>
              <a:off x="903473" y="530725"/>
              <a:ext cx="156345" cy="169611"/>
            </a:xfrm>
            <a:custGeom>
              <a:avLst/>
              <a:gdLst/>
              <a:ahLst/>
              <a:cxnLst>
                <a:cxn ang="0">
                  <a:pos x="194" y="50"/>
                </a:cxn>
                <a:cxn ang="0">
                  <a:pos x="175" y="65"/>
                </a:cxn>
                <a:cxn ang="0">
                  <a:pos x="188" y="74"/>
                </a:cxn>
                <a:cxn ang="0">
                  <a:pos x="216" y="95"/>
                </a:cxn>
                <a:cxn ang="0">
                  <a:pos x="194" y="113"/>
                </a:cxn>
                <a:cxn ang="0">
                  <a:pos x="203" y="124"/>
                </a:cxn>
                <a:cxn ang="0">
                  <a:pos x="186" y="133"/>
                </a:cxn>
                <a:cxn ang="0">
                  <a:pos x="177" y="150"/>
                </a:cxn>
                <a:cxn ang="0">
                  <a:pos x="172" y="168"/>
                </a:cxn>
                <a:cxn ang="0">
                  <a:pos x="159" y="180"/>
                </a:cxn>
                <a:cxn ang="0">
                  <a:pos x="166" y="234"/>
                </a:cxn>
                <a:cxn ang="0">
                  <a:pos x="124" y="192"/>
                </a:cxn>
                <a:cxn ang="0">
                  <a:pos x="112" y="196"/>
                </a:cxn>
                <a:cxn ang="0">
                  <a:pos x="90" y="216"/>
                </a:cxn>
                <a:cxn ang="0">
                  <a:pos x="69" y="203"/>
                </a:cxn>
                <a:cxn ang="0">
                  <a:pos x="62" y="190"/>
                </a:cxn>
                <a:cxn ang="0">
                  <a:pos x="46" y="178"/>
                </a:cxn>
                <a:cxn ang="0">
                  <a:pos x="37" y="169"/>
                </a:cxn>
                <a:cxn ang="0">
                  <a:pos x="35" y="154"/>
                </a:cxn>
                <a:cxn ang="0">
                  <a:pos x="25" y="141"/>
                </a:cxn>
                <a:cxn ang="0">
                  <a:pos x="13" y="122"/>
                </a:cxn>
                <a:cxn ang="0">
                  <a:pos x="12" y="110"/>
                </a:cxn>
                <a:cxn ang="0">
                  <a:pos x="7" y="99"/>
                </a:cxn>
                <a:cxn ang="0">
                  <a:pos x="18" y="89"/>
                </a:cxn>
                <a:cxn ang="0">
                  <a:pos x="17" y="62"/>
                </a:cxn>
                <a:cxn ang="0">
                  <a:pos x="35" y="60"/>
                </a:cxn>
                <a:cxn ang="0">
                  <a:pos x="35" y="43"/>
                </a:cxn>
                <a:cxn ang="0">
                  <a:pos x="47" y="47"/>
                </a:cxn>
                <a:cxn ang="0">
                  <a:pos x="48" y="27"/>
                </a:cxn>
                <a:cxn ang="0">
                  <a:pos x="62" y="36"/>
                </a:cxn>
                <a:cxn ang="0">
                  <a:pos x="89" y="8"/>
                </a:cxn>
                <a:cxn ang="0">
                  <a:pos x="105" y="21"/>
                </a:cxn>
                <a:cxn ang="0">
                  <a:pos x="124" y="28"/>
                </a:cxn>
                <a:cxn ang="0">
                  <a:pos x="150" y="33"/>
                </a:cxn>
                <a:cxn ang="0">
                  <a:pos x="176" y="41"/>
                </a:cxn>
                <a:cxn ang="0">
                  <a:pos x="186" y="54"/>
                </a:cxn>
              </a:cxnLst>
              <a:rect l="0" t="0" r="r" b="b"/>
              <a:pathLst>
                <a:path w="228" h="248">
                  <a:moveTo>
                    <a:pt x="186" y="54"/>
                  </a:moveTo>
                  <a:cubicBezTo>
                    <a:pt x="190" y="51"/>
                    <a:pt x="194" y="49"/>
                    <a:pt x="194" y="50"/>
                  </a:cubicBezTo>
                  <a:cubicBezTo>
                    <a:pt x="195" y="50"/>
                    <a:pt x="191" y="53"/>
                    <a:pt x="187" y="53"/>
                  </a:cubicBezTo>
                  <a:cubicBezTo>
                    <a:pt x="182" y="53"/>
                    <a:pt x="175" y="62"/>
                    <a:pt x="175" y="65"/>
                  </a:cubicBezTo>
                  <a:cubicBezTo>
                    <a:pt x="176" y="67"/>
                    <a:pt x="181" y="73"/>
                    <a:pt x="184" y="73"/>
                  </a:cubicBezTo>
                  <a:cubicBezTo>
                    <a:pt x="186" y="74"/>
                    <a:pt x="189" y="72"/>
                    <a:pt x="188" y="74"/>
                  </a:cubicBezTo>
                  <a:cubicBezTo>
                    <a:pt x="186" y="76"/>
                    <a:pt x="196" y="87"/>
                    <a:pt x="210" y="91"/>
                  </a:cubicBezTo>
                  <a:cubicBezTo>
                    <a:pt x="223" y="96"/>
                    <a:pt x="228" y="99"/>
                    <a:pt x="216" y="95"/>
                  </a:cubicBezTo>
                  <a:cubicBezTo>
                    <a:pt x="205" y="91"/>
                    <a:pt x="186" y="103"/>
                    <a:pt x="188" y="107"/>
                  </a:cubicBezTo>
                  <a:cubicBezTo>
                    <a:pt x="190" y="110"/>
                    <a:pt x="195" y="111"/>
                    <a:pt x="194" y="113"/>
                  </a:cubicBezTo>
                  <a:cubicBezTo>
                    <a:pt x="192" y="115"/>
                    <a:pt x="190" y="116"/>
                    <a:pt x="193" y="117"/>
                  </a:cubicBezTo>
                  <a:cubicBezTo>
                    <a:pt x="196" y="118"/>
                    <a:pt x="201" y="124"/>
                    <a:pt x="203" y="124"/>
                  </a:cubicBezTo>
                  <a:cubicBezTo>
                    <a:pt x="205" y="125"/>
                    <a:pt x="206" y="125"/>
                    <a:pt x="201" y="123"/>
                  </a:cubicBezTo>
                  <a:cubicBezTo>
                    <a:pt x="196" y="121"/>
                    <a:pt x="187" y="127"/>
                    <a:pt x="186" y="133"/>
                  </a:cubicBezTo>
                  <a:cubicBezTo>
                    <a:pt x="186" y="139"/>
                    <a:pt x="197" y="146"/>
                    <a:pt x="193" y="146"/>
                  </a:cubicBezTo>
                  <a:cubicBezTo>
                    <a:pt x="190" y="146"/>
                    <a:pt x="179" y="148"/>
                    <a:pt x="177" y="150"/>
                  </a:cubicBezTo>
                  <a:cubicBezTo>
                    <a:pt x="176" y="153"/>
                    <a:pt x="171" y="159"/>
                    <a:pt x="172" y="161"/>
                  </a:cubicBezTo>
                  <a:cubicBezTo>
                    <a:pt x="173" y="164"/>
                    <a:pt x="175" y="170"/>
                    <a:pt x="172" y="168"/>
                  </a:cubicBezTo>
                  <a:cubicBezTo>
                    <a:pt x="169" y="166"/>
                    <a:pt x="160" y="172"/>
                    <a:pt x="160" y="175"/>
                  </a:cubicBezTo>
                  <a:cubicBezTo>
                    <a:pt x="160" y="179"/>
                    <a:pt x="161" y="183"/>
                    <a:pt x="159" y="180"/>
                  </a:cubicBezTo>
                  <a:cubicBezTo>
                    <a:pt x="157" y="177"/>
                    <a:pt x="152" y="190"/>
                    <a:pt x="157" y="205"/>
                  </a:cubicBezTo>
                  <a:cubicBezTo>
                    <a:pt x="162" y="220"/>
                    <a:pt x="172" y="248"/>
                    <a:pt x="166" y="234"/>
                  </a:cubicBezTo>
                  <a:cubicBezTo>
                    <a:pt x="160" y="220"/>
                    <a:pt x="135" y="187"/>
                    <a:pt x="133" y="188"/>
                  </a:cubicBezTo>
                  <a:cubicBezTo>
                    <a:pt x="131" y="188"/>
                    <a:pt x="127" y="193"/>
                    <a:pt x="124" y="192"/>
                  </a:cubicBezTo>
                  <a:cubicBezTo>
                    <a:pt x="121" y="191"/>
                    <a:pt x="121" y="195"/>
                    <a:pt x="120" y="193"/>
                  </a:cubicBezTo>
                  <a:cubicBezTo>
                    <a:pt x="119" y="191"/>
                    <a:pt x="114" y="191"/>
                    <a:pt x="112" y="196"/>
                  </a:cubicBezTo>
                  <a:cubicBezTo>
                    <a:pt x="111" y="201"/>
                    <a:pt x="108" y="210"/>
                    <a:pt x="105" y="207"/>
                  </a:cubicBezTo>
                  <a:cubicBezTo>
                    <a:pt x="103" y="203"/>
                    <a:pt x="95" y="203"/>
                    <a:pt x="90" y="216"/>
                  </a:cubicBezTo>
                  <a:cubicBezTo>
                    <a:pt x="84" y="228"/>
                    <a:pt x="71" y="247"/>
                    <a:pt x="74" y="234"/>
                  </a:cubicBezTo>
                  <a:cubicBezTo>
                    <a:pt x="78" y="221"/>
                    <a:pt x="76" y="195"/>
                    <a:pt x="69" y="203"/>
                  </a:cubicBezTo>
                  <a:cubicBezTo>
                    <a:pt x="63" y="210"/>
                    <a:pt x="56" y="227"/>
                    <a:pt x="59" y="218"/>
                  </a:cubicBezTo>
                  <a:cubicBezTo>
                    <a:pt x="63" y="209"/>
                    <a:pt x="65" y="186"/>
                    <a:pt x="62" y="190"/>
                  </a:cubicBezTo>
                  <a:cubicBezTo>
                    <a:pt x="59" y="195"/>
                    <a:pt x="50" y="198"/>
                    <a:pt x="53" y="194"/>
                  </a:cubicBezTo>
                  <a:cubicBezTo>
                    <a:pt x="56" y="189"/>
                    <a:pt x="50" y="177"/>
                    <a:pt x="46" y="178"/>
                  </a:cubicBezTo>
                  <a:cubicBezTo>
                    <a:pt x="42" y="180"/>
                    <a:pt x="34" y="186"/>
                    <a:pt x="34" y="181"/>
                  </a:cubicBezTo>
                  <a:cubicBezTo>
                    <a:pt x="34" y="175"/>
                    <a:pt x="39" y="169"/>
                    <a:pt x="37" y="169"/>
                  </a:cubicBezTo>
                  <a:cubicBezTo>
                    <a:pt x="35" y="168"/>
                    <a:pt x="34" y="168"/>
                    <a:pt x="36" y="167"/>
                  </a:cubicBezTo>
                  <a:cubicBezTo>
                    <a:pt x="37" y="165"/>
                    <a:pt x="37" y="157"/>
                    <a:pt x="35" y="154"/>
                  </a:cubicBezTo>
                  <a:cubicBezTo>
                    <a:pt x="33" y="152"/>
                    <a:pt x="29" y="152"/>
                    <a:pt x="30" y="150"/>
                  </a:cubicBezTo>
                  <a:cubicBezTo>
                    <a:pt x="30" y="147"/>
                    <a:pt x="28" y="142"/>
                    <a:pt x="25" y="141"/>
                  </a:cubicBezTo>
                  <a:cubicBezTo>
                    <a:pt x="21" y="141"/>
                    <a:pt x="16" y="139"/>
                    <a:pt x="19" y="136"/>
                  </a:cubicBezTo>
                  <a:cubicBezTo>
                    <a:pt x="22" y="134"/>
                    <a:pt x="17" y="122"/>
                    <a:pt x="13" y="122"/>
                  </a:cubicBezTo>
                  <a:cubicBezTo>
                    <a:pt x="8" y="122"/>
                    <a:pt x="0" y="122"/>
                    <a:pt x="5" y="121"/>
                  </a:cubicBezTo>
                  <a:cubicBezTo>
                    <a:pt x="9" y="120"/>
                    <a:pt x="16" y="111"/>
                    <a:pt x="12" y="110"/>
                  </a:cubicBezTo>
                  <a:cubicBezTo>
                    <a:pt x="8" y="109"/>
                    <a:pt x="3" y="108"/>
                    <a:pt x="6" y="108"/>
                  </a:cubicBezTo>
                  <a:cubicBezTo>
                    <a:pt x="8" y="108"/>
                    <a:pt x="10" y="101"/>
                    <a:pt x="7" y="99"/>
                  </a:cubicBezTo>
                  <a:cubicBezTo>
                    <a:pt x="4" y="96"/>
                    <a:pt x="0" y="89"/>
                    <a:pt x="3" y="90"/>
                  </a:cubicBezTo>
                  <a:cubicBezTo>
                    <a:pt x="7" y="90"/>
                    <a:pt x="17" y="91"/>
                    <a:pt x="18" y="89"/>
                  </a:cubicBezTo>
                  <a:cubicBezTo>
                    <a:pt x="19" y="88"/>
                    <a:pt x="23" y="84"/>
                    <a:pt x="24" y="79"/>
                  </a:cubicBezTo>
                  <a:cubicBezTo>
                    <a:pt x="24" y="75"/>
                    <a:pt x="20" y="63"/>
                    <a:pt x="17" y="62"/>
                  </a:cubicBezTo>
                  <a:cubicBezTo>
                    <a:pt x="14" y="61"/>
                    <a:pt x="17" y="56"/>
                    <a:pt x="21" y="57"/>
                  </a:cubicBezTo>
                  <a:cubicBezTo>
                    <a:pt x="26" y="58"/>
                    <a:pt x="33" y="61"/>
                    <a:pt x="35" y="60"/>
                  </a:cubicBezTo>
                  <a:cubicBezTo>
                    <a:pt x="36" y="58"/>
                    <a:pt x="38" y="50"/>
                    <a:pt x="37" y="48"/>
                  </a:cubicBezTo>
                  <a:cubicBezTo>
                    <a:pt x="36" y="47"/>
                    <a:pt x="34" y="43"/>
                    <a:pt x="35" y="43"/>
                  </a:cubicBezTo>
                  <a:cubicBezTo>
                    <a:pt x="37" y="42"/>
                    <a:pt x="40" y="40"/>
                    <a:pt x="41" y="42"/>
                  </a:cubicBezTo>
                  <a:cubicBezTo>
                    <a:pt x="41" y="44"/>
                    <a:pt x="45" y="48"/>
                    <a:pt x="47" y="47"/>
                  </a:cubicBezTo>
                  <a:cubicBezTo>
                    <a:pt x="49" y="46"/>
                    <a:pt x="52" y="40"/>
                    <a:pt x="50" y="38"/>
                  </a:cubicBezTo>
                  <a:cubicBezTo>
                    <a:pt x="48" y="36"/>
                    <a:pt x="47" y="29"/>
                    <a:pt x="48" y="27"/>
                  </a:cubicBezTo>
                  <a:cubicBezTo>
                    <a:pt x="50" y="24"/>
                    <a:pt x="57" y="27"/>
                    <a:pt x="56" y="30"/>
                  </a:cubicBezTo>
                  <a:cubicBezTo>
                    <a:pt x="54" y="33"/>
                    <a:pt x="60" y="36"/>
                    <a:pt x="62" y="36"/>
                  </a:cubicBezTo>
                  <a:cubicBezTo>
                    <a:pt x="64" y="35"/>
                    <a:pt x="73" y="23"/>
                    <a:pt x="79" y="16"/>
                  </a:cubicBezTo>
                  <a:cubicBezTo>
                    <a:pt x="85" y="10"/>
                    <a:pt x="88" y="0"/>
                    <a:pt x="89" y="8"/>
                  </a:cubicBezTo>
                  <a:cubicBezTo>
                    <a:pt x="91" y="15"/>
                    <a:pt x="99" y="29"/>
                    <a:pt x="100" y="26"/>
                  </a:cubicBezTo>
                  <a:cubicBezTo>
                    <a:pt x="102" y="22"/>
                    <a:pt x="105" y="18"/>
                    <a:pt x="105" y="21"/>
                  </a:cubicBezTo>
                  <a:cubicBezTo>
                    <a:pt x="105" y="25"/>
                    <a:pt x="114" y="29"/>
                    <a:pt x="115" y="26"/>
                  </a:cubicBezTo>
                  <a:cubicBezTo>
                    <a:pt x="117" y="23"/>
                    <a:pt x="124" y="25"/>
                    <a:pt x="124" y="28"/>
                  </a:cubicBezTo>
                  <a:cubicBezTo>
                    <a:pt x="124" y="32"/>
                    <a:pt x="133" y="35"/>
                    <a:pt x="136" y="31"/>
                  </a:cubicBezTo>
                  <a:cubicBezTo>
                    <a:pt x="140" y="27"/>
                    <a:pt x="152" y="30"/>
                    <a:pt x="150" y="33"/>
                  </a:cubicBezTo>
                  <a:cubicBezTo>
                    <a:pt x="147" y="36"/>
                    <a:pt x="154" y="43"/>
                    <a:pt x="161" y="42"/>
                  </a:cubicBezTo>
                  <a:cubicBezTo>
                    <a:pt x="167" y="41"/>
                    <a:pt x="179" y="38"/>
                    <a:pt x="176" y="41"/>
                  </a:cubicBezTo>
                  <a:cubicBezTo>
                    <a:pt x="172" y="43"/>
                    <a:pt x="166" y="53"/>
                    <a:pt x="167" y="54"/>
                  </a:cubicBezTo>
                  <a:cubicBezTo>
                    <a:pt x="167" y="54"/>
                    <a:pt x="182" y="57"/>
                    <a:pt x="186"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40" name="Freeform 970">
              <a:extLst>
                <a:ext uri="{FF2B5EF4-FFF2-40B4-BE49-F238E27FC236}">
                  <a16:creationId xmlns:a16="http://schemas.microsoft.com/office/drawing/2014/main" id="{D29C5716-BC26-4CA9-8BB1-FE4765ECC095}"/>
                </a:ext>
              </a:extLst>
            </p:cNvPr>
            <p:cNvSpPr>
              <a:spLocks/>
            </p:cNvSpPr>
            <p:nvPr/>
          </p:nvSpPr>
          <p:spPr bwMode="auto">
            <a:xfrm>
              <a:off x="717281" y="568153"/>
              <a:ext cx="158240" cy="165347"/>
            </a:xfrm>
            <a:custGeom>
              <a:avLst/>
              <a:gdLst/>
              <a:ahLst/>
              <a:cxnLst>
                <a:cxn ang="0">
                  <a:pos x="0" y="107"/>
                </a:cxn>
                <a:cxn ang="0">
                  <a:pos x="24" y="112"/>
                </a:cxn>
                <a:cxn ang="0">
                  <a:pos x="23" y="97"/>
                </a:cxn>
                <a:cxn ang="0">
                  <a:pos x="22" y="61"/>
                </a:cxn>
                <a:cxn ang="0">
                  <a:pos x="50" y="67"/>
                </a:cxn>
                <a:cxn ang="0">
                  <a:pos x="52" y="53"/>
                </a:cxn>
                <a:cxn ang="0">
                  <a:pos x="70" y="61"/>
                </a:cxn>
                <a:cxn ang="0">
                  <a:pos x="89" y="57"/>
                </a:cxn>
                <a:cxn ang="0">
                  <a:pos x="106" y="50"/>
                </a:cxn>
                <a:cxn ang="0">
                  <a:pos x="124" y="53"/>
                </a:cxn>
                <a:cxn ang="0">
                  <a:pos x="161" y="13"/>
                </a:cxn>
                <a:cxn ang="0">
                  <a:pos x="155" y="72"/>
                </a:cxn>
                <a:cxn ang="0">
                  <a:pos x="167" y="77"/>
                </a:cxn>
                <a:cxn ang="0">
                  <a:pos x="195" y="84"/>
                </a:cxn>
                <a:cxn ang="0">
                  <a:pos x="198" y="108"/>
                </a:cxn>
                <a:cxn ang="0">
                  <a:pos x="192" y="121"/>
                </a:cxn>
                <a:cxn ang="0">
                  <a:pos x="193" y="141"/>
                </a:cxn>
                <a:cxn ang="0">
                  <a:pos x="191" y="155"/>
                </a:cxn>
                <a:cxn ang="0">
                  <a:pos x="182" y="165"/>
                </a:cxn>
                <a:cxn ang="0">
                  <a:pos x="178" y="181"/>
                </a:cxn>
                <a:cxn ang="0">
                  <a:pos x="170" y="203"/>
                </a:cxn>
                <a:cxn ang="0">
                  <a:pos x="161" y="211"/>
                </a:cxn>
                <a:cxn ang="0">
                  <a:pos x="156" y="222"/>
                </a:cxn>
                <a:cxn ang="0">
                  <a:pos x="142" y="219"/>
                </a:cxn>
                <a:cxn ang="0">
                  <a:pos x="121" y="237"/>
                </a:cxn>
                <a:cxn ang="0">
                  <a:pos x="108" y="225"/>
                </a:cxn>
                <a:cxn ang="0">
                  <a:pos x="94" y="235"/>
                </a:cxn>
                <a:cxn ang="0">
                  <a:pos x="90" y="223"/>
                </a:cxn>
                <a:cxn ang="0">
                  <a:pos x="74" y="235"/>
                </a:cxn>
                <a:cxn ang="0">
                  <a:pos x="72" y="219"/>
                </a:cxn>
                <a:cxn ang="0">
                  <a:pos x="33" y="215"/>
                </a:cxn>
                <a:cxn ang="0">
                  <a:pos x="34" y="194"/>
                </a:cxn>
                <a:cxn ang="0">
                  <a:pos x="28" y="175"/>
                </a:cxn>
                <a:cxn ang="0">
                  <a:pos x="15" y="152"/>
                </a:cxn>
                <a:cxn ang="0">
                  <a:pos x="5" y="127"/>
                </a:cxn>
                <a:cxn ang="0">
                  <a:pos x="8" y="111"/>
                </a:cxn>
              </a:cxnLst>
              <a:rect l="0" t="0" r="r" b="b"/>
              <a:pathLst>
                <a:path w="231" h="241">
                  <a:moveTo>
                    <a:pt x="8" y="111"/>
                  </a:moveTo>
                  <a:cubicBezTo>
                    <a:pt x="3" y="109"/>
                    <a:pt x="0" y="107"/>
                    <a:pt x="0" y="107"/>
                  </a:cubicBezTo>
                  <a:cubicBezTo>
                    <a:pt x="0" y="106"/>
                    <a:pt x="4" y="108"/>
                    <a:pt x="7" y="111"/>
                  </a:cubicBezTo>
                  <a:cubicBezTo>
                    <a:pt x="10" y="114"/>
                    <a:pt x="22" y="114"/>
                    <a:pt x="24" y="112"/>
                  </a:cubicBezTo>
                  <a:cubicBezTo>
                    <a:pt x="25" y="110"/>
                    <a:pt x="26" y="102"/>
                    <a:pt x="25" y="100"/>
                  </a:cubicBezTo>
                  <a:cubicBezTo>
                    <a:pt x="24" y="98"/>
                    <a:pt x="21" y="97"/>
                    <a:pt x="23" y="97"/>
                  </a:cubicBezTo>
                  <a:cubicBezTo>
                    <a:pt x="25" y="97"/>
                    <a:pt x="28" y="82"/>
                    <a:pt x="23" y="69"/>
                  </a:cubicBezTo>
                  <a:cubicBezTo>
                    <a:pt x="18" y="55"/>
                    <a:pt x="17" y="50"/>
                    <a:pt x="22" y="61"/>
                  </a:cubicBezTo>
                  <a:cubicBezTo>
                    <a:pt x="26" y="73"/>
                    <a:pt x="47" y="79"/>
                    <a:pt x="48" y="76"/>
                  </a:cubicBezTo>
                  <a:cubicBezTo>
                    <a:pt x="49" y="72"/>
                    <a:pt x="47" y="68"/>
                    <a:pt x="50" y="67"/>
                  </a:cubicBezTo>
                  <a:cubicBezTo>
                    <a:pt x="52" y="67"/>
                    <a:pt x="55" y="68"/>
                    <a:pt x="53" y="65"/>
                  </a:cubicBezTo>
                  <a:cubicBezTo>
                    <a:pt x="52" y="63"/>
                    <a:pt x="53" y="55"/>
                    <a:pt x="52" y="53"/>
                  </a:cubicBezTo>
                  <a:cubicBezTo>
                    <a:pt x="51" y="51"/>
                    <a:pt x="51" y="50"/>
                    <a:pt x="53" y="56"/>
                  </a:cubicBezTo>
                  <a:cubicBezTo>
                    <a:pt x="54" y="61"/>
                    <a:pt x="65" y="64"/>
                    <a:pt x="70" y="61"/>
                  </a:cubicBezTo>
                  <a:cubicBezTo>
                    <a:pt x="75" y="58"/>
                    <a:pt x="73" y="45"/>
                    <a:pt x="76" y="47"/>
                  </a:cubicBezTo>
                  <a:cubicBezTo>
                    <a:pt x="78" y="50"/>
                    <a:pt x="86" y="58"/>
                    <a:pt x="89" y="57"/>
                  </a:cubicBezTo>
                  <a:cubicBezTo>
                    <a:pt x="92" y="57"/>
                    <a:pt x="99" y="57"/>
                    <a:pt x="101" y="54"/>
                  </a:cubicBezTo>
                  <a:cubicBezTo>
                    <a:pt x="102" y="51"/>
                    <a:pt x="105" y="47"/>
                    <a:pt x="106" y="50"/>
                  </a:cubicBezTo>
                  <a:cubicBezTo>
                    <a:pt x="107" y="54"/>
                    <a:pt x="117" y="57"/>
                    <a:pt x="119" y="55"/>
                  </a:cubicBezTo>
                  <a:cubicBezTo>
                    <a:pt x="122" y="53"/>
                    <a:pt x="125" y="49"/>
                    <a:pt x="124" y="53"/>
                  </a:cubicBezTo>
                  <a:cubicBezTo>
                    <a:pt x="123" y="56"/>
                    <a:pt x="136" y="52"/>
                    <a:pt x="144" y="38"/>
                  </a:cubicBezTo>
                  <a:cubicBezTo>
                    <a:pt x="152" y="25"/>
                    <a:pt x="168" y="0"/>
                    <a:pt x="161" y="13"/>
                  </a:cubicBezTo>
                  <a:cubicBezTo>
                    <a:pt x="154" y="27"/>
                    <a:pt x="144" y="66"/>
                    <a:pt x="146" y="68"/>
                  </a:cubicBezTo>
                  <a:cubicBezTo>
                    <a:pt x="147" y="69"/>
                    <a:pt x="154" y="69"/>
                    <a:pt x="155" y="72"/>
                  </a:cubicBezTo>
                  <a:cubicBezTo>
                    <a:pt x="156" y="75"/>
                    <a:pt x="160" y="72"/>
                    <a:pt x="160" y="73"/>
                  </a:cubicBezTo>
                  <a:cubicBezTo>
                    <a:pt x="160" y="74"/>
                    <a:pt x="163" y="77"/>
                    <a:pt x="167" y="77"/>
                  </a:cubicBezTo>
                  <a:cubicBezTo>
                    <a:pt x="171" y="76"/>
                    <a:pt x="179" y="73"/>
                    <a:pt x="178" y="77"/>
                  </a:cubicBezTo>
                  <a:cubicBezTo>
                    <a:pt x="177" y="81"/>
                    <a:pt x="182" y="87"/>
                    <a:pt x="195" y="84"/>
                  </a:cubicBezTo>
                  <a:cubicBezTo>
                    <a:pt x="208" y="81"/>
                    <a:pt x="231" y="79"/>
                    <a:pt x="219" y="84"/>
                  </a:cubicBezTo>
                  <a:cubicBezTo>
                    <a:pt x="206" y="90"/>
                    <a:pt x="188" y="107"/>
                    <a:pt x="198" y="108"/>
                  </a:cubicBezTo>
                  <a:cubicBezTo>
                    <a:pt x="207" y="109"/>
                    <a:pt x="224" y="103"/>
                    <a:pt x="215" y="106"/>
                  </a:cubicBezTo>
                  <a:cubicBezTo>
                    <a:pt x="206" y="109"/>
                    <a:pt x="187" y="122"/>
                    <a:pt x="192" y="121"/>
                  </a:cubicBezTo>
                  <a:cubicBezTo>
                    <a:pt x="198" y="121"/>
                    <a:pt x="206" y="126"/>
                    <a:pt x="201" y="126"/>
                  </a:cubicBezTo>
                  <a:cubicBezTo>
                    <a:pt x="196" y="127"/>
                    <a:pt x="189" y="139"/>
                    <a:pt x="193" y="141"/>
                  </a:cubicBezTo>
                  <a:cubicBezTo>
                    <a:pt x="197" y="144"/>
                    <a:pt x="207" y="146"/>
                    <a:pt x="203" y="149"/>
                  </a:cubicBezTo>
                  <a:cubicBezTo>
                    <a:pt x="199" y="153"/>
                    <a:pt x="191" y="153"/>
                    <a:pt x="191" y="155"/>
                  </a:cubicBezTo>
                  <a:cubicBezTo>
                    <a:pt x="192" y="156"/>
                    <a:pt x="193" y="157"/>
                    <a:pt x="191" y="157"/>
                  </a:cubicBezTo>
                  <a:cubicBezTo>
                    <a:pt x="189" y="156"/>
                    <a:pt x="182" y="162"/>
                    <a:pt x="182" y="165"/>
                  </a:cubicBezTo>
                  <a:cubicBezTo>
                    <a:pt x="181" y="168"/>
                    <a:pt x="183" y="171"/>
                    <a:pt x="181" y="172"/>
                  </a:cubicBezTo>
                  <a:cubicBezTo>
                    <a:pt x="179" y="173"/>
                    <a:pt x="176" y="179"/>
                    <a:pt x="178" y="181"/>
                  </a:cubicBezTo>
                  <a:cubicBezTo>
                    <a:pt x="180" y="184"/>
                    <a:pt x="182" y="189"/>
                    <a:pt x="178" y="189"/>
                  </a:cubicBezTo>
                  <a:cubicBezTo>
                    <a:pt x="173" y="188"/>
                    <a:pt x="167" y="199"/>
                    <a:pt x="170" y="203"/>
                  </a:cubicBezTo>
                  <a:cubicBezTo>
                    <a:pt x="173" y="206"/>
                    <a:pt x="178" y="213"/>
                    <a:pt x="174" y="210"/>
                  </a:cubicBezTo>
                  <a:cubicBezTo>
                    <a:pt x="171" y="207"/>
                    <a:pt x="160" y="207"/>
                    <a:pt x="161" y="211"/>
                  </a:cubicBezTo>
                  <a:cubicBezTo>
                    <a:pt x="163" y="214"/>
                    <a:pt x="166" y="219"/>
                    <a:pt x="164" y="217"/>
                  </a:cubicBezTo>
                  <a:cubicBezTo>
                    <a:pt x="162" y="215"/>
                    <a:pt x="156" y="218"/>
                    <a:pt x="156" y="222"/>
                  </a:cubicBezTo>
                  <a:cubicBezTo>
                    <a:pt x="156" y="226"/>
                    <a:pt x="153" y="233"/>
                    <a:pt x="151" y="230"/>
                  </a:cubicBezTo>
                  <a:cubicBezTo>
                    <a:pt x="149" y="228"/>
                    <a:pt x="143" y="219"/>
                    <a:pt x="142" y="219"/>
                  </a:cubicBezTo>
                  <a:cubicBezTo>
                    <a:pt x="140" y="219"/>
                    <a:pt x="135" y="219"/>
                    <a:pt x="130" y="221"/>
                  </a:cubicBezTo>
                  <a:cubicBezTo>
                    <a:pt x="126" y="224"/>
                    <a:pt x="120" y="234"/>
                    <a:pt x="121" y="237"/>
                  </a:cubicBezTo>
                  <a:cubicBezTo>
                    <a:pt x="123" y="240"/>
                    <a:pt x="116" y="241"/>
                    <a:pt x="114" y="237"/>
                  </a:cubicBezTo>
                  <a:cubicBezTo>
                    <a:pt x="112" y="233"/>
                    <a:pt x="110" y="225"/>
                    <a:pt x="108" y="225"/>
                  </a:cubicBezTo>
                  <a:cubicBezTo>
                    <a:pt x="106" y="225"/>
                    <a:pt x="98" y="228"/>
                    <a:pt x="98" y="230"/>
                  </a:cubicBezTo>
                  <a:cubicBezTo>
                    <a:pt x="98" y="232"/>
                    <a:pt x="96" y="236"/>
                    <a:pt x="94" y="235"/>
                  </a:cubicBezTo>
                  <a:cubicBezTo>
                    <a:pt x="93" y="234"/>
                    <a:pt x="89" y="233"/>
                    <a:pt x="91" y="231"/>
                  </a:cubicBezTo>
                  <a:cubicBezTo>
                    <a:pt x="92" y="230"/>
                    <a:pt x="92" y="224"/>
                    <a:pt x="90" y="223"/>
                  </a:cubicBezTo>
                  <a:cubicBezTo>
                    <a:pt x="88" y="222"/>
                    <a:pt x="82" y="224"/>
                    <a:pt x="81" y="227"/>
                  </a:cubicBezTo>
                  <a:cubicBezTo>
                    <a:pt x="81" y="229"/>
                    <a:pt x="77" y="235"/>
                    <a:pt x="74" y="235"/>
                  </a:cubicBezTo>
                  <a:cubicBezTo>
                    <a:pt x="71" y="235"/>
                    <a:pt x="69" y="228"/>
                    <a:pt x="72" y="227"/>
                  </a:cubicBezTo>
                  <a:cubicBezTo>
                    <a:pt x="75" y="226"/>
                    <a:pt x="74" y="220"/>
                    <a:pt x="72" y="219"/>
                  </a:cubicBezTo>
                  <a:cubicBezTo>
                    <a:pt x="70" y="217"/>
                    <a:pt x="55" y="219"/>
                    <a:pt x="47" y="218"/>
                  </a:cubicBezTo>
                  <a:cubicBezTo>
                    <a:pt x="38" y="217"/>
                    <a:pt x="29" y="221"/>
                    <a:pt x="33" y="215"/>
                  </a:cubicBezTo>
                  <a:cubicBezTo>
                    <a:pt x="38" y="210"/>
                    <a:pt x="44" y="194"/>
                    <a:pt x="40" y="195"/>
                  </a:cubicBezTo>
                  <a:cubicBezTo>
                    <a:pt x="37" y="196"/>
                    <a:pt x="31" y="197"/>
                    <a:pt x="34" y="194"/>
                  </a:cubicBezTo>
                  <a:cubicBezTo>
                    <a:pt x="37" y="192"/>
                    <a:pt x="34" y="183"/>
                    <a:pt x="31" y="183"/>
                  </a:cubicBezTo>
                  <a:cubicBezTo>
                    <a:pt x="28" y="184"/>
                    <a:pt x="25" y="177"/>
                    <a:pt x="28" y="175"/>
                  </a:cubicBezTo>
                  <a:cubicBezTo>
                    <a:pt x="30" y="173"/>
                    <a:pt x="27" y="164"/>
                    <a:pt x="22" y="164"/>
                  </a:cubicBezTo>
                  <a:cubicBezTo>
                    <a:pt x="17" y="163"/>
                    <a:pt x="11" y="152"/>
                    <a:pt x="15" y="152"/>
                  </a:cubicBezTo>
                  <a:cubicBezTo>
                    <a:pt x="19" y="153"/>
                    <a:pt x="20" y="142"/>
                    <a:pt x="15" y="138"/>
                  </a:cubicBezTo>
                  <a:cubicBezTo>
                    <a:pt x="11" y="134"/>
                    <a:pt x="1" y="126"/>
                    <a:pt x="5" y="127"/>
                  </a:cubicBezTo>
                  <a:cubicBezTo>
                    <a:pt x="9" y="128"/>
                    <a:pt x="20" y="127"/>
                    <a:pt x="20" y="126"/>
                  </a:cubicBezTo>
                  <a:cubicBezTo>
                    <a:pt x="21" y="125"/>
                    <a:pt x="13" y="112"/>
                    <a:pt x="8" y="1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grpSp>
      <p:grpSp>
        <p:nvGrpSpPr>
          <p:cNvPr id="41" name="Group 4">
            <a:extLst>
              <a:ext uri="{FF2B5EF4-FFF2-40B4-BE49-F238E27FC236}">
                <a16:creationId xmlns:a16="http://schemas.microsoft.com/office/drawing/2014/main" id="{BE786181-7774-44E2-9038-CE866447744D}"/>
              </a:ext>
            </a:extLst>
          </p:cNvPr>
          <p:cNvGrpSpPr>
            <a:grpSpLocks noChangeAspect="1"/>
          </p:cNvGrpSpPr>
          <p:nvPr/>
        </p:nvGrpSpPr>
        <p:grpSpPr bwMode="auto">
          <a:xfrm>
            <a:off x="6967041" y="4028119"/>
            <a:ext cx="460466" cy="411075"/>
            <a:chOff x="840" y="1632"/>
            <a:chExt cx="1762" cy="1573"/>
          </a:xfrm>
          <a:solidFill>
            <a:srgbClr val="292A29"/>
          </a:solidFill>
        </p:grpSpPr>
        <p:sp>
          <p:nvSpPr>
            <p:cNvPr id="42" name="Freeform 5">
              <a:extLst>
                <a:ext uri="{FF2B5EF4-FFF2-40B4-BE49-F238E27FC236}">
                  <a16:creationId xmlns:a16="http://schemas.microsoft.com/office/drawing/2014/main" id="{A1C77219-9A0E-4ECA-B442-B8B48CCC012B}"/>
                </a:ext>
              </a:extLst>
            </p:cNvPr>
            <p:cNvSpPr>
              <a:spLocks noEditPoints="1"/>
            </p:cNvSpPr>
            <p:nvPr/>
          </p:nvSpPr>
          <p:spPr bwMode="auto">
            <a:xfrm>
              <a:off x="840" y="1632"/>
              <a:ext cx="1109" cy="1238"/>
            </a:xfrm>
            <a:custGeom>
              <a:avLst/>
              <a:gdLst>
                <a:gd name="T0" fmla="*/ 237 w 414"/>
                <a:gd name="T1" fmla="*/ 462 h 462"/>
                <a:gd name="T2" fmla="*/ 48 w 414"/>
                <a:gd name="T3" fmla="*/ 306 h 462"/>
                <a:gd name="T4" fmla="*/ 47 w 414"/>
                <a:gd name="T5" fmla="*/ 304 h 462"/>
                <a:gd name="T6" fmla="*/ 10 w 414"/>
                <a:gd name="T7" fmla="*/ 102 h 462"/>
                <a:gd name="T8" fmla="*/ 10 w 414"/>
                <a:gd name="T9" fmla="*/ 102 h 462"/>
                <a:gd name="T10" fmla="*/ 261 w 414"/>
                <a:gd name="T11" fmla="*/ 0 h 462"/>
                <a:gd name="T12" fmla="*/ 375 w 414"/>
                <a:gd name="T13" fmla="*/ 42 h 462"/>
                <a:gd name="T14" fmla="*/ 376 w 414"/>
                <a:gd name="T15" fmla="*/ 44 h 462"/>
                <a:gd name="T16" fmla="*/ 377 w 414"/>
                <a:gd name="T17" fmla="*/ 47 h 462"/>
                <a:gd name="T18" fmla="*/ 408 w 414"/>
                <a:gd name="T19" fmla="*/ 219 h 462"/>
                <a:gd name="T20" fmla="*/ 266 w 414"/>
                <a:gd name="T21" fmla="*/ 460 h 462"/>
                <a:gd name="T22" fmla="*/ 237 w 414"/>
                <a:gd name="T23" fmla="*/ 462 h 462"/>
                <a:gd name="T24" fmla="*/ 237 w 414"/>
                <a:gd name="T25" fmla="*/ 462 h 462"/>
                <a:gd name="T26" fmla="*/ 85 w 414"/>
                <a:gd name="T27" fmla="*/ 292 h 462"/>
                <a:gd name="T28" fmla="*/ 237 w 414"/>
                <a:gd name="T29" fmla="*/ 422 h 462"/>
                <a:gd name="T30" fmla="*/ 237 w 414"/>
                <a:gd name="T31" fmla="*/ 422 h 462"/>
                <a:gd name="T32" fmla="*/ 259 w 414"/>
                <a:gd name="T33" fmla="*/ 420 h 462"/>
                <a:gd name="T34" fmla="*/ 369 w 414"/>
                <a:gd name="T35" fmla="*/ 221 h 462"/>
                <a:gd name="T36" fmla="*/ 338 w 414"/>
                <a:gd name="T37" fmla="*/ 59 h 462"/>
                <a:gd name="T38" fmla="*/ 261 w 414"/>
                <a:gd name="T39" fmla="*/ 40 h 462"/>
                <a:gd name="T40" fmla="*/ 47 w 414"/>
                <a:gd name="T41" fmla="*/ 115 h 462"/>
                <a:gd name="T42" fmla="*/ 47 w 414"/>
                <a:gd name="T43" fmla="*/ 115 h 462"/>
                <a:gd name="T44" fmla="*/ 85 w 414"/>
                <a:gd name="T45" fmla="*/ 29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462">
                  <a:moveTo>
                    <a:pt x="237" y="462"/>
                  </a:moveTo>
                  <a:cubicBezTo>
                    <a:pt x="115" y="462"/>
                    <a:pt x="51" y="312"/>
                    <a:pt x="48" y="306"/>
                  </a:cubicBezTo>
                  <a:cubicBezTo>
                    <a:pt x="47" y="304"/>
                    <a:pt x="47" y="304"/>
                    <a:pt x="47" y="304"/>
                  </a:cubicBezTo>
                  <a:cubicBezTo>
                    <a:pt x="29" y="240"/>
                    <a:pt x="0" y="129"/>
                    <a:pt x="10" y="102"/>
                  </a:cubicBezTo>
                  <a:cubicBezTo>
                    <a:pt x="10" y="102"/>
                    <a:pt x="10" y="102"/>
                    <a:pt x="10" y="102"/>
                  </a:cubicBezTo>
                  <a:cubicBezTo>
                    <a:pt x="32" y="36"/>
                    <a:pt x="170" y="0"/>
                    <a:pt x="261" y="0"/>
                  </a:cubicBezTo>
                  <a:cubicBezTo>
                    <a:pt x="303" y="0"/>
                    <a:pt x="357" y="8"/>
                    <a:pt x="375" y="42"/>
                  </a:cubicBezTo>
                  <a:cubicBezTo>
                    <a:pt x="376" y="44"/>
                    <a:pt x="376" y="44"/>
                    <a:pt x="376" y="44"/>
                  </a:cubicBezTo>
                  <a:cubicBezTo>
                    <a:pt x="377" y="47"/>
                    <a:pt x="377" y="47"/>
                    <a:pt x="377" y="47"/>
                  </a:cubicBezTo>
                  <a:cubicBezTo>
                    <a:pt x="378" y="52"/>
                    <a:pt x="406" y="179"/>
                    <a:pt x="408" y="219"/>
                  </a:cubicBezTo>
                  <a:cubicBezTo>
                    <a:pt x="414" y="297"/>
                    <a:pt x="390" y="436"/>
                    <a:pt x="266" y="460"/>
                  </a:cubicBezTo>
                  <a:cubicBezTo>
                    <a:pt x="257" y="461"/>
                    <a:pt x="247" y="462"/>
                    <a:pt x="237" y="462"/>
                  </a:cubicBezTo>
                  <a:cubicBezTo>
                    <a:pt x="237" y="462"/>
                    <a:pt x="237" y="462"/>
                    <a:pt x="237" y="462"/>
                  </a:cubicBezTo>
                  <a:close/>
                  <a:moveTo>
                    <a:pt x="85" y="292"/>
                  </a:moveTo>
                  <a:cubicBezTo>
                    <a:pt x="91" y="303"/>
                    <a:pt x="146" y="422"/>
                    <a:pt x="237" y="422"/>
                  </a:cubicBezTo>
                  <a:cubicBezTo>
                    <a:pt x="237" y="422"/>
                    <a:pt x="237" y="422"/>
                    <a:pt x="237" y="422"/>
                  </a:cubicBezTo>
                  <a:cubicBezTo>
                    <a:pt x="244" y="422"/>
                    <a:pt x="251" y="422"/>
                    <a:pt x="259" y="420"/>
                  </a:cubicBezTo>
                  <a:cubicBezTo>
                    <a:pt x="379" y="397"/>
                    <a:pt x="369" y="229"/>
                    <a:pt x="369" y="221"/>
                  </a:cubicBezTo>
                  <a:cubicBezTo>
                    <a:pt x="366" y="188"/>
                    <a:pt x="343" y="79"/>
                    <a:pt x="338" y="59"/>
                  </a:cubicBezTo>
                  <a:cubicBezTo>
                    <a:pt x="331" y="49"/>
                    <a:pt x="305" y="40"/>
                    <a:pt x="261" y="40"/>
                  </a:cubicBezTo>
                  <a:cubicBezTo>
                    <a:pt x="167" y="40"/>
                    <a:pt x="60" y="78"/>
                    <a:pt x="47" y="115"/>
                  </a:cubicBezTo>
                  <a:cubicBezTo>
                    <a:pt x="47" y="115"/>
                    <a:pt x="47" y="115"/>
                    <a:pt x="47" y="115"/>
                  </a:cubicBezTo>
                  <a:cubicBezTo>
                    <a:pt x="44" y="131"/>
                    <a:pt x="65" y="219"/>
                    <a:pt x="85"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3" name="Freeform 6">
              <a:extLst>
                <a:ext uri="{FF2B5EF4-FFF2-40B4-BE49-F238E27FC236}">
                  <a16:creationId xmlns:a16="http://schemas.microsoft.com/office/drawing/2014/main" id="{5E32D127-955B-4460-952A-2F040A3D874C}"/>
                </a:ext>
              </a:extLst>
            </p:cNvPr>
            <p:cNvSpPr>
              <a:spLocks/>
            </p:cNvSpPr>
            <p:nvPr/>
          </p:nvSpPr>
          <p:spPr bwMode="auto">
            <a:xfrm>
              <a:off x="1100" y="1983"/>
              <a:ext cx="262" cy="209"/>
            </a:xfrm>
            <a:custGeom>
              <a:avLst/>
              <a:gdLst>
                <a:gd name="T0" fmla="*/ 20 w 98"/>
                <a:gd name="T1" fmla="*/ 78 h 78"/>
                <a:gd name="T2" fmla="*/ 0 w 98"/>
                <a:gd name="T3" fmla="*/ 59 h 78"/>
                <a:gd name="T4" fmla="*/ 19 w 98"/>
                <a:gd name="T5" fmla="*/ 38 h 78"/>
                <a:gd name="T6" fmla="*/ 56 w 98"/>
                <a:gd name="T7" fmla="*/ 18 h 78"/>
                <a:gd name="T8" fmla="*/ 80 w 98"/>
                <a:gd name="T9" fmla="*/ 2 h 78"/>
                <a:gd name="T10" fmla="*/ 95 w 98"/>
                <a:gd name="T11" fmla="*/ 26 h 78"/>
                <a:gd name="T12" fmla="*/ 21 w 98"/>
                <a:gd name="T13" fmla="*/ 78 h 78"/>
                <a:gd name="T14" fmla="*/ 20 w 98"/>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8">
                  <a:moveTo>
                    <a:pt x="20" y="78"/>
                  </a:moveTo>
                  <a:cubicBezTo>
                    <a:pt x="10" y="78"/>
                    <a:pt x="1" y="70"/>
                    <a:pt x="0" y="59"/>
                  </a:cubicBezTo>
                  <a:cubicBezTo>
                    <a:pt x="0" y="48"/>
                    <a:pt x="8" y="39"/>
                    <a:pt x="19" y="38"/>
                  </a:cubicBezTo>
                  <a:cubicBezTo>
                    <a:pt x="20" y="38"/>
                    <a:pt x="52" y="35"/>
                    <a:pt x="56" y="18"/>
                  </a:cubicBezTo>
                  <a:cubicBezTo>
                    <a:pt x="59" y="7"/>
                    <a:pt x="69" y="0"/>
                    <a:pt x="80" y="2"/>
                  </a:cubicBezTo>
                  <a:cubicBezTo>
                    <a:pt x="91" y="5"/>
                    <a:pt x="98" y="15"/>
                    <a:pt x="95" y="26"/>
                  </a:cubicBezTo>
                  <a:cubicBezTo>
                    <a:pt x="87" y="65"/>
                    <a:pt x="45" y="77"/>
                    <a:pt x="21" y="78"/>
                  </a:cubicBezTo>
                  <a:cubicBezTo>
                    <a:pt x="21" y="78"/>
                    <a:pt x="21" y="78"/>
                    <a:pt x="2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4" name="Freeform 7">
              <a:extLst>
                <a:ext uri="{FF2B5EF4-FFF2-40B4-BE49-F238E27FC236}">
                  <a16:creationId xmlns:a16="http://schemas.microsoft.com/office/drawing/2014/main" id="{A7BB25ED-6CF6-4DEC-9F0B-FB894AFDAD34}"/>
                </a:ext>
              </a:extLst>
            </p:cNvPr>
            <p:cNvSpPr>
              <a:spLocks/>
            </p:cNvSpPr>
            <p:nvPr/>
          </p:nvSpPr>
          <p:spPr bwMode="auto">
            <a:xfrm>
              <a:off x="1429" y="1951"/>
              <a:ext cx="297" cy="169"/>
            </a:xfrm>
            <a:custGeom>
              <a:avLst/>
              <a:gdLst>
                <a:gd name="T0" fmla="*/ 64 w 111"/>
                <a:gd name="T1" fmla="*/ 63 h 63"/>
                <a:gd name="T2" fmla="*/ 8 w 111"/>
                <a:gd name="T3" fmla="*/ 35 h 63"/>
                <a:gd name="T4" fmla="*/ 10 w 111"/>
                <a:gd name="T5" fmla="*/ 7 h 63"/>
                <a:gd name="T6" fmla="*/ 38 w 111"/>
                <a:gd name="T7" fmla="*/ 9 h 63"/>
                <a:gd name="T8" fmla="*/ 77 w 111"/>
                <a:gd name="T9" fmla="*/ 19 h 63"/>
                <a:gd name="T10" fmla="*/ 105 w 111"/>
                <a:gd name="T11" fmla="*/ 25 h 63"/>
                <a:gd name="T12" fmla="*/ 99 w 111"/>
                <a:gd name="T13" fmla="*/ 53 h 63"/>
                <a:gd name="T14" fmla="*/ 64 w 111"/>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63">
                  <a:moveTo>
                    <a:pt x="64" y="63"/>
                  </a:moveTo>
                  <a:cubicBezTo>
                    <a:pt x="46" y="63"/>
                    <a:pt x="26" y="56"/>
                    <a:pt x="8" y="35"/>
                  </a:cubicBezTo>
                  <a:cubicBezTo>
                    <a:pt x="0" y="27"/>
                    <a:pt x="1" y="14"/>
                    <a:pt x="10" y="7"/>
                  </a:cubicBezTo>
                  <a:cubicBezTo>
                    <a:pt x="18" y="0"/>
                    <a:pt x="31" y="0"/>
                    <a:pt x="38" y="9"/>
                  </a:cubicBezTo>
                  <a:cubicBezTo>
                    <a:pt x="56" y="30"/>
                    <a:pt x="73" y="22"/>
                    <a:pt x="77" y="19"/>
                  </a:cubicBezTo>
                  <a:cubicBezTo>
                    <a:pt x="87" y="13"/>
                    <a:pt x="99" y="16"/>
                    <a:pt x="105" y="25"/>
                  </a:cubicBezTo>
                  <a:cubicBezTo>
                    <a:pt x="111" y="35"/>
                    <a:pt x="108" y="47"/>
                    <a:pt x="99" y="53"/>
                  </a:cubicBezTo>
                  <a:cubicBezTo>
                    <a:pt x="91" y="58"/>
                    <a:pt x="79" y="63"/>
                    <a:pt x="6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5" name="Freeform 8">
              <a:extLst>
                <a:ext uri="{FF2B5EF4-FFF2-40B4-BE49-F238E27FC236}">
                  <a16:creationId xmlns:a16="http://schemas.microsoft.com/office/drawing/2014/main" id="{618C05A6-B4D9-4736-AB3B-03E48E274B56}"/>
                </a:ext>
              </a:extLst>
            </p:cNvPr>
            <p:cNvSpPr>
              <a:spLocks/>
            </p:cNvSpPr>
            <p:nvPr/>
          </p:nvSpPr>
          <p:spPr bwMode="auto">
            <a:xfrm>
              <a:off x="1258" y="2254"/>
              <a:ext cx="439" cy="281"/>
            </a:xfrm>
            <a:custGeom>
              <a:avLst/>
              <a:gdLst>
                <a:gd name="T0" fmla="*/ 22 w 164"/>
                <a:gd name="T1" fmla="*/ 105 h 105"/>
                <a:gd name="T2" fmla="*/ 8 w 164"/>
                <a:gd name="T3" fmla="*/ 99 h 105"/>
                <a:gd name="T4" fmla="*/ 7 w 164"/>
                <a:gd name="T5" fmla="*/ 71 h 105"/>
                <a:gd name="T6" fmla="*/ 156 w 164"/>
                <a:gd name="T7" fmla="*/ 51 h 105"/>
                <a:gd name="T8" fmla="*/ 157 w 164"/>
                <a:gd name="T9" fmla="*/ 80 h 105"/>
                <a:gd name="T10" fmla="*/ 128 w 164"/>
                <a:gd name="T11" fmla="*/ 80 h 105"/>
                <a:gd name="T12" fmla="*/ 36 w 164"/>
                <a:gd name="T13" fmla="*/ 99 h 105"/>
                <a:gd name="T14" fmla="*/ 22 w 164"/>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5">
                  <a:moveTo>
                    <a:pt x="22" y="105"/>
                  </a:moveTo>
                  <a:cubicBezTo>
                    <a:pt x="17" y="105"/>
                    <a:pt x="12" y="103"/>
                    <a:pt x="8" y="99"/>
                  </a:cubicBezTo>
                  <a:cubicBezTo>
                    <a:pt x="0" y="92"/>
                    <a:pt x="0" y="79"/>
                    <a:pt x="7" y="71"/>
                  </a:cubicBezTo>
                  <a:cubicBezTo>
                    <a:pt x="35" y="42"/>
                    <a:pt x="103" y="0"/>
                    <a:pt x="156" y="51"/>
                  </a:cubicBezTo>
                  <a:cubicBezTo>
                    <a:pt x="164" y="59"/>
                    <a:pt x="164" y="72"/>
                    <a:pt x="157" y="80"/>
                  </a:cubicBezTo>
                  <a:cubicBezTo>
                    <a:pt x="149" y="88"/>
                    <a:pt x="136" y="88"/>
                    <a:pt x="128" y="80"/>
                  </a:cubicBezTo>
                  <a:cubicBezTo>
                    <a:pt x="91" y="44"/>
                    <a:pt x="38" y="97"/>
                    <a:pt x="36" y="99"/>
                  </a:cubicBezTo>
                  <a:cubicBezTo>
                    <a:pt x="32" y="103"/>
                    <a:pt x="27" y="105"/>
                    <a:pt x="2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6" name="Freeform 9">
              <a:extLst>
                <a:ext uri="{FF2B5EF4-FFF2-40B4-BE49-F238E27FC236}">
                  <a16:creationId xmlns:a16="http://schemas.microsoft.com/office/drawing/2014/main" id="{C4780DC9-9DF9-4F74-965D-F5894E39C8DA}"/>
                </a:ext>
              </a:extLst>
            </p:cNvPr>
            <p:cNvSpPr>
              <a:spLocks/>
            </p:cNvSpPr>
            <p:nvPr/>
          </p:nvSpPr>
          <p:spPr bwMode="auto">
            <a:xfrm>
              <a:off x="1560" y="1962"/>
              <a:ext cx="1042" cy="1243"/>
            </a:xfrm>
            <a:custGeom>
              <a:avLst/>
              <a:gdLst>
                <a:gd name="T0" fmla="*/ 157 w 389"/>
                <a:gd name="T1" fmla="*/ 464 h 464"/>
                <a:gd name="T2" fmla="*/ 121 w 389"/>
                <a:gd name="T3" fmla="*/ 460 h 464"/>
                <a:gd name="T4" fmla="*/ 4 w 389"/>
                <a:gd name="T5" fmla="*/ 349 h 464"/>
                <a:gd name="T6" fmla="*/ 16 w 389"/>
                <a:gd name="T7" fmla="*/ 324 h 464"/>
                <a:gd name="T8" fmla="*/ 42 w 389"/>
                <a:gd name="T9" fmla="*/ 335 h 464"/>
                <a:gd name="T10" fmla="*/ 130 w 389"/>
                <a:gd name="T11" fmla="*/ 421 h 464"/>
                <a:gd name="T12" fmla="*/ 311 w 389"/>
                <a:gd name="T13" fmla="*/ 283 h 464"/>
                <a:gd name="T14" fmla="*/ 348 w 389"/>
                <a:gd name="T15" fmla="*/ 122 h 464"/>
                <a:gd name="T16" fmla="*/ 133 w 389"/>
                <a:gd name="T17" fmla="*/ 41 h 464"/>
                <a:gd name="T18" fmla="*/ 114 w 389"/>
                <a:gd name="T19" fmla="*/ 20 h 464"/>
                <a:gd name="T20" fmla="*/ 134 w 389"/>
                <a:gd name="T21" fmla="*/ 1 h 464"/>
                <a:gd name="T22" fmla="*/ 316 w 389"/>
                <a:gd name="T23" fmla="*/ 39 h 464"/>
                <a:gd name="T24" fmla="*/ 389 w 389"/>
                <a:gd name="T25" fmla="*/ 121 h 464"/>
                <a:gd name="T26" fmla="*/ 388 w 389"/>
                <a:gd name="T27" fmla="*/ 127 h 464"/>
                <a:gd name="T28" fmla="*/ 348 w 389"/>
                <a:gd name="T29" fmla="*/ 297 h 464"/>
                <a:gd name="T30" fmla="*/ 157 w 389"/>
                <a:gd name="T31"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9" h="464">
                  <a:moveTo>
                    <a:pt x="157" y="464"/>
                  </a:moveTo>
                  <a:cubicBezTo>
                    <a:pt x="146" y="464"/>
                    <a:pt x="134" y="463"/>
                    <a:pt x="121" y="460"/>
                  </a:cubicBezTo>
                  <a:cubicBezTo>
                    <a:pt x="68" y="448"/>
                    <a:pt x="27" y="410"/>
                    <a:pt x="4" y="349"/>
                  </a:cubicBezTo>
                  <a:cubicBezTo>
                    <a:pt x="0" y="339"/>
                    <a:pt x="5" y="328"/>
                    <a:pt x="16" y="324"/>
                  </a:cubicBezTo>
                  <a:cubicBezTo>
                    <a:pt x="26" y="320"/>
                    <a:pt x="38" y="325"/>
                    <a:pt x="42" y="335"/>
                  </a:cubicBezTo>
                  <a:cubicBezTo>
                    <a:pt x="60" y="383"/>
                    <a:pt x="90" y="412"/>
                    <a:pt x="130" y="421"/>
                  </a:cubicBezTo>
                  <a:cubicBezTo>
                    <a:pt x="249" y="448"/>
                    <a:pt x="308" y="290"/>
                    <a:pt x="311" y="283"/>
                  </a:cubicBezTo>
                  <a:cubicBezTo>
                    <a:pt x="322" y="251"/>
                    <a:pt x="344" y="142"/>
                    <a:pt x="348" y="122"/>
                  </a:cubicBezTo>
                  <a:cubicBezTo>
                    <a:pt x="343" y="93"/>
                    <a:pt x="282" y="47"/>
                    <a:pt x="133" y="41"/>
                  </a:cubicBezTo>
                  <a:cubicBezTo>
                    <a:pt x="122" y="40"/>
                    <a:pt x="113" y="31"/>
                    <a:pt x="114" y="20"/>
                  </a:cubicBezTo>
                  <a:cubicBezTo>
                    <a:pt x="114" y="9"/>
                    <a:pt x="123" y="0"/>
                    <a:pt x="134" y="1"/>
                  </a:cubicBezTo>
                  <a:cubicBezTo>
                    <a:pt x="208" y="4"/>
                    <a:pt x="271" y="17"/>
                    <a:pt x="316" y="39"/>
                  </a:cubicBezTo>
                  <a:cubicBezTo>
                    <a:pt x="361" y="60"/>
                    <a:pt x="386" y="89"/>
                    <a:pt x="389" y="121"/>
                  </a:cubicBezTo>
                  <a:cubicBezTo>
                    <a:pt x="389" y="123"/>
                    <a:pt x="389" y="125"/>
                    <a:pt x="388" y="127"/>
                  </a:cubicBezTo>
                  <a:cubicBezTo>
                    <a:pt x="387" y="132"/>
                    <a:pt x="362" y="259"/>
                    <a:pt x="348" y="297"/>
                  </a:cubicBezTo>
                  <a:cubicBezTo>
                    <a:pt x="324" y="363"/>
                    <a:pt x="259" y="464"/>
                    <a:pt x="157" y="4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7" name="Freeform 10">
              <a:extLst>
                <a:ext uri="{FF2B5EF4-FFF2-40B4-BE49-F238E27FC236}">
                  <a16:creationId xmlns:a16="http://schemas.microsoft.com/office/drawing/2014/main" id="{7F883866-9724-465F-932A-2671ACD99F15}"/>
                </a:ext>
              </a:extLst>
            </p:cNvPr>
            <p:cNvSpPr>
              <a:spLocks/>
            </p:cNvSpPr>
            <p:nvPr/>
          </p:nvSpPr>
          <p:spPr bwMode="auto">
            <a:xfrm>
              <a:off x="1825" y="2297"/>
              <a:ext cx="199" cy="126"/>
            </a:xfrm>
            <a:custGeom>
              <a:avLst/>
              <a:gdLst>
                <a:gd name="T0" fmla="*/ 73 w 74"/>
                <a:gd name="T1" fmla="*/ 46 h 47"/>
                <a:gd name="T2" fmla="*/ 34 w 74"/>
                <a:gd name="T3" fmla="*/ 42 h 47"/>
                <a:gd name="T4" fmla="*/ 35 w 74"/>
                <a:gd name="T5" fmla="*/ 44 h 47"/>
                <a:gd name="T6" fmla="*/ 27 w 74"/>
                <a:gd name="T7" fmla="*/ 44 h 47"/>
                <a:gd name="T8" fmla="*/ 3 w 74"/>
                <a:gd name="T9" fmla="*/ 29 h 47"/>
                <a:gd name="T10" fmla="*/ 18 w 74"/>
                <a:gd name="T11" fmla="*/ 5 h 47"/>
                <a:gd name="T12" fmla="*/ 61 w 74"/>
                <a:gd name="T13" fmla="*/ 13 h 47"/>
                <a:gd name="T14" fmla="*/ 73 w 74"/>
                <a:gd name="T15" fmla="*/ 4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47">
                  <a:moveTo>
                    <a:pt x="73" y="46"/>
                  </a:moveTo>
                  <a:cubicBezTo>
                    <a:pt x="34" y="42"/>
                    <a:pt x="34" y="42"/>
                    <a:pt x="34" y="42"/>
                  </a:cubicBezTo>
                  <a:cubicBezTo>
                    <a:pt x="34" y="43"/>
                    <a:pt x="35" y="43"/>
                    <a:pt x="35" y="44"/>
                  </a:cubicBezTo>
                  <a:cubicBezTo>
                    <a:pt x="35" y="44"/>
                    <a:pt x="33" y="43"/>
                    <a:pt x="27" y="44"/>
                  </a:cubicBezTo>
                  <a:cubicBezTo>
                    <a:pt x="16" y="47"/>
                    <a:pt x="5" y="40"/>
                    <a:pt x="3" y="29"/>
                  </a:cubicBezTo>
                  <a:cubicBezTo>
                    <a:pt x="0" y="18"/>
                    <a:pt x="7" y="8"/>
                    <a:pt x="18" y="5"/>
                  </a:cubicBezTo>
                  <a:cubicBezTo>
                    <a:pt x="40" y="0"/>
                    <a:pt x="54" y="7"/>
                    <a:pt x="61" y="13"/>
                  </a:cubicBezTo>
                  <a:cubicBezTo>
                    <a:pt x="72" y="22"/>
                    <a:pt x="74" y="37"/>
                    <a:pt x="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8" name="Freeform 11">
              <a:extLst>
                <a:ext uri="{FF2B5EF4-FFF2-40B4-BE49-F238E27FC236}">
                  <a16:creationId xmlns:a16="http://schemas.microsoft.com/office/drawing/2014/main" id="{44B9A557-905D-4416-AC50-4FABB986DC04}"/>
                </a:ext>
              </a:extLst>
            </p:cNvPr>
            <p:cNvSpPr>
              <a:spLocks/>
            </p:cNvSpPr>
            <p:nvPr/>
          </p:nvSpPr>
          <p:spPr bwMode="auto">
            <a:xfrm>
              <a:off x="2093" y="2315"/>
              <a:ext cx="300" cy="183"/>
            </a:xfrm>
            <a:custGeom>
              <a:avLst/>
              <a:gdLst>
                <a:gd name="T0" fmla="*/ 89 w 112"/>
                <a:gd name="T1" fmla="*/ 68 h 68"/>
                <a:gd name="T2" fmla="*/ 77 w 112"/>
                <a:gd name="T3" fmla="*/ 64 h 68"/>
                <a:gd name="T4" fmla="*/ 36 w 112"/>
                <a:gd name="T5" fmla="*/ 60 h 68"/>
                <a:gd name="T6" fmla="*/ 8 w 112"/>
                <a:gd name="T7" fmla="*/ 59 h 68"/>
                <a:gd name="T8" fmla="*/ 9 w 112"/>
                <a:gd name="T9" fmla="*/ 31 h 68"/>
                <a:gd name="T10" fmla="*/ 102 w 112"/>
                <a:gd name="T11" fmla="*/ 33 h 68"/>
                <a:gd name="T12" fmla="*/ 105 w 112"/>
                <a:gd name="T13" fmla="*/ 61 h 68"/>
                <a:gd name="T14" fmla="*/ 89 w 112"/>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
                  <a:moveTo>
                    <a:pt x="89" y="68"/>
                  </a:moveTo>
                  <a:cubicBezTo>
                    <a:pt x="85" y="68"/>
                    <a:pt x="80" y="67"/>
                    <a:pt x="77" y="64"/>
                  </a:cubicBezTo>
                  <a:cubicBezTo>
                    <a:pt x="53" y="45"/>
                    <a:pt x="37" y="59"/>
                    <a:pt x="36" y="60"/>
                  </a:cubicBezTo>
                  <a:cubicBezTo>
                    <a:pt x="28" y="67"/>
                    <a:pt x="15" y="67"/>
                    <a:pt x="8" y="59"/>
                  </a:cubicBezTo>
                  <a:cubicBezTo>
                    <a:pt x="0" y="51"/>
                    <a:pt x="1" y="38"/>
                    <a:pt x="9" y="31"/>
                  </a:cubicBezTo>
                  <a:cubicBezTo>
                    <a:pt x="24" y="17"/>
                    <a:pt x="62" y="0"/>
                    <a:pt x="102" y="33"/>
                  </a:cubicBezTo>
                  <a:cubicBezTo>
                    <a:pt x="110" y="40"/>
                    <a:pt x="112" y="52"/>
                    <a:pt x="105" y="61"/>
                  </a:cubicBezTo>
                  <a:cubicBezTo>
                    <a:pt x="101" y="66"/>
                    <a:pt x="95" y="68"/>
                    <a:pt x="8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49" name="Freeform 12">
              <a:extLst>
                <a:ext uri="{FF2B5EF4-FFF2-40B4-BE49-F238E27FC236}">
                  <a16:creationId xmlns:a16="http://schemas.microsoft.com/office/drawing/2014/main" id="{A20D6761-1E39-4CBE-8D8F-872B33AC5006}"/>
                </a:ext>
              </a:extLst>
            </p:cNvPr>
            <p:cNvSpPr>
              <a:spLocks/>
            </p:cNvSpPr>
            <p:nvPr/>
          </p:nvSpPr>
          <p:spPr bwMode="auto">
            <a:xfrm>
              <a:off x="1772" y="2642"/>
              <a:ext cx="418" cy="250"/>
            </a:xfrm>
            <a:custGeom>
              <a:avLst/>
              <a:gdLst>
                <a:gd name="T0" fmla="*/ 101 w 156"/>
                <a:gd name="T1" fmla="*/ 93 h 93"/>
                <a:gd name="T2" fmla="*/ 2 w 156"/>
                <a:gd name="T3" fmla="*/ 27 h 93"/>
                <a:gd name="T4" fmla="*/ 17 w 156"/>
                <a:gd name="T5" fmla="*/ 2 h 93"/>
                <a:gd name="T6" fmla="*/ 41 w 156"/>
                <a:gd name="T7" fmla="*/ 17 h 93"/>
                <a:gd name="T8" fmla="*/ 129 w 156"/>
                <a:gd name="T9" fmla="*/ 50 h 93"/>
                <a:gd name="T10" fmla="*/ 154 w 156"/>
                <a:gd name="T11" fmla="*/ 65 h 93"/>
                <a:gd name="T12" fmla="*/ 139 w 156"/>
                <a:gd name="T13" fmla="*/ 89 h 93"/>
                <a:gd name="T14" fmla="*/ 101 w 156"/>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93">
                  <a:moveTo>
                    <a:pt x="101" y="93"/>
                  </a:moveTo>
                  <a:cubicBezTo>
                    <a:pt x="62" y="93"/>
                    <a:pt x="16" y="79"/>
                    <a:pt x="2" y="27"/>
                  </a:cubicBezTo>
                  <a:cubicBezTo>
                    <a:pt x="0" y="16"/>
                    <a:pt x="6" y="5"/>
                    <a:pt x="17" y="2"/>
                  </a:cubicBezTo>
                  <a:cubicBezTo>
                    <a:pt x="28" y="0"/>
                    <a:pt x="38" y="6"/>
                    <a:pt x="41" y="17"/>
                  </a:cubicBezTo>
                  <a:cubicBezTo>
                    <a:pt x="54" y="68"/>
                    <a:pt x="126" y="51"/>
                    <a:pt x="129" y="50"/>
                  </a:cubicBezTo>
                  <a:cubicBezTo>
                    <a:pt x="140" y="48"/>
                    <a:pt x="151" y="54"/>
                    <a:pt x="154" y="65"/>
                  </a:cubicBezTo>
                  <a:cubicBezTo>
                    <a:pt x="156" y="75"/>
                    <a:pt x="150" y="86"/>
                    <a:pt x="139" y="89"/>
                  </a:cubicBezTo>
                  <a:cubicBezTo>
                    <a:pt x="129" y="92"/>
                    <a:pt x="115" y="93"/>
                    <a:pt x="101"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grpSp>
      <p:grpSp>
        <p:nvGrpSpPr>
          <p:cNvPr id="50" name="Group 4">
            <a:extLst>
              <a:ext uri="{FF2B5EF4-FFF2-40B4-BE49-F238E27FC236}">
                <a16:creationId xmlns:a16="http://schemas.microsoft.com/office/drawing/2014/main" id="{FC1BBCED-89F5-4F52-8B31-FE10EBD68313}"/>
              </a:ext>
            </a:extLst>
          </p:cNvPr>
          <p:cNvGrpSpPr>
            <a:grpSpLocks noChangeAspect="1"/>
          </p:cNvGrpSpPr>
          <p:nvPr/>
        </p:nvGrpSpPr>
        <p:grpSpPr bwMode="auto">
          <a:xfrm>
            <a:off x="10514053" y="1865062"/>
            <a:ext cx="622004" cy="357187"/>
            <a:chOff x="2893" y="1609"/>
            <a:chExt cx="1872" cy="1075"/>
          </a:xfrm>
          <a:solidFill>
            <a:srgbClr val="292A29"/>
          </a:solidFill>
        </p:grpSpPr>
        <p:sp>
          <p:nvSpPr>
            <p:cNvPr id="51" name="Freeform 5">
              <a:extLst>
                <a:ext uri="{FF2B5EF4-FFF2-40B4-BE49-F238E27FC236}">
                  <a16:creationId xmlns:a16="http://schemas.microsoft.com/office/drawing/2014/main" id="{6255BDD7-E622-4173-89E1-73BE2D98831A}"/>
                </a:ext>
              </a:extLst>
            </p:cNvPr>
            <p:cNvSpPr>
              <a:spLocks/>
            </p:cNvSpPr>
            <p:nvPr/>
          </p:nvSpPr>
          <p:spPr bwMode="auto">
            <a:xfrm>
              <a:off x="4085" y="1926"/>
              <a:ext cx="399" cy="307"/>
            </a:xfrm>
            <a:custGeom>
              <a:avLst/>
              <a:gdLst>
                <a:gd name="T0" fmla="*/ 30 w 149"/>
                <a:gd name="T1" fmla="*/ 4 h 114"/>
                <a:gd name="T2" fmla="*/ 93 w 149"/>
                <a:gd name="T3" fmla="*/ 12 h 114"/>
                <a:gd name="T4" fmla="*/ 109 w 149"/>
                <a:gd name="T5" fmla="*/ 60 h 114"/>
                <a:gd name="T6" fmla="*/ 39 w 149"/>
                <a:gd name="T7" fmla="*/ 102 h 114"/>
                <a:gd name="T8" fmla="*/ 30 w 149"/>
                <a:gd name="T9" fmla="*/ 4 h 114"/>
              </a:gdLst>
              <a:ahLst/>
              <a:cxnLst>
                <a:cxn ang="0">
                  <a:pos x="T0" y="T1"/>
                </a:cxn>
                <a:cxn ang="0">
                  <a:pos x="T2" y="T3"/>
                </a:cxn>
                <a:cxn ang="0">
                  <a:pos x="T4" y="T5"/>
                </a:cxn>
                <a:cxn ang="0">
                  <a:pos x="T6" y="T7"/>
                </a:cxn>
                <a:cxn ang="0">
                  <a:pos x="T8" y="T9"/>
                </a:cxn>
              </a:cxnLst>
              <a:rect l="0" t="0" r="r" b="b"/>
              <a:pathLst>
                <a:path w="149" h="114">
                  <a:moveTo>
                    <a:pt x="30" y="4"/>
                  </a:moveTo>
                  <a:cubicBezTo>
                    <a:pt x="52" y="0"/>
                    <a:pt x="65" y="12"/>
                    <a:pt x="93" y="12"/>
                  </a:cubicBezTo>
                  <a:cubicBezTo>
                    <a:pt x="149" y="12"/>
                    <a:pt x="125" y="39"/>
                    <a:pt x="109" y="60"/>
                  </a:cubicBezTo>
                  <a:cubicBezTo>
                    <a:pt x="69" y="114"/>
                    <a:pt x="54" y="89"/>
                    <a:pt x="39" y="102"/>
                  </a:cubicBezTo>
                  <a:cubicBezTo>
                    <a:pt x="32" y="87"/>
                    <a:pt x="0" y="8"/>
                    <a:pt x="3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2" name="Freeform 6">
              <a:extLst>
                <a:ext uri="{FF2B5EF4-FFF2-40B4-BE49-F238E27FC236}">
                  <a16:creationId xmlns:a16="http://schemas.microsoft.com/office/drawing/2014/main" id="{5C9D639B-2864-4A3D-951E-3D4FC4C9FDAD}"/>
                </a:ext>
              </a:extLst>
            </p:cNvPr>
            <p:cNvSpPr>
              <a:spLocks/>
            </p:cNvSpPr>
            <p:nvPr/>
          </p:nvSpPr>
          <p:spPr bwMode="auto">
            <a:xfrm>
              <a:off x="3809" y="1867"/>
              <a:ext cx="354" cy="497"/>
            </a:xfrm>
            <a:custGeom>
              <a:avLst/>
              <a:gdLst>
                <a:gd name="T0" fmla="*/ 132 w 132"/>
                <a:gd name="T1" fmla="*/ 118 h 185"/>
                <a:gd name="T2" fmla="*/ 0 w 132"/>
                <a:gd name="T3" fmla="*/ 96 h 185"/>
                <a:gd name="T4" fmla="*/ 69 w 132"/>
                <a:gd name="T5" fmla="*/ 136 h 185"/>
                <a:gd name="T6" fmla="*/ 123 w 132"/>
                <a:gd name="T7" fmla="*/ 137 h 185"/>
                <a:gd name="T8" fmla="*/ 132 w 132"/>
                <a:gd name="T9" fmla="*/ 118 h 185"/>
              </a:gdLst>
              <a:ahLst/>
              <a:cxnLst>
                <a:cxn ang="0">
                  <a:pos x="T0" y="T1"/>
                </a:cxn>
                <a:cxn ang="0">
                  <a:pos x="T2" y="T3"/>
                </a:cxn>
                <a:cxn ang="0">
                  <a:pos x="T4" y="T5"/>
                </a:cxn>
                <a:cxn ang="0">
                  <a:pos x="T6" y="T7"/>
                </a:cxn>
                <a:cxn ang="0">
                  <a:pos x="T8" y="T9"/>
                </a:cxn>
              </a:cxnLst>
              <a:rect l="0" t="0" r="r" b="b"/>
              <a:pathLst>
                <a:path w="132" h="185">
                  <a:moveTo>
                    <a:pt x="132" y="118"/>
                  </a:moveTo>
                  <a:cubicBezTo>
                    <a:pt x="85" y="0"/>
                    <a:pt x="0" y="43"/>
                    <a:pt x="0" y="96"/>
                  </a:cubicBezTo>
                  <a:cubicBezTo>
                    <a:pt x="0" y="185"/>
                    <a:pt x="15" y="143"/>
                    <a:pt x="69" y="136"/>
                  </a:cubicBezTo>
                  <a:cubicBezTo>
                    <a:pt x="88" y="132"/>
                    <a:pt x="103" y="148"/>
                    <a:pt x="123" y="137"/>
                  </a:cubicBezTo>
                  <a:cubicBezTo>
                    <a:pt x="127" y="135"/>
                    <a:pt x="120" y="122"/>
                    <a:pt x="13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3" name="Freeform 7">
              <a:extLst>
                <a:ext uri="{FF2B5EF4-FFF2-40B4-BE49-F238E27FC236}">
                  <a16:creationId xmlns:a16="http://schemas.microsoft.com/office/drawing/2014/main" id="{3B9475DD-0792-44F6-959B-74ACD4D7322B}"/>
                </a:ext>
              </a:extLst>
            </p:cNvPr>
            <p:cNvSpPr>
              <a:spLocks/>
            </p:cNvSpPr>
            <p:nvPr/>
          </p:nvSpPr>
          <p:spPr bwMode="auto">
            <a:xfrm>
              <a:off x="3614" y="2233"/>
              <a:ext cx="637" cy="451"/>
            </a:xfrm>
            <a:custGeom>
              <a:avLst/>
              <a:gdLst>
                <a:gd name="T0" fmla="*/ 196 w 238"/>
                <a:gd name="T1" fmla="*/ 13 h 168"/>
                <a:gd name="T2" fmla="*/ 91 w 238"/>
                <a:gd name="T3" fmla="*/ 115 h 168"/>
                <a:gd name="T4" fmla="*/ 175 w 238"/>
                <a:gd name="T5" fmla="*/ 140 h 168"/>
                <a:gd name="T6" fmla="*/ 196 w 238"/>
                <a:gd name="T7" fmla="*/ 13 h 168"/>
              </a:gdLst>
              <a:ahLst/>
              <a:cxnLst>
                <a:cxn ang="0">
                  <a:pos x="T0" y="T1"/>
                </a:cxn>
                <a:cxn ang="0">
                  <a:pos x="T2" y="T3"/>
                </a:cxn>
                <a:cxn ang="0">
                  <a:pos x="T4" y="T5"/>
                </a:cxn>
                <a:cxn ang="0">
                  <a:pos x="T6" y="T7"/>
                </a:cxn>
              </a:cxnLst>
              <a:rect l="0" t="0" r="r" b="b"/>
              <a:pathLst>
                <a:path w="238" h="168">
                  <a:moveTo>
                    <a:pt x="196" y="13"/>
                  </a:moveTo>
                  <a:cubicBezTo>
                    <a:pt x="134" y="0"/>
                    <a:pt x="0" y="54"/>
                    <a:pt x="91" y="115"/>
                  </a:cubicBezTo>
                  <a:cubicBezTo>
                    <a:pt x="118" y="133"/>
                    <a:pt x="141" y="168"/>
                    <a:pt x="175" y="140"/>
                  </a:cubicBezTo>
                  <a:cubicBezTo>
                    <a:pt x="187" y="131"/>
                    <a:pt x="238" y="22"/>
                    <a:pt x="19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4" name="Freeform 8">
              <a:extLst>
                <a:ext uri="{FF2B5EF4-FFF2-40B4-BE49-F238E27FC236}">
                  <a16:creationId xmlns:a16="http://schemas.microsoft.com/office/drawing/2014/main" id="{6F7D9692-46F6-40E2-9E70-3C8E0362274C}"/>
                </a:ext>
              </a:extLst>
            </p:cNvPr>
            <p:cNvSpPr>
              <a:spLocks/>
            </p:cNvSpPr>
            <p:nvPr/>
          </p:nvSpPr>
          <p:spPr bwMode="auto">
            <a:xfrm>
              <a:off x="4141" y="2233"/>
              <a:ext cx="429" cy="430"/>
            </a:xfrm>
            <a:custGeom>
              <a:avLst/>
              <a:gdLst>
                <a:gd name="T0" fmla="*/ 30 w 160"/>
                <a:gd name="T1" fmla="*/ 19 h 160"/>
                <a:gd name="T2" fmla="*/ 76 w 160"/>
                <a:gd name="T3" fmla="*/ 149 h 160"/>
                <a:gd name="T4" fmla="*/ 141 w 160"/>
                <a:gd name="T5" fmla="*/ 102 h 160"/>
                <a:gd name="T6" fmla="*/ 30 w 160"/>
                <a:gd name="T7" fmla="*/ 19 h 160"/>
              </a:gdLst>
              <a:ahLst/>
              <a:cxnLst>
                <a:cxn ang="0">
                  <a:pos x="T0" y="T1"/>
                </a:cxn>
                <a:cxn ang="0">
                  <a:pos x="T2" y="T3"/>
                </a:cxn>
                <a:cxn ang="0">
                  <a:pos x="T4" y="T5"/>
                </a:cxn>
                <a:cxn ang="0">
                  <a:pos x="T6" y="T7"/>
                </a:cxn>
              </a:cxnLst>
              <a:rect l="0" t="0" r="r" b="b"/>
              <a:pathLst>
                <a:path w="160" h="160">
                  <a:moveTo>
                    <a:pt x="30" y="19"/>
                  </a:moveTo>
                  <a:cubicBezTo>
                    <a:pt x="11" y="94"/>
                    <a:pt x="0" y="130"/>
                    <a:pt x="76" y="149"/>
                  </a:cubicBezTo>
                  <a:cubicBezTo>
                    <a:pt x="118" y="160"/>
                    <a:pt x="127" y="131"/>
                    <a:pt x="141" y="102"/>
                  </a:cubicBezTo>
                  <a:cubicBezTo>
                    <a:pt x="160" y="65"/>
                    <a:pt x="52" y="0"/>
                    <a:pt x="3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5" name="Freeform 9">
              <a:extLst>
                <a:ext uri="{FF2B5EF4-FFF2-40B4-BE49-F238E27FC236}">
                  <a16:creationId xmlns:a16="http://schemas.microsoft.com/office/drawing/2014/main" id="{CBD9390D-5603-4939-B6A7-3953BA01E781}"/>
                </a:ext>
              </a:extLst>
            </p:cNvPr>
            <p:cNvSpPr>
              <a:spLocks/>
            </p:cNvSpPr>
            <p:nvPr/>
          </p:nvSpPr>
          <p:spPr bwMode="auto">
            <a:xfrm>
              <a:off x="4240" y="2010"/>
              <a:ext cx="525" cy="449"/>
            </a:xfrm>
            <a:custGeom>
              <a:avLst/>
              <a:gdLst>
                <a:gd name="T0" fmla="*/ 0 w 196"/>
                <a:gd name="T1" fmla="*/ 87 h 167"/>
                <a:gd name="T2" fmla="*/ 174 w 196"/>
                <a:gd name="T3" fmla="*/ 54 h 167"/>
                <a:gd name="T4" fmla="*/ 145 w 196"/>
                <a:gd name="T5" fmla="*/ 165 h 167"/>
                <a:gd name="T6" fmla="*/ 0 w 196"/>
                <a:gd name="T7" fmla="*/ 87 h 167"/>
              </a:gdLst>
              <a:ahLst/>
              <a:cxnLst>
                <a:cxn ang="0">
                  <a:pos x="T0" y="T1"/>
                </a:cxn>
                <a:cxn ang="0">
                  <a:pos x="T2" y="T3"/>
                </a:cxn>
                <a:cxn ang="0">
                  <a:pos x="T4" y="T5"/>
                </a:cxn>
                <a:cxn ang="0">
                  <a:pos x="T6" y="T7"/>
                </a:cxn>
              </a:cxnLst>
              <a:rect l="0" t="0" r="r" b="b"/>
              <a:pathLst>
                <a:path w="196" h="167">
                  <a:moveTo>
                    <a:pt x="0" y="87"/>
                  </a:moveTo>
                  <a:cubicBezTo>
                    <a:pt x="27" y="51"/>
                    <a:pt x="147" y="0"/>
                    <a:pt x="174" y="54"/>
                  </a:cubicBezTo>
                  <a:cubicBezTo>
                    <a:pt x="189" y="84"/>
                    <a:pt x="196" y="158"/>
                    <a:pt x="145" y="165"/>
                  </a:cubicBezTo>
                  <a:cubicBezTo>
                    <a:pt x="121" y="167"/>
                    <a:pt x="50" y="79"/>
                    <a:pt x="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6" name="Freeform 10">
              <a:extLst>
                <a:ext uri="{FF2B5EF4-FFF2-40B4-BE49-F238E27FC236}">
                  <a16:creationId xmlns:a16="http://schemas.microsoft.com/office/drawing/2014/main" id="{5140E307-5E6D-4645-BBFD-9B554E811DAF}"/>
                </a:ext>
              </a:extLst>
            </p:cNvPr>
            <p:cNvSpPr>
              <a:spLocks/>
            </p:cNvSpPr>
            <p:nvPr/>
          </p:nvSpPr>
          <p:spPr bwMode="auto">
            <a:xfrm>
              <a:off x="3121" y="1630"/>
              <a:ext cx="353" cy="355"/>
            </a:xfrm>
            <a:custGeom>
              <a:avLst/>
              <a:gdLst>
                <a:gd name="T0" fmla="*/ 24 w 132"/>
                <a:gd name="T1" fmla="*/ 50 h 132"/>
                <a:gd name="T2" fmla="*/ 83 w 132"/>
                <a:gd name="T3" fmla="*/ 27 h 132"/>
                <a:gd name="T4" fmla="*/ 119 w 132"/>
                <a:gd name="T5" fmla="*/ 62 h 132"/>
                <a:gd name="T6" fmla="*/ 78 w 132"/>
                <a:gd name="T7" fmla="*/ 132 h 132"/>
                <a:gd name="T8" fmla="*/ 24 w 132"/>
                <a:gd name="T9" fmla="*/ 50 h 132"/>
              </a:gdLst>
              <a:ahLst/>
              <a:cxnLst>
                <a:cxn ang="0">
                  <a:pos x="T0" y="T1"/>
                </a:cxn>
                <a:cxn ang="0">
                  <a:pos x="T2" y="T3"/>
                </a:cxn>
                <a:cxn ang="0">
                  <a:pos x="T4" y="T5"/>
                </a:cxn>
                <a:cxn ang="0">
                  <a:pos x="T6" y="T7"/>
                </a:cxn>
                <a:cxn ang="0">
                  <a:pos x="T8" y="T9"/>
                </a:cxn>
              </a:cxnLst>
              <a:rect l="0" t="0" r="r" b="b"/>
              <a:pathLst>
                <a:path w="132" h="132">
                  <a:moveTo>
                    <a:pt x="24" y="50"/>
                  </a:moveTo>
                  <a:cubicBezTo>
                    <a:pt x="41" y="37"/>
                    <a:pt x="57" y="41"/>
                    <a:pt x="83" y="27"/>
                  </a:cubicBezTo>
                  <a:cubicBezTo>
                    <a:pt x="132" y="0"/>
                    <a:pt x="123" y="37"/>
                    <a:pt x="119" y="62"/>
                  </a:cubicBezTo>
                  <a:cubicBezTo>
                    <a:pt x="110" y="129"/>
                    <a:pt x="85" y="114"/>
                    <a:pt x="78" y="132"/>
                  </a:cubicBezTo>
                  <a:cubicBezTo>
                    <a:pt x="65" y="122"/>
                    <a:pt x="0" y="68"/>
                    <a:pt x="2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7" name="Freeform 11">
              <a:extLst>
                <a:ext uri="{FF2B5EF4-FFF2-40B4-BE49-F238E27FC236}">
                  <a16:creationId xmlns:a16="http://schemas.microsoft.com/office/drawing/2014/main" id="{39146EA7-C31A-4702-BD9B-8C4554A09CDE}"/>
                </a:ext>
              </a:extLst>
            </p:cNvPr>
            <p:cNvSpPr>
              <a:spLocks/>
            </p:cNvSpPr>
            <p:nvPr/>
          </p:nvSpPr>
          <p:spPr bwMode="auto">
            <a:xfrm>
              <a:off x="2893" y="1765"/>
              <a:ext cx="413" cy="548"/>
            </a:xfrm>
            <a:custGeom>
              <a:avLst/>
              <a:gdLst>
                <a:gd name="T0" fmla="*/ 152 w 154"/>
                <a:gd name="T1" fmla="*/ 82 h 204"/>
                <a:gd name="T2" fmla="*/ 24 w 154"/>
                <a:gd name="T3" fmla="*/ 124 h 204"/>
                <a:gd name="T4" fmla="*/ 104 w 154"/>
                <a:gd name="T5" fmla="*/ 127 h 204"/>
                <a:gd name="T6" fmla="*/ 152 w 154"/>
                <a:gd name="T7" fmla="*/ 103 h 204"/>
                <a:gd name="T8" fmla="*/ 152 w 154"/>
                <a:gd name="T9" fmla="*/ 82 h 204"/>
              </a:gdLst>
              <a:ahLst/>
              <a:cxnLst>
                <a:cxn ang="0">
                  <a:pos x="T0" y="T1"/>
                </a:cxn>
                <a:cxn ang="0">
                  <a:pos x="T2" y="T3"/>
                </a:cxn>
                <a:cxn ang="0">
                  <a:pos x="T4" y="T5"/>
                </a:cxn>
                <a:cxn ang="0">
                  <a:pos x="T6" y="T7"/>
                </a:cxn>
                <a:cxn ang="0">
                  <a:pos x="T8" y="T9"/>
                </a:cxn>
              </a:cxnLst>
              <a:rect l="0" t="0" r="r" b="b"/>
              <a:pathLst>
                <a:path w="154" h="204">
                  <a:moveTo>
                    <a:pt x="152" y="82"/>
                  </a:moveTo>
                  <a:cubicBezTo>
                    <a:pt x="53" y="0"/>
                    <a:pt x="0" y="79"/>
                    <a:pt x="24" y="124"/>
                  </a:cubicBezTo>
                  <a:cubicBezTo>
                    <a:pt x="67" y="204"/>
                    <a:pt x="60" y="158"/>
                    <a:pt x="104" y="127"/>
                  </a:cubicBezTo>
                  <a:cubicBezTo>
                    <a:pt x="119" y="116"/>
                    <a:pt x="140" y="121"/>
                    <a:pt x="152" y="103"/>
                  </a:cubicBezTo>
                  <a:cubicBezTo>
                    <a:pt x="154" y="99"/>
                    <a:pt x="142" y="91"/>
                    <a:pt x="15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8" name="Freeform 12">
              <a:extLst>
                <a:ext uri="{FF2B5EF4-FFF2-40B4-BE49-F238E27FC236}">
                  <a16:creationId xmlns:a16="http://schemas.microsoft.com/office/drawing/2014/main" id="{64605FF3-9F0F-4E28-8914-454B6A4C6161}"/>
                </a:ext>
              </a:extLst>
            </p:cNvPr>
            <p:cNvSpPr>
              <a:spLocks/>
            </p:cNvSpPr>
            <p:nvPr/>
          </p:nvSpPr>
          <p:spPr bwMode="auto">
            <a:xfrm>
              <a:off x="2906" y="2036"/>
              <a:ext cx="539" cy="471"/>
            </a:xfrm>
            <a:custGeom>
              <a:avLst/>
              <a:gdLst>
                <a:gd name="T0" fmla="*/ 154 w 201"/>
                <a:gd name="T1" fmla="*/ 12 h 175"/>
                <a:gd name="T2" fmla="*/ 109 w 201"/>
                <a:gd name="T3" fmla="*/ 152 h 175"/>
                <a:gd name="T4" fmla="*/ 195 w 201"/>
                <a:gd name="T5" fmla="*/ 135 h 175"/>
                <a:gd name="T6" fmla="*/ 154 w 201"/>
                <a:gd name="T7" fmla="*/ 12 h 175"/>
              </a:gdLst>
              <a:ahLst/>
              <a:cxnLst>
                <a:cxn ang="0">
                  <a:pos x="T0" y="T1"/>
                </a:cxn>
                <a:cxn ang="0">
                  <a:pos x="T2" y="T3"/>
                </a:cxn>
                <a:cxn ang="0">
                  <a:pos x="T4" y="T5"/>
                </a:cxn>
                <a:cxn ang="0">
                  <a:pos x="T6" y="T7"/>
                </a:cxn>
              </a:cxnLst>
              <a:rect l="0" t="0" r="r" b="b"/>
              <a:pathLst>
                <a:path w="201" h="175">
                  <a:moveTo>
                    <a:pt x="154" y="12"/>
                  </a:moveTo>
                  <a:cubicBezTo>
                    <a:pt x="93" y="30"/>
                    <a:pt x="0" y="142"/>
                    <a:pt x="109" y="152"/>
                  </a:cubicBezTo>
                  <a:cubicBezTo>
                    <a:pt x="141" y="155"/>
                    <a:pt x="178" y="175"/>
                    <a:pt x="195" y="135"/>
                  </a:cubicBezTo>
                  <a:cubicBezTo>
                    <a:pt x="201" y="121"/>
                    <a:pt x="194" y="0"/>
                    <a:pt x="1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9" name="Freeform 13">
              <a:extLst>
                <a:ext uri="{FF2B5EF4-FFF2-40B4-BE49-F238E27FC236}">
                  <a16:creationId xmlns:a16="http://schemas.microsoft.com/office/drawing/2014/main" id="{A86251C8-7E78-4956-8608-C511CC27937C}"/>
                </a:ext>
              </a:extLst>
            </p:cNvPr>
            <p:cNvSpPr>
              <a:spLocks/>
            </p:cNvSpPr>
            <p:nvPr/>
          </p:nvSpPr>
          <p:spPr bwMode="auto">
            <a:xfrm>
              <a:off x="3397" y="1969"/>
              <a:ext cx="388" cy="374"/>
            </a:xfrm>
            <a:custGeom>
              <a:avLst/>
              <a:gdLst>
                <a:gd name="T0" fmla="*/ 0 w 145"/>
                <a:gd name="T1" fmla="*/ 28 h 139"/>
                <a:gd name="T2" fmla="*/ 103 w 145"/>
                <a:gd name="T3" fmla="*/ 120 h 139"/>
                <a:gd name="T4" fmla="*/ 138 w 145"/>
                <a:gd name="T5" fmla="*/ 48 h 139"/>
                <a:gd name="T6" fmla="*/ 0 w 145"/>
                <a:gd name="T7" fmla="*/ 28 h 139"/>
              </a:gdLst>
              <a:ahLst/>
              <a:cxnLst>
                <a:cxn ang="0">
                  <a:pos x="T0" y="T1"/>
                </a:cxn>
                <a:cxn ang="0">
                  <a:pos x="T2" y="T3"/>
                </a:cxn>
                <a:cxn ang="0">
                  <a:pos x="T4" y="T5"/>
                </a:cxn>
                <a:cxn ang="0">
                  <a:pos x="T6" y="T7"/>
                </a:cxn>
              </a:cxnLst>
              <a:rect l="0" t="0" r="r" b="b"/>
              <a:pathLst>
                <a:path w="145" h="139">
                  <a:moveTo>
                    <a:pt x="0" y="28"/>
                  </a:moveTo>
                  <a:cubicBezTo>
                    <a:pt x="19" y="102"/>
                    <a:pt x="26" y="139"/>
                    <a:pt x="103" y="120"/>
                  </a:cubicBezTo>
                  <a:cubicBezTo>
                    <a:pt x="145" y="111"/>
                    <a:pt x="138" y="80"/>
                    <a:pt x="138" y="48"/>
                  </a:cubicBezTo>
                  <a:cubicBezTo>
                    <a:pt x="136" y="6"/>
                    <a:pt x="11" y="0"/>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60" name="Freeform 14">
              <a:extLst>
                <a:ext uri="{FF2B5EF4-FFF2-40B4-BE49-F238E27FC236}">
                  <a16:creationId xmlns:a16="http://schemas.microsoft.com/office/drawing/2014/main" id="{66959683-2769-44DA-AEB6-19EE9387BD8A}"/>
                </a:ext>
              </a:extLst>
            </p:cNvPr>
            <p:cNvSpPr>
              <a:spLocks/>
            </p:cNvSpPr>
            <p:nvPr/>
          </p:nvSpPr>
          <p:spPr bwMode="auto">
            <a:xfrm>
              <a:off x="3394" y="1609"/>
              <a:ext cx="552" cy="427"/>
            </a:xfrm>
            <a:custGeom>
              <a:avLst/>
              <a:gdLst>
                <a:gd name="T0" fmla="*/ 0 w 206"/>
                <a:gd name="T1" fmla="*/ 146 h 159"/>
                <a:gd name="T2" fmla="*/ 138 w 206"/>
                <a:gd name="T3" fmla="*/ 33 h 159"/>
                <a:gd name="T4" fmla="*/ 165 w 206"/>
                <a:gd name="T5" fmla="*/ 145 h 159"/>
                <a:gd name="T6" fmla="*/ 0 w 206"/>
                <a:gd name="T7" fmla="*/ 146 h 159"/>
              </a:gdLst>
              <a:ahLst/>
              <a:cxnLst>
                <a:cxn ang="0">
                  <a:pos x="T0" y="T1"/>
                </a:cxn>
                <a:cxn ang="0">
                  <a:pos x="T2" y="T3"/>
                </a:cxn>
                <a:cxn ang="0">
                  <a:pos x="T4" y="T5"/>
                </a:cxn>
                <a:cxn ang="0">
                  <a:pos x="T6" y="T7"/>
                </a:cxn>
              </a:cxnLst>
              <a:rect l="0" t="0" r="r" b="b"/>
              <a:pathLst>
                <a:path w="206" h="159">
                  <a:moveTo>
                    <a:pt x="0" y="146"/>
                  </a:moveTo>
                  <a:cubicBezTo>
                    <a:pt x="7" y="102"/>
                    <a:pt x="89" y="0"/>
                    <a:pt x="138" y="33"/>
                  </a:cubicBezTo>
                  <a:cubicBezTo>
                    <a:pt x="165" y="53"/>
                    <a:pt x="206" y="115"/>
                    <a:pt x="165" y="145"/>
                  </a:cubicBezTo>
                  <a:cubicBezTo>
                    <a:pt x="145" y="159"/>
                    <a:pt x="41" y="114"/>
                    <a:pt x="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grpSp>
      <p:grpSp>
        <p:nvGrpSpPr>
          <p:cNvPr id="61" name="Group 17">
            <a:extLst>
              <a:ext uri="{FF2B5EF4-FFF2-40B4-BE49-F238E27FC236}">
                <a16:creationId xmlns:a16="http://schemas.microsoft.com/office/drawing/2014/main" id="{D996FF0A-0CE0-46D2-B51E-548F58C4D2FB}"/>
              </a:ext>
            </a:extLst>
          </p:cNvPr>
          <p:cNvGrpSpPr>
            <a:grpSpLocks noChangeAspect="1"/>
          </p:cNvGrpSpPr>
          <p:nvPr/>
        </p:nvGrpSpPr>
        <p:grpSpPr bwMode="auto">
          <a:xfrm>
            <a:off x="8836791" y="1808980"/>
            <a:ext cx="308915" cy="322039"/>
            <a:chOff x="5532" y="1026"/>
            <a:chExt cx="306" cy="319"/>
          </a:xfrm>
          <a:solidFill>
            <a:srgbClr val="292A29"/>
          </a:solidFill>
        </p:grpSpPr>
        <p:sp>
          <p:nvSpPr>
            <p:cNvPr id="62" name="Freeform 18">
              <a:extLst>
                <a:ext uri="{FF2B5EF4-FFF2-40B4-BE49-F238E27FC236}">
                  <a16:creationId xmlns:a16="http://schemas.microsoft.com/office/drawing/2014/main" id="{7019072F-6481-47D1-9475-8F9FBC463C91}"/>
                </a:ext>
              </a:extLst>
            </p:cNvPr>
            <p:cNvSpPr>
              <a:spLocks/>
            </p:cNvSpPr>
            <p:nvPr/>
          </p:nvSpPr>
          <p:spPr bwMode="auto">
            <a:xfrm>
              <a:off x="5557" y="1184"/>
              <a:ext cx="141" cy="139"/>
            </a:xfrm>
            <a:custGeom>
              <a:avLst/>
              <a:gdLst>
                <a:gd name="T0" fmla="*/ 258 w 271"/>
                <a:gd name="T1" fmla="*/ 266 h 266"/>
                <a:gd name="T2" fmla="*/ 0 w 271"/>
                <a:gd name="T3" fmla="*/ 13 h 266"/>
                <a:gd name="T4" fmla="*/ 13 w 271"/>
                <a:gd name="T5" fmla="*/ 0 h 266"/>
                <a:gd name="T6" fmla="*/ 26 w 271"/>
                <a:gd name="T7" fmla="*/ 13 h 266"/>
                <a:gd name="T8" fmla="*/ 258 w 271"/>
                <a:gd name="T9" fmla="*/ 240 h 266"/>
                <a:gd name="T10" fmla="*/ 271 w 271"/>
                <a:gd name="T11" fmla="*/ 253 h 266"/>
                <a:gd name="T12" fmla="*/ 258 w 271"/>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271" h="266">
                  <a:moveTo>
                    <a:pt x="258" y="266"/>
                  </a:moveTo>
                  <a:cubicBezTo>
                    <a:pt x="125" y="266"/>
                    <a:pt x="0" y="143"/>
                    <a:pt x="0" y="13"/>
                  </a:cubicBezTo>
                  <a:cubicBezTo>
                    <a:pt x="0" y="6"/>
                    <a:pt x="6" y="0"/>
                    <a:pt x="13" y="0"/>
                  </a:cubicBezTo>
                  <a:cubicBezTo>
                    <a:pt x="20" y="0"/>
                    <a:pt x="26" y="6"/>
                    <a:pt x="26" y="13"/>
                  </a:cubicBezTo>
                  <a:cubicBezTo>
                    <a:pt x="26" y="139"/>
                    <a:pt x="153" y="240"/>
                    <a:pt x="258" y="240"/>
                  </a:cubicBezTo>
                  <a:cubicBezTo>
                    <a:pt x="265" y="240"/>
                    <a:pt x="271" y="246"/>
                    <a:pt x="271" y="253"/>
                  </a:cubicBezTo>
                  <a:cubicBezTo>
                    <a:pt x="271" y="260"/>
                    <a:pt x="265" y="266"/>
                    <a:pt x="258"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63" name="Freeform 19">
              <a:extLst>
                <a:ext uri="{FF2B5EF4-FFF2-40B4-BE49-F238E27FC236}">
                  <a16:creationId xmlns:a16="http://schemas.microsoft.com/office/drawing/2014/main" id="{CFAE0A07-E919-4437-AD60-F3B556D40AB0}"/>
                </a:ext>
              </a:extLst>
            </p:cNvPr>
            <p:cNvSpPr>
              <a:spLocks noEditPoints="1"/>
            </p:cNvSpPr>
            <p:nvPr/>
          </p:nvSpPr>
          <p:spPr bwMode="auto">
            <a:xfrm>
              <a:off x="5532" y="1026"/>
              <a:ext cx="306" cy="319"/>
            </a:xfrm>
            <a:custGeom>
              <a:avLst/>
              <a:gdLst>
                <a:gd name="T0" fmla="*/ 307 w 588"/>
                <a:gd name="T1" fmla="*/ 612 h 612"/>
                <a:gd name="T2" fmla="*/ 0 w 588"/>
                <a:gd name="T3" fmla="*/ 306 h 612"/>
                <a:gd name="T4" fmla="*/ 314 w 588"/>
                <a:gd name="T5" fmla="*/ 0 h 612"/>
                <a:gd name="T6" fmla="*/ 584 w 588"/>
                <a:gd name="T7" fmla="*/ 197 h 612"/>
                <a:gd name="T8" fmla="*/ 575 w 588"/>
                <a:gd name="T9" fmla="*/ 210 h 612"/>
                <a:gd name="T10" fmla="*/ 561 w 588"/>
                <a:gd name="T11" fmla="*/ 205 h 612"/>
                <a:gd name="T12" fmla="*/ 371 w 588"/>
                <a:gd name="T13" fmla="*/ 115 h 612"/>
                <a:gd name="T14" fmla="*/ 209 w 588"/>
                <a:gd name="T15" fmla="*/ 255 h 612"/>
                <a:gd name="T16" fmla="*/ 255 w 588"/>
                <a:gd name="T17" fmla="*/ 349 h 612"/>
                <a:gd name="T18" fmla="*/ 323 w 588"/>
                <a:gd name="T19" fmla="*/ 375 h 612"/>
                <a:gd name="T20" fmla="*/ 408 w 588"/>
                <a:gd name="T21" fmla="*/ 298 h 612"/>
                <a:gd name="T22" fmla="*/ 371 w 588"/>
                <a:gd name="T23" fmla="*/ 253 h 612"/>
                <a:gd name="T24" fmla="*/ 335 w 588"/>
                <a:gd name="T25" fmla="*/ 298 h 612"/>
                <a:gd name="T26" fmla="*/ 335 w 588"/>
                <a:gd name="T27" fmla="*/ 322 h 612"/>
                <a:gd name="T28" fmla="*/ 333 w 588"/>
                <a:gd name="T29" fmla="*/ 333 h 612"/>
                <a:gd name="T30" fmla="*/ 324 w 588"/>
                <a:gd name="T31" fmla="*/ 335 h 612"/>
                <a:gd name="T32" fmla="*/ 252 w 588"/>
                <a:gd name="T33" fmla="*/ 258 h 612"/>
                <a:gd name="T34" fmla="*/ 383 w 588"/>
                <a:gd name="T35" fmla="*/ 154 h 612"/>
                <a:gd name="T36" fmla="*/ 588 w 588"/>
                <a:gd name="T37" fmla="*/ 345 h 612"/>
                <a:gd name="T38" fmla="*/ 513 w 588"/>
                <a:gd name="T39" fmla="*/ 529 h 612"/>
                <a:gd name="T40" fmla="*/ 307 w 588"/>
                <a:gd name="T41" fmla="*/ 612 h 612"/>
                <a:gd name="T42" fmla="*/ 314 w 588"/>
                <a:gd name="T43" fmla="*/ 26 h 612"/>
                <a:gd name="T44" fmla="*/ 26 w 588"/>
                <a:gd name="T45" fmla="*/ 306 h 612"/>
                <a:gd name="T46" fmla="*/ 307 w 588"/>
                <a:gd name="T47" fmla="*/ 586 h 612"/>
                <a:gd name="T48" fmla="*/ 562 w 588"/>
                <a:gd name="T49" fmla="*/ 345 h 612"/>
                <a:gd name="T50" fmla="*/ 383 w 588"/>
                <a:gd name="T51" fmla="*/ 180 h 612"/>
                <a:gd name="T52" fmla="*/ 278 w 588"/>
                <a:gd name="T53" fmla="*/ 258 h 612"/>
                <a:gd name="T54" fmla="*/ 315 w 588"/>
                <a:gd name="T55" fmla="*/ 303 h 612"/>
                <a:gd name="T56" fmla="*/ 315 w 588"/>
                <a:gd name="T57" fmla="*/ 298 h 612"/>
                <a:gd name="T58" fmla="*/ 373 w 588"/>
                <a:gd name="T59" fmla="*/ 227 h 612"/>
                <a:gd name="T60" fmla="*/ 434 w 588"/>
                <a:gd name="T61" fmla="*/ 298 h 612"/>
                <a:gd name="T62" fmla="*/ 323 w 588"/>
                <a:gd name="T63" fmla="*/ 401 h 612"/>
                <a:gd name="T64" fmla="*/ 239 w 588"/>
                <a:gd name="T65" fmla="*/ 370 h 612"/>
                <a:gd name="T66" fmla="*/ 239 w 588"/>
                <a:gd name="T67" fmla="*/ 370 h 612"/>
                <a:gd name="T68" fmla="*/ 183 w 588"/>
                <a:gd name="T69" fmla="*/ 255 h 612"/>
                <a:gd name="T70" fmla="*/ 371 w 588"/>
                <a:gd name="T71" fmla="*/ 89 h 612"/>
                <a:gd name="T72" fmla="*/ 546 w 588"/>
                <a:gd name="T73" fmla="*/ 152 h 612"/>
                <a:gd name="T74" fmla="*/ 314 w 588"/>
                <a:gd name="T75" fmla="*/ 2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8" h="612">
                  <a:moveTo>
                    <a:pt x="307" y="612"/>
                  </a:moveTo>
                  <a:cubicBezTo>
                    <a:pt x="138" y="612"/>
                    <a:pt x="0" y="475"/>
                    <a:pt x="0" y="306"/>
                  </a:cubicBezTo>
                  <a:cubicBezTo>
                    <a:pt x="0" y="128"/>
                    <a:pt x="132" y="0"/>
                    <a:pt x="314" y="0"/>
                  </a:cubicBezTo>
                  <a:cubicBezTo>
                    <a:pt x="491" y="0"/>
                    <a:pt x="584" y="128"/>
                    <a:pt x="584" y="197"/>
                  </a:cubicBezTo>
                  <a:cubicBezTo>
                    <a:pt x="584" y="203"/>
                    <a:pt x="581" y="208"/>
                    <a:pt x="575" y="210"/>
                  </a:cubicBezTo>
                  <a:cubicBezTo>
                    <a:pt x="570" y="212"/>
                    <a:pt x="564" y="210"/>
                    <a:pt x="561" y="205"/>
                  </a:cubicBezTo>
                  <a:cubicBezTo>
                    <a:pt x="523" y="154"/>
                    <a:pt x="441" y="115"/>
                    <a:pt x="371" y="115"/>
                  </a:cubicBezTo>
                  <a:cubicBezTo>
                    <a:pt x="270" y="115"/>
                    <a:pt x="209" y="186"/>
                    <a:pt x="209" y="255"/>
                  </a:cubicBezTo>
                  <a:cubicBezTo>
                    <a:pt x="209" y="291"/>
                    <a:pt x="226" y="326"/>
                    <a:pt x="255" y="349"/>
                  </a:cubicBezTo>
                  <a:cubicBezTo>
                    <a:pt x="276" y="365"/>
                    <a:pt x="301" y="375"/>
                    <a:pt x="323" y="375"/>
                  </a:cubicBezTo>
                  <a:cubicBezTo>
                    <a:pt x="386" y="375"/>
                    <a:pt x="408" y="333"/>
                    <a:pt x="408" y="298"/>
                  </a:cubicBezTo>
                  <a:cubicBezTo>
                    <a:pt x="408" y="281"/>
                    <a:pt x="397" y="253"/>
                    <a:pt x="371" y="253"/>
                  </a:cubicBezTo>
                  <a:cubicBezTo>
                    <a:pt x="343" y="253"/>
                    <a:pt x="335" y="281"/>
                    <a:pt x="335" y="298"/>
                  </a:cubicBezTo>
                  <a:cubicBezTo>
                    <a:pt x="335" y="322"/>
                    <a:pt x="335" y="322"/>
                    <a:pt x="335" y="322"/>
                  </a:cubicBezTo>
                  <a:cubicBezTo>
                    <a:pt x="335" y="326"/>
                    <a:pt x="337" y="330"/>
                    <a:pt x="333" y="333"/>
                  </a:cubicBezTo>
                  <a:cubicBezTo>
                    <a:pt x="330" y="335"/>
                    <a:pt x="328" y="336"/>
                    <a:pt x="324" y="335"/>
                  </a:cubicBezTo>
                  <a:cubicBezTo>
                    <a:pt x="321" y="334"/>
                    <a:pt x="252" y="315"/>
                    <a:pt x="252" y="258"/>
                  </a:cubicBezTo>
                  <a:cubicBezTo>
                    <a:pt x="252" y="186"/>
                    <a:pt x="318" y="154"/>
                    <a:pt x="383" y="154"/>
                  </a:cubicBezTo>
                  <a:cubicBezTo>
                    <a:pt x="480" y="154"/>
                    <a:pt x="588" y="232"/>
                    <a:pt x="588" y="345"/>
                  </a:cubicBezTo>
                  <a:cubicBezTo>
                    <a:pt x="588" y="413"/>
                    <a:pt x="561" y="480"/>
                    <a:pt x="513" y="529"/>
                  </a:cubicBezTo>
                  <a:cubicBezTo>
                    <a:pt x="461" y="583"/>
                    <a:pt x="388" y="612"/>
                    <a:pt x="307" y="612"/>
                  </a:cubicBezTo>
                  <a:close/>
                  <a:moveTo>
                    <a:pt x="314" y="26"/>
                  </a:moveTo>
                  <a:cubicBezTo>
                    <a:pt x="147" y="26"/>
                    <a:pt x="26" y="143"/>
                    <a:pt x="26" y="306"/>
                  </a:cubicBezTo>
                  <a:cubicBezTo>
                    <a:pt x="26" y="460"/>
                    <a:pt x="152" y="586"/>
                    <a:pt x="307" y="586"/>
                  </a:cubicBezTo>
                  <a:cubicBezTo>
                    <a:pt x="473" y="586"/>
                    <a:pt x="562" y="462"/>
                    <a:pt x="562" y="345"/>
                  </a:cubicBezTo>
                  <a:cubicBezTo>
                    <a:pt x="562" y="267"/>
                    <a:pt x="489" y="180"/>
                    <a:pt x="383" y="180"/>
                  </a:cubicBezTo>
                  <a:cubicBezTo>
                    <a:pt x="335" y="180"/>
                    <a:pt x="278" y="200"/>
                    <a:pt x="278" y="258"/>
                  </a:cubicBezTo>
                  <a:cubicBezTo>
                    <a:pt x="278" y="282"/>
                    <a:pt x="301" y="296"/>
                    <a:pt x="315" y="303"/>
                  </a:cubicBezTo>
                  <a:cubicBezTo>
                    <a:pt x="315" y="298"/>
                    <a:pt x="315" y="298"/>
                    <a:pt x="315" y="298"/>
                  </a:cubicBezTo>
                  <a:cubicBezTo>
                    <a:pt x="315" y="254"/>
                    <a:pt x="338" y="227"/>
                    <a:pt x="373" y="227"/>
                  </a:cubicBezTo>
                  <a:cubicBezTo>
                    <a:pt x="414" y="227"/>
                    <a:pt x="434" y="263"/>
                    <a:pt x="434" y="298"/>
                  </a:cubicBezTo>
                  <a:cubicBezTo>
                    <a:pt x="434" y="349"/>
                    <a:pt x="400" y="401"/>
                    <a:pt x="323" y="401"/>
                  </a:cubicBezTo>
                  <a:cubicBezTo>
                    <a:pt x="295" y="401"/>
                    <a:pt x="264" y="389"/>
                    <a:pt x="239" y="370"/>
                  </a:cubicBezTo>
                  <a:cubicBezTo>
                    <a:pt x="239" y="370"/>
                    <a:pt x="239" y="370"/>
                    <a:pt x="239" y="370"/>
                  </a:cubicBezTo>
                  <a:cubicBezTo>
                    <a:pt x="203" y="341"/>
                    <a:pt x="183" y="299"/>
                    <a:pt x="183" y="255"/>
                  </a:cubicBezTo>
                  <a:cubicBezTo>
                    <a:pt x="183" y="173"/>
                    <a:pt x="253" y="89"/>
                    <a:pt x="371" y="89"/>
                  </a:cubicBezTo>
                  <a:cubicBezTo>
                    <a:pt x="432" y="89"/>
                    <a:pt x="499" y="114"/>
                    <a:pt x="546" y="152"/>
                  </a:cubicBezTo>
                  <a:cubicBezTo>
                    <a:pt x="516" y="94"/>
                    <a:pt x="437" y="26"/>
                    <a:pt x="3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grpSp>
      <p:sp>
        <p:nvSpPr>
          <p:cNvPr id="65" name="Freeform 5">
            <a:extLst>
              <a:ext uri="{FF2B5EF4-FFF2-40B4-BE49-F238E27FC236}">
                <a16:creationId xmlns:a16="http://schemas.microsoft.com/office/drawing/2014/main" id="{886A53F4-F2A5-4996-A067-4EED6A5FCA38}"/>
              </a:ext>
            </a:extLst>
          </p:cNvPr>
          <p:cNvSpPr>
            <a:spLocks noEditPoints="1"/>
          </p:cNvSpPr>
          <p:nvPr/>
        </p:nvSpPr>
        <p:spPr bwMode="auto">
          <a:xfrm>
            <a:off x="5228082" y="3973674"/>
            <a:ext cx="297498" cy="414649"/>
          </a:xfrm>
          <a:custGeom>
            <a:avLst/>
            <a:gdLst>
              <a:gd name="T0" fmla="*/ 157 w 589"/>
              <a:gd name="T1" fmla="*/ 694 h 821"/>
              <a:gd name="T2" fmla="*/ 126 w 589"/>
              <a:gd name="T3" fmla="*/ 626 h 821"/>
              <a:gd name="T4" fmla="*/ 21 w 589"/>
              <a:gd name="T5" fmla="*/ 507 h 821"/>
              <a:gd name="T6" fmla="*/ 13 w 589"/>
              <a:gd name="T7" fmla="*/ 501 h 821"/>
              <a:gd name="T8" fmla="*/ 1 w 589"/>
              <a:gd name="T9" fmla="*/ 480 h 821"/>
              <a:gd name="T10" fmla="*/ 20 w 589"/>
              <a:gd name="T11" fmla="*/ 463 h 821"/>
              <a:gd name="T12" fmla="*/ 122 w 589"/>
              <a:gd name="T13" fmla="*/ 429 h 821"/>
              <a:gd name="T14" fmla="*/ 162 w 589"/>
              <a:gd name="T15" fmla="*/ 412 h 821"/>
              <a:gd name="T16" fmla="*/ 198 w 589"/>
              <a:gd name="T17" fmla="*/ 348 h 821"/>
              <a:gd name="T18" fmla="*/ 187 w 589"/>
              <a:gd name="T19" fmla="*/ 328 h 821"/>
              <a:gd name="T20" fmla="*/ 119 w 589"/>
              <a:gd name="T21" fmla="*/ 138 h 821"/>
              <a:gd name="T22" fmla="*/ 223 w 589"/>
              <a:gd name="T23" fmla="*/ 14 h 821"/>
              <a:gd name="T24" fmla="*/ 353 w 589"/>
              <a:gd name="T25" fmla="*/ 11 h 821"/>
              <a:gd name="T26" fmla="*/ 462 w 589"/>
              <a:gd name="T27" fmla="*/ 192 h 821"/>
              <a:gd name="T28" fmla="*/ 402 w 589"/>
              <a:gd name="T29" fmla="*/ 321 h 821"/>
              <a:gd name="T30" fmla="*/ 419 w 589"/>
              <a:gd name="T31" fmla="*/ 410 h 821"/>
              <a:gd name="T32" fmla="*/ 532 w 589"/>
              <a:gd name="T33" fmla="*/ 454 h 821"/>
              <a:gd name="T34" fmla="*/ 568 w 589"/>
              <a:gd name="T35" fmla="*/ 465 h 821"/>
              <a:gd name="T36" fmla="*/ 574 w 589"/>
              <a:gd name="T37" fmla="*/ 500 h 821"/>
              <a:gd name="T38" fmla="*/ 545 w 589"/>
              <a:gd name="T39" fmla="*/ 521 h 821"/>
              <a:gd name="T40" fmla="*/ 432 w 589"/>
              <a:gd name="T41" fmla="*/ 679 h 821"/>
              <a:gd name="T42" fmla="*/ 430 w 589"/>
              <a:gd name="T43" fmla="*/ 690 h 821"/>
              <a:gd name="T44" fmla="*/ 429 w 589"/>
              <a:gd name="T45" fmla="*/ 698 h 821"/>
              <a:gd name="T46" fmla="*/ 508 w 589"/>
              <a:gd name="T47" fmla="*/ 698 h 821"/>
              <a:gd name="T48" fmla="*/ 538 w 589"/>
              <a:gd name="T49" fmla="*/ 728 h 821"/>
              <a:gd name="T50" fmla="*/ 538 w 589"/>
              <a:gd name="T51" fmla="*/ 792 h 821"/>
              <a:gd name="T52" fmla="*/ 509 w 589"/>
              <a:gd name="T53" fmla="*/ 820 h 821"/>
              <a:gd name="T54" fmla="*/ 245 w 589"/>
              <a:gd name="T55" fmla="*/ 821 h 821"/>
              <a:gd name="T56" fmla="*/ 75 w 589"/>
              <a:gd name="T57" fmla="*/ 820 h 821"/>
              <a:gd name="T58" fmla="*/ 45 w 589"/>
              <a:gd name="T59" fmla="*/ 789 h 821"/>
              <a:gd name="T60" fmla="*/ 45 w 589"/>
              <a:gd name="T61" fmla="*/ 725 h 821"/>
              <a:gd name="T62" fmla="*/ 74 w 589"/>
              <a:gd name="T63" fmla="*/ 698 h 821"/>
              <a:gd name="T64" fmla="*/ 148 w 589"/>
              <a:gd name="T65" fmla="*/ 697 h 821"/>
              <a:gd name="T66" fmla="*/ 157 w 589"/>
              <a:gd name="T67" fmla="*/ 694 h 821"/>
              <a:gd name="T68" fmla="*/ 291 w 589"/>
              <a:gd name="T69" fmla="*/ 40 h 821"/>
              <a:gd name="T70" fmla="*/ 243 w 589"/>
              <a:gd name="T71" fmla="*/ 46 h 821"/>
              <a:gd name="T72" fmla="*/ 156 w 589"/>
              <a:gd name="T73" fmla="*/ 132 h 821"/>
              <a:gd name="T74" fmla="*/ 227 w 589"/>
              <a:gd name="T75" fmla="*/ 317 h 821"/>
              <a:gd name="T76" fmla="*/ 354 w 589"/>
              <a:gd name="T77" fmla="*/ 317 h 821"/>
              <a:gd name="T78" fmla="*/ 428 w 589"/>
              <a:gd name="T79" fmla="*/ 155 h 821"/>
              <a:gd name="T80" fmla="*/ 336 w 589"/>
              <a:gd name="T81" fmla="*/ 45 h 821"/>
              <a:gd name="T82" fmla="*/ 291 w 589"/>
              <a:gd name="T83" fmla="*/ 40 h 821"/>
              <a:gd name="T84" fmla="*/ 63 w 589"/>
              <a:gd name="T85" fmla="*/ 489 h 821"/>
              <a:gd name="T86" fmla="*/ 520 w 589"/>
              <a:gd name="T87" fmla="*/ 490 h 821"/>
              <a:gd name="T88" fmla="*/ 460 w 589"/>
              <a:gd name="T89" fmla="*/ 469 h 821"/>
              <a:gd name="T90" fmla="*/ 388 w 589"/>
              <a:gd name="T91" fmla="*/ 435 h 821"/>
              <a:gd name="T92" fmla="*/ 349 w 589"/>
              <a:gd name="T93" fmla="*/ 365 h 821"/>
              <a:gd name="T94" fmla="*/ 237 w 589"/>
              <a:gd name="T95" fmla="*/ 367 h 821"/>
              <a:gd name="T96" fmla="*/ 234 w 589"/>
              <a:gd name="T97" fmla="*/ 371 h 821"/>
              <a:gd name="T98" fmla="*/ 231 w 589"/>
              <a:gd name="T99" fmla="*/ 379 h 821"/>
              <a:gd name="T100" fmla="*/ 177 w 589"/>
              <a:gd name="T101" fmla="*/ 446 h 821"/>
              <a:gd name="T102" fmla="*/ 111 w 589"/>
              <a:gd name="T103" fmla="*/ 473 h 821"/>
              <a:gd name="T104" fmla="*/ 63 w 589"/>
              <a:gd name="T105" fmla="*/ 489 h 821"/>
              <a:gd name="T106" fmla="*/ 387 w 589"/>
              <a:gd name="T107" fmla="*/ 689 h 821"/>
              <a:gd name="T108" fmla="*/ 435 w 589"/>
              <a:gd name="T109" fmla="*/ 582 h 821"/>
              <a:gd name="T110" fmla="*/ 148 w 589"/>
              <a:gd name="T111" fmla="*/ 582 h 821"/>
              <a:gd name="T112" fmla="*/ 195 w 589"/>
              <a:gd name="T113" fmla="*/ 689 h 821"/>
              <a:gd name="T114" fmla="*/ 387 w 589"/>
              <a:gd name="T115" fmla="*/ 689 h 821"/>
              <a:gd name="T116" fmla="*/ 84 w 589"/>
              <a:gd name="T117" fmla="*/ 780 h 821"/>
              <a:gd name="T118" fmla="*/ 498 w 589"/>
              <a:gd name="T119" fmla="*/ 780 h 821"/>
              <a:gd name="T120" fmla="*/ 498 w 589"/>
              <a:gd name="T121" fmla="*/ 737 h 821"/>
              <a:gd name="T122" fmla="*/ 84 w 589"/>
              <a:gd name="T123" fmla="*/ 737 h 821"/>
              <a:gd name="T124" fmla="*/ 84 w 589"/>
              <a:gd name="T125" fmla="*/ 78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821">
                <a:moveTo>
                  <a:pt x="157" y="694"/>
                </a:moveTo>
                <a:cubicBezTo>
                  <a:pt x="147" y="670"/>
                  <a:pt x="138" y="647"/>
                  <a:pt x="126" y="626"/>
                </a:cubicBezTo>
                <a:cubicBezTo>
                  <a:pt x="100" y="579"/>
                  <a:pt x="70" y="534"/>
                  <a:pt x="21" y="507"/>
                </a:cubicBezTo>
                <a:cubicBezTo>
                  <a:pt x="18" y="506"/>
                  <a:pt x="15" y="504"/>
                  <a:pt x="13" y="501"/>
                </a:cubicBezTo>
                <a:cubicBezTo>
                  <a:pt x="8" y="494"/>
                  <a:pt x="0" y="486"/>
                  <a:pt x="1" y="480"/>
                </a:cubicBezTo>
                <a:cubicBezTo>
                  <a:pt x="3" y="473"/>
                  <a:pt x="12" y="465"/>
                  <a:pt x="20" y="463"/>
                </a:cubicBezTo>
                <a:cubicBezTo>
                  <a:pt x="54" y="451"/>
                  <a:pt x="88" y="441"/>
                  <a:pt x="122" y="429"/>
                </a:cubicBezTo>
                <a:cubicBezTo>
                  <a:pt x="136" y="424"/>
                  <a:pt x="149" y="418"/>
                  <a:pt x="162" y="412"/>
                </a:cubicBezTo>
                <a:cubicBezTo>
                  <a:pt x="189" y="399"/>
                  <a:pt x="198" y="375"/>
                  <a:pt x="198" y="348"/>
                </a:cubicBezTo>
                <a:cubicBezTo>
                  <a:pt x="197" y="341"/>
                  <a:pt x="192" y="333"/>
                  <a:pt x="187" y="328"/>
                </a:cubicBezTo>
                <a:cubicBezTo>
                  <a:pt x="141" y="273"/>
                  <a:pt x="113" y="211"/>
                  <a:pt x="119" y="138"/>
                </a:cubicBezTo>
                <a:cubicBezTo>
                  <a:pt x="124" y="72"/>
                  <a:pt x="162" y="33"/>
                  <a:pt x="223" y="14"/>
                </a:cubicBezTo>
                <a:cubicBezTo>
                  <a:pt x="266" y="0"/>
                  <a:pt x="310" y="0"/>
                  <a:pt x="353" y="11"/>
                </a:cubicBezTo>
                <a:cubicBezTo>
                  <a:pt x="439" y="35"/>
                  <a:pt x="479" y="103"/>
                  <a:pt x="462" y="192"/>
                </a:cubicBezTo>
                <a:cubicBezTo>
                  <a:pt x="453" y="240"/>
                  <a:pt x="433" y="283"/>
                  <a:pt x="402" y="321"/>
                </a:cubicBezTo>
                <a:cubicBezTo>
                  <a:pt x="377" y="350"/>
                  <a:pt x="383" y="394"/>
                  <a:pt x="419" y="410"/>
                </a:cubicBezTo>
                <a:cubicBezTo>
                  <a:pt x="456" y="427"/>
                  <a:pt x="494" y="440"/>
                  <a:pt x="532" y="454"/>
                </a:cubicBezTo>
                <a:cubicBezTo>
                  <a:pt x="544" y="458"/>
                  <a:pt x="556" y="461"/>
                  <a:pt x="568" y="465"/>
                </a:cubicBezTo>
                <a:cubicBezTo>
                  <a:pt x="587" y="472"/>
                  <a:pt x="589" y="487"/>
                  <a:pt x="574" y="500"/>
                </a:cubicBezTo>
                <a:cubicBezTo>
                  <a:pt x="565" y="508"/>
                  <a:pt x="555" y="514"/>
                  <a:pt x="545" y="521"/>
                </a:cubicBezTo>
                <a:cubicBezTo>
                  <a:pt x="487" y="559"/>
                  <a:pt x="458" y="618"/>
                  <a:pt x="432" y="679"/>
                </a:cubicBezTo>
                <a:cubicBezTo>
                  <a:pt x="430" y="682"/>
                  <a:pt x="430" y="686"/>
                  <a:pt x="430" y="690"/>
                </a:cubicBezTo>
                <a:cubicBezTo>
                  <a:pt x="429" y="692"/>
                  <a:pt x="429" y="694"/>
                  <a:pt x="429" y="698"/>
                </a:cubicBezTo>
                <a:cubicBezTo>
                  <a:pt x="456" y="698"/>
                  <a:pt x="482" y="698"/>
                  <a:pt x="508" y="698"/>
                </a:cubicBezTo>
                <a:cubicBezTo>
                  <a:pt x="532" y="698"/>
                  <a:pt x="538" y="704"/>
                  <a:pt x="538" y="728"/>
                </a:cubicBezTo>
                <a:cubicBezTo>
                  <a:pt x="538" y="749"/>
                  <a:pt x="538" y="771"/>
                  <a:pt x="538" y="792"/>
                </a:cubicBezTo>
                <a:cubicBezTo>
                  <a:pt x="537" y="815"/>
                  <a:pt x="532" y="820"/>
                  <a:pt x="509" y="820"/>
                </a:cubicBezTo>
                <a:cubicBezTo>
                  <a:pt x="421" y="821"/>
                  <a:pt x="333" y="821"/>
                  <a:pt x="245" y="821"/>
                </a:cubicBezTo>
                <a:cubicBezTo>
                  <a:pt x="188" y="821"/>
                  <a:pt x="132" y="821"/>
                  <a:pt x="75" y="820"/>
                </a:cubicBezTo>
                <a:cubicBezTo>
                  <a:pt x="51" y="820"/>
                  <a:pt x="45" y="814"/>
                  <a:pt x="45" y="789"/>
                </a:cubicBezTo>
                <a:cubicBezTo>
                  <a:pt x="45" y="768"/>
                  <a:pt x="45" y="747"/>
                  <a:pt x="45" y="725"/>
                </a:cubicBezTo>
                <a:cubicBezTo>
                  <a:pt x="45" y="703"/>
                  <a:pt x="51" y="698"/>
                  <a:pt x="74" y="698"/>
                </a:cubicBezTo>
                <a:cubicBezTo>
                  <a:pt x="99" y="697"/>
                  <a:pt x="123" y="697"/>
                  <a:pt x="148" y="697"/>
                </a:cubicBezTo>
                <a:cubicBezTo>
                  <a:pt x="149" y="697"/>
                  <a:pt x="150" y="696"/>
                  <a:pt x="157" y="694"/>
                </a:cubicBezTo>
                <a:close/>
                <a:moveTo>
                  <a:pt x="291" y="40"/>
                </a:moveTo>
                <a:cubicBezTo>
                  <a:pt x="275" y="42"/>
                  <a:pt x="259" y="43"/>
                  <a:pt x="243" y="46"/>
                </a:cubicBezTo>
                <a:cubicBezTo>
                  <a:pt x="192" y="55"/>
                  <a:pt x="161" y="85"/>
                  <a:pt x="156" y="132"/>
                </a:cubicBezTo>
                <a:cubicBezTo>
                  <a:pt x="150" y="205"/>
                  <a:pt x="172" y="268"/>
                  <a:pt x="227" y="317"/>
                </a:cubicBezTo>
                <a:cubicBezTo>
                  <a:pt x="267" y="352"/>
                  <a:pt x="314" y="352"/>
                  <a:pt x="354" y="317"/>
                </a:cubicBezTo>
                <a:cubicBezTo>
                  <a:pt x="404" y="275"/>
                  <a:pt x="426" y="220"/>
                  <a:pt x="428" y="155"/>
                </a:cubicBezTo>
                <a:cubicBezTo>
                  <a:pt x="429" y="93"/>
                  <a:pt x="397" y="55"/>
                  <a:pt x="336" y="45"/>
                </a:cubicBezTo>
                <a:cubicBezTo>
                  <a:pt x="321" y="43"/>
                  <a:pt x="307" y="42"/>
                  <a:pt x="291" y="40"/>
                </a:cubicBezTo>
                <a:close/>
                <a:moveTo>
                  <a:pt x="63" y="489"/>
                </a:moveTo>
                <a:cubicBezTo>
                  <a:pt x="240" y="613"/>
                  <a:pt x="343" y="613"/>
                  <a:pt x="520" y="490"/>
                </a:cubicBezTo>
                <a:cubicBezTo>
                  <a:pt x="500" y="483"/>
                  <a:pt x="479" y="477"/>
                  <a:pt x="460" y="469"/>
                </a:cubicBezTo>
                <a:cubicBezTo>
                  <a:pt x="435" y="459"/>
                  <a:pt x="410" y="449"/>
                  <a:pt x="388" y="435"/>
                </a:cubicBezTo>
                <a:cubicBezTo>
                  <a:pt x="364" y="420"/>
                  <a:pt x="354" y="394"/>
                  <a:pt x="349" y="365"/>
                </a:cubicBezTo>
                <a:cubicBezTo>
                  <a:pt x="311" y="385"/>
                  <a:pt x="273" y="384"/>
                  <a:pt x="237" y="367"/>
                </a:cubicBezTo>
                <a:cubicBezTo>
                  <a:pt x="235" y="369"/>
                  <a:pt x="234" y="370"/>
                  <a:pt x="234" y="371"/>
                </a:cubicBezTo>
                <a:cubicBezTo>
                  <a:pt x="233" y="374"/>
                  <a:pt x="232" y="376"/>
                  <a:pt x="231" y="379"/>
                </a:cubicBezTo>
                <a:cubicBezTo>
                  <a:pt x="224" y="410"/>
                  <a:pt x="206" y="433"/>
                  <a:pt x="177" y="446"/>
                </a:cubicBezTo>
                <a:cubicBezTo>
                  <a:pt x="155" y="455"/>
                  <a:pt x="133" y="464"/>
                  <a:pt x="111" y="473"/>
                </a:cubicBezTo>
                <a:cubicBezTo>
                  <a:pt x="95" y="479"/>
                  <a:pt x="80" y="484"/>
                  <a:pt x="63" y="489"/>
                </a:cubicBezTo>
                <a:close/>
                <a:moveTo>
                  <a:pt x="387" y="689"/>
                </a:moveTo>
                <a:cubicBezTo>
                  <a:pt x="403" y="653"/>
                  <a:pt x="418" y="620"/>
                  <a:pt x="435" y="582"/>
                </a:cubicBezTo>
                <a:cubicBezTo>
                  <a:pt x="338" y="633"/>
                  <a:pt x="243" y="632"/>
                  <a:pt x="148" y="582"/>
                </a:cubicBezTo>
                <a:cubicBezTo>
                  <a:pt x="165" y="620"/>
                  <a:pt x="180" y="654"/>
                  <a:pt x="195" y="689"/>
                </a:cubicBezTo>
                <a:cubicBezTo>
                  <a:pt x="258" y="689"/>
                  <a:pt x="323" y="689"/>
                  <a:pt x="387" y="689"/>
                </a:cubicBezTo>
                <a:close/>
                <a:moveTo>
                  <a:pt x="84" y="780"/>
                </a:moveTo>
                <a:cubicBezTo>
                  <a:pt x="224" y="780"/>
                  <a:pt x="361" y="780"/>
                  <a:pt x="498" y="780"/>
                </a:cubicBezTo>
                <a:cubicBezTo>
                  <a:pt x="498" y="765"/>
                  <a:pt x="498" y="751"/>
                  <a:pt x="498" y="737"/>
                </a:cubicBezTo>
                <a:cubicBezTo>
                  <a:pt x="360" y="737"/>
                  <a:pt x="222" y="737"/>
                  <a:pt x="84" y="737"/>
                </a:cubicBezTo>
                <a:cubicBezTo>
                  <a:pt x="84" y="752"/>
                  <a:pt x="84" y="766"/>
                  <a:pt x="84" y="780"/>
                </a:cubicBezTo>
                <a:close/>
              </a:path>
            </a:pathLst>
          </a:custGeom>
          <a:solidFill>
            <a:srgbClr val="3E3F3E"/>
          </a:solid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11" name="Rectangle 10">
            <a:extLst>
              <a:ext uri="{FF2B5EF4-FFF2-40B4-BE49-F238E27FC236}">
                <a16:creationId xmlns:a16="http://schemas.microsoft.com/office/drawing/2014/main" id="{DDCD18DB-AC1B-4CB7-B1EF-845BDE6E46EB}"/>
              </a:ext>
            </a:extLst>
          </p:cNvPr>
          <p:cNvSpPr/>
          <p:nvPr/>
        </p:nvSpPr>
        <p:spPr>
          <a:xfrm>
            <a:off x="992583" y="3807193"/>
            <a:ext cx="717632" cy="441852"/>
          </a:xfrm>
          <a:prstGeom prst="rect">
            <a:avLst/>
          </a:prstGeom>
        </p:spPr>
        <p:txBody>
          <a:bodyPr wrap="none">
            <a:spAutoFit/>
          </a:bodyPr>
          <a:lstStyle/>
          <a:p>
            <a:pPr algn="ctr">
              <a:lnSpc>
                <a:spcPts val="900"/>
              </a:lnSpc>
            </a:pPr>
            <a:r>
              <a:rPr lang="en-NZ" sz="1600" b="1">
                <a:solidFill>
                  <a:schemeClr val="bg1"/>
                </a:solidFill>
                <a:latin typeface="+mj-lt"/>
              </a:rPr>
              <a:t>Total </a:t>
            </a:r>
          </a:p>
          <a:p>
            <a:pPr algn="ctr">
              <a:lnSpc>
                <a:spcPts val="900"/>
              </a:lnSpc>
            </a:pPr>
            <a:endParaRPr lang="en-NZ" sz="1600" b="1">
              <a:solidFill>
                <a:schemeClr val="bg1"/>
              </a:solidFill>
              <a:latin typeface="+mj-lt"/>
            </a:endParaRPr>
          </a:p>
          <a:p>
            <a:pPr algn="ctr">
              <a:lnSpc>
                <a:spcPts val="900"/>
              </a:lnSpc>
            </a:pPr>
            <a:r>
              <a:rPr lang="en-NZ" sz="1100">
                <a:solidFill>
                  <a:schemeClr val="bg1"/>
                </a:solidFill>
                <a:latin typeface="+mj-lt"/>
              </a:rPr>
              <a:t>(n=431) </a:t>
            </a:r>
          </a:p>
        </p:txBody>
      </p:sp>
      <p:sp>
        <p:nvSpPr>
          <p:cNvPr id="19" name="Rectangle 18">
            <a:extLst>
              <a:ext uri="{FF2B5EF4-FFF2-40B4-BE49-F238E27FC236}">
                <a16:creationId xmlns:a16="http://schemas.microsoft.com/office/drawing/2014/main" id="{D6B38615-1F70-4B70-9D2A-C4363993539A}"/>
              </a:ext>
            </a:extLst>
          </p:cNvPr>
          <p:cNvSpPr/>
          <p:nvPr/>
        </p:nvSpPr>
        <p:spPr>
          <a:xfrm>
            <a:off x="10258711" y="4435976"/>
            <a:ext cx="1080745" cy="323486"/>
          </a:xfrm>
          <a:prstGeom prst="rect">
            <a:avLst/>
          </a:prstGeom>
        </p:spPr>
        <p:txBody>
          <a:bodyPr wrap="none">
            <a:spAutoFit/>
          </a:bodyPr>
          <a:lstStyle/>
          <a:p>
            <a:pPr algn="ctr">
              <a:lnSpc>
                <a:spcPts val="900"/>
              </a:lnSpc>
            </a:pPr>
            <a:r>
              <a:rPr lang="en-NZ" sz="1000">
                <a:latin typeface="+mj-lt"/>
              </a:rPr>
              <a:t>Community arts</a:t>
            </a:r>
          </a:p>
          <a:p>
            <a:pPr algn="ctr">
              <a:lnSpc>
                <a:spcPts val="900"/>
              </a:lnSpc>
            </a:pPr>
            <a:r>
              <a:rPr lang="en-NZ" sz="1000">
                <a:latin typeface="+mj-lt"/>
              </a:rPr>
              <a:t>(n=61) </a:t>
            </a:r>
          </a:p>
        </p:txBody>
      </p:sp>
      <p:pic>
        <p:nvPicPr>
          <p:cNvPr id="88" name="Picture 87">
            <a:extLst>
              <a:ext uri="{FF2B5EF4-FFF2-40B4-BE49-F238E27FC236}">
                <a16:creationId xmlns:a16="http://schemas.microsoft.com/office/drawing/2014/main" id="{155A8C21-8DA3-68BB-D69F-39774C145C2D}"/>
              </a:ext>
            </a:extLst>
          </p:cNvPr>
          <p:cNvPicPr>
            <a:picLocks noChangeAspect="1"/>
          </p:cNvPicPr>
          <p:nvPr/>
        </p:nvPicPr>
        <p:blipFill>
          <a:blip r:embed="rId3"/>
          <a:stretch>
            <a:fillRect/>
          </a:stretch>
        </p:blipFill>
        <p:spPr>
          <a:xfrm>
            <a:off x="10482836" y="3848444"/>
            <a:ext cx="701101" cy="701101"/>
          </a:xfrm>
          <a:prstGeom prst="rect">
            <a:avLst/>
          </a:prstGeom>
        </p:spPr>
      </p:pic>
      <p:sp>
        <p:nvSpPr>
          <p:cNvPr id="7" name="Slide Number Placeholder 6">
            <a:extLst>
              <a:ext uri="{FF2B5EF4-FFF2-40B4-BE49-F238E27FC236}">
                <a16:creationId xmlns:a16="http://schemas.microsoft.com/office/drawing/2014/main" id="{9AEDA46C-2BD3-97DB-826F-5C41FAC71D2B}"/>
              </a:ext>
            </a:extLst>
          </p:cNvPr>
          <p:cNvSpPr>
            <a:spLocks noGrp="1"/>
          </p:cNvSpPr>
          <p:nvPr>
            <p:ph type="sldNum" sz="quarter" idx="10"/>
          </p:nvPr>
        </p:nvSpPr>
        <p:spPr/>
        <p:txBody>
          <a:bodyPr/>
          <a:lstStyle/>
          <a:p>
            <a:fld id="{4034BEE3-566C-4068-A777-C3A4762E861B}" type="slidenum">
              <a:rPr lang="en-GB" smtClean="0"/>
              <a:pPr/>
              <a:t>21</a:t>
            </a:fld>
            <a:endParaRPr lang="en-GB"/>
          </a:p>
        </p:txBody>
      </p:sp>
    </p:spTree>
    <p:extLst>
      <p:ext uri="{BB962C8B-B14F-4D97-AF65-F5344CB8AC3E}">
        <p14:creationId xmlns:p14="http://schemas.microsoft.com/office/powerpoint/2010/main" val="9083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E984FE-0B92-498D-7531-651ABAF7E9F2}"/>
              </a:ext>
            </a:extLst>
          </p:cNvPr>
          <p:cNvSpPr/>
          <p:nvPr/>
        </p:nvSpPr>
        <p:spPr bwMode="ltGray">
          <a:xfrm>
            <a:off x="359999" y="849044"/>
            <a:ext cx="11466512" cy="80530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5" name="Chart 4">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2795282593"/>
              </p:ext>
            </p:extLst>
          </p:nvPr>
        </p:nvGraphicFramePr>
        <p:xfrm>
          <a:off x="464775" y="1794337"/>
          <a:ext cx="8434782"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Satisfaction with amount of time spent on creative career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4294967295"/>
          </p:nvPr>
        </p:nvSpPr>
        <p:spPr>
          <a:xfrm>
            <a:off x="476534" y="935119"/>
            <a:ext cx="11172541" cy="658812"/>
          </a:xfrm>
        </p:spPr>
        <p:txBody>
          <a:bodyPr/>
          <a:lstStyle/>
          <a:p>
            <a:r>
              <a:rPr lang="en-NZ" sz="1200" dirty="0"/>
              <a:t>Thirty-nine percent of creative professionals are spending less time than they would like on their creative career. These individuals are more likely to be in the earlier stages of their career, be part of the gig economy and be supplementing their income with work outside of the creative sector. They are also more likely to be music and sound artists or working in the performing arts.</a:t>
            </a:r>
          </a:p>
        </p:txBody>
      </p:sp>
      <p:sp>
        <p:nvSpPr>
          <p:cNvPr id="4" name="Text Placeholder 3"/>
          <p:cNvSpPr>
            <a:spLocks noGrp="1"/>
          </p:cNvSpPr>
          <p:nvPr>
            <p:ph type="body" sz="quarter" idx="4294967295"/>
          </p:nvPr>
        </p:nvSpPr>
        <p:spPr>
          <a:xfrm>
            <a:off x="5482302" y="6285837"/>
            <a:ext cx="4253881" cy="762573"/>
          </a:xfrm>
        </p:spPr>
        <p:txBody>
          <a:bodyPr/>
          <a:lstStyle/>
          <a:p>
            <a:pPr>
              <a:spcBef>
                <a:spcPts val="0"/>
              </a:spcBef>
            </a:pPr>
            <a:r>
              <a:rPr lang="en-NZ" sz="800"/>
              <a:t>Source: F8. Which of the following best describes the amount of time you spent on your creative career in the financial year ending 31 March 2022? </a:t>
            </a:r>
          </a:p>
          <a:p>
            <a:pPr>
              <a:spcBef>
                <a:spcPts val="0"/>
              </a:spcBef>
            </a:pPr>
            <a:r>
              <a:rPr lang="en-NZ" sz="800"/>
              <a:t>Base: Total (n=591). Excludes don't know responses. </a:t>
            </a:r>
          </a:p>
        </p:txBody>
      </p:sp>
      <p:sp>
        <p:nvSpPr>
          <p:cNvPr id="54" name="Left Bracket 53"/>
          <p:cNvSpPr/>
          <p:nvPr/>
        </p:nvSpPr>
        <p:spPr>
          <a:xfrm rot="10800000">
            <a:off x="3930213" y="1903532"/>
            <a:ext cx="72000" cy="1038843"/>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5" name="Rectangle 84">
            <a:extLst>
              <a:ext uri="{FF2B5EF4-FFF2-40B4-BE49-F238E27FC236}">
                <a16:creationId xmlns:a16="http://schemas.microsoft.com/office/drawing/2014/main" id="{065751C5-1B02-4263-A70F-BDCD3F4108B5}"/>
              </a:ext>
            </a:extLst>
          </p:cNvPr>
          <p:cNvSpPr/>
          <p:nvPr/>
        </p:nvSpPr>
        <p:spPr>
          <a:xfrm>
            <a:off x="5373189" y="1794337"/>
            <a:ext cx="2351314" cy="4128544"/>
          </a:xfrm>
          <a:prstGeom prst="rect">
            <a:avLst/>
          </a:prstGeom>
          <a:solidFill>
            <a:srgbClr val="1631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45720" numCol="1" spcCol="0" rtlCol="0" fromWordArt="0" anchor="t" anchorCtr="0" forceAA="0" compatLnSpc="1">
            <a:prstTxWarp prst="textNoShape">
              <a:avLst/>
            </a:prstTxWarp>
            <a:noAutofit/>
          </a:bodyPr>
          <a:lstStyle/>
          <a:p>
            <a:pPr marL="14288"/>
            <a:r>
              <a:rPr lang="en-NZ" sz="1200" b="1">
                <a:solidFill>
                  <a:schemeClr val="bg1"/>
                </a:solidFill>
              </a:rPr>
              <a:t>Creative professionals who are more likely than average (39%) to want to spend more time on their creative career include those:</a:t>
            </a:r>
            <a:r>
              <a:rPr lang="en-NZ" sz="1200">
                <a:solidFill>
                  <a:schemeClr val="bg1"/>
                </a:solidFill>
              </a:rPr>
              <a:t> </a:t>
            </a:r>
            <a:endParaRPr lang="en-NZ" sz="1200" b="1">
              <a:solidFill>
                <a:schemeClr val="bg1"/>
              </a:solidFill>
            </a:endParaRPr>
          </a:p>
          <a:p>
            <a:pPr marL="14288"/>
            <a:r>
              <a:rPr lang="en-NZ" sz="1200">
                <a:solidFill>
                  <a:schemeClr val="bg1"/>
                </a:solidFill>
              </a:rPr>
              <a:t> </a:t>
            </a:r>
          </a:p>
          <a:p>
            <a:pPr marL="185738" indent="-171450">
              <a:buFont typeface="Arial" panose="020B0604020202020204" pitchFamily="34" charset="0"/>
              <a:buChar char="‒"/>
            </a:pPr>
            <a:r>
              <a:rPr lang="en-NZ" sz="1200">
                <a:solidFill>
                  <a:schemeClr val="bg1"/>
                </a:solidFill>
              </a:rPr>
              <a:t>Also working outside of the creative sector (62%)</a:t>
            </a:r>
          </a:p>
          <a:p>
            <a:pPr marL="185738" indent="-171450">
              <a:buFont typeface="Arial" panose="020B0604020202020204" pitchFamily="34" charset="0"/>
              <a:buChar char="‒"/>
            </a:pPr>
            <a:endParaRPr lang="en-NZ" sz="1200">
              <a:solidFill>
                <a:schemeClr val="bg1"/>
              </a:solidFill>
            </a:endParaRPr>
          </a:p>
          <a:p>
            <a:pPr marL="185738" indent="-171450">
              <a:buFont typeface="Arial" panose="020B0604020202020204" pitchFamily="34" charset="0"/>
              <a:buChar char="‒"/>
            </a:pPr>
            <a:r>
              <a:rPr lang="en-NZ" sz="1200">
                <a:solidFill>
                  <a:schemeClr val="bg1"/>
                </a:solidFill>
              </a:rPr>
              <a:t>Becoming established (52%)</a:t>
            </a:r>
          </a:p>
          <a:p>
            <a:pPr marL="185738" indent="-171450">
              <a:buFont typeface="Arial" panose="020B0604020202020204" pitchFamily="34" charset="0"/>
              <a:buChar char="‒"/>
            </a:pPr>
            <a:endParaRPr lang="en-NZ" sz="1200">
              <a:solidFill>
                <a:schemeClr val="bg1"/>
              </a:solidFill>
            </a:endParaRPr>
          </a:p>
          <a:p>
            <a:pPr marL="185738" indent="-171450">
              <a:buFont typeface="Arial" panose="020B0604020202020204" pitchFamily="34" charset="0"/>
              <a:buChar char="‒"/>
            </a:pPr>
            <a:r>
              <a:rPr lang="en-NZ" sz="1200">
                <a:solidFill>
                  <a:schemeClr val="bg1"/>
                </a:solidFill>
              </a:rPr>
              <a:t>working in music and sound (50%)</a:t>
            </a:r>
          </a:p>
          <a:p>
            <a:pPr marL="185738" indent="-171450">
              <a:buFont typeface="Arial" panose="020B0604020202020204" pitchFamily="34" charset="0"/>
              <a:buChar char="‒"/>
            </a:pPr>
            <a:endParaRPr lang="en-NZ" sz="1200">
              <a:solidFill>
                <a:schemeClr val="bg1"/>
              </a:solidFill>
            </a:endParaRPr>
          </a:p>
          <a:p>
            <a:pPr marL="185738" indent="-171450">
              <a:buFont typeface="Arial" panose="020B0604020202020204" pitchFamily="34" charset="0"/>
              <a:buChar char="‒"/>
            </a:pPr>
            <a:r>
              <a:rPr lang="en-NZ" sz="1200">
                <a:solidFill>
                  <a:schemeClr val="bg1"/>
                </a:solidFill>
              </a:rPr>
              <a:t>working in the performing arts (46%)</a:t>
            </a:r>
          </a:p>
          <a:p>
            <a:pPr marL="14288"/>
            <a:endParaRPr lang="en-NZ" sz="1200">
              <a:solidFill>
                <a:schemeClr val="bg1"/>
              </a:solidFill>
            </a:endParaRPr>
          </a:p>
          <a:p>
            <a:pPr marL="185738" indent="-171450">
              <a:buFont typeface="Arial" panose="020B0604020202020204" pitchFamily="34" charset="0"/>
              <a:buChar char="‒"/>
            </a:pPr>
            <a:r>
              <a:rPr lang="en-NZ" sz="1200">
                <a:solidFill>
                  <a:schemeClr val="bg1"/>
                </a:solidFill>
              </a:rPr>
              <a:t>working in the gig economy (43%).</a:t>
            </a:r>
          </a:p>
        </p:txBody>
      </p:sp>
      <p:sp>
        <p:nvSpPr>
          <p:cNvPr id="10" name="Left Bracket 9">
            <a:extLst>
              <a:ext uri="{FF2B5EF4-FFF2-40B4-BE49-F238E27FC236}">
                <a16:creationId xmlns:a16="http://schemas.microsoft.com/office/drawing/2014/main" id="{DBE5723E-2C39-41A0-56F1-8F15BB9080AC}"/>
              </a:ext>
            </a:extLst>
          </p:cNvPr>
          <p:cNvSpPr/>
          <p:nvPr/>
        </p:nvSpPr>
        <p:spPr>
          <a:xfrm rot="10800000">
            <a:off x="3930213" y="4327451"/>
            <a:ext cx="72000" cy="1530136"/>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 name="TextBox 13">
            <a:extLst>
              <a:ext uri="{FF2B5EF4-FFF2-40B4-BE49-F238E27FC236}">
                <a16:creationId xmlns:a16="http://schemas.microsoft.com/office/drawing/2014/main" id="{72335B33-3564-7331-2260-0EBD38333E1C}"/>
              </a:ext>
            </a:extLst>
          </p:cNvPr>
          <p:cNvSpPr txBox="1"/>
          <p:nvPr/>
        </p:nvSpPr>
        <p:spPr>
          <a:xfrm>
            <a:off x="4130319" y="2150749"/>
            <a:ext cx="899587" cy="791627"/>
          </a:xfrm>
          <a:prstGeom prst="rect">
            <a:avLst/>
          </a:prstGeom>
          <a:noFill/>
        </p:spPr>
        <p:txBody>
          <a:bodyPr wrap="square" lIns="0" tIns="0" rIns="0" bIns="0" rtlCol="0">
            <a:spAutoFit/>
          </a:bodyPr>
          <a:lstStyle/>
          <a:p>
            <a:pPr algn="ctr">
              <a:lnSpc>
                <a:spcPct val="80000"/>
              </a:lnSpc>
            </a:pPr>
            <a:r>
              <a:rPr lang="en-NZ" sz="1600" b="1">
                <a:solidFill>
                  <a:srgbClr val="000000"/>
                </a:solidFill>
              </a:rPr>
              <a:t>27% </a:t>
            </a:r>
          </a:p>
          <a:p>
            <a:pPr algn="ctr">
              <a:lnSpc>
                <a:spcPct val="80000"/>
              </a:lnSpc>
            </a:pPr>
            <a:r>
              <a:rPr lang="en-NZ" sz="1200">
                <a:solidFill>
                  <a:srgbClr val="000000"/>
                </a:solidFill>
              </a:rPr>
              <a:t>spend more time than they would like</a:t>
            </a:r>
          </a:p>
        </p:txBody>
      </p:sp>
      <p:sp>
        <p:nvSpPr>
          <p:cNvPr id="17" name="TextBox 16">
            <a:extLst>
              <a:ext uri="{FF2B5EF4-FFF2-40B4-BE49-F238E27FC236}">
                <a16:creationId xmlns:a16="http://schemas.microsoft.com/office/drawing/2014/main" id="{3DD5270F-EA2D-C583-06F1-FC8FBBA5D580}"/>
              </a:ext>
            </a:extLst>
          </p:cNvPr>
          <p:cNvSpPr txBox="1"/>
          <p:nvPr/>
        </p:nvSpPr>
        <p:spPr>
          <a:xfrm>
            <a:off x="4130319" y="4756221"/>
            <a:ext cx="899587" cy="791627"/>
          </a:xfrm>
          <a:prstGeom prst="rect">
            <a:avLst/>
          </a:prstGeom>
          <a:noFill/>
        </p:spPr>
        <p:txBody>
          <a:bodyPr wrap="square" lIns="0" tIns="0" rIns="0" bIns="0" rtlCol="0">
            <a:spAutoFit/>
          </a:bodyPr>
          <a:lstStyle/>
          <a:p>
            <a:pPr algn="ctr">
              <a:lnSpc>
                <a:spcPct val="80000"/>
              </a:lnSpc>
            </a:pPr>
            <a:r>
              <a:rPr lang="en-NZ" sz="1600" b="1">
                <a:solidFill>
                  <a:srgbClr val="000000"/>
                </a:solidFill>
              </a:rPr>
              <a:t>39% </a:t>
            </a:r>
          </a:p>
          <a:p>
            <a:pPr algn="ctr">
              <a:lnSpc>
                <a:spcPct val="80000"/>
              </a:lnSpc>
            </a:pPr>
            <a:r>
              <a:rPr lang="en-NZ" sz="1200">
                <a:solidFill>
                  <a:srgbClr val="000000"/>
                </a:solidFill>
              </a:rPr>
              <a:t>spend less time than they would like</a:t>
            </a:r>
          </a:p>
        </p:txBody>
      </p:sp>
      <p:sp>
        <p:nvSpPr>
          <p:cNvPr id="19" name="Rectangle 18">
            <a:extLst>
              <a:ext uri="{FF2B5EF4-FFF2-40B4-BE49-F238E27FC236}">
                <a16:creationId xmlns:a16="http://schemas.microsoft.com/office/drawing/2014/main" id="{E6F857C3-8319-07DE-908C-3460D61F7A8A}"/>
              </a:ext>
            </a:extLst>
          </p:cNvPr>
          <p:cNvSpPr/>
          <p:nvPr/>
        </p:nvSpPr>
        <p:spPr bwMode="ltGray">
          <a:xfrm>
            <a:off x="7832435" y="1794337"/>
            <a:ext cx="3994439" cy="4128544"/>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600" b="0">
                <a:solidFill>
                  <a:schemeClr val="bg1"/>
                </a:solidFill>
              </a:rPr>
              <a:t>Pic</a:t>
            </a:r>
          </a:p>
        </p:txBody>
      </p:sp>
      <p:pic>
        <p:nvPicPr>
          <p:cNvPr id="11" name="Picture 10">
            <a:extLst>
              <a:ext uri="{FF2B5EF4-FFF2-40B4-BE49-F238E27FC236}">
                <a16:creationId xmlns:a16="http://schemas.microsoft.com/office/drawing/2014/main" id="{34E8DA37-2C82-F290-5C57-A47C6BB6BC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091" r="31338"/>
          <a:stretch/>
        </p:blipFill>
        <p:spPr>
          <a:xfrm>
            <a:off x="7832071" y="1794337"/>
            <a:ext cx="3994439" cy="4128544"/>
          </a:xfrm>
          <a:prstGeom prst="rect">
            <a:avLst/>
          </a:prstGeom>
        </p:spPr>
      </p:pic>
      <p:sp>
        <p:nvSpPr>
          <p:cNvPr id="8" name="Slide Number Placeholder 7">
            <a:extLst>
              <a:ext uri="{FF2B5EF4-FFF2-40B4-BE49-F238E27FC236}">
                <a16:creationId xmlns:a16="http://schemas.microsoft.com/office/drawing/2014/main" id="{02481A96-F4B9-B3DB-6745-DC9B15172EAF}"/>
              </a:ext>
            </a:extLst>
          </p:cNvPr>
          <p:cNvSpPr>
            <a:spLocks noGrp="1"/>
          </p:cNvSpPr>
          <p:nvPr>
            <p:ph type="sldNum" sz="quarter" idx="10"/>
          </p:nvPr>
        </p:nvSpPr>
        <p:spPr/>
        <p:txBody>
          <a:bodyPr/>
          <a:lstStyle/>
          <a:p>
            <a:fld id="{4034BEE3-566C-4068-A777-C3A4762E861B}" type="slidenum">
              <a:rPr lang="en-GB" smtClean="0"/>
              <a:pPr/>
              <a:t>22</a:t>
            </a:fld>
            <a:endParaRPr lang="en-GB"/>
          </a:p>
        </p:txBody>
      </p:sp>
    </p:spTree>
    <p:extLst>
      <p:ext uri="{BB962C8B-B14F-4D97-AF65-F5344CB8AC3E}">
        <p14:creationId xmlns:p14="http://schemas.microsoft.com/office/powerpoint/2010/main" val="609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8D286B-AB3E-B3F4-C810-316F7FCA90E1}"/>
              </a:ext>
            </a:extLst>
          </p:cNvPr>
          <p:cNvSpPr/>
          <p:nvPr/>
        </p:nvSpPr>
        <p:spPr bwMode="ltGray">
          <a:xfrm>
            <a:off x="359999" y="1114926"/>
            <a:ext cx="11466512" cy="55194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p:cNvSpPr>
            <a:spLocks noGrp="1"/>
          </p:cNvSpPr>
          <p:nvPr>
            <p:ph type="title"/>
          </p:nvPr>
        </p:nvSpPr>
        <p:spPr/>
        <p:txBody>
          <a:bodyPr/>
          <a:lstStyle/>
          <a:p>
            <a:pPr>
              <a:lnSpc>
                <a:spcPct val="80000"/>
              </a:lnSpc>
            </a:pPr>
            <a:r>
              <a:rPr lang="en-NZ"/>
              <a:t>Satisfaction with hours by median number of hours spent working in the creative sector </a:t>
            </a:r>
          </a:p>
        </p:txBody>
      </p:sp>
      <p:sp>
        <p:nvSpPr>
          <p:cNvPr id="4" name="Text Placeholder 3"/>
          <p:cNvSpPr>
            <a:spLocks noGrp="1"/>
          </p:cNvSpPr>
          <p:nvPr>
            <p:ph type="body" sz="quarter" idx="4294967295"/>
          </p:nvPr>
        </p:nvSpPr>
        <p:spPr>
          <a:xfrm>
            <a:off x="434974" y="1202531"/>
            <a:ext cx="10842626" cy="658813"/>
          </a:xfrm>
        </p:spPr>
        <p:txBody>
          <a:bodyPr/>
          <a:lstStyle/>
          <a:p>
            <a:r>
              <a:rPr lang="en-NZ" sz="1200"/>
              <a:t>Creative professionals who feel they spend about the right amount of time on their creative careers spend an average of 37 hours per week doing creative work. This is roughly equivalent to a standard full-time working week in New Zealand. </a:t>
            </a:r>
          </a:p>
        </p:txBody>
      </p:sp>
      <p:sp>
        <p:nvSpPr>
          <p:cNvPr id="5" name="Text Placeholder 4"/>
          <p:cNvSpPr>
            <a:spLocks noGrp="1"/>
          </p:cNvSpPr>
          <p:nvPr>
            <p:ph type="body" sz="quarter" idx="4294967295"/>
          </p:nvPr>
        </p:nvSpPr>
        <p:spPr>
          <a:xfrm>
            <a:off x="5711297" y="6335228"/>
            <a:ext cx="4579938" cy="252413"/>
          </a:xfrm>
        </p:spPr>
        <p:txBody>
          <a:bodyPr/>
          <a:lstStyle/>
          <a:p>
            <a:pPr>
              <a:spcBef>
                <a:spcPts val="0"/>
              </a:spcBef>
            </a:pPr>
            <a:r>
              <a:rPr lang="en-NZ" sz="800"/>
              <a:t>Source: F8 F5 F5A </a:t>
            </a:r>
          </a:p>
          <a:p>
            <a:pPr>
              <a:spcBef>
                <a:spcPts val="0"/>
              </a:spcBef>
            </a:pPr>
            <a:r>
              <a:rPr lang="en-NZ" sz="800"/>
              <a:t>Base: Total (n=603). Excludes don't know responses. </a:t>
            </a:r>
          </a:p>
        </p:txBody>
      </p:sp>
      <p:graphicFrame>
        <p:nvGraphicFramePr>
          <p:cNvPr id="11" name="Chart 10"/>
          <p:cNvGraphicFramePr/>
          <p:nvPr>
            <p:extLst>
              <p:ext uri="{D42A27DB-BD31-4B8C-83A1-F6EECF244321}">
                <p14:modId xmlns:p14="http://schemas.microsoft.com/office/powerpoint/2010/main" val="4017367380"/>
              </p:ext>
            </p:extLst>
          </p:nvPr>
        </p:nvGraphicFramePr>
        <p:xfrm>
          <a:off x="505097" y="1978153"/>
          <a:ext cx="11199223" cy="38239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42ECFD2-A525-CA8D-0BE8-B7E1DEEAD921}"/>
              </a:ext>
            </a:extLst>
          </p:cNvPr>
          <p:cNvSpPr txBox="1"/>
          <p:nvPr/>
        </p:nvSpPr>
        <p:spPr>
          <a:xfrm>
            <a:off x="361359" y="1846991"/>
            <a:ext cx="11465151" cy="262323"/>
          </a:xfrm>
          <a:prstGeom prst="rect">
            <a:avLst/>
          </a:prstGeom>
          <a:solidFill>
            <a:srgbClr val="16313E"/>
          </a:solidFill>
        </p:spPr>
        <p:txBody>
          <a:bodyPr wrap="square" lIns="0" tIns="0" rIns="0" bIns="0" rtlCol="0" anchor="ctr">
            <a:noAutofit/>
          </a:bodyPr>
          <a:lstStyle/>
          <a:p>
            <a:r>
              <a:rPr lang="en-NZ" sz="1400" b="1">
                <a:solidFill>
                  <a:schemeClr val="bg1"/>
                </a:solidFill>
              </a:rPr>
              <a:t> Mean </a:t>
            </a:r>
            <a:r>
              <a:rPr lang="en-US" sz="1400" b="1">
                <a:solidFill>
                  <a:schemeClr val="bg1"/>
                </a:solidFill>
              </a:rPr>
              <a:t>number of creative hours per week</a:t>
            </a:r>
          </a:p>
        </p:txBody>
      </p:sp>
      <p:sp>
        <p:nvSpPr>
          <p:cNvPr id="8" name="Slide Number Placeholder 7">
            <a:extLst>
              <a:ext uri="{FF2B5EF4-FFF2-40B4-BE49-F238E27FC236}">
                <a16:creationId xmlns:a16="http://schemas.microsoft.com/office/drawing/2014/main" id="{1CB215E2-6C37-C23E-23D2-1C5FB2EFDCA8}"/>
              </a:ext>
            </a:extLst>
          </p:cNvPr>
          <p:cNvSpPr>
            <a:spLocks noGrp="1"/>
          </p:cNvSpPr>
          <p:nvPr>
            <p:ph type="sldNum" sz="quarter" idx="10"/>
          </p:nvPr>
        </p:nvSpPr>
        <p:spPr/>
        <p:txBody>
          <a:bodyPr/>
          <a:lstStyle/>
          <a:p>
            <a:fld id="{4034BEE3-566C-4068-A777-C3A4762E861B}" type="slidenum">
              <a:rPr lang="en-GB" smtClean="0"/>
              <a:pPr/>
              <a:t>23</a:t>
            </a:fld>
            <a:endParaRPr lang="en-GB"/>
          </a:p>
        </p:txBody>
      </p:sp>
    </p:spTree>
    <p:extLst>
      <p:ext uri="{BB962C8B-B14F-4D97-AF65-F5344CB8AC3E}">
        <p14:creationId xmlns:p14="http://schemas.microsoft.com/office/powerpoint/2010/main" val="274399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indoor&#10;&#10;Description automatically generated">
            <a:extLst>
              <a:ext uri="{FF2B5EF4-FFF2-40B4-BE49-F238E27FC236}">
                <a16:creationId xmlns:a16="http://schemas.microsoft.com/office/drawing/2014/main" id="{E8CE1C8A-1D66-99ED-046B-C8FE963D54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425" r="20936"/>
          <a:stretch/>
        </p:blipFill>
        <p:spPr>
          <a:xfrm>
            <a:off x="8981589" y="1668023"/>
            <a:ext cx="2844921" cy="4155719"/>
          </a:xfrm>
          <a:prstGeom prst="rect">
            <a:avLst/>
          </a:prstGeom>
        </p:spPr>
      </p:pic>
      <p:sp>
        <p:nvSpPr>
          <p:cNvPr id="4" name="Rectangle 3">
            <a:extLst>
              <a:ext uri="{FF2B5EF4-FFF2-40B4-BE49-F238E27FC236}">
                <a16:creationId xmlns:a16="http://schemas.microsoft.com/office/drawing/2014/main" id="{1ED09CC9-D0E9-A372-0D91-422A66A74BDC}"/>
              </a:ext>
            </a:extLst>
          </p:cNvPr>
          <p:cNvSpPr/>
          <p:nvPr/>
        </p:nvSpPr>
        <p:spPr bwMode="ltGray">
          <a:xfrm>
            <a:off x="359999" y="849044"/>
            <a:ext cx="11466512" cy="65881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Barriers to spending more time on creative career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4294967295"/>
          </p:nvPr>
        </p:nvSpPr>
        <p:spPr>
          <a:xfrm>
            <a:off x="505483" y="906783"/>
            <a:ext cx="10953092" cy="658813"/>
          </a:xfrm>
        </p:spPr>
        <p:txBody>
          <a:bodyPr/>
          <a:lstStyle/>
          <a:p>
            <a:r>
              <a:rPr lang="en-NZ" sz="1200"/>
              <a:t>For those spending less time on their creative career than they would like, the biggest barriers are insufficient income, other work commitments in non-creative roles and continuous work not being available due to COVID. Domestic responsibilities and a general lack of time are also contributing factors for 34% of professionals.</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738949" y="6390000"/>
            <a:ext cx="4579938" cy="252413"/>
          </a:xfrm>
        </p:spPr>
        <p:txBody>
          <a:bodyPr/>
          <a:lstStyle/>
          <a:p>
            <a:pPr>
              <a:spcBef>
                <a:spcPts val="0"/>
              </a:spcBef>
            </a:pPr>
            <a:r>
              <a:rPr lang="en-NZ" sz="800"/>
              <a:t>Source: F9. What, if anything, prevented you from spending more time on your creative career? </a:t>
            </a:r>
          </a:p>
          <a:p>
            <a:pPr>
              <a:spcBef>
                <a:spcPts val="0"/>
              </a:spcBef>
            </a:pPr>
            <a:r>
              <a:rPr lang="en-NZ" sz="800"/>
              <a:t>Base: All who spent less time on creative career than would have liked (n=229) </a:t>
            </a:r>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2144065859"/>
              </p:ext>
            </p:extLst>
          </p:nvPr>
        </p:nvGraphicFramePr>
        <p:xfrm>
          <a:off x="0" y="1574425"/>
          <a:ext cx="11453912" cy="4376792"/>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a:extLst>
              <a:ext uri="{FF2B5EF4-FFF2-40B4-BE49-F238E27FC236}">
                <a16:creationId xmlns:a16="http://schemas.microsoft.com/office/drawing/2014/main" id="{73C7A77A-8447-4E19-BCFC-FD69F59F2C44}"/>
              </a:ext>
            </a:extLst>
          </p:cNvPr>
          <p:cNvSpPr/>
          <p:nvPr/>
        </p:nvSpPr>
        <p:spPr>
          <a:xfrm>
            <a:off x="359999" y="1680361"/>
            <a:ext cx="8494634" cy="827713"/>
          </a:xfrm>
          <a:prstGeom prst="rect">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7" name="Slide Number Placeholder 6">
            <a:extLst>
              <a:ext uri="{FF2B5EF4-FFF2-40B4-BE49-F238E27FC236}">
                <a16:creationId xmlns:a16="http://schemas.microsoft.com/office/drawing/2014/main" id="{A4579A60-6A0C-C7F2-420A-3B4A63715C04}"/>
              </a:ext>
            </a:extLst>
          </p:cNvPr>
          <p:cNvSpPr>
            <a:spLocks noGrp="1"/>
          </p:cNvSpPr>
          <p:nvPr>
            <p:ph type="sldNum" sz="quarter" idx="10"/>
          </p:nvPr>
        </p:nvSpPr>
        <p:spPr/>
        <p:txBody>
          <a:bodyPr/>
          <a:lstStyle/>
          <a:p>
            <a:fld id="{4034BEE3-566C-4068-A777-C3A4762E861B}" type="slidenum">
              <a:rPr lang="en-GB" smtClean="0"/>
              <a:pPr/>
              <a:t>24</a:t>
            </a:fld>
            <a:endParaRPr lang="en-GB"/>
          </a:p>
        </p:txBody>
      </p:sp>
    </p:spTree>
    <p:extLst>
      <p:ext uri="{BB962C8B-B14F-4D97-AF65-F5344CB8AC3E}">
        <p14:creationId xmlns:p14="http://schemas.microsoft.com/office/powerpoint/2010/main" val="142118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CF2582-C49F-CAA0-A352-CA00AE8623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847" r="-1515" b="9925"/>
          <a:stretch/>
        </p:blipFill>
        <p:spPr>
          <a:xfrm>
            <a:off x="1732689" y="-1"/>
            <a:ext cx="10662550" cy="6859295"/>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948" y="-2319"/>
            <a:ext cx="11834744" cy="6858001"/>
          </a:xfrm>
          <a:prstGeom prst="rect">
            <a:avLst/>
          </a:prstGeom>
          <a:gradFill>
            <a:gsLst>
              <a:gs pos="29000">
                <a:srgbClr val="348476"/>
              </a:gs>
              <a:gs pos="79000">
                <a:srgbClr val="348476">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chemeClr val="bg1">
              <a:alpha val="5098"/>
            </a:scheme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1">
            <a:extLst>
              <a:ext uri="{FF2B5EF4-FFF2-40B4-BE49-F238E27FC236}">
                <a16:creationId xmlns:a16="http://schemas.microsoft.com/office/drawing/2014/main" id="{6F6E810E-9630-D381-764F-F4505FBAE0CA}"/>
              </a:ext>
            </a:extLst>
          </p:cNvPr>
          <p:cNvSpPr>
            <a:spLocks noGrp="1"/>
          </p:cNvSpPr>
          <p:nvPr>
            <p:ph type="body" sz="quarter" idx="15"/>
          </p:nvPr>
        </p:nvSpPr>
        <p:spPr>
          <a:xfrm>
            <a:off x="359999" y="2258559"/>
            <a:ext cx="5643563" cy="1980000"/>
          </a:xfrm>
        </p:spPr>
        <p:txBody>
          <a:bodyPr/>
          <a:lstStyle/>
          <a:p>
            <a:r>
              <a:rPr lang="en-NZ"/>
              <a:t>Household income</a:t>
            </a:r>
          </a:p>
        </p:txBody>
      </p:sp>
      <p:sp>
        <p:nvSpPr>
          <p:cNvPr id="8" name="Text Placeholder 22">
            <a:extLst>
              <a:ext uri="{FF2B5EF4-FFF2-40B4-BE49-F238E27FC236}">
                <a16:creationId xmlns:a16="http://schemas.microsoft.com/office/drawing/2014/main" id="{2BB24E49-E5E2-A193-FE67-17F3C844DA51}"/>
              </a:ext>
            </a:extLst>
          </p:cNvPr>
          <p:cNvSpPr>
            <a:spLocks noGrp="1"/>
          </p:cNvSpPr>
          <p:nvPr>
            <p:ph type="body" sz="quarter" idx="16"/>
          </p:nvPr>
        </p:nvSpPr>
        <p:spPr>
          <a:xfrm>
            <a:off x="359999" y="1713600"/>
            <a:ext cx="976676" cy="540000"/>
          </a:xfrm>
        </p:spPr>
        <p:txBody>
          <a:bodyPr/>
          <a:lstStyle/>
          <a:p>
            <a:r>
              <a:rPr lang="en-NZ"/>
              <a:t>5</a:t>
            </a:r>
            <a:endParaRPr lang="en-NZ" dirty="0"/>
          </a:p>
        </p:txBody>
      </p:sp>
      <p:cxnSp>
        <p:nvCxnSpPr>
          <p:cNvPr id="9" name="Straight Connector 8">
            <a:extLst>
              <a:ext uri="{FF2B5EF4-FFF2-40B4-BE49-F238E27FC236}">
                <a16:creationId xmlns:a16="http://schemas.microsoft.com/office/drawing/2014/main" id="{E1CF28F7-31EE-11BD-10B4-A8C1693B2601}"/>
              </a:ext>
            </a:extLst>
          </p:cNvPr>
          <p:cNvCxnSpPr>
            <a:cxnSpLocks/>
          </p:cNvCxnSpPr>
          <p:nvPr/>
        </p:nvCxnSpPr>
        <p:spPr>
          <a:xfrm>
            <a:off x="359999" y="3076227"/>
            <a:ext cx="1008743"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19B817CF-D267-4249-FF98-BF7F71EEE00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4439" y="3958273"/>
            <a:ext cx="1927788" cy="1927788"/>
          </a:xfrm>
          <a:prstGeom prst="rect">
            <a:avLst/>
          </a:prstGeom>
        </p:spPr>
      </p:pic>
    </p:spTree>
    <p:extLst>
      <p:ext uri="{BB962C8B-B14F-4D97-AF65-F5344CB8AC3E}">
        <p14:creationId xmlns:p14="http://schemas.microsoft.com/office/powerpoint/2010/main" val="11768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AAAAA0-CDF3-EB4B-BEA4-79276CD6FBD9}"/>
              </a:ext>
            </a:extLst>
          </p:cNvPr>
          <p:cNvSpPr/>
          <p:nvPr/>
        </p:nvSpPr>
        <p:spPr bwMode="ltGray">
          <a:xfrm>
            <a:off x="9152708" y="2151017"/>
            <a:ext cx="2447107" cy="1018903"/>
          </a:xfrm>
          <a:prstGeom prst="rect">
            <a:avLst/>
          </a:prstGeom>
          <a:solidFill>
            <a:srgbClr val="C46C6F">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 name="Rectangle 1">
            <a:extLst>
              <a:ext uri="{FF2B5EF4-FFF2-40B4-BE49-F238E27FC236}">
                <a16:creationId xmlns:a16="http://schemas.microsoft.com/office/drawing/2014/main" id="{532567A4-C19B-D244-21F3-432F24A682FE}"/>
              </a:ext>
            </a:extLst>
          </p:cNvPr>
          <p:cNvSpPr/>
          <p:nvPr/>
        </p:nvSpPr>
        <p:spPr bwMode="ltGray">
          <a:xfrm>
            <a:off x="359999" y="849044"/>
            <a:ext cx="11466512" cy="4032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p:cNvSpPr>
            <a:spLocks noGrp="1"/>
          </p:cNvSpPr>
          <p:nvPr>
            <p:ph type="title"/>
          </p:nvPr>
        </p:nvSpPr>
        <p:spPr/>
        <p:txBody>
          <a:bodyPr/>
          <a:lstStyle/>
          <a:p>
            <a:r>
              <a:rPr lang="en-NZ"/>
              <a:t>Household income </a:t>
            </a:r>
          </a:p>
        </p:txBody>
      </p:sp>
      <p:sp>
        <p:nvSpPr>
          <p:cNvPr id="4" name="Text Placeholder 3"/>
          <p:cNvSpPr>
            <a:spLocks noGrp="1"/>
          </p:cNvSpPr>
          <p:nvPr>
            <p:ph type="body" sz="quarter" idx="4294967295"/>
          </p:nvPr>
        </p:nvSpPr>
        <p:spPr>
          <a:xfrm>
            <a:off x="457715" y="922058"/>
            <a:ext cx="11391900" cy="658813"/>
          </a:xfrm>
        </p:spPr>
        <p:txBody>
          <a:bodyPr/>
          <a:lstStyle/>
          <a:p>
            <a:r>
              <a:rPr lang="en-NZ" sz="1200"/>
              <a:t>The median household income for creative professionals is $87,500, this is well behind the median household income for all New Zealand households ($104,700)*. </a:t>
            </a:r>
          </a:p>
        </p:txBody>
      </p:sp>
      <p:sp>
        <p:nvSpPr>
          <p:cNvPr id="5" name="Text Placeholder 4"/>
          <p:cNvSpPr>
            <a:spLocks noGrp="1"/>
          </p:cNvSpPr>
          <p:nvPr>
            <p:ph type="body" sz="quarter" idx="4294967295"/>
          </p:nvPr>
        </p:nvSpPr>
        <p:spPr>
          <a:xfrm>
            <a:off x="5597160" y="6361425"/>
            <a:ext cx="6229350" cy="450850"/>
          </a:xfrm>
        </p:spPr>
        <p:txBody>
          <a:bodyPr/>
          <a:lstStyle/>
          <a:p>
            <a:pPr>
              <a:spcBef>
                <a:spcPts val="0"/>
              </a:spcBef>
            </a:pPr>
            <a:r>
              <a:rPr lang="en-NZ" sz="800"/>
              <a:t>Source: F10B F10C F10D F11 F12 F13 G9 G10 | *Stats NZ 2022</a:t>
            </a:r>
          </a:p>
          <a:p>
            <a:pPr>
              <a:spcBef>
                <a:spcPts val="0"/>
              </a:spcBef>
            </a:pPr>
            <a:r>
              <a:rPr lang="en-NZ" sz="800"/>
              <a:t>Base: All participants that had provided answers in the income section. </a:t>
            </a:r>
          </a:p>
        </p:txBody>
      </p:sp>
      <p:graphicFrame>
        <p:nvGraphicFramePr>
          <p:cNvPr id="11" name="Chart 10"/>
          <p:cNvGraphicFramePr/>
          <p:nvPr>
            <p:extLst>
              <p:ext uri="{D42A27DB-BD31-4B8C-83A1-F6EECF244321}">
                <p14:modId xmlns:p14="http://schemas.microsoft.com/office/powerpoint/2010/main" val="4141782882"/>
              </p:ext>
            </p:extLst>
          </p:nvPr>
        </p:nvGraphicFramePr>
        <p:xfrm>
          <a:off x="-177565" y="2037806"/>
          <a:ext cx="11777381" cy="3768717"/>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2227C4E-CB53-499D-89EC-5CA1C462E177}"/>
              </a:ext>
            </a:extLst>
          </p:cNvPr>
          <p:cNvSpPr txBox="1"/>
          <p:nvPr/>
        </p:nvSpPr>
        <p:spPr>
          <a:xfrm>
            <a:off x="9424574" y="2239390"/>
            <a:ext cx="1892211" cy="800219"/>
          </a:xfrm>
          <a:prstGeom prst="rect">
            <a:avLst/>
          </a:prstGeom>
          <a:noFill/>
        </p:spPr>
        <p:txBody>
          <a:bodyPr wrap="square" lIns="0" tIns="0" rIns="0" bIns="0" rtlCol="0">
            <a:spAutoFit/>
          </a:bodyPr>
          <a:lstStyle/>
          <a:p>
            <a:pPr algn="ctr"/>
            <a:r>
              <a:rPr lang="en-NZ" sz="1600" b="1">
                <a:solidFill>
                  <a:srgbClr val="000000"/>
                </a:solidFill>
              </a:rPr>
              <a:t>Median</a:t>
            </a:r>
          </a:p>
          <a:p>
            <a:pPr algn="ctr"/>
            <a:r>
              <a:rPr lang="en-NZ" sz="3600" b="1">
                <a:solidFill>
                  <a:srgbClr val="C46C6F"/>
                </a:solidFill>
              </a:rPr>
              <a:t>$87,500</a:t>
            </a:r>
          </a:p>
        </p:txBody>
      </p:sp>
      <p:sp>
        <p:nvSpPr>
          <p:cNvPr id="9" name="TextBox 8">
            <a:extLst>
              <a:ext uri="{FF2B5EF4-FFF2-40B4-BE49-F238E27FC236}">
                <a16:creationId xmlns:a16="http://schemas.microsoft.com/office/drawing/2014/main" id="{A7629F07-1AE8-61E1-978E-A6BFE85BF24E}"/>
              </a:ext>
            </a:extLst>
          </p:cNvPr>
          <p:cNvSpPr txBox="1"/>
          <p:nvPr/>
        </p:nvSpPr>
        <p:spPr>
          <a:xfrm>
            <a:off x="361359" y="1573398"/>
            <a:ext cx="11465151" cy="262323"/>
          </a:xfrm>
          <a:prstGeom prst="rect">
            <a:avLst/>
          </a:prstGeom>
          <a:solidFill>
            <a:srgbClr val="16313E"/>
          </a:solidFill>
        </p:spPr>
        <p:txBody>
          <a:bodyPr wrap="square" lIns="0" tIns="0" rIns="0" bIns="0" rtlCol="0" anchor="ctr">
            <a:noAutofit/>
          </a:bodyPr>
          <a:lstStyle/>
          <a:p>
            <a:r>
              <a:rPr lang="en-NZ" sz="1400" b="1">
                <a:solidFill>
                  <a:schemeClr val="bg1"/>
                </a:solidFill>
              </a:rPr>
              <a:t>  Household Income</a:t>
            </a:r>
          </a:p>
        </p:txBody>
      </p:sp>
      <p:sp>
        <p:nvSpPr>
          <p:cNvPr id="8" name="Slide Number Placeholder 7">
            <a:extLst>
              <a:ext uri="{FF2B5EF4-FFF2-40B4-BE49-F238E27FC236}">
                <a16:creationId xmlns:a16="http://schemas.microsoft.com/office/drawing/2014/main" id="{2A0EB0E7-2C68-7ADA-EA2C-DDE5BB77FBFB}"/>
              </a:ext>
            </a:extLst>
          </p:cNvPr>
          <p:cNvSpPr>
            <a:spLocks noGrp="1"/>
          </p:cNvSpPr>
          <p:nvPr>
            <p:ph type="sldNum" sz="quarter" idx="10"/>
          </p:nvPr>
        </p:nvSpPr>
        <p:spPr/>
        <p:txBody>
          <a:bodyPr/>
          <a:lstStyle/>
          <a:p>
            <a:fld id="{4034BEE3-566C-4068-A777-C3A4762E861B}" type="slidenum">
              <a:rPr lang="en-GB" smtClean="0"/>
              <a:pPr/>
              <a:t>26</a:t>
            </a:fld>
            <a:endParaRPr lang="en-GB"/>
          </a:p>
        </p:txBody>
      </p:sp>
    </p:spTree>
    <p:extLst>
      <p:ext uri="{BB962C8B-B14F-4D97-AF65-F5344CB8AC3E}">
        <p14:creationId xmlns:p14="http://schemas.microsoft.com/office/powerpoint/2010/main" val="160196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floor, indoor, living&#10;&#10;Description automatically generated">
            <a:extLst>
              <a:ext uri="{FF2B5EF4-FFF2-40B4-BE49-F238E27FC236}">
                <a16:creationId xmlns:a16="http://schemas.microsoft.com/office/drawing/2014/main" id="{D37765AA-D381-A0A2-18D8-2141D2F17D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2911" b="52846"/>
          <a:stretch/>
        </p:blipFill>
        <p:spPr>
          <a:xfrm>
            <a:off x="359998" y="4076848"/>
            <a:ext cx="11396571" cy="1843829"/>
          </a:xfrm>
          <a:prstGeom prst="rect">
            <a:avLst/>
          </a:prstGeom>
        </p:spPr>
      </p:pic>
      <p:cxnSp>
        <p:nvCxnSpPr>
          <p:cNvPr id="26" name="Straight Connector 25">
            <a:extLst>
              <a:ext uri="{FF2B5EF4-FFF2-40B4-BE49-F238E27FC236}">
                <a16:creationId xmlns:a16="http://schemas.microsoft.com/office/drawing/2014/main" id="{017084B2-23A8-7105-CF76-F3321C0D9039}"/>
              </a:ext>
            </a:extLst>
          </p:cNvPr>
          <p:cNvCxnSpPr>
            <a:cxnSpLocks/>
          </p:cNvCxnSpPr>
          <p:nvPr/>
        </p:nvCxnSpPr>
        <p:spPr>
          <a:xfrm>
            <a:off x="359999" y="2501510"/>
            <a:ext cx="11466876" cy="0"/>
          </a:xfrm>
          <a:prstGeom prst="line">
            <a:avLst/>
          </a:prstGeom>
          <a:ln w="12700">
            <a:solidFill>
              <a:srgbClr val="16313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ED42DB9-6601-9492-CCBB-570A6310988B}"/>
              </a:ext>
            </a:extLst>
          </p:cNvPr>
          <p:cNvSpPr/>
          <p:nvPr/>
        </p:nvSpPr>
        <p:spPr bwMode="ltGray">
          <a:xfrm>
            <a:off x="359999" y="849044"/>
            <a:ext cx="11466512" cy="54091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2" name="Oval 11">
            <a:extLst>
              <a:ext uri="{FF2B5EF4-FFF2-40B4-BE49-F238E27FC236}">
                <a16:creationId xmlns:a16="http://schemas.microsoft.com/office/drawing/2014/main" id="{3DE73EE7-218C-3FDF-6AF1-03106B85BC97}"/>
              </a:ext>
            </a:extLst>
          </p:cNvPr>
          <p:cNvSpPr/>
          <p:nvPr/>
        </p:nvSpPr>
        <p:spPr>
          <a:xfrm>
            <a:off x="9969876" y="2021729"/>
            <a:ext cx="959562" cy="959562"/>
          </a:xfrm>
          <a:prstGeom prst="ellipse">
            <a:avLst/>
          </a:prstGeom>
          <a:solidFill>
            <a:srgbClr val="3484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1" name="Oval 10">
            <a:extLst>
              <a:ext uri="{FF2B5EF4-FFF2-40B4-BE49-F238E27FC236}">
                <a16:creationId xmlns:a16="http://schemas.microsoft.com/office/drawing/2014/main" id="{51524DAD-66B9-9C5E-562B-6583E6844580}"/>
              </a:ext>
            </a:extLst>
          </p:cNvPr>
          <p:cNvSpPr/>
          <p:nvPr/>
        </p:nvSpPr>
        <p:spPr>
          <a:xfrm>
            <a:off x="6332990" y="1813824"/>
            <a:ext cx="1375372" cy="1375372"/>
          </a:xfrm>
          <a:prstGeom prst="ellipse">
            <a:avLst/>
          </a:prstGeom>
          <a:solidFill>
            <a:srgbClr val="3484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3" name="Title 2"/>
          <p:cNvSpPr>
            <a:spLocks noGrp="1"/>
          </p:cNvSpPr>
          <p:nvPr>
            <p:ph type="title"/>
          </p:nvPr>
        </p:nvSpPr>
        <p:spPr/>
        <p:txBody>
          <a:bodyPr/>
          <a:lstStyle/>
          <a:p>
            <a:r>
              <a:rPr lang="en-NZ"/>
              <a:t>Living conditions afforded by present income </a:t>
            </a:r>
          </a:p>
        </p:txBody>
      </p:sp>
      <p:sp>
        <p:nvSpPr>
          <p:cNvPr id="4" name="Text Placeholder 3"/>
          <p:cNvSpPr>
            <a:spLocks noGrp="1"/>
          </p:cNvSpPr>
          <p:nvPr>
            <p:ph type="body" sz="quarter" idx="4294967295"/>
          </p:nvPr>
        </p:nvSpPr>
        <p:spPr>
          <a:xfrm>
            <a:off x="434974" y="912384"/>
            <a:ext cx="11391900" cy="658813"/>
          </a:xfrm>
        </p:spPr>
        <p:txBody>
          <a:bodyPr/>
          <a:lstStyle/>
          <a:p>
            <a:r>
              <a:rPr lang="en-NZ" sz="1200"/>
              <a:t>A quarter (24%) of creative professionals are living comfortably and a further 43% are getting by on their present income. A third are finding it at least somewhat difficult on their present income, with 10% finding it very difficult. </a:t>
            </a:r>
          </a:p>
        </p:txBody>
      </p:sp>
      <p:sp>
        <p:nvSpPr>
          <p:cNvPr id="5" name="Text Placeholder 4"/>
          <p:cNvSpPr>
            <a:spLocks noGrp="1"/>
          </p:cNvSpPr>
          <p:nvPr>
            <p:ph type="body" sz="quarter" idx="4294967295"/>
          </p:nvPr>
        </p:nvSpPr>
        <p:spPr>
          <a:xfrm>
            <a:off x="5408113" y="6364856"/>
            <a:ext cx="5521325" cy="227013"/>
          </a:xfrm>
        </p:spPr>
        <p:txBody>
          <a:bodyPr/>
          <a:lstStyle/>
          <a:p>
            <a:pPr>
              <a:spcBef>
                <a:spcPts val="0"/>
              </a:spcBef>
            </a:pPr>
            <a:r>
              <a:rPr lang="en-NZ" sz="800"/>
              <a:t>Source: B3. Which one of these phrases comes closest to your own feelings about your household income these days? </a:t>
            </a:r>
          </a:p>
          <a:p>
            <a:pPr>
              <a:spcBef>
                <a:spcPts val="0"/>
              </a:spcBef>
            </a:pPr>
            <a:r>
              <a:rPr lang="en-NZ" sz="800"/>
              <a:t>Base: Total (n=603). </a:t>
            </a:r>
          </a:p>
        </p:txBody>
      </p:sp>
      <p:sp>
        <p:nvSpPr>
          <p:cNvPr id="7" name="Rectangle 6"/>
          <p:cNvSpPr>
            <a:spLocks noChangeAspect="1"/>
          </p:cNvSpPr>
          <p:nvPr/>
        </p:nvSpPr>
        <p:spPr>
          <a:xfrm>
            <a:off x="6096000" y="1942200"/>
            <a:ext cx="1949062" cy="1118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2400" b="1"/>
              <a:t>43%</a:t>
            </a:r>
            <a:endParaRPr lang="en-NZ" b="1"/>
          </a:p>
        </p:txBody>
      </p:sp>
      <p:sp>
        <p:nvSpPr>
          <p:cNvPr id="8" name="Rectangle 7"/>
          <p:cNvSpPr>
            <a:spLocks noChangeAspect="1"/>
          </p:cNvSpPr>
          <p:nvPr/>
        </p:nvSpPr>
        <p:spPr>
          <a:xfrm>
            <a:off x="9542572" y="1843444"/>
            <a:ext cx="1814170" cy="1316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2400" b="1">
                <a:solidFill>
                  <a:schemeClr val="bg1"/>
                </a:solidFill>
              </a:rPr>
              <a:t>24%</a:t>
            </a:r>
            <a:endParaRPr lang="en-NZ" b="1">
              <a:solidFill>
                <a:schemeClr val="bg1"/>
              </a:solidFill>
            </a:endParaRPr>
          </a:p>
        </p:txBody>
      </p:sp>
      <p:sp>
        <p:nvSpPr>
          <p:cNvPr id="13" name="Oval 12">
            <a:extLst>
              <a:ext uri="{FF2B5EF4-FFF2-40B4-BE49-F238E27FC236}">
                <a16:creationId xmlns:a16="http://schemas.microsoft.com/office/drawing/2014/main" id="{24BA40D9-E7AD-59E7-BEB0-9DD70633EAEC}"/>
              </a:ext>
            </a:extLst>
          </p:cNvPr>
          <p:cNvSpPr/>
          <p:nvPr/>
        </p:nvSpPr>
        <p:spPr>
          <a:xfrm>
            <a:off x="3499634" y="2037722"/>
            <a:ext cx="927577" cy="927577"/>
          </a:xfrm>
          <a:prstGeom prst="ellipse">
            <a:avLst/>
          </a:prstGeom>
          <a:solidFill>
            <a:srgbClr val="3484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4" name="Rectangle 13">
            <a:extLst>
              <a:ext uri="{FF2B5EF4-FFF2-40B4-BE49-F238E27FC236}">
                <a16:creationId xmlns:a16="http://schemas.microsoft.com/office/drawing/2014/main" id="{21373CC3-7CB1-2FB4-356A-3C83220C0F86}"/>
              </a:ext>
            </a:extLst>
          </p:cNvPr>
          <p:cNvSpPr>
            <a:spLocks noChangeAspect="1"/>
          </p:cNvSpPr>
          <p:nvPr/>
        </p:nvSpPr>
        <p:spPr>
          <a:xfrm>
            <a:off x="3085463" y="1843444"/>
            <a:ext cx="1814170" cy="1316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2400" b="1">
                <a:solidFill>
                  <a:schemeClr val="bg1"/>
                </a:solidFill>
              </a:rPr>
              <a:t>22%</a:t>
            </a:r>
          </a:p>
        </p:txBody>
      </p:sp>
      <p:sp>
        <p:nvSpPr>
          <p:cNvPr id="15" name="Oval 14">
            <a:extLst>
              <a:ext uri="{FF2B5EF4-FFF2-40B4-BE49-F238E27FC236}">
                <a16:creationId xmlns:a16="http://schemas.microsoft.com/office/drawing/2014/main" id="{2BFC2618-246B-503C-9886-0FEAA300E3E8}"/>
              </a:ext>
            </a:extLst>
          </p:cNvPr>
          <p:cNvSpPr/>
          <p:nvPr/>
        </p:nvSpPr>
        <p:spPr>
          <a:xfrm>
            <a:off x="1157262" y="2197649"/>
            <a:ext cx="607723" cy="607723"/>
          </a:xfrm>
          <a:prstGeom prst="ellipse">
            <a:avLst/>
          </a:prstGeom>
          <a:solidFill>
            <a:srgbClr val="3484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400"/>
          </a:p>
        </p:txBody>
      </p:sp>
      <p:sp>
        <p:nvSpPr>
          <p:cNvPr id="16" name="Rectangle 15">
            <a:extLst>
              <a:ext uri="{FF2B5EF4-FFF2-40B4-BE49-F238E27FC236}">
                <a16:creationId xmlns:a16="http://schemas.microsoft.com/office/drawing/2014/main" id="{28A74AFA-396D-2253-3CA4-46B80C90AB63}"/>
              </a:ext>
            </a:extLst>
          </p:cNvPr>
          <p:cNvSpPr>
            <a:spLocks noChangeAspect="1"/>
          </p:cNvSpPr>
          <p:nvPr/>
        </p:nvSpPr>
        <p:spPr>
          <a:xfrm>
            <a:off x="776406" y="1843444"/>
            <a:ext cx="1368000" cy="1316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b="1">
                <a:solidFill>
                  <a:schemeClr val="bg1"/>
                </a:solidFill>
              </a:rPr>
              <a:t>10%</a:t>
            </a:r>
            <a:endParaRPr lang="en-NZ" sz="2000" b="1">
              <a:solidFill>
                <a:schemeClr val="bg1"/>
              </a:solidFill>
            </a:endParaRPr>
          </a:p>
        </p:txBody>
      </p:sp>
      <p:sp>
        <p:nvSpPr>
          <p:cNvPr id="17" name="TextBox 16">
            <a:extLst>
              <a:ext uri="{FF2B5EF4-FFF2-40B4-BE49-F238E27FC236}">
                <a16:creationId xmlns:a16="http://schemas.microsoft.com/office/drawing/2014/main" id="{0B5A6420-A087-CAE9-7034-65F97C495BAA}"/>
              </a:ext>
            </a:extLst>
          </p:cNvPr>
          <p:cNvSpPr txBox="1"/>
          <p:nvPr/>
        </p:nvSpPr>
        <p:spPr>
          <a:xfrm>
            <a:off x="706026" y="3238789"/>
            <a:ext cx="150875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333333"/>
                </a:solidFill>
                <a:effectLst/>
                <a:uLnTx/>
                <a:uFillTx/>
                <a:latin typeface="+mj-lt"/>
                <a:ea typeface="+mn-ea"/>
                <a:cs typeface="+mn-cs"/>
              </a:rPr>
              <a:t>Finding it very difficult</a:t>
            </a:r>
          </a:p>
        </p:txBody>
      </p:sp>
      <p:sp>
        <p:nvSpPr>
          <p:cNvPr id="20" name="TextBox 19">
            <a:extLst>
              <a:ext uri="{FF2B5EF4-FFF2-40B4-BE49-F238E27FC236}">
                <a16:creationId xmlns:a16="http://schemas.microsoft.com/office/drawing/2014/main" id="{ECF4C322-3B63-FF50-A74D-06F936E41F7F}"/>
              </a:ext>
            </a:extLst>
          </p:cNvPr>
          <p:cNvSpPr txBox="1"/>
          <p:nvPr/>
        </p:nvSpPr>
        <p:spPr>
          <a:xfrm>
            <a:off x="3291625" y="3238789"/>
            <a:ext cx="1508759" cy="523220"/>
          </a:xfrm>
          <a:prstGeom prst="rect">
            <a:avLst/>
          </a:prstGeom>
          <a:noFill/>
        </p:spPr>
        <p:txBody>
          <a:bodyPr wrap="square">
            <a:spAutoFit/>
          </a:bodyPr>
          <a:lstStyle/>
          <a:p>
            <a:pPr algn="ctr"/>
            <a:r>
              <a:rPr lang="en-NZ" sz="1400" b="1">
                <a:solidFill>
                  <a:srgbClr val="000000"/>
                </a:solidFill>
                <a:latin typeface="+mj-lt"/>
              </a:rPr>
              <a:t>Finding it </a:t>
            </a:r>
          </a:p>
          <a:p>
            <a:pPr algn="ctr"/>
            <a:r>
              <a:rPr lang="en-NZ" sz="1400" b="1">
                <a:solidFill>
                  <a:srgbClr val="000000"/>
                </a:solidFill>
                <a:latin typeface="+mj-lt"/>
              </a:rPr>
              <a:t>difficult</a:t>
            </a:r>
          </a:p>
        </p:txBody>
      </p:sp>
      <p:sp>
        <p:nvSpPr>
          <p:cNvPr id="22" name="TextBox 21">
            <a:extLst>
              <a:ext uri="{FF2B5EF4-FFF2-40B4-BE49-F238E27FC236}">
                <a16:creationId xmlns:a16="http://schemas.microsoft.com/office/drawing/2014/main" id="{ED9FA738-3178-6C39-8443-77F256AA09B4}"/>
              </a:ext>
            </a:extLst>
          </p:cNvPr>
          <p:cNvSpPr txBox="1"/>
          <p:nvPr/>
        </p:nvSpPr>
        <p:spPr>
          <a:xfrm>
            <a:off x="6332990" y="3238789"/>
            <a:ext cx="1368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0000"/>
                </a:solidFill>
                <a:effectLst/>
                <a:uLnTx/>
                <a:uFillTx/>
                <a:latin typeface="+mj-lt"/>
                <a:ea typeface="+mn-ea"/>
                <a:cs typeface="+mn-cs"/>
              </a:rPr>
              <a:t>Getting by</a:t>
            </a:r>
          </a:p>
        </p:txBody>
      </p:sp>
      <p:sp>
        <p:nvSpPr>
          <p:cNvPr id="24" name="TextBox 23">
            <a:extLst>
              <a:ext uri="{FF2B5EF4-FFF2-40B4-BE49-F238E27FC236}">
                <a16:creationId xmlns:a16="http://schemas.microsoft.com/office/drawing/2014/main" id="{D98C99C2-78AA-B544-82DE-AAD1775F8A2C}"/>
              </a:ext>
            </a:extLst>
          </p:cNvPr>
          <p:cNvSpPr txBox="1"/>
          <p:nvPr/>
        </p:nvSpPr>
        <p:spPr>
          <a:xfrm>
            <a:off x="9758310" y="3238789"/>
            <a:ext cx="151359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0000"/>
                </a:solidFill>
                <a:effectLst/>
                <a:uLnTx/>
                <a:uFillTx/>
                <a:latin typeface="+mj-lt"/>
                <a:ea typeface="+mn-ea"/>
                <a:cs typeface="+mn-cs"/>
              </a:rPr>
              <a:t>Living comfortably</a:t>
            </a:r>
          </a:p>
        </p:txBody>
      </p:sp>
      <p:sp>
        <p:nvSpPr>
          <p:cNvPr id="9" name="Slide Number Placeholder 8">
            <a:extLst>
              <a:ext uri="{FF2B5EF4-FFF2-40B4-BE49-F238E27FC236}">
                <a16:creationId xmlns:a16="http://schemas.microsoft.com/office/drawing/2014/main" id="{BD52E758-870F-7E3A-F0A4-4C160503FF05}"/>
              </a:ext>
            </a:extLst>
          </p:cNvPr>
          <p:cNvSpPr>
            <a:spLocks noGrp="1"/>
          </p:cNvSpPr>
          <p:nvPr>
            <p:ph type="sldNum" sz="quarter" idx="10"/>
          </p:nvPr>
        </p:nvSpPr>
        <p:spPr/>
        <p:txBody>
          <a:bodyPr/>
          <a:lstStyle/>
          <a:p>
            <a:fld id="{4034BEE3-566C-4068-A777-C3A4762E861B}" type="slidenum">
              <a:rPr lang="en-GB" smtClean="0"/>
              <a:pPr/>
              <a:t>27</a:t>
            </a:fld>
            <a:endParaRPr lang="en-GB"/>
          </a:p>
        </p:txBody>
      </p:sp>
    </p:spTree>
    <p:extLst>
      <p:ext uri="{BB962C8B-B14F-4D97-AF65-F5344CB8AC3E}">
        <p14:creationId xmlns:p14="http://schemas.microsoft.com/office/powerpoint/2010/main" val="283011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AC08E8-61B2-04FA-9749-B253ED8031A9}"/>
              </a:ext>
            </a:extLst>
          </p:cNvPr>
          <p:cNvSpPr/>
          <p:nvPr/>
        </p:nvSpPr>
        <p:spPr bwMode="ltGray">
          <a:xfrm>
            <a:off x="359999" y="849044"/>
            <a:ext cx="11466512" cy="58558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p:cNvSpPr>
            <a:spLocks noGrp="1"/>
          </p:cNvSpPr>
          <p:nvPr>
            <p:ph type="title"/>
          </p:nvPr>
        </p:nvSpPr>
        <p:spPr/>
        <p:txBody>
          <a:bodyPr/>
          <a:lstStyle/>
          <a:p>
            <a:r>
              <a:rPr lang="en-NZ"/>
              <a:t>Living conditions afforded by present income by household income </a:t>
            </a:r>
          </a:p>
        </p:txBody>
      </p:sp>
      <p:sp>
        <p:nvSpPr>
          <p:cNvPr id="4" name="Text Placeholder 3"/>
          <p:cNvSpPr>
            <a:spLocks noGrp="1"/>
          </p:cNvSpPr>
          <p:nvPr>
            <p:ph type="body" sz="quarter" idx="4294967295"/>
          </p:nvPr>
        </p:nvSpPr>
        <p:spPr>
          <a:xfrm>
            <a:off x="523875" y="914585"/>
            <a:ext cx="11191875" cy="658813"/>
          </a:xfrm>
        </p:spPr>
        <p:txBody>
          <a:bodyPr/>
          <a:lstStyle/>
          <a:p>
            <a:r>
              <a:rPr lang="en-NZ" sz="1200"/>
              <a:t>Creative professionals living comfortably have a median household income of $140,000, this drops to $95,400 for those simply getting by on their present income. Those finding it very difficult have a median household income of $39,000. This is well under the median household income for all creative professionals ($87,500).</a:t>
            </a:r>
          </a:p>
        </p:txBody>
      </p:sp>
      <p:sp>
        <p:nvSpPr>
          <p:cNvPr id="5" name="Text Placeholder 4"/>
          <p:cNvSpPr>
            <a:spLocks noGrp="1"/>
          </p:cNvSpPr>
          <p:nvPr>
            <p:ph type="body" sz="quarter" idx="4294967295"/>
          </p:nvPr>
        </p:nvSpPr>
        <p:spPr>
          <a:xfrm>
            <a:off x="5591498" y="6418696"/>
            <a:ext cx="4579938" cy="252413"/>
          </a:xfrm>
        </p:spPr>
        <p:txBody>
          <a:bodyPr/>
          <a:lstStyle/>
          <a:p>
            <a:pPr>
              <a:spcBef>
                <a:spcPts val="0"/>
              </a:spcBef>
            </a:pPr>
            <a:r>
              <a:rPr lang="en-NZ" sz="800"/>
              <a:t>Source: F10B F10C F10D F11 F12 F13 G9 G10 B3 </a:t>
            </a:r>
          </a:p>
          <a:p>
            <a:pPr>
              <a:spcBef>
                <a:spcPts val="0"/>
              </a:spcBef>
            </a:pPr>
            <a:r>
              <a:rPr lang="en-NZ" sz="800"/>
              <a:t>Base: All participants that had provided answers in the income section. </a:t>
            </a:r>
          </a:p>
        </p:txBody>
      </p:sp>
      <p:graphicFrame>
        <p:nvGraphicFramePr>
          <p:cNvPr id="11" name="Chart 10"/>
          <p:cNvGraphicFramePr/>
          <p:nvPr>
            <p:extLst>
              <p:ext uri="{D42A27DB-BD31-4B8C-83A1-F6EECF244321}">
                <p14:modId xmlns:p14="http://schemas.microsoft.com/office/powerpoint/2010/main" val="3996707621"/>
              </p:ext>
            </p:extLst>
          </p:nvPr>
        </p:nvGraphicFramePr>
        <p:xfrm>
          <a:off x="444137" y="1978153"/>
          <a:ext cx="11271613" cy="382828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09FC3104-9B29-4530-9BAA-93189B21D4F1}"/>
              </a:ext>
            </a:extLst>
          </p:cNvPr>
          <p:cNvSpPr txBox="1"/>
          <p:nvPr/>
        </p:nvSpPr>
        <p:spPr>
          <a:xfrm>
            <a:off x="361359" y="1573398"/>
            <a:ext cx="11465151" cy="262323"/>
          </a:xfrm>
          <a:prstGeom prst="rect">
            <a:avLst/>
          </a:prstGeom>
          <a:solidFill>
            <a:srgbClr val="16313E"/>
          </a:solidFill>
        </p:spPr>
        <p:txBody>
          <a:bodyPr wrap="square" lIns="0" tIns="0" rIns="0" bIns="0" rtlCol="0" anchor="ctr">
            <a:noAutofit/>
          </a:bodyPr>
          <a:lstStyle/>
          <a:p>
            <a:r>
              <a:rPr lang="en-NZ" sz="1400" b="1">
                <a:solidFill>
                  <a:schemeClr val="bg1"/>
                </a:solidFill>
              </a:rPr>
              <a:t>  Median household income</a:t>
            </a:r>
          </a:p>
        </p:txBody>
      </p:sp>
      <p:sp>
        <p:nvSpPr>
          <p:cNvPr id="8" name="Slide Number Placeholder 7">
            <a:extLst>
              <a:ext uri="{FF2B5EF4-FFF2-40B4-BE49-F238E27FC236}">
                <a16:creationId xmlns:a16="http://schemas.microsoft.com/office/drawing/2014/main" id="{0757FBFD-6DF9-3356-78E9-B2148E722973}"/>
              </a:ext>
            </a:extLst>
          </p:cNvPr>
          <p:cNvSpPr>
            <a:spLocks noGrp="1"/>
          </p:cNvSpPr>
          <p:nvPr>
            <p:ph type="sldNum" sz="quarter" idx="10"/>
          </p:nvPr>
        </p:nvSpPr>
        <p:spPr/>
        <p:txBody>
          <a:bodyPr/>
          <a:lstStyle/>
          <a:p>
            <a:fld id="{4034BEE3-566C-4068-A777-C3A4762E861B}" type="slidenum">
              <a:rPr lang="en-GB" smtClean="0"/>
              <a:pPr/>
              <a:t>28</a:t>
            </a:fld>
            <a:endParaRPr lang="en-GB"/>
          </a:p>
        </p:txBody>
      </p:sp>
    </p:spTree>
    <p:extLst>
      <p:ext uri="{BB962C8B-B14F-4D97-AF65-F5344CB8AC3E}">
        <p14:creationId xmlns:p14="http://schemas.microsoft.com/office/powerpoint/2010/main" val="135685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holding a baseball bat&#10;&#10;Description automatically generated with medium confidence">
            <a:extLst>
              <a:ext uri="{FF2B5EF4-FFF2-40B4-BE49-F238E27FC236}">
                <a16:creationId xmlns:a16="http://schemas.microsoft.com/office/drawing/2014/main" id="{C9A6524C-F200-3ED3-5613-B6D6834709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957" r="14882"/>
          <a:stretch/>
        </p:blipFill>
        <p:spPr>
          <a:xfrm>
            <a:off x="9442773" y="1818270"/>
            <a:ext cx="2313798" cy="4116033"/>
          </a:xfrm>
          <a:prstGeom prst="rect">
            <a:avLst/>
          </a:prstGeom>
        </p:spPr>
      </p:pic>
      <p:sp>
        <p:nvSpPr>
          <p:cNvPr id="14" name="Rectangle 13">
            <a:extLst>
              <a:ext uri="{FF2B5EF4-FFF2-40B4-BE49-F238E27FC236}">
                <a16:creationId xmlns:a16="http://schemas.microsoft.com/office/drawing/2014/main" id="{9F0CD735-721F-2DC0-B837-CECD0AC3CDA1}"/>
              </a:ext>
            </a:extLst>
          </p:cNvPr>
          <p:cNvSpPr/>
          <p:nvPr/>
        </p:nvSpPr>
        <p:spPr bwMode="ltGray">
          <a:xfrm>
            <a:off x="4537616" y="1816113"/>
            <a:ext cx="4766314" cy="4118191"/>
          </a:xfrm>
          <a:prstGeom prst="rect">
            <a:avLst/>
          </a:prstGeom>
          <a:solidFill>
            <a:srgbClr val="348476">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 name="Rectangle 1">
            <a:extLst>
              <a:ext uri="{FF2B5EF4-FFF2-40B4-BE49-F238E27FC236}">
                <a16:creationId xmlns:a16="http://schemas.microsoft.com/office/drawing/2014/main" id="{4219591E-BF31-DFF4-0C53-C5446A30B7B3}"/>
              </a:ext>
            </a:extLst>
          </p:cNvPr>
          <p:cNvSpPr/>
          <p:nvPr/>
        </p:nvSpPr>
        <p:spPr bwMode="ltGray">
          <a:xfrm>
            <a:off x="359999" y="849044"/>
            <a:ext cx="11466512" cy="77539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5" name="Chart 4">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1746703967"/>
              </p:ext>
            </p:extLst>
          </p:nvPr>
        </p:nvGraphicFramePr>
        <p:xfrm>
          <a:off x="-221928" y="1292683"/>
          <a:ext cx="10694920" cy="471607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Safety nets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4294967295"/>
          </p:nvPr>
        </p:nvSpPr>
        <p:spPr>
          <a:xfrm>
            <a:off x="493117" y="923696"/>
            <a:ext cx="11391900" cy="658813"/>
          </a:xfrm>
        </p:spPr>
        <p:txBody>
          <a:bodyPr/>
          <a:lstStyle/>
          <a:p>
            <a:pPr>
              <a:spcBef>
                <a:spcPts val="0"/>
              </a:spcBef>
            </a:pPr>
            <a:r>
              <a:rPr lang="en-NZ" sz="1200"/>
              <a:t>Two thirds of creative professionals have at least some form of safety net to protect them from fluctuations in their income; however, a third don’t feel it’s enough. A further third do not have a safety net at all, but only 11% say they do not need one. The most common safety net sources are savings, partners and income from work outside of the creative sector. </a:t>
            </a:r>
          </a:p>
          <a:p>
            <a:pPr>
              <a:spcBef>
                <a:spcPts val="0"/>
              </a:spcBef>
            </a:pPr>
            <a:endParaRPr lang="en-NZ" sz="1200"/>
          </a:p>
        </p:txBody>
      </p:sp>
      <p:sp>
        <p:nvSpPr>
          <p:cNvPr id="4" name="Text Placeholder 3"/>
          <p:cNvSpPr>
            <a:spLocks noGrp="1"/>
          </p:cNvSpPr>
          <p:nvPr>
            <p:ph type="body" sz="quarter" idx="4294967295"/>
          </p:nvPr>
        </p:nvSpPr>
        <p:spPr>
          <a:xfrm>
            <a:off x="5677988" y="6242362"/>
            <a:ext cx="4579938" cy="252413"/>
          </a:xfrm>
        </p:spPr>
        <p:txBody>
          <a:bodyPr/>
          <a:lstStyle/>
          <a:p>
            <a:pPr>
              <a:spcBef>
                <a:spcPts val="0"/>
              </a:spcBef>
            </a:pPr>
            <a:r>
              <a:rPr lang="en-NZ" sz="800"/>
              <a:t>Source: F16. Which of the following best describes, whether you have a safety net to protect you? | F17. Who or what provides you with a safety net from earning a low income, or against fluctuations in your income? </a:t>
            </a:r>
          </a:p>
          <a:p>
            <a:pPr>
              <a:spcBef>
                <a:spcPts val="0"/>
              </a:spcBef>
            </a:pPr>
            <a:r>
              <a:rPr lang="en-NZ" sz="800"/>
              <a:t>Base: Total (n=591). Excludes don't know responses. | Those who have a safety net (n=370) </a:t>
            </a:r>
          </a:p>
        </p:txBody>
      </p:sp>
      <p:graphicFrame>
        <p:nvGraphicFramePr>
          <p:cNvPr id="8" name="Chart 7">
            <a:extLst>
              <a:ext uri="{FF2B5EF4-FFF2-40B4-BE49-F238E27FC236}">
                <a16:creationId xmlns:a16="http://schemas.microsoft.com/office/drawing/2014/main" id="{5299E706-4374-B8D7-2D81-21CC8AB1AAC0}"/>
              </a:ext>
            </a:extLst>
          </p:cNvPr>
          <p:cNvGraphicFramePr/>
          <p:nvPr>
            <p:extLst>
              <p:ext uri="{D42A27DB-BD31-4B8C-83A1-F6EECF244321}">
                <p14:modId xmlns:p14="http://schemas.microsoft.com/office/powerpoint/2010/main" val="3860035188"/>
              </p:ext>
            </p:extLst>
          </p:nvPr>
        </p:nvGraphicFramePr>
        <p:xfrm>
          <a:off x="4906023" y="2057823"/>
          <a:ext cx="5010070" cy="3955793"/>
        </p:xfrm>
        <a:graphic>
          <a:graphicData uri="http://schemas.openxmlformats.org/drawingml/2006/chart">
            <c:chart xmlns:c="http://schemas.openxmlformats.org/drawingml/2006/chart" xmlns:r="http://schemas.openxmlformats.org/officeDocument/2006/relationships" r:id="rId5"/>
          </a:graphicData>
        </a:graphic>
      </p:graphicFrame>
      <p:sp>
        <p:nvSpPr>
          <p:cNvPr id="10" name="Left Bracket 9">
            <a:extLst>
              <a:ext uri="{FF2B5EF4-FFF2-40B4-BE49-F238E27FC236}">
                <a16:creationId xmlns:a16="http://schemas.microsoft.com/office/drawing/2014/main" id="{4225E5F7-C779-DDC3-2D2B-003D286F71CA}"/>
              </a:ext>
            </a:extLst>
          </p:cNvPr>
          <p:cNvSpPr/>
          <p:nvPr/>
        </p:nvSpPr>
        <p:spPr>
          <a:xfrm rot="10800000">
            <a:off x="4071036" y="1915968"/>
            <a:ext cx="76734" cy="2278495"/>
          </a:xfrm>
          <a:prstGeom prst="leftBracket">
            <a:avLst/>
          </a:prstGeom>
          <a:ln w="12700">
            <a:solidFill>
              <a:srgbClr val="16313E"/>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Rectangle 11">
            <a:extLst>
              <a:ext uri="{FF2B5EF4-FFF2-40B4-BE49-F238E27FC236}">
                <a16:creationId xmlns:a16="http://schemas.microsoft.com/office/drawing/2014/main" id="{73E37700-6270-8F92-D782-81BC2FE072EB}"/>
              </a:ext>
            </a:extLst>
          </p:cNvPr>
          <p:cNvSpPr/>
          <p:nvPr/>
        </p:nvSpPr>
        <p:spPr>
          <a:xfrm>
            <a:off x="4704667" y="2179674"/>
            <a:ext cx="4496483" cy="1095153"/>
          </a:xfrm>
          <a:prstGeom prst="rect">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5" name="TextBox 14">
            <a:extLst>
              <a:ext uri="{FF2B5EF4-FFF2-40B4-BE49-F238E27FC236}">
                <a16:creationId xmlns:a16="http://schemas.microsoft.com/office/drawing/2014/main" id="{6DC242A4-270F-3442-C935-3C5B26793D12}"/>
              </a:ext>
            </a:extLst>
          </p:cNvPr>
          <p:cNvSpPr txBox="1"/>
          <p:nvPr/>
        </p:nvSpPr>
        <p:spPr>
          <a:xfrm>
            <a:off x="3240564" y="5745706"/>
            <a:ext cx="960664" cy="161583"/>
          </a:xfrm>
          <a:prstGeom prst="rect">
            <a:avLst/>
          </a:prstGeom>
          <a:noFill/>
        </p:spPr>
        <p:txBody>
          <a:bodyPr wrap="square" lIns="0" tIns="0" rIns="0" bIns="0" rtlCol="0">
            <a:spAutoFit/>
          </a:bodyPr>
          <a:lstStyle/>
          <a:p>
            <a:pPr algn="ctr"/>
            <a:r>
              <a:rPr lang="en-NZ" sz="1050"/>
              <a:t>n=591</a:t>
            </a:r>
          </a:p>
        </p:txBody>
      </p:sp>
      <p:sp>
        <p:nvSpPr>
          <p:cNvPr id="16" name="TextBox 15">
            <a:extLst>
              <a:ext uri="{FF2B5EF4-FFF2-40B4-BE49-F238E27FC236}">
                <a16:creationId xmlns:a16="http://schemas.microsoft.com/office/drawing/2014/main" id="{3FBBDE2D-ECAA-8EB3-09C7-BE54A2256B28}"/>
              </a:ext>
            </a:extLst>
          </p:cNvPr>
          <p:cNvSpPr txBox="1"/>
          <p:nvPr/>
        </p:nvSpPr>
        <p:spPr>
          <a:xfrm>
            <a:off x="8542198" y="5655812"/>
            <a:ext cx="960664" cy="161583"/>
          </a:xfrm>
          <a:prstGeom prst="rect">
            <a:avLst/>
          </a:prstGeom>
          <a:noFill/>
        </p:spPr>
        <p:txBody>
          <a:bodyPr wrap="square" lIns="0" tIns="0" rIns="0" bIns="0" rtlCol="0">
            <a:spAutoFit/>
          </a:bodyPr>
          <a:lstStyle/>
          <a:p>
            <a:pPr algn="ctr"/>
            <a:r>
              <a:rPr lang="en-NZ" sz="1050"/>
              <a:t>n=370</a:t>
            </a:r>
          </a:p>
        </p:txBody>
      </p:sp>
      <p:sp>
        <p:nvSpPr>
          <p:cNvPr id="13" name="Isosceles Triangle 12">
            <a:extLst>
              <a:ext uri="{FF2B5EF4-FFF2-40B4-BE49-F238E27FC236}">
                <a16:creationId xmlns:a16="http://schemas.microsoft.com/office/drawing/2014/main" id="{31659EAC-54C7-8B8E-F69F-E688DED050D5}"/>
              </a:ext>
            </a:extLst>
          </p:cNvPr>
          <p:cNvSpPr/>
          <p:nvPr/>
        </p:nvSpPr>
        <p:spPr bwMode="ltGray">
          <a:xfrm rot="5400000">
            <a:off x="3958449" y="2714174"/>
            <a:ext cx="545693" cy="167052"/>
          </a:xfrm>
          <a:prstGeom prst="triangle">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7" name="TextBox 16">
            <a:extLst>
              <a:ext uri="{FF2B5EF4-FFF2-40B4-BE49-F238E27FC236}">
                <a16:creationId xmlns:a16="http://schemas.microsoft.com/office/drawing/2014/main" id="{732AC1A5-BE02-5541-D582-ACD18AF899FD}"/>
              </a:ext>
            </a:extLst>
          </p:cNvPr>
          <p:cNvSpPr txBox="1"/>
          <p:nvPr/>
        </p:nvSpPr>
        <p:spPr>
          <a:xfrm>
            <a:off x="4552345" y="1818271"/>
            <a:ext cx="4766314" cy="262323"/>
          </a:xfrm>
          <a:prstGeom prst="rect">
            <a:avLst/>
          </a:prstGeom>
          <a:solidFill>
            <a:srgbClr val="16313E"/>
          </a:solidFill>
        </p:spPr>
        <p:txBody>
          <a:bodyPr wrap="square" lIns="0" tIns="0" rIns="0" bIns="0" rtlCol="0" anchor="ctr">
            <a:noAutofit/>
          </a:bodyPr>
          <a:lstStyle/>
          <a:p>
            <a:r>
              <a:rPr lang="en-NZ" sz="1400" b="1">
                <a:solidFill>
                  <a:schemeClr val="bg1"/>
                </a:solidFill>
              </a:rPr>
              <a:t>  Safety net sources</a:t>
            </a:r>
          </a:p>
        </p:txBody>
      </p:sp>
      <p:sp>
        <p:nvSpPr>
          <p:cNvPr id="7" name="Slide Number Placeholder 6">
            <a:extLst>
              <a:ext uri="{FF2B5EF4-FFF2-40B4-BE49-F238E27FC236}">
                <a16:creationId xmlns:a16="http://schemas.microsoft.com/office/drawing/2014/main" id="{8E2AB7DF-C6BE-06E2-E4C3-2BD323CF98C5}"/>
              </a:ext>
            </a:extLst>
          </p:cNvPr>
          <p:cNvSpPr>
            <a:spLocks noGrp="1"/>
          </p:cNvSpPr>
          <p:nvPr>
            <p:ph type="sldNum" sz="quarter" idx="10"/>
          </p:nvPr>
        </p:nvSpPr>
        <p:spPr/>
        <p:txBody>
          <a:bodyPr/>
          <a:lstStyle/>
          <a:p>
            <a:fld id="{4034BEE3-566C-4068-A777-C3A4762E861B}" type="slidenum">
              <a:rPr lang="en-GB" smtClean="0"/>
              <a:pPr/>
              <a:t>29</a:t>
            </a:fld>
            <a:endParaRPr lang="en-GB"/>
          </a:p>
        </p:txBody>
      </p:sp>
    </p:spTree>
    <p:extLst>
      <p:ext uri="{BB962C8B-B14F-4D97-AF65-F5344CB8AC3E}">
        <p14:creationId xmlns:p14="http://schemas.microsoft.com/office/powerpoint/2010/main" val="76872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6F9D32-C082-7F32-8CF6-C0E75101393C}"/>
              </a:ext>
            </a:extLst>
          </p:cNvPr>
          <p:cNvSpPr/>
          <p:nvPr/>
        </p:nvSpPr>
        <p:spPr bwMode="ltGray">
          <a:xfrm>
            <a:off x="360363" y="252663"/>
            <a:ext cx="3152858" cy="5678905"/>
          </a:xfrm>
          <a:prstGeom prst="rect">
            <a:avLst/>
          </a:prstGeom>
          <a:solidFill>
            <a:srgbClr val="C46C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a:p>
        </p:txBody>
      </p:sp>
      <p:sp>
        <p:nvSpPr>
          <p:cNvPr id="14" name="Rectangle 13">
            <a:extLst>
              <a:ext uri="{FF2B5EF4-FFF2-40B4-BE49-F238E27FC236}">
                <a16:creationId xmlns:a16="http://schemas.microsoft.com/office/drawing/2014/main" id="{2BAA63D3-4861-4932-8077-81868572C997}"/>
              </a:ext>
            </a:extLst>
          </p:cNvPr>
          <p:cNvSpPr/>
          <p:nvPr/>
        </p:nvSpPr>
        <p:spPr>
          <a:xfrm>
            <a:off x="581199" y="2386631"/>
            <a:ext cx="2238113" cy="707886"/>
          </a:xfrm>
          <a:prstGeom prst="rect">
            <a:avLst/>
          </a:prstGeom>
        </p:spPr>
        <p:txBody>
          <a:bodyPr wrap="none">
            <a:spAutoFit/>
          </a:bodyPr>
          <a:lstStyle/>
          <a:p>
            <a:r>
              <a:rPr lang="en-NZ" sz="4000">
                <a:solidFill>
                  <a:schemeClr val="bg1"/>
                </a:solidFill>
              </a:rPr>
              <a:t>Contents</a:t>
            </a:r>
          </a:p>
        </p:txBody>
      </p:sp>
      <p:pic>
        <p:nvPicPr>
          <p:cNvPr id="10" name="Picture 4" descr="Image result for nz on air logo">
            <a:extLst>
              <a:ext uri="{FF2B5EF4-FFF2-40B4-BE49-F238E27FC236}">
                <a16:creationId xmlns:a16="http://schemas.microsoft.com/office/drawing/2014/main" id="{74CDC7BF-0F07-F7B8-58A6-5D513BA7E02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8821" y="6152647"/>
            <a:ext cx="1094097" cy="692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creative nz logo transparent">
            <a:extLst>
              <a:ext uri="{FF2B5EF4-FFF2-40B4-BE49-F238E27FC236}">
                <a16:creationId xmlns:a16="http://schemas.microsoft.com/office/drawing/2014/main" id="{3054A110-F5DD-4DD6-C42E-F804CDBAFE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5088" y="6175532"/>
            <a:ext cx="1513898" cy="63433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FAEAF700-6A4C-4069-2340-955435FF3853}"/>
              </a:ext>
            </a:extLst>
          </p:cNvPr>
          <p:cNvCxnSpPr>
            <a:cxnSpLocks/>
          </p:cNvCxnSpPr>
          <p:nvPr/>
        </p:nvCxnSpPr>
        <p:spPr>
          <a:xfrm>
            <a:off x="709815" y="3190680"/>
            <a:ext cx="1008743"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5F2B0CD-BF83-52A1-00DA-72D02D56A072}"/>
              </a:ext>
            </a:extLst>
          </p:cNvPr>
          <p:cNvGrpSpPr/>
          <p:nvPr/>
        </p:nvGrpSpPr>
        <p:grpSpPr>
          <a:xfrm>
            <a:off x="-616514" y="-175377"/>
            <a:ext cx="6053933" cy="6780714"/>
            <a:chOff x="4388240" y="225802"/>
            <a:chExt cx="6357989" cy="7121273"/>
          </a:xfrm>
          <a:solidFill>
            <a:srgbClr val="FFFFFF">
              <a:alpha val="5098"/>
            </a:srgbClr>
          </a:solidFill>
        </p:grpSpPr>
        <p:sp>
          <p:nvSpPr>
            <p:cNvPr id="20" name="Freeform 7">
              <a:extLst>
                <a:ext uri="{FF2B5EF4-FFF2-40B4-BE49-F238E27FC236}">
                  <a16:creationId xmlns:a16="http://schemas.microsoft.com/office/drawing/2014/main" id="{33373BE7-A343-4F47-4BAA-82B5E239C9E2}"/>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21" name="Freeform 8">
              <a:extLst>
                <a:ext uri="{FF2B5EF4-FFF2-40B4-BE49-F238E27FC236}">
                  <a16:creationId xmlns:a16="http://schemas.microsoft.com/office/drawing/2014/main" id="{292FD74B-4B65-4231-24D3-5A80EB8BA634}"/>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22" name="Rectangle 21">
            <a:extLst>
              <a:ext uri="{FF2B5EF4-FFF2-40B4-BE49-F238E27FC236}">
                <a16:creationId xmlns:a16="http://schemas.microsoft.com/office/drawing/2014/main" id="{B7B39A3D-2512-9C4C-90A5-3FEC9C730F82}"/>
              </a:ext>
            </a:extLst>
          </p:cNvPr>
          <p:cNvSpPr/>
          <p:nvPr/>
        </p:nvSpPr>
        <p:spPr bwMode="ltGray">
          <a:xfrm>
            <a:off x="3513222" y="252662"/>
            <a:ext cx="8318416" cy="5678905"/>
          </a:xfrm>
          <a:prstGeom prst="rect">
            <a:avLst/>
          </a:prstGeom>
          <a:solidFill>
            <a:srgbClr val="C46C6F">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a:p>
        </p:txBody>
      </p:sp>
      <p:graphicFrame>
        <p:nvGraphicFramePr>
          <p:cNvPr id="6" name="Table 6">
            <a:extLst>
              <a:ext uri="{FF2B5EF4-FFF2-40B4-BE49-F238E27FC236}">
                <a16:creationId xmlns:a16="http://schemas.microsoft.com/office/drawing/2014/main" id="{2F204C1A-51FF-673A-23E6-C0F7161EC979}"/>
              </a:ext>
            </a:extLst>
          </p:cNvPr>
          <p:cNvGraphicFramePr>
            <a:graphicFrameLocks noGrp="1"/>
          </p:cNvGraphicFramePr>
          <p:nvPr>
            <p:extLst>
              <p:ext uri="{D42A27DB-BD31-4B8C-83A1-F6EECF244321}">
                <p14:modId xmlns:p14="http://schemas.microsoft.com/office/powerpoint/2010/main" val="228502614"/>
              </p:ext>
            </p:extLst>
          </p:nvPr>
        </p:nvGraphicFramePr>
        <p:xfrm>
          <a:off x="3717784" y="127998"/>
          <a:ext cx="3705257" cy="5493029"/>
        </p:xfrm>
        <a:graphic>
          <a:graphicData uri="http://schemas.openxmlformats.org/drawingml/2006/table">
            <a:tbl>
              <a:tblPr firstRow="1" bandRow="1">
                <a:tableStyleId>{2D5ABB26-0587-4C30-8999-92F81FD0307C}</a:tableStyleId>
              </a:tblPr>
              <a:tblGrid>
                <a:gridCol w="2589097">
                  <a:extLst>
                    <a:ext uri="{9D8B030D-6E8A-4147-A177-3AD203B41FA5}">
                      <a16:colId xmlns:a16="http://schemas.microsoft.com/office/drawing/2014/main" val="305484802"/>
                    </a:ext>
                  </a:extLst>
                </a:gridCol>
                <a:gridCol w="558080">
                  <a:extLst>
                    <a:ext uri="{9D8B030D-6E8A-4147-A177-3AD203B41FA5}">
                      <a16:colId xmlns:a16="http://schemas.microsoft.com/office/drawing/2014/main" val="2805157067"/>
                    </a:ext>
                  </a:extLst>
                </a:gridCol>
                <a:gridCol w="558080">
                  <a:extLst>
                    <a:ext uri="{9D8B030D-6E8A-4147-A177-3AD203B41FA5}">
                      <a16:colId xmlns:a16="http://schemas.microsoft.com/office/drawing/2014/main" val="2751192376"/>
                    </a:ext>
                  </a:extLst>
                </a:gridCol>
              </a:tblGrid>
              <a:tr h="845286">
                <a:tc gridSpan="2">
                  <a:txBody>
                    <a:bodyPr/>
                    <a:lstStyle/>
                    <a:p>
                      <a:r>
                        <a:rPr lang="en-NZ" sz="1600" b="1">
                          <a:solidFill>
                            <a:srgbClr val="C46C6F"/>
                          </a:solidFill>
                        </a:rPr>
                        <a:t>1.   </a:t>
                      </a:r>
                      <a:r>
                        <a:rPr lang="en-NZ" sz="1600" b="1"/>
                        <a:t>Key findings</a:t>
                      </a:r>
                    </a:p>
                  </a:txBody>
                  <a:tcPr anchor="ctr"/>
                </a:tc>
                <a:tc hMerge="1">
                  <a:txBody>
                    <a:bodyPr/>
                    <a:lstStyle/>
                    <a:p>
                      <a:pPr algn="r"/>
                      <a:endParaRPr lang="en-NZ" sz="1200"/>
                    </a:p>
                  </a:txBody>
                  <a:tcPr anchor="ctr"/>
                </a:tc>
                <a:tc>
                  <a:txBody>
                    <a:bodyPr/>
                    <a:lstStyle/>
                    <a:p>
                      <a:pPr algn="r"/>
                      <a:r>
                        <a:rPr lang="en-NZ" sz="1200"/>
                        <a:t>6</a:t>
                      </a:r>
                    </a:p>
                  </a:txBody>
                  <a:tcPr anchor="ctr"/>
                </a:tc>
                <a:extLst>
                  <a:ext uri="{0D108BD9-81ED-4DB2-BD59-A6C34878D82A}">
                    <a16:rowId xmlns:a16="http://schemas.microsoft.com/office/drawing/2014/main" val="4259392071"/>
                  </a:ext>
                </a:extLst>
              </a:tr>
              <a:tr h="518792">
                <a:tc gridSpan="2">
                  <a:txBody>
                    <a:bodyPr/>
                    <a:lstStyle/>
                    <a:p>
                      <a:r>
                        <a:rPr lang="en-NZ" sz="1600" b="1">
                          <a:solidFill>
                            <a:srgbClr val="C46C6F"/>
                          </a:solidFill>
                        </a:rPr>
                        <a:t>2.   </a:t>
                      </a:r>
                      <a:r>
                        <a:rPr lang="en-NZ" sz="1600" b="1"/>
                        <a:t>Income and hours</a:t>
                      </a:r>
                    </a:p>
                  </a:txBody>
                  <a:tcPr anchor="ctr"/>
                </a:tc>
                <a:tc hMerge="1">
                  <a:txBody>
                    <a:bodyPr/>
                    <a:lstStyle/>
                    <a:p>
                      <a:pPr algn="r"/>
                      <a:endParaRPr lang="en-NZ" sz="1200"/>
                    </a:p>
                  </a:txBody>
                  <a:tcPr anchor="ctr"/>
                </a:tc>
                <a:tc>
                  <a:txBody>
                    <a:bodyPr/>
                    <a:lstStyle/>
                    <a:p>
                      <a:pPr algn="r"/>
                      <a:r>
                        <a:rPr lang="en-NZ" sz="1200"/>
                        <a:t>8</a:t>
                      </a:r>
                    </a:p>
                  </a:txBody>
                  <a:tcPr anchor="ctr"/>
                </a:tc>
                <a:extLst>
                  <a:ext uri="{0D108BD9-81ED-4DB2-BD59-A6C34878D82A}">
                    <a16:rowId xmlns:a16="http://schemas.microsoft.com/office/drawing/2014/main" val="504031340"/>
                  </a:ext>
                </a:extLst>
              </a:tr>
              <a:tr h="415564">
                <a:tc>
                  <a:txBody>
                    <a:bodyPr/>
                    <a:lstStyle/>
                    <a:p>
                      <a:r>
                        <a:rPr lang="en-NZ" sz="1200" b="0" dirty="0"/>
                        <a:t>        </a:t>
                      </a:r>
                      <a:r>
                        <a:rPr lang="en-NZ" sz="1200" b="1" dirty="0"/>
                        <a:t>3</a:t>
                      </a:r>
                      <a:r>
                        <a:rPr lang="en-NZ" sz="1200" b="0" dirty="0"/>
                        <a:t> Personal income</a:t>
                      </a:r>
                    </a:p>
                  </a:txBody>
                  <a:tcPr anchor="ctr"/>
                </a:tc>
                <a:tc>
                  <a:txBody>
                    <a:bodyPr/>
                    <a:lstStyle/>
                    <a:p>
                      <a:pPr algn="r"/>
                      <a:r>
                        <a:rPr lang="en-NZ" sz="1000"/>
                        <a:t>10</a:t>
                      </a:r>
                    </a:p>
                  </a:txBody>
                  <a:tcPr anchor="ctr"/>
                </a:tc>
                <a:tc>
                  <a:txBody>
                    <a:bodyPr/>
                    <a:lstStyle/>
                    <a:p>
                      <a:pPr algn="r"/>
                      <a:endParaRPr lang="en-NZ" sz="1000"/>
                    </a:p>
                  </a:txBody>
                  <a:tcPr anchor="ctr"/>
                </a:tc>
                <a:extLst>
                  <a:ext uri="{0D108BD9-81ED-4DB2-BD59-A6C34878D82A}">
                    <a16:rowId xmlns:a16="http://schemas.microsoft.com/office/drawing/2014/main" val="1111441660"/>
                  </a:ext>
                </a:extLst>
              </a:tr>
              <a:tr h="447417">
                <a:tc>
                  <a:txBody>
                    <a:bodyPr/>
                    <a:lstStyle/>
                    <a:p>
                      <a:r>
                        <a:rPr lang="en-NZ" sz="1200" b="0" dirty="0"/>
                        <a:t>       </a:t>
                      </a:r>
                      <a:r>
                        <a:rPr lang="en-NZ" sz="1200" b="1" dirty="0"/>
                        <a:t> 4 </a:t>
                      </a:r>
                      <a:r>
                        <a:rPr lang="en-NZ" sz="1200" b="0" dirty="0"/>
                        <a:t>Hours worked</a:t>
                      </a:r>
                    </a:p>
                  </a:txBody>
                  <a:tcPr anchor="ctr"/>
                </a:tc>
                <a:tc>
                  <a:txBody>
                    <a:bodyPr/>
                    <a:lstStyle/>
                    <a:p>
                      <a:pPr algn="r"/>
                      <a:r>
                        <a:rPr lang="en-NZ" sz="1000"/>
                        <a:t>18</a:t>
                      </a:r>
                    </a:p>
                  </a:txBody>
                  <a:tcPr anchor="ctr"/>
                </a:tc>
                <a:tc>
                  <a:txBody>
                    <a:bodyPr/>
                    <a:lstStyle/>
                    <a:p>
                      <a:pPr algn="r"/>
                      <a:endParaRPr lang="en-NZ" sz="1000"/>
                    </a:p>
                  </a:txBody>
                  <a:tcPr anchor="ctr"/>
                </a:tc>
                <a:extLst>
                  <a:ext uri="{0D108BD9-81ED-4DB2-BD59-A6C34878D82A}">
                    <a16:rowId xmlns:a16="http://schemas.microsoft.com/office/drawing/2014/main" val="4103931982"/>
                  </a:ext>
                </a:extLst>
              </a:tr>
              <a:tr h="479271">
                <a:tc>
                  <a:txBody>
                    <a:bodyPr/>
                    <a:lstStyle/>
                    <a:p>
                      <a:r>
                        <a:rPr lang="en-NZ" sz="1200" b="0" dirty="0"/>
                        <a:t>        </a:t>
                      </a:r>
                      <a:r>
                        <a:rPr lang="en-NZ" sz="1200" b="1" dirty="0"/>
                        <a:t>5</a:t>
                      </a:r>
                      <a:r>
                        <a:rPr lang="en-NZ" sz="1200" b="0" dirty="0"/>
                        <a:t> Household income</a:t>
                      </a:r>
                    </a:p>
                  </a:txBody>
                  <a:tcPr anchor="ctr"/>
                </a:tc>
                <a:tc>
                  <a:txBody>
                    <a:bodyPr/>
                    <a:lstStyle/>
                    <a:p>
                      <a:pPr algn="r"/>
                      <a:r>
                        <a:rPr lang="en-NZ" sz="1000"/>
                        <a:t>25</a:t>
                      </a:r>
                    </a:p>
                  </a:txBody>
                  <a:tcPr anchor="ctr"/>
                </a:tc>
                <a:tc>
                  <a:txBody>
                    <a:bodyPr/>
                    <a:lstStyle/>
                    <a:p>
                      <a:pPr algn="r"/>
                      <a:endParaRPr lang="en-NZ" sz="1000"/>
                    </a:p>
                  </a:txBody>
                  <a:tcPr anchor="ctr"/>
                </a:tc>
                <a:extLst>
                  <a:ext uri="{0D108BD9-81ED-4DB2-BD59-A6C34878D82A}">
                    <a16:rowId xmlns:a16="http://schemas.microsoft.com/office/drawing/2014/main" val="3236528825"/>
                  </a:ext>
                </a:extLst>
              </a:tr>
              <a:tr h="1096127">
                <a:tc gridSpan="2">
                  <a:txBody>
                    <a:bodyPr/>
                    <a:lstStyle/>
                    <a:p>
                      <a:r>
                        <a:rPr lang="en-NZ" sz="1600" b="1" dirty="0">
                          <a:solidFill>
                            <a:srgbClr val="C46C6F"/>
                          </a:solidFill>
                        </a:rPr>
                        <a:t>6.    </a:t>
                      </a:r>
                      <a:r>
                        <a:rPr lang="en-NZ" sz="1600" b="1" dirty="0"/>
                        <a:t>Wellbeing and career </a:t>
                      </a:r>
                      <a:br>
                        <a:rPr lang="en-NZ" sz="1600" b="1" dirty="0"/>
                      </a:br>
                      <a:r>
                        <a:rPr lang="en-NZ" sz="1600" b="1" dirty="0"/>
                        <a:t>       satisfaction</a:t>
                      </a:r>
                    </a:p>
                  </a:txBody>
                  <a:tcPr anchor="ctr"/>
                </a:tc>
                <a:tc hMerge="1">
                  <a:txBody>
                    <a:bodyPr/>
                    <a:lstStyle/>
                    <a:p>
                      <a:pPr algn="r"/>
                      <a:endParaRPr lang="en-NZ" sz="1200"/>
                    </a:p>
                  </a:txBody>
                  <a:tcPr anchor="ctr"/>
                </a:tc>
                <a:tc>
                  <a:txBody>
                    <a:bodyPr/>
                    <a:lstStyle/>
                    <a:p>
                      <a:pPr algn="r"/>
                      <a:endParaRPr lang="en-NZ" sz="1800" dirty="0"/>
                    </a:p>
                    <a:p>
                      <a:pPr algn="r"/>
                      <a:r>
                        <a:rPr lang="en-NZ" sz="1200" dirty="0"/>
                        <a:t>31</a:t>
                      </a:r>
                    </a:p>
                  </a:txBody>
                  <a:tcPr anchor="ctr"/>
                </a:tc>
                <a:extLst>
                  <a:ext uri="{0D108BD9-81ED-4DB2-BD59-A6C34878D82A}">
                    <a16:rowId xmlns:a16="http://schemas.microsoft.com/office/drawing/2014/main" val="3341712753"/>
                  </a:ext>
                </a:extLst>
              </a:tr>
              <a:tr h="845286">
                <a:tc gridSpan="2">
                  <a:txBody>
                    <a:bodyPr/>
                    <a:lstStyle/>
                    <a:p>
                      <a:endParaRPr lang="en-NZ" sz="1600" b="1"/>
                    </a:p>
                  </a:txBody>
                  <a:tcPr anchor="ctr"/>
                </a:tc>
                <a:tc hMerge="1">
                  <a:txBody>
                    <a:bodyPr/>
                    <a:lstStyle/>
                    <a:p>
                      <a:pPr algn="r"/>
                      <a:endParaRPr lang="en-NZ" sz="1200"/>
                    </a:p>
                  </a:txBody>
                  <a:tcPr anchor="ctr"/>
                </a:tc>
                <a:tc>
                  <a:txBody>
                    <a:bodyPr/>
                    <a:lstStyle/>
                    <a:p>
                      <a:pPr algn="r"/>
                      <a:endParaRPr lang="en-NZ" sz="1200" dirty="0"/>
                    </a:p>
                  </a:txBody>
                  <a:tcPr anchor="ctr"/>
                </a:tc>
                <a:extLst>
                  <a:ext uri="{0D108BD9-81ED-4DB2-BD59-A6C34878D82A}">
                    <a16:rowId xmlns:a16="http://schemas.microsoft.com/office/drawing/2014/main" val="1412582558"/>
                  </a:ext>
                </a:extLst>
              </a:tr>
              <a:tr h="845286">
                <a:tc gridSpan="2">
                  <a:txBody>
                    <a:bodyPr/>
                    <a:lstStyle/>
                    <a:p>
                      <a:endParaRPr lang="en-NZ" sz="1600" b="1"/>
                    </a:p>
                  </a:txBody>
                  <a:tcPr anchor="ctr"/>
                </a:tc>
                <a:tc hMerge="1">
                  <a:txBody>
                    <a:bodyPr/>
                    <a:lstStyle/>
                    <a:p>
                      <a:endParaRPr lang="en-NZ"/>
                    </a:p>
                  </a:txBody>
                  <a:tcPr/>
                </a:tc>
                <a:tc>
                  <a:txBody>
                    <a:bodyPr/>
                    <a:lstStyle/>
                    <a:p>
                      <a:pPr algn="r"/>
                      <a:endParaRPr lang="en-NZ" sz="1200" dirty="0"/>
                    </a:p>
                  </a:txBody>
                  <a:tcPr anchor="ctr"/>
                </a:tc>
                <a:extLst>
                  <a:ext uri="{0D108BD9-81ED-4DB2-BD59-A6C34878D82A}">
                    <a16:rowId xmlns:a16="http://schemas.microsoft.com/office/drawing/2014/main" val="3100933042"/>
                  </a:ext>
                </a:extLst>
              </a:tr>
            </a:tbl>
          </a:graphicData>
        </a:graphic>
      </p:graphicFrame>
      <p:graphicFrame>
        <p:nvGraphicFramePr>
          <p:cNvPr id="9" name="Table 6">
            <a:extLst>
              <a:ext uri="{FF2B5EF4-FFF2-40B4-BE49-F238E27FC236}">
                <a16:creationId xmlns:a16="http://schemas.microsoft.com/office/drawing/2014/main" id="{670127DB-F21F-6887-9B6E-DCCD9A254D86}"/>
              </a:ext>
            </a:extLst>
          </p:cNvPr>
          <p:cNvGraphicFramePr>
            <a:graphicFrameLocks noGrp="1"/>
          </p:cNvGraphicFramePr>
          <p:nvPr>
            <p:extLst>
              <p:ext uri="{D42A27DB-BD31-4B8C-83A1-F6EECF244321}">
                <p14:modId xmlns:p14="http://schemas.microsoft.com/office/powerpoint/2010/main" val="2898293529"/>
              </p:ext>
            </p:extLst>
          </p:nvPr>
        </p:nvGraphicFramePr>
        <p:xfrm>
          <a:off x="7817943" y="127998"/>
          <a:ext cx="3705258" cy="3381144"/>
        </p:xfrm>
        <a:graphic>
          <a:graphicData uri="http://schemas.openxmlformats.org/drawingml/2006/table">
            <a:tbl>
              <a:tblPr firstRow="1" bandRow="1">
                <a:tableStyleId>{2D5ABB26-0587-4C30-8999-92F81FD0307C}</a:tableStyleId>
              </a:tblPr>
              <a:tblGrid>
                <a:gridCol w="3177766">
                  <a:extLst>
                    <a:ext uri="{9D8B030D-6E8A-4147-A177-3AD203B41FA5}">
                      <a16:colId xmlns:a16="http://schemas.microsoft.com/office/drawing/2014/main" val="305484802"/>
                    </a:ext>
                  </a:extLst>
                </a:gridCol>
                <a:gridCol w="527492">
                  <a:extLst>
                    <a:ext uri="{9D8B030D-6E8A-4147-A177-3AD203B41FA5}">
                      <a16:colId xmlns:a16="http://schemas.microsoft.com/office/drawing/2014/main" val="2751192376"/>
                    </a:ext>
                  </a:extLst>
                </a:gridCol>
              </a:tblGrid>
              <a:tr h="845286">
                <a:tc>
                  <a:txBody>
                    <a:bodyPr/>
                    <a:lstStyle/>
                    <a:p>
                      <a:r>
                        <a:rPr lang="en-NZ" sz="1600" b="1" dirty="0">
                          <a:solidFill>
                            <a:srgbClr val="C46C6F"/>
                          </a:solidFill>
                        </a:rPr>
                        <a:t>11.   </a:t>
                      </a:r>
                      <a:r>
                        <a:rPr lang="en-NZ" sz="1600" b="1" dirty="0"/>
                        <a:t>The gig economy</a:t>
                      </a:r>
                    </a:p>
                  </a:txBody>
                  <a:tcPr anchor="ctr"/>
                </a:tc>
                <a:tc>
                  <a:txBody>
                    <a:bodyPr/>
                    <a:lstStyle/>
                    <a:p>
                      <a:pPr algn="r"/>
                      <a:r>
                        <a:rPr lang="en-NZ" sz="1200" dirty="0"/>
                        <a:t>55</a:t>
                      </a:r>
                    </a:p>
                  </a:txBody>
                  <a:tcPr anchor="ctr"/>
                </a:tc>
                <a:extLst>
                  <a:ext uri="{0D108BD9-81ED-4DB2-BD59-A6C34878D82A}">
                    <a16:rowId xmlns:a16="http://schemas.microsoft.com/office/drawing/2014/main" val="125486935"/>
                  </a:ext>
                </a:extLst>
              </a:tr>
              <a:tr h="845286">
                <a:tc>
                  <a:txBody>
                    <a:bodyPr/>
                    <a:lstStyle/>
                    <a:p>
                      <a:r>
                        <a:rPr lang="en-NZ" sz="1600" b="1" kern="1200" dirty="0">
                          <a:solidFill>
                            <a:srgbClr val="C46C6F"/>
                          </a:solidFill>
                          <a:latin typeface="+mn-lt"/>
                          <a:ea typeface="+mn-ea"/>
                          <a:cs typeface="+mn-cs"/>
                        </a:rPr>
                        <a:t>12.   </a:t>
                      </a:r>
                      <a:r>
                        <a:rPr lang="en-US" sz="1600" b="1" dirty="0">
                          <a:solidFill>
                            <a:srgbClr val="000000"/>
                          </a:solidFill>
                        </a:rPr>
                        <a:t>Contractual arrangements </a:t>
                      </a:r>
                      <a:br>
                        <a:rPr lang="en-US" sz="1600" b="1" dirty="0">
                          <a:solidFill>
                            <a:srgbClr val="000000"/>
                          </a:solidFill>
                        </a:rPr>
                      </a:br>
                      <a:r>
                        <a:rPr lang="en-US" sz="1600" b="1" dirty="0">
                          <a:solidFill>
                            <a:srgbClr val="000000"/>
                          </a:solidFill>
                        </a:rPr>
                        <a:t>        and understanding of </a:t>
                      </a:r>
                      <a:br>
                        <a:rPr lang="en-US" sz="1600" b="1" dirty="0">
                          <a:solidFill>
                            <a:srgbClr val="000000"/>
                          </a:solidFill>
                        </a:rPr>
                      </a:br>
                      <a:r>
                        <a:rPr lang="en-US" sz="1600" b="1" dirty="0">
                          <a:solidFill>
                            <a:srgbClr val="000000"/>
                          </a:solidFill>
                        </a:rPr>
                        <a:t>        Intellectual Property</a:t>
                      </a:r>
                      <a:endParaRPr lang="en-NZ" sz="1600" b="1" dirty="0"/>
                    </a:p>
                  </a:txBody>
                  <a:tcPr anchor="ctr"/>
                </a:tc>
                <a:tc>
                  <a:txBody>
                    <a:bodyPr/>
                    <a:lstStyle/>
                    <a:p>
                      <a:pPr algn="r"/>
                      <a:endParaRPr lang="en-NZ" sz="1200" dirty="0"/>
                    </a:p>
                    <a:p>
                      <a:pPr algn="r"/>
                      <a:endParaRPr lang="en-NZ" sz="1200" dirty="0"/>
                    </a:p>
                    <a:p>
                      <a:pPr algn="r"/>
                      <a:endParaRPr lang="en-NZ" sz="1200" dirty="0"/>
                    </a:p>
                    <a:p>
                      <a:pPr algn="r"/>
                      <a:r>
                        <a:rPr lang="en-NZ" sz="1200" dirty="0"/>
                        <a:t>60</a:t>
                      </a:r>
                    </a:p>
                  </a:txBody>
                  <a:tcPr anchor="ctr"/>
                </a:tc>
                <a:extLst>
                  <a:ext uri="{0D108BD9-81ED-4DB2-BD59-A6C34878D82A}">
                    <a16:rowId xmlns:a16="http://schemas.microsoft.com/office/drawing/2014/main" val="395487313"/>
                  </a:ext>
                </a:extLst>
              </a:tr>
              <a:tr h="845286">
                <a:tc>
                  <a:txBody>
                    <a:bodyPr/>
                    <a:lstStyle/>
                    <a:p>
                      <a:r>
                        <a:rPr lang="en-NZ" sz="1600" b="1" dirty="0">
                          <a:solidFill>
                            <a:srgbClr val="C46C6F"/>
                          </a:solidFill>
                        </a:rPr>
                        <a:t>13.   </a:t>
                      </a:r>
                      <a:r>
                        <a:rPr lang="en-NZ" sz="1600" b="1" dirty="0">
                          <a:solidFill>
                            <a:srgbClr val="000000"/>
                          </a:solidFill>
                        </a:rPr>
                        <a:t>Glossary</a:t>
                      </a:r>
                    </a:p>
                  </a:txBody>
                  <a:tcPr anchor="ctr"/>
                </a:tc>
                <a:tc>
                  <a:txBody>
                    <a:bodyPr/>
                    <a:lstStyle/>
                    <a:p>
                      <a:pPr algn="r"/>
                      <a:r>
                        <a:rPr lang="en-NZ" sz="1200" dirty="0"/>
                        <a:t>64</a:t>
                      </a:r>
                    </a:p>
                  </a:txBody>
                  <a:tcPr anchor="ctr"/>
                </a:tc>
                <a:extLst>
                  <a:ext uri="{0D108BD9-81ED-4DB2-BD59-A6C34878D82A}">
                    <a16:rowId xmlns:a16="http://schemas.microsoft.com/office/drawing/2014/main" val="1412582558"/>
                  </a:ext>
                </a:extLst>
              </a:tr>
              <a:tr h="845286">
                <a:tc>
                  <a:txBody>
                    <a:bodyPr/>
                    <a:lstStyle/>
                    <a:p>
                      <a:r>
                        <a:rPr lang="en-NZ" sz="1600" b="1" dirty="0">
                          <a:solidFill>
                            <a:srgbClr val="C46C6F"/>
                          </a:solidFill>
                        </a:rPr>
                        <a:t>14.   </a:t>
                      </a:r>
                      <a:r>
                        <a:rPr lang="en-NZ" sz="1600" b="1" dirty="0">
                          <a:solidFill>
                            <a:srgbClr val="000000"/>
                          </a:solidFill>
                        </a:rPr>
                        <a:t>Appendix</a:t>
                      </a:r>
                    </a:p>
                  </a:txBody>
                  <a:tcPr anchor="ctr"/>
                </a:tc>
                <a:tc>
                  <a:txBody>
                    <a:bodyPr/>
                    <a:lstStyle/>
                    <a:p>
                      <a:pPr algn="r"/>
                      <a:r>
                        <a:rPr lang="en-NZ" sz="1200" dirty="0"/>
                        <a:t>66</a:t>
                      </a:r>
                    </a:p>
                  </a:txBody>
                  <a:tcPr anchor="ctr"/>
                </a:tc>
                <a:extLst>
                  <a:ext uri="{0D108BD9-81ED-4DB2-BD59-A6C34878D82A}">
                    <a16:rowId xmlns:a16="http://schemas.microsoft.com/office/drawing/2014/main" val="2388534568"/>
                  </a:ext>
                </a:extLst>
              </a:tr>
            </a:tbl>
          </a:graphicData>
        </a:graphic>
      </p:graphicFrame>
      <p:cxnSp>
        <p:nvCxnSpPr>
          <p:cNvPr id="16" name="Straight Connector 15">
            <a:extLst>
              <a:ext uri="{FF2B5EF4-FFF2-40B4-BE49-F238E27FC236}">
                <a16:creationId xmlns:a16="http://schemas.microsoft.com/office/drawing/2014/main" id="{A46209B1-D6E4-3DCB-E7FB-45510D8E51F4}"/>
              </a:ext>
            </a:extLst>
          </p:cNvPr>
          <p:cNvCxnSpPr>
            <a:cxnSpLocks/>
          </p:cNvCxnSpPr>
          <p:nvPr/>
        </p:nvCxnSpPr>
        <p:spPr>
          <a:xfrm>
            <a:off x="7622704" y="393405"/>
            <a:ext cx="0" cy="53853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1CAFEF-967B-62D1-00F9-A237B1BD9B0B}"/>
              </a:ext>
            </a:extLst>
          </p:cNvPr>
          <p:cNvCxnSpPr>
            <a:cxnSpLocks/>
          </p:cNvCxnSpPr>
          <p:nvPr/>
        </p:nvCxnSpPr>
        <p:spPr>
          <a:xfrm>
            <a:off x="5437419" y="617946"/>
            <a:ext cx="1633232" cy="0"/>
          </a:xfrm>
          <a:prstGeom prst="line">
            <a:avLst/>
          </a:prstGeom>
          <a:ln w="19050">
            <a:solidFill>
              <a:srgbClr val="C46C6F"/>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CD5A4A-BB6E-1D31-30E4-2012E8E52FA8}"/>
              </a:ext>
            </a:extLst>
          </p:cNvPr>
          <p:cNvCxnSpPr>
            <a:cxnSpLocks/>
          </p:cNvCxnSpPr>
          <p:nvPr/>
        </p:nvCxnSpPr>
        <p:spPr>
          <a:xfrm>
            <a:off x="6014523" y="1296956"/>
            <a:ext cx="1056128" cy="0"/>
          </a:xfrm>
          <a:prstGeom prst="line">
            <a:avLst/>
          </a:prstGeom>
          <a:ln w="19050">
            <a:solidFill>
              <a:srgbClr val="C46C6F"/>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6534D2-682C-7D5B-70DA-55E10F591C0A}"/>
              </a:ext>
            </a:extLst>
          </p:cNvPr>
          <p:cNvCxnSpPr>
            <a:cxnSpLocks/>
          </p:cNvCxnSpPr>
          <p:nvPr/>
        </p:nvCxnSpPr>
        <p:spPr>
          <a:xfrm>
            <a:off x="5437419" y="3578426"/>
            <a:ext cx="1633232" cy="0"/>
          </a:xfrm>
          <a:prstGeom prst="line">
            <a:avLst/>
          </a:prstGeom>
          <a:ln w="19050">
            <a:solidFill>
              <a:srgbClr val="C46C6F"/>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8E7FE4-8D3E-F0FB-FB9A-5C858FDA9DB2}"/>
              </a:ext>
            </a:extLst>
          </p:cNvPr>
          <p:cNvCxnSpPr>
            <a:cxnSpLocks/>
          </p:cNvCxnSpPr>
          <p:nvPr/>
        </p:nvCxnSpPr>
        <p:spPr>
          <a:xfrm>
            <a:off x="10037136" y="626960"/>
            <a:ext cx="1029710" cy="0"/>
          </a:xfrm>
          <a:prstGeom prst="line">
            <a:avLst/>
          </a:prstGeom>
          <a:ln w="19050">
            <a:solidFill>
              <a:srgbClr val="C46C6F"/>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9DD7572-A3C3-34BB-AD42-6711EF9F0222}"/>
              </a:ext>
            </a:extLst>
          </p:cNvPr>
          <p:cNvCxnSpPr>
            <a:cxnSpLocks/>
          </p:cNvCxnSpPr>
          <p:nvPr/>
        </p:nvCxnSpPr>
        <p:spPr>
          <a:xfrm>
            <a:off x="9243588" y="2301953"/>
            <a:ext cx="1801992" cy="0"/>
          </a:xfrm>
          <a:prstGeom prst="line">
            <a:avLst/>
          </a:prstGeom>
          <a:ln w="19050">
            <a:solidFill>
              <a:srgbClr val="C46C6F"/>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9AE2842-DFD3-D13C-17C6-0EEA19C627F1}"/>
              </a:ext>
            </a:extLst>
          </p:cNvPr>
          <p:cNvCxnSpPr>
            <a:cxnSpLocks/>
          </p:cNvCxnSpPr>
          <p:nvPr/>
        </p:nvCxnSpPr>
        <p:spPr>
          <a:xfrm>
            <a:off x="9243588" y="3143925"/>
            <a:ext cx="1801992" cy="0"/>
          </a:xfrm>
          <a:prstGeom prst="line">
            <a:avLst/>
          </a:prstGeom>
          <a:ln w="19050">
            <a:solidFill>
              <a:srgbClr val="C46C6F"/>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CC27D75-012B-2905-BFDE-286E5C0CE0E4}"/>
              </a:ext>
            </a:extLst>
          </p:cNvPr>
          <p:cNvCxnSpPr>
            <a:cxnSpLocks/>
          </p:cNvCxnSpPr>
          <p:nvPr/>
        </p:nvCxnSpPr>
        <p:spPr>
          <a:xfrm>
            <a:off x="5655407" y="1749627"/>
            <a:ext cx="883616" cy="0"/>
          </a:xfrm>
          <a:prstGeom prst="line">
            <a:avLst/>
          </a:prstGeom>
          <a:ln w="1270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7C7B20-84DA-345E-28EE-8A61CE5C84F7}"/>
              </a:ext>
            </a:extLst>
          </p:cNvPr>
          <p:cNvCxnSpPr>
            <a:cxnSpLocks/>
          </p:cNvCxnSpPr>
          <p:nvPr/>
        </p:nvCxnSpPr>
        <p:spPr>
          <a:xfrm>
            <a:off x="5437419" y="2175140"/>
            <a:ext cx="1101604" cy="0"/>
          </a:xfrm>
          <a:prstGeom prst="line">
            <a:avLst/>
          </a:prstGeom>
          <a:ln w="1270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EC369A7-17F7-428F-4DA2-E21D4088689B}"/>
              </a:ext>
            </a:extLst>
          </p:cNvPr>
          <p:cNvCxnSpPr>
            <a:cxnSpLocks/>
          </p:cNvCxnSpPr>
          <p:nvPr/>
        </p:nvCxnSpPr>
        <p:spPr>
          <a:xfrm>
            <a:off x="5810468" y="2634244"/>
            <a:ext cx="728555" cy="0"/>
          </a:xfrm>
          <a:prstGeom prst="line">
            <a:avLst/>
          </a:prstGeom>
          <a:ln w="1270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graphicFrame>
        <p:nvGraphicFramePr>
          <p:cNvPr id="35" name="Table 34">
            <a:extLst>
              <a:ext uri="{FF2B5EF4-FFF2-40B4-BE49-F238E27FC236}">
                <a16:creationId xmlns:a16="http://schemas.microsoft.com/office/drawing/2014/main" id="{8BD76150-6135-2674-5136-A679F20F3406}"/>
              </a:ext>
            </a:extLst>
          </p:cNvPr>
          <p:cNvGraphicFramePr>
            <a:graphicFrameLocks noGrp="1"/>
          </p:cNvGraphicFramePr>
          <p:nvPr>
            <p:extLst>
              <p:ext uri="{D42A27DB-BD31-4B8C-83A1-F6EECF244321}">
                <p14:modId xmlns:p14="http://schemas.microsoft.com/office/powerpoint/2010/main" val="1693590934"/>
              </p:ext>
            </p:extLst>
          </p:nvPr>
        </p:nvGraphicFramePr>
        <p:xfrm>
          <a:off x="3722208" y="3804472"/>
          <a:ext cx="3705258" cy="2143966"/>
        </p:xfrm>
        <a:graphic>
          <a:graphicData uri="http://schemas.openxmlformats.org/drawingml/2006/table">
            <a:tbl>
              <a:tblPr firstRow="1" bandRow="1">
                <a:tableStyleId>{2D5ABB26-0587-4C30-8999-92F81FD0307C}</a:tableStyleId>
              </a:tblPr>
              <a:tblGrid>
                <a:gridCol w="2551344">
                  <a:extLst>
                    <a:ext uri="{9D8B030D-6E8A-4147-A177-3AD203B41FA5}">
                      <a16:colId xmlns:a16="http://schemas.microsoft.com/office/drawing/2014/main" val="2194853164"/>
                    </a:ext>
                  </a:extLst>
                </a:gridCol>
                <a:gridCol w="626422">
                  <a:extLst>
                    <a:ext uri="{9D8B030D-6E8A-4147-A177-3AD203B41FA5}">
                      <a16:colId xmlns:a16="http://schemas.microsoft.com/office/drawing/2014/main" val="77168307"/>
                    </a:ext>
                  </a:extLst>
                </a:gridCol>
                <a:gridCol w="527492">
                  <a:extLst>
                    <a:ext uri="{9D8B030D-6E8A-4147-A177-3AD203B41FA5}">
                      <a16:colId xmlns:a16="http://schemas.microsoft.com/office/drawing/2014/main" val="1274782313"/>
                    </a:ext>
                  </a:extLst>
                </a:gridCol>
              </a:tblGrid>
              <a:tr h="698044">
                <a:tc gridSpan="2">
                  <a:txBody>
                    <a:bodyPr/>
                    <a:lstStyle/>
                    <a:p>
                      <a:r>
                        <a:rPr lang="en-NZ" sz="1600" b="1" dirty="0">
                          <a:solidFill>
                            <a:srgbClr val="C46C6F"/>
                          </a:solidFill>
                        </a:rPr>
                        <a:t>7.   </a:t>
                      </a:r>
                      <a:r>
                        <a:rPr lang="en-NZ" sz="1600" b="1" dirty="0">
                          <a:solidFill>
                            <a:srgbClr val="000000"/>
                          </a:solidFill>
                        </a:rPr>
                        <a:t>Opportunities in   </a:t>
                      </a:r>
                      <a:br>
                        <a:rPr lang="en-NZ" sz="1600" b="1" dirty="0">
                          <a:solidFill>
                            <a:srgbClr val="000000"/>
                          </a:solidFill>
                        </a:rPr>
                      </a:br>
                      <a:r>
                        <a:rPr lang="en-NZ" sz="1600" b="1" dirty="0">
                          <a:solidFill>
                            <a:srgbClr val="000000"/>
                          </a:solidFill>
                        </a:rPr>
                        <a:t>      Aotearoa New Zealand</a:t>
                      </a:r>
                    </a:p>
                  </a:txBody>
                  <a:tcPr anchor="ctr"/>
                </a:tc>
                <a:tc hMerge="1">
                  <a:txBody>
                    <a:bodyPr/>
                    <a:lstStyle/>
                    <a:p>
                      <a:pPr algn="r"/>
                      <a:endParaRPr lang="en-NZ" sz="1200"/>
                    </a:p>
                  </a:txBody>
                  <a:tcPr anchor="ctr"/>
                </a:tc>
                <a:tc>
                  <a:txBody>
                    <a:bodyPr/>
                    <a:lstStyle/>
                    <a:p>
                      <a:pPr algn="r"/>
                      <a:endParaRPr lang="en-NZ" sz="1800" dirty="0"/>
                    </a:p>
                    <a:p>
                      <a:pPr algn="r"/>
                      <a:r>
                        <a:rPr lang="en-NZ" sz="1200" dirty="0"/>
                        <a:t>38</a:t>
                      </a:r>
                    </a:p>
                  </a:txBody>
                  <a:tcPr anchor="ctr"/>
                </a:tc>
                <a:extLst>
                  <a:ext uri="{0D108BD9-81ED-4DB2-BD59-A6C34878D82A}">
                    <a16:rowId xmlns:a16="http://schemas.microsoft.com/office/drawing/2014/main" val="1208403706"/>
                  </a:ext>
                </a:extLst>
              </a:tr>
              <a:tr h="415564">
                <a:tc>
                  <a:txBody>
                    <a:bodyPr/>
                    <a:lstStyle/>
                    <a:p>
                      <a:r>
                        <a:rPr lang="en-NZ" sz="1200" b="0" dirty="0"/>
                        <a:t>        </a:t>
                      </a:r>
                      <a:r>
                        <a:rPr lang="en-NZ" sz="1200" b="1" dirty="0"/>
                        <a:t>8</a:t>
                      </a:r>
                      <a:r>
                        <a:rPr lang="en-NZ" sz="1200" b="0" dirty="0"/>
                        <a:t> Career prospects</a:t>
                      </a:r>
                    </a:p>
                  </a:txBody>
                  <a:tcPr anchor="ctr"/>
                </a:tc>
                <a:tc>
                  <a:txBody>
                    <a:bodyPr/>
                    <a:lstStyle/>
                    <a:p>
                      <a:pPr algn="r"/>
                      <a:r>
                        <a:rPr lang="en-NZ" sz="1000" dirty="0"/>
                        <a:t>40</a:t>
                      </a:r>
                    </a:p>
                  </a:txBody>
                  <a:tcPr anchor="ctr"/>
                </a:tc>
                <a:tc>
                  <a:txBody>
                    <a:bodyPr/>
                    <a:lstStyle/>
                    <a:p>
                      <a:pPr algn="r"/>
                      <a:endParaRPr lang="en-NZ" sz="1000"/>
                    </a:p>
                  </a:txBody>
                  <a:tcPr anchor="ctr"/>
                </a:tc>
                <a:extLst>
                  <a:ext uri="{0D108BD9-81ED-4DB2-BD59-A6C34878D82A}">
                    <a16:rowId xmlns:a16="http://schemas.microsoft.com/office/drawing/2014/main" val="4102965612"/>
                  </a:ext>
                </a:extLst>
              </a:tr>
              <a:tr h="551087">
                <a:tc>
                  <a:txBody>
                    <a:bodyPr/>
                    <a:lstStyle/>
                    <a:p>
                      <a:r>
                        <a:rPr lang="en-NZ" sz="1200" b="0" dirty="0"/>
                        <a:t>       </a:t>
                      </a:r>
                      <a:r>
                        <a:rPr lang="en-NZ" sz="1200" b="1" dirty="0"/>
                        <a:t> 9 </a:t>
                      </a:r>
                      <a:r>
                        <a:rPr lang="en-NZ" sz="1200" b="0" dirty="0"/>
                        <a:t>Development and training </a:t>
                      </a:r>
                      <a:br>
                        <a:rPr lang="en-NZ" sz="1200" b="0" dirty="0"/>
                      </a:br>
                      <a:r>
                        <a:rPr lang="en-NZ" sz="1200" b="0" dirty="0"/>
                        <a:t>              opportunities</a:t>
                      </a:r>
                    </a:p>
                  </a:txBody>
                  <a:tcPr anchor="ctr"/>
                </a:tc>
                <a:tc>
                  <a:txBody>
                    <a:bodyPr/>
                    <a:lstStyle/>
                    <a:p>
                      <a:pPr algn="r"/>
                      <a:endParaRPr lang="en-NZ" sz="1200" dirty="0"/>
                    </a:p>
                    <a:p>
                      <a:pPr algn="r"/>
                      <a:r>
                        <a:rPr lang="en-NZ" sz="1000" dirty="0"/>
                        <a:t>44</a:t>
                      </a:r>
                    </a:p>
                  </a:txBody>
                  <a:tcPr anchor="ctr"/>
                </a:tc>
                <a:tc>
                  <a:txBody>
                    <a:bodyPr/>
                    <a:lstStyle/>
                    <a:p>
                      <a:pPr algn="r"/>
                      <a:endParaRPr lang="en-NZ" sz="1000"/>
                    </a:p>
                  </a:txBody>
                  <a:tcPr anchor="ctr"/>
                </a:tc>
                <a:extLst>
                  <a:ext uri="{0D108BD9-81ED-4DB2-BD59-A6C34878D82A}">
                    <a16:rowId xmlns:a16="http://schemas.microsoft.com/office/drawing/2014/main" val="1751125982"/>
                  </a:ext>
                </a:extLst>
              </a:tr>
              <a:tr h="479271">
                <a:tc>
                  <a:txBody>
                    <a:bodyPr/>
                    <a:lstStyle/>
                    <a:p>
                      <a:r>
                        <a:rPr lang="en-NZ" sz="1200" b="0" dirty="0"/>
                        <a:t>        </a:t>
                      </a:r>
                      <a:r>
                        <a:rPr lang="en-NZ" sz="1200" b="1" dirty="0"/>
                        <a:t>10</a:t>
                      </a:r>
                      <a:r>
                        <a:rPr lang="en-NZ" sz="1200" b="0" dirty="0"/>
                        <a:t> Overseas experience</a:t>
                      </a:r>
                    </a:p>
                  </a:txBody>
                  <a:tcPr anchor="ctr"/>
                </a:tc>
                <a:tc>
                  <a:txBody>
                    <a:bodyPr/>
                    <a:lstStyle/>
                    <a:p>
                      <a:pPr algn="r"/>
                      <a:r>
                        <a:rPr lang="en-NZ" sz="1000" dirty="0"/>
                        <a:t>51</a:t>
                      </a:r>
                    </a:p>
                  </a:txBody>
                  <a:tcPr anchor="ctr"/>
                </a:tc>
                <a:tc>
                  <a:txBody>
                    <a:bodyPr/>
                    <a:lstStyle/>
                    <a:p>
                      <a:pPr algn="r"/>
                      <a:endParaRPr lang="en-NZ" sz="1000" dirty="0"/>
                    </a:p>
                  </a:txBody>
                  <a:tcPr anchor="ctr"/>
                </a:tc>
                <a:extLst>
                  <a:ext uri="{0D108BD9-81ED-4DB2-BD59-A6C34878D82A}">
                    <a16:rowId xmlns:a16="http://schemas.microsoft.com/office/drawing/2014/main" val="80544983"/>
                  </a:ext>
                </a:extLst>
              </a:tr>
            </a:tbl>
          </a:graphicData>
        </a:graphic>
      </p:graphicFrame>
      <p:cxnSp>
        <p:nvCxnSpPr>
          <p:cNvPr id="38" name="Straight Connector 37">
            <a:extLst>
              <a:ext uri="{FF2B5EF4-FFF2-40B4-BE49-F238E27FC236}">
                <a16:creationId xmlns:a16="http://schemas.microsoft.com/office/drawing/2014/main" id="{195D875D-0535-5316-C2C9-092E84247530}"/>
              </a:ext>
            </a:extLst>
          </p:cNvPr>
          <p:cNvCxnSpPr>
            <a:cxnSpLocks/>
          </p:cNvCxnSpPr>
          <p:nvPr/>
        </p:nvCxnSpPr>
        <p:spPr>
          <a:xfrm>
            <a:off x="6362700" y="4362535"/>
            <a:ext cx="634296" cy="0"/>
          </a:xfrm>
          <a:prstGeom prst="line">
            <a:avLst/>
          </a:prstGeom>
          <a:ln w="19050">
            <a:solidFill>
              <a:srgbClr val="C46C6F"/>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37AB8E4-54E9-DD44-BC3A-9FB8187BFBBA}"/>
              </a:ext>
            </a:extLst>
          </p:cNvPr>
          <p:cNvCxnSpPr>
            <a:cxnSpLocks/>
          </p:cNvCxnSpPr>
          <p:nvPr/>
        </p:nvCxnSpPr>
        <p:spPr>
          <a:xfrm>
            <a:off x="5689937" y="4768296"/>
            <a:ext cx="844980" cy="0"/>
          </a:xfrm>
          <a:prstGeom prst="line">
            <a:avLst/>
          </a:prstGeom>
          <a:ln w="1270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1B77ED-AB01-6298-DC1D-F432F3A36856}"/>
              </a:ext>
            </a:extLst>
          </p:cNvPr>
          <p:cNvCxnSpPr>
            <a:cxnSpLocks/>
          </p:cNvCxnSpPr>
          <p:nvPr/>
        </p:nvCxnSpPr>
        <p:spPr>
          <a:xfrm>
            <a:off x="5385127" y="5356771"/>
            <a:ext cx="1149790" cy="0"/>
          </a:xfrm>
          <a:prstGeom prst="line">
            <a:avLst/>
          </a:prstGeom>
          <a:ln w="1270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C1F8F-D0B0-5F41-626E-9927DAC76E9A}"/>
              </a:ext>
            </a:extLst>
          </p:cNvPr>
          <p:cNvCxnSpPr>
            <a:cxnSpLocks/>
          </p:cNvCxnSpPr>
          <p:nvPr/>
        </p:nvCxnSpPr>
        <p:spPr>
          <a:xfrm>
            <a:off x="5960022" y="5778802"/>
            <a:ext cx="574895" cy="0"/>
          </a:xfrm>
          <a:prstGeom prst="line">
            <a:avLst/>
          </a:prstGeom>
          <a:ln w="12700">
            <a:solidFill>
              <a:schemeClr val="bg1">
                <a:lumMod val="6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B29473F-FA60-C329-99AD-DD6DD880259D}"/>
              </a:ext>
            </a:extLst>
          </p:cNvPr>
          <p:cNvCxnSpPr>
            <a:cxnSpLocks/>
          </p:cNvCxnSpPr>
          <p:nvPr/>
        </p:nvCxnSpPr>
        <p:spPr>
          <a:xfrm>
            <a:off x="10401300" y="1710281"/>
            <a:ext cx="654913" cy="0"/>
          </a:xfrm>
          <a:prstGeom prst="line">
            <a:avLst/>
          </a:prstGeom>
          <a:ln w="19050">
            <a:solidFill>
              <a:srgbClr val="C46C6F"/>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95F4CF4-48B6-74E9-370E-60662919FFDF}"/>
              </a:ext>
            </a:extLst>
          </p:cNvPr>
          <p:cNvSpPr>
            <a:spLocks noGrp="1"/>
          </p:cNvSpPr>
          <p:nvPr>
            <p:ph type="sldNum" sz="quarter" idx="10"/>
          </p:nvPr>
        </p:nvSpPr>
        <p:spPr/>
        <p:txBody>
          <a:bodyPr/>
          <a:lstStyle/>
          <a:p>
            <a:fld id="{4034BEE3-566C-4068-A777-C3A4762E861B}" type="slidenum">
              <a:rPr lang="en-GB" smtClean="0"/>
              <a:pPr/>
              <a:t>3</a:t>
            </a:fld>
            <a:endParaRPr lang="en-GB"/>
          </a:p>
        </p:txBody>
      </p:sp>
    </p:spTree>
    <p:extLst>
      <p:ext uri="{BB962C8B-B14F-4D97-AF65-F5344CB8AC3E}">
        <p14:creationId xmlns:p14="http://schemas.microsoft.com/office/powerpoint/2010/main" val="214104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FC37C9-DC65-14FB-AEE2-99F74C5CF117}"/>
              </a:ext>
            </a:extLst>
          </p:cNvPr>
          <p:cNvSpPr/>
          <p:nvPr/>
        </p:nvSpPr>
        <p:spPr>
          <a:xfrm>
            <a:off x="359999" y="875599"/>
            <a:ext cx="11466876" cy="617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3" name="Title 2"/>
          <p:cNvSpPr>
            <a:spLocks noGrp="1"/>
          </p:cNvSpPr>
          <p:nvPr>
            <p:ph type="title"/>
          </p:nvPr>
        </p:nvSpPr>
        <p:spPr/>
        <p:txBody>
          <a:bodyPr/>
          <a:lstStyle/>
          <a:p>
            <a:r>
              <a:rPr lang="en-NZ" dirty="0"/>
              <a:t>Support for ideas to provide financial protections</a:t>
            </a:r>
          </a:p>
        </p:txBody>
      </p:sp>
      <p:sp>
        <p:nvSpPr>
          <p:cNvPr id="4" name="Text Placeholder 3"/>
          <p:cNvSpPr>
            <a:spLocks noGrp="1"/>
          </p:cNvSpPr>
          <p:nvPr>
            <p:ph type="body" sz="quarter" idx="12"/>
          </p:nvPr>
        </p:nvSpPr>
        <p:spPr>
          <a:xfrm>
            <a:off x="457199" y="899058"/>
            <a:ext cx="11206717" cy="396000"/>
          </a:xfrm>
        </p:spPr>
        <p:txBody>
          <a:bodyPr/>
          <a:lstStyle/>
          <a:p>
            <a:r>
              <a:rPr lang="en-NZ" dirty="0"/>
              <a:t>We asked Creative Professionals which of the below ideas would work best to protect them from fluctuations in their income. The idea with the most support is a Basic Income for Creative Professionals (55%), followed by greater funding from Creative New Zealand and NZ On Air (19%). Very few (3%) want to see increases to Government benefits.</a:t>
            </a:r>
          </a:p>
        </p:txBody>
      </p:sp>
      <p:sp>
        <p:nvSpPr>
          <p:cNvPr id="5" name="Text Placeholder 4"/>
          <p:cNvSpPr>
            <a:spLocks noGrp="1"/>
          </p:cNvSpPr>
          <p:nvPr>
            <p:ph type="body" sz="quarter" idx="4294967295"/>
          </p:nvPr>
        </p:nvSpPr>
        <p:spPr>
          <a:xfrm>
            <a:off x="5639796" y="6311900"/>
            <a:ext cx="5570282" cy="252413"/>
          </a:xfrm>
        </p:spPr>
        <p:txBody>
          <a:bodyPr/>
          <a:lstStyle/>
          <a:p>
            <a:pPr>
              <a:spcBef>
                <a:spcPts val="0"/>
              </a:spcBef>
            </a:pPr>
            <a:r>
              <a:rPr lang="en-NZ" sz="800" dirty="0"/>
              <a:t>Source: F18. Which of the below ideas would work best to protect you from earning a low income or against fluctuations in your income?</a:t>
            </a:r>
          </a:p>
          <a:p>
            <a:pPr>
              <a:spcBef>
                <a:spcPts val="0"/>
              </a:spcBef>
            </a:pPr>
            <a:r>
              <a:rPr lang="en-NZ" sz="800" dirty="0"/>
              <a:t>Base: Total (n=603). </a:t>
            </a:r>
          </a:p>
        </p:txBody>
      </p:sp>
      <p:graphicFrame>
        <p:nvGraphicFramePr>
          <p:cNvPr id="9" name="Chart 8"/>
          <p:cNvGraphicFramePr/>
          <p:nvPr/>
        </p:nvGraphicFramePr>
        <p:xfrm>
          <a:off x="-179750" y="1682113"/>
          <a:ext cx="4133745" cy="270812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D6B7629-E2D8-4898-994F-AA098990FEEE}"/>
              </a:ext>
            </a:extLst>
          </p:cNvPr>
          <p:cNvSpPr txBox="1"/>
          <p:nvPr/>
        </p:nvSpPr>
        <p:spPr>
          <a:xfrm>
            <a:off x="1106536" y="2724092"/>
            <a:ext cx="1561171" cy="615553"/>
          </a:xfrm>
          <a:prstGeom prst="rect">
            <a:avLst/>
          </a:prstGeom>
          <a:noFill/>
        </p:spPr>
        <p:txBody>
          <a:bodyPr wrap="square" lIns="0" tIns="0" rIns="0" bIns="0" rtlCol="0">
            <a:spAutoFit/>
          </a:bodyPr>
          <a:lstStyle/>
          <a:p>
            <a:pPr algn="ctr"/>
            <a:r>
              <a:rPr lang="en-NZ" sz="4000" b="1" dirty="0">
                <a:solidFill>
                  <a:schemeClr val="tx1">
                    <a:lumMod val="75000"/>
                  </a:schemeClr>
                </a:solidFill>
              </a:rPr>
              <a:t>55%</a:t>
            </a:r>
          </a:p>
        </p:txBody>
      </p:sp>
      <p:graphicFrame>
        <p:nvGraphicFramePr>
          <p:cNvPr id="14" name="Chart 13">
            <a:extLst>
              <a:ext uri="{FF2B5EF4-FFF2-40B4-BE49-F238E27FC236}">
                <a16:creationId xmlns:a16="http://schemas.microsoft.com/office/drawing/2014/main" id="{FFA2712A-5A18-8DC9-E4AA-77B83D2624D4}"/>
              </a:ext>
            </a:extLst>
          </p:cNvPr>
          <p:cNvGraphicFramePr/>
          <p:nvPr/>
        </p:nvGraphicFramePr>
        <p:xfrm>
          <a:off x="2667707" y="1682113"/>
          <a:ext cx="4133745" cy="270812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483A8375-4213-27CC-A11F-F2E1FC33125D}"/>
              </a:ext>
            </a:extLst>
          </p:cNvPr>
          <p:cNvSpPr txBox="1"/>
          <p:nvPr/>
        </p:nvSpPr>
        <p:spPr>
          <a:xfrm>
            <a:off x="3953993" y="2724092"/>
            <a:ext cx="1561171" cy="615553"/>
          </a:xfrm>
          <a:prstGeom prst="rect">
            <a:avLst/>
          </a:prstGeom>
          <a:noFill/>
        </p:spPr>
        <p:txBody>
          <a:bodyPr wrap="square" lIns="0" tIns="0" rIns="0" bIns="0" rtlCol="0">
            <a:spAutoFit/>
          </a:bodyPr>
          <a:lstStyle/>
          <a:p>
            <a:pPr algn="ctr"/>
            <a:r>
              <a:rPr lang="en-NZ" sz="4000" b="1" dirty="0">
                <a:solidFill>
                  <a:schemeClr val="tx1">
                    <a:lumMod val="75000"/>
                  </a:schemeClr>
                </a:solidFill>
              </a:rPr>
              <a:t>19%</a:t>
            </a:r>
          </a:p>
        </p:txBody>
      </p:sp>
      <p:graphicFrame>
        <p:nvGraphicFramePr>
          <p:cNvPr id="17" name="Chart 16">
            <a:extLst>
              <a:ext uri="{FF2B5EF4-FFF2-40B4-BE49-F238E27FC236}">
                <a16:creationId xmlns:a16="http://schemas.microsoft.com/office/drawing/2014/main" id="{E56A18F4-7012-0611-E8F9-9BC2B17A744C}"/>
              </a:ext>
            </a:extLst>
          </p:cNvPr>
          <p:cNvGraphicFramePr/>
          <p:nvPr/>
        </p:nvGraphicFramePr>
        <p:xfrm>
          <a:off x="5515164" y="1682113"/>
          <a:ext cx="4133745" cy="270812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4BC8D342-D890-C642-35D4-4A4A5A2E4EAF}"/>
              </a:ext>
            </a:extLst>
          </p:cNvPr>
          <p:cNvSpPr txBox="1"/>
          <p:nvPr/>
        </p:nvSpPr>
        <p:spPr>
          <a:xfrm>
            <a:off x="6801450" y="2724092"/>
            <a:ext cx="1561171" cy="615553"/>
          </a:xfrm>
          <a:prstGeom prst="rect">
            <a:avLst/>
          </a:prstGeom>
          <a:noFill/>
        </p:spPr>
        <p:txBody>
          <a:bodyPr wrap="square" lIns="0" tIns="0" rIns="0" bIns="0" rtlCol="0">
            <a:spAutoFit/>
          </a:bodyPr>
          <a:lstStyle/>
          <a:p>
            <a:pPr algn="ctr"/>
            <a:r>
              <a:rPr lang="en-NZ" sz="4000" b="1" dirty="0">
                <a:solidFill>
                  <a:schemeClr val="tx1">
                    <a:lumMod val="75000"/>
                  </a:schemeClr>
                </a:solidFill>
              </a:rPr>
              <a:t>9%</a:t>
            </a:r>
          </a:p>
        </p:txBody>
      </p:sp>
      <p:graphicFrame>
        <p:nvGraphicFramePr>
          <p:cNvPr id="19" name="Chart 18">
            <a:extLst>
              <a:ext uri="{FF2B5EF4-FFF2-40B4-BE49-F238E27FC236}">
                <a16:creationId xmlns:a16="http://schemas.microsoft.com/office/drawing/2014/main" id="{7B072460-EBD0-106F-4926-461B344FA4C4}"/>
              </a:ext>
            </a:extLst>
          </p:cNvPr>
          <p:cNvGraphicFramePr/>
          <p:nvPr/>
        </p:nvGraphicFramePr>
        <p:xfrm>
          <a:off x="8362621" y="1682113"/>
          <a:ext cx="4133745" cy="2708123"/>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9F5007CF-D496-923C-25D9-7F0E8C97AE39}"/>
              </a:ext>
            </a:extLst>
          </p:cNvPr>
          <p:cNvSpPr txBox="1"/>
          <p:nvPr/>
        </p:nvSpPr>
        <p:spPr>
          <a:xfrm>
            <a:off x="9648907" y="2724092"/>
            <a:ext cx="1561171" cy="615553"/>
          </a:xfrm>
          <a:prstGeom prst="rect">
            <a:avLst/>
          </a:prstGeom>
          <a:noFill/>
        </p:spPr>
        <p:txBody>
          <a:bodyPr wrap="square" lIns="0" tIns="0" rIns="0" bIns="0" rtlCol="0">
            <a:spAutoFit/>
          </a:bodyPr>
          <a:lstStyle/>
          <a:p>
            <a:pPr algn="ctr"/>
            <a:r>
              <a:rPr lang="en-NZ" sz="4000" b="1" dirty="0">
                <a:solidFill>
                  <a:schemeClr val="tx1">
                    <a:lumMod val="75000"/>
                  </a:schemeClr>
                </a:solidFill>
              </a:rPr>
              <a:t>3%</a:t>
            </a:r>
          </a:p>
        </p:txBody>
      </p:sp>
      <p:sp>
        <p:nvSpPr>
          <p:cNvPr id="21" name="TextBox 20">
            <a:extLst>
              <a:ext uri="{FF2B5EF4-FFF2-40B4-BE49-F238E27FC236}">
                <a16:creationId xmlns:a16="http://schemas.microsoft.com/office/drawing/2014/main" id="{2B00CE0C-4E9E-D06D-7684-612CA5299A85}"/>
              </a:ext>
            </a:extLst>
          </p:cNvPr>
          <p:cNvSpPr txBox="1"/>
          <p:nvPr/>
        </p:nvSpPr>
        <p:spPr>
          <a:xfrm>
            <a:off x="9292191" y="4379922"/>
            <a:ext cx="2371725" cy="430887"/>
          </a:xfrm>
          <a:prstGeom prst="rect">
            <a:avLst/>
          </a:prstGeom>
          <a:noFill/>
        </p:spPr>
        <p:txBody>
          <a:bodyPr wrap="square" lIns="0" tIns="0" rIns="0" bIns="0" rtlCol="0">
            <a:spAutoFit/>
          </a:bodyPr>
          <a:lstStyle/>
          <a:p>
            <a:pPr algn="ctr"/>
            <a:r>
              <a:rPr lang="en-NZ" sz="1400" dirty="0"/>
              <a:t>Increasing Government benefits</a:t>
            </a:r>
          </a:p>
        </p:txBody>
      </p:sp>
      <p:sp>
        <p:nvSpPr>
          <p:cNvPr id="22" name="TextBox 21">
            <a:extLst>
              <a:ext uri="{FF2B5EF4-FFF2-40B4-BE49-F238E27FC236}">
                <a16:creationId xmlns:a16="http://schemas.microsoft.com/office/drawing/2014/main" id="{1B94E47D-CAA1-50FA-EA2E-3A11A29DF41F}"/>
              </a:ext>
            </a:extLst>
          </p:cNvPr>
          <p:cNvSpPr txBox="1"/>
          <p:nvPr/>
        </p:nvSpPr>
        <p:spPr>
          <a:xfrm>
            <a:off x="701258" y="4394445"/>
            <a:ext cx="2371725" cy="430887"/>
          </a:xfrm>
          <a:prstGeom prst="rect">
            <a:avLst/>
          </a:prstGeom>
          <a:noFill/>
        </p:spPr>
        <p:txBody>
          <a:bodyPr wrap="square" lIns="0" tIns="0" rIns="0" bIns="0" rtlCol="0">
            <a:spAutoFit/>
          </a:bodyPr>
          <a:lstStyle/>
          <a:p>
            <a:pPr algn="ctr"/>
            <a:r>
              <a:rPr lang="en-NZ" sz="1400" dirty="0"/>
              <a:t>Basic income for Creative Professionals </a:t>
            </a:r>
          </a:p>
        </p:txBody>
      </p:sp>
      <p:sp>
        <p:nvSpPr>
          <p:cNvPr id="23" name="TextBox 22">
            <a:extLst>
              <a:ext uri="{FF2B5EF4-FFF2-40B4-BE49-F238E27FC236}">
                <a16:creationId xmlns:a16="http://schemas.microsoft.com/office/drawing/2014/main" id="{757F145A-ABBD-BDA3-194D-7B352326E75D}"/>
              </a:ext>
            </a:extLst>
          </p:cNvPr>
          <p:cNvSpPr txBox="1"/>
          <p:nvPr/>
        </p:nvSpPr>
        <p:spPr>
          <a:xfrm>
            <a:off x="3500157" y="4379921"/>
            <a:ext cx="2371725" cy="646331"/>
          </a:xfrm>
          <a:prstGeom prst="rect">
            <a:avLst/>
          </a:prstGeom>
          <a:noFill/>
        </p:spPr>
        <p:txBody>
          <a:bodyPr wrap="square" lIns="0" tIns="0" rIns="0" bIns="0" rtlCol="0">
            <a:spAutoFit/>
          </a:bodyPr>
          <a:lstStyle/>
          <a:p>
            <a:pPr algn="ctr"/>
            <a:r>
              <a:rPr lang="en-NZ" sz="1400" dirty="0"/>
              <a:t>Greater funding for projects from Creative New Zealand / NZ On Air</a:t>
            </a:r>
          </a:p>
        </p:txBody>
      </p:sp>
      <p:sp>
        <p:nvSpPr>
          <p:cNvPr id="24" name="TextBox 23">
            <a:extLst>
              <a:ext uri="{FF2B5EF4-FFF2-40B4-BE49-F238E27FC236}">
                <a16:creationId xmlns:a16="http://schemas.microsoft.com/office/drawing/2014/main" id="{7605AB73-303E-2219-F59D-C538A9238E50}"/>
              </a:ext>
            </a:extLst>
          </p:cNvPr>
          <p:cNvSpPr txBox="1"/>
          <p:nvPr/>
        </p:nvSpPr>
        <p:spPr>
          <a:xfrm>
            <a:off x="6359070" y="4379921"/>
            <a:ext cx="2371725" cy="861774"/>
          </a:xfrm>
          <a:prstGeom prst="rect">
            <a:avLst/>
          </a:prstGeom>
          <a:noFill/>
        </p:spPr>
        <p:txBody>
          <a:bodyPr wrap="square" lIns="0" tIns="0" rIns="0" bIns="0" rtlCol="0">
            <a:spAutoFit/>
          </a:bodyPr>
          <a:lstStyle/>
          <a:p>
            <a:pPr algn="ctr"/>
            <a:r>
              <a:rPr lang="en-NZ" sz="1400" dirty="0"/>
              <a:t>Expansion of the Research and Development tax incentive (15% tax credit) to include creative expenditure</a:t>
            </a:r>
          </a:p>
        </p:txBody>
      </p:sp>
      <p:sp>
        <p:nvSpPr>
          <p:cNvPr id="25" name="Rectangle 24">
            <a:extLst>
              <a:ext uri="{FF2B5EF4-FFF2-40B4-BE49-F238E27FC236}">
                <a16:creationId xmlns:a16="http://schemas.microsoft.com/office/drawing/2014/main" id="{43F2EE80-5B5B-A5A7-CD10-1974DD32BF59}"/>
              </a:ext>
            </a:extLst>
          </p:cNvPr>
          <p:cNvSpPr/>
          <p:nvPr/>
        </p:nvSpPr>
        <p:spPr>
          <a:xfrm>
            <a:off x="3606435" y="5571109"/>
            <a:ext cx="4974001" cy="2524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NZ" sz="1000" dirty="0">
                <a:solidFill>
                  <a:schemeClr val="tx1"/>
                </a:solidFill>
              </a:rPr>
              <a:t>6% of respondents said ‘none of the above’, and a further 7% said they ‘don’t know’</a:t>
            </a:r>
          </a:p>
        </p:txBody>
      </p:sp>
      <p:sp>
        <p:nvSpPr>
          <p:cNvPr id="8" name="Slide Number Placeholder 7">
            <a:extLst>
              <a:ext uri="{FF2B5EF4-FFF2-40B4-BE49-F238E27FC236}">
                <a16:creationId xmlns:a16="http://schemas.microsoft.com/office/drawing/2014/main" id="{FBC0F9B4-A3B2-9035-0F44-5EF915445DAD}"/>
              </a:ext>
            </a:extLst>
          </p:cNvPr>
          <p:cNvSpPr>
            <a:spLocks noGrp="1"/>
          </p:cNvSpPr>
          <p:nvPr>
            <p:ph type="sldNum" sz="quarter" idx="10"/>
          </p:nvPr>
        </p:nvSpPr>
        <p:spPr/>
        <p:txBody>
          <a:bodyPr/>
          <a:lstStyle/>
          <a:p>
            <a:fld id="{4034BEE3-566C-4068-A777-C3A4762E861B}" type="slidenum">
              <a:rPr lang="en-GB" smtClean="0"/>
              <a:pPr/>
              <a:t>30</a:t>
            </a:fld>
            <a:endParaRPr lang="en-GB"/>
          </a:p>
        </p:txBody>
      </p:sp>
    </p:spTree>
    <p:extLst>
      <p:ext uri="{BB962C8B-B14F-4D97-AF65-F5344CB8AC3E}">
        <p14:creationId xmlns:p14="http://schemas.microsoft.com/office/powerpoint/2010/main" val="45703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on a stage&#10;&#10;Description automatically generated with medium confidence">
            <a:extLst>
              <a:ext uri="{FF2B5EF4-FFF2-40B4-BE49-F238E27FC236}">
                <a16:creationId xmlns:a16="http://schemas.microsoft.com/office/drawing/2014/main" id="{1D1E0D91-B249-5C75-A030-93DD807FB4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448" r="15448"/>
          <a:stretch/>
        </p:blipFill>
        <p:spPr>
          <a:xfrm>
            <a:off x="1905000" y="0"/>
            <a:ext cx="10287000" cy="6858000"/>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0" y="0"/>
            <a:ext cx="12192000" cy="6858001"/>
          </a:xfrm>
          <a:prstGeom prst="rect">
            <a:avLst/>
          </a:prstGeom>
          <a:gradFill>
            <a:gsLst>
              <a:gs pos="29000">
                <a:srgbClr val="16313E"/>
              </a:gs>
              <a:gs pos="79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rgbClr val="FFFFFF">
              <a:alpha val="5098"/>
            </a:srgb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a:xfrm>
            <a:off x="359999" y="2562913"/>
            <a:ext cx="5643563" cy="540000"/>
          </a:xfrm>
        </p:spPr>
        <p:txBody>
          <a:bodyPr/>
          <a:lstStyle/>
          <a:p>
            <a:r>
              <a:rPr lang="en-US">
                <a:solidFill>
                  <a:schemeClr val="bg1"/>
                </a:solidFill>
              </a:rPr>
              <a:t>Wellbeing and career satisfaction</a:t>
            </a: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a:xfrm>
            <a:off x="359999" y="2012254"/>
            <a:ext cx="976676" cy="540000"/>
          </a:xfrm>
        </p:spPr>
        <p:txBody>
          <a:bodyPr/>
          <a:lstStyle/>
          <a:p>
            <a:r>
              <a:rPr lang="en-NZ">
                <a:solidFill>
                  <a:srgbClr val="C46C6F"/>
                </a:solidFill>
              </a:rPr>
              <a:t>6</a:t>
            </a:r>
            <a:endParaRPr lang="en-NZ" dirty="0">
              <a:solidFill>
                <a:srgbClr val="C46C6F"/>
              </a:solidFill>
            </a:endParaRPr>
          </a:p>
        </p:txBody>
      </p:sp>
      <p:cxnSp>
        <p:nvCxnSpPr>
          <p:cNvPr id="2" name="Straight Connector 1">
            <a:extLst>
              <a:ext uri="{FF2B5EF4-FFF2-40B4-BE49-F238E27FC236}">
                <a16:creationId xmlns:a16="http://schemas.microsoft.com/office/drawing/2014/main" id="{FE0889C9-A2C8-14BF-80B6-171E7CC2F50B}"/>
              </a:ext>
            </a:extLst>
          </p:cNvPr>
          <p:cNvCxnSpPr>
            <a:cxnSpLocks/>
          </p:cNvCxnSpPr>
          <p:nvPr/>
        </p:nvCxnSpPr>
        <p:spPr>
          <a:xfrm>
            <a:off x="359999" y="3828702"/>
            <a:ext cx="1008743" cy="0"/>
          </a:xfrm>
          <a:prstGeom prst="line">
            <a:avLst/>
          </a:prstGeom>
          <a:ln w="38100">
            <a:solidFill>
              <a:srgbClr val="C46C6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18766C-6B7D-1082-4311-DCDA9A4FD2A6}"/>
              </a:ext>
            </a:extLst>
          </p:cNvPr>
          <p:cNvSpPr/>
          <p:nvPr/>
        </p:nvSpPr>
        <p:spPr bwMode="ltGray">
          <a:xfrm>
            <a:off x="359999" y="1745738"/>
            <a:ext cx="11466512" cy="1366335"/>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5" name="Rectangle 14">
            <a:extLst>
              <a:ext uri="{FF2B5EF4-FFF2-40B4-BE49-F238E27FC236}">
                <a16:creationId xmlns:a16="http://schemas.microsoft.com/office/drawing/2014/main" id="{184C230B-FB7B-7316-1394-5FC1CCCE4B30}"/>
              </a:ext>
            </a:extLst>
          </p:cNvPr>
          <p:cNvSpPr/>
          <p:nvPr/>
        </p:nvSpPr>
        <p:spPr bwMode="ltGray">
          <a:xfrm>
            <a:off x="359999" y="849044"/>
            <a:ext cx="11466512" cy="77539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5" name="Chart 4">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2105071370"/>
              </p:ext>
            </p:extLst>
          </p:nvPr>
        </p:nvGraphicFramePr>
        <p:xfrm>
          <a:off x="0" y="1387380"/>
          <a:ext cx="11826509" cy="185591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Career satisfaction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a:xfrm>
            <a:off x="457199" y="872700"/>
            <a:ext cx="11369675" cy="396000"/>
          </a:xfrm>
        </p:spPr>
        <p:txBody>
          <a:bodyPr/>
          <a:lstStyle/>
          <a:p>
            <a:r>
              <a:rPr lang="en-NZ" dirty="0"/>
              <a:t>Slightly more than half of all creative professionals are satisfied with their career (rate it 7 to 10 out of 10), and only 11% are dissatisfied (rate their career 0 to 3 out of 10). Creative professionals who are more established in their career, work in the creative sector only, and who live comfortably on their income are more likely to be satisfied with their career. Additionally, Māori creative professionals report higher levels of career satisfaction, while Asian creative professionals have lower levels of satisfaction.</a:t>
            </a:r>
          </a:p>
        </p:txBody>
      </p:sp>
      <p:cxnSp>
        <p:nvCxnSpPr>
          <p:cNvPr id="2" name="Straight Arrow Connector 1">
            <a:extLst>
              <a:ext uri="{FF2B5EF4-FFF2-40B4-BE49-F238E27FC236}">
                <a16:creationId xmlns:a16="http://schemas.microsoft.com/office/drawing/2014/main" id="{D2868475-9E47-0A75-78A2-28F042FE1A74}"/>
              </a:ext>
            </a:extLst>
          </p:cNvPr>
          <p:cNvCxnSpPr>
            <a:cxnSpLocks/>
          </p:cNvCxnSpPr>
          <p:nvPr/>
        </p:nvCxnSpPr>
        <p:spPr>
          <a:xfrm>
            <a:off x="6304715" y="3429000"/>
            <a:ext cx="0" cy="2457450"/>
          </a:xfrm>
          <a:prstGeom prst="straightConnector1">
            <a:avLst/>
          </a:prstGeom>
          <a:ln w="19050">
            <a:solidFill>
              <a:srgbClr val="34847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8EB1E49-B1F1-CCC5-EA44-62372FEBB0BF}"/>
              </a:ext>
            </a:extLst>
          </p:cNvPr>
          <p:cNvSpPr/>
          <p:nvPr/>
        </p:nvSpPr>
        <p:spPr>
          <a:xfrm>
            <a:off x="5808358" y="3264663"/>
            <a:ext cx="1003496" cy="1003496"/>
          </a:xfrm>
          <a:prstGeom prst="ellipse">
            <a:avLst/>
          </a:prstGeom>
          <a:solidFill>
            <a:srgbClr val="65C3B3"/>
          </a:solidFill>
          <a:ln w="19050">
            <a:solidFill>
              <a:srgbClr val="348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1" name="TextBox 10">
            <a:extLst>
              <a:ext uri="{FF2B5EF4-FFF2-40B4-BE49-F238E27FC236}">
                <a16:creationId xmlns:a16="http://schemas.microsoft.com/office/drawing/2014/main" id="{E3F2C162-4771-12E7-2FE6-5B4B8B9F263C}"/>
              </a:ext>
            </a:extLst>
          </p:cNvPr>
          <p:cNvSpPr txBox="1"/>
          <p:nvPr/>
        </p:nvSpPr>
        <p:spPr>
          <a:xfrm>
            <a:off x="5767151" y="3533080"/>
            <a:ext cx="1171855" cy="443198"/>
          </a:xfrm>
          <a:prstGeom prst="rect">
            <a:avLst/>
          </a:prstGeom>
          <a:noFill/>
        </p:spPr>
        <p:txBody>
          <a:bodyPr wrap="square" lIns="0" tIns="0" rIns="0" bIns="0" rtlCol="0">
            <a:spAutoFit/>
          </a:bodyPr>
          <a:lstStyle/>
          <a:p>
            <a:pPr algn="ctr">
              <a:lnSpc>
                <a:spcPct val="80000"/>
              </a:lnSpc>
            </a:pPr>
            <a:r>
              <a:rPr lang="en-NZ" sz="2400">
                <a:solidFill>
                  <a:schemeClr val="bg1"/>
                </a:solidFill>
              </a:rPr>
              <a:t>53% </a:t>
            </a:r>
            <a:r>
              <a:rPr lang="en-NZ" sz="1200">
                <a:solidFill>
                  <a:schemeClr val="bg1"/>
                </a:solidFill>
              </a:rPr>
              <a:t>SATISFIED</a:t>
            </a:r>
          </a:p>
        </p:txBody>
      </p:sp>
      <p:sp>
        <p:nvSpPr>
          <p:cNvPr id="12" name="TextBox 11">
            <a:extLst>
              <a:ext uri="{FF2B5EF4-FFF2-40B4-BE49-F238E27FC236}">
                <a16:creationId xmlns:a16="http://schemas.microsoft.com/office/drawing/2014/main" id="{DF683081-3841-64C6-3566-E47B4F815479}"/>
              </a:ext>
            </a:extLst>
          </p:cNvPr>
          <p:cNvSpPr txBox="1"/>
          <p:nvPr/>
        </p:nvSpPr>
        <p:spPr>
          <a:xfrm>
            <a:off x="11313379" y="5211999"/>
            <a:ext cx="1027416" cy="246221"/>
          </a:xfrm>
          <a:prstGeom prst="rect">
            <a:avLst/>
          </a:prstGeom>
          <a:noFill/>
        </p:spPr>
        <p:txBody>
          <a:bodyPr wrap="square" lIns="0" tIns="0" rIns="0" bIns="0" rtlCol="0">
            <a:spAutoFit/>
          </a:bodyPr>
          <a:lstStyle/>
          <a:p>
            <a:pPr algn="ctr"/>
            <a:r>
              <a:rPr lang="en-NZ" sz="1600" b="1"/>
              <a:t>100%</a:t>
            </a:r>
          </a:p>
        </p:txBody>
      </p:sp>
      <p:sp>
        <p:nvSpPr>
          <p:cNvPr id="13" name="TextBox 12">
            <a:extLst>
              <a:ext uri="{FF2B5EF4-FFF2-40B4-BE49-F238E27FC236}">
                <a16:creationId xmlns:a16="http://schemas.microsoft.com/office/drawing/2014/main" id="{3A0F92C1-DB46-8DCA-21FB-20C71527F3B2}"/>
              </a:ext>
            </a:extLst>
          </p:cNvPr>
          <p:cNvSpPr txBox="1"/>
          <p:nvPr/>
        </p:nvSpPr>
        <p:spPr>
          <a:xfrm>
            <a:off x="215565" y="5202474"/>
            <a:ext cx="431515" cy="246221"/>
          </a:xfrm>
          <a:prstGeom prst="rect">
            <a:avLst/>
          </a:prstGeom>
          <a:noFill/>
        </p:spPr>
        <p:txBody>
          <a:bodyPr wrap="square" lIns="0" tIns="0" rIns="0" bIns="0" rtlCol="0">
            <a:spAutoFit/>
          </a:bodyPr>
          <a:lstStyle/>
          <a:p>
            <a:pPr algn="ctr"/>
            <a:r>
              <a:rPr lang="en-NZ" sz="1600" b="1"/>
              <a:t>0%</a:t>
            </a:r>
          </a:p>
        </p:txBody>
      </p:sp>
      <p:graphicFrame>
        <p:nvGraphicFramePr>
          <p:cNvPr id="16" name="Table 15">
            <a:extLst>
              <a:ext uri="{FF2B5EF4-FFF2-40B4-BE49-F238E27FC236}">
                <a16:creationId xmlns:a16="http://schemas.microsoft.com/office/drawing/2014/main" id="{C55784CB-F242-F892-47F5-273808CE8C76}"/>
              </a:ext>
            </a:extLst>
          </p:cNvPr>
          <p:cNvGraphicFramePr>
            <a:graphicFrameLocks noGrp="1"/>
          </p:cNvGraphicFramePr>
          <p:nvPr/>
        </p:nvGraphicFramePr>
        <p:xfrm>
          <a:off x="647080" y="5275280"/>
          <a:ext cx="10897840" cy="129816"/>
        </p:xfrm>
        <a:graphic>
          <a:graphicData uri="http://schemas.openxmlformats.org/drawingml/2006/table">
            <a:tbl>
              <a:tblPr firstRow="1" bandRow="1">
                <a:tableStyleId>{5C22544A-7EE6-4342-B048-85BDC9FD1C3A}</a:tableStyleId>
              </a:tblPr>
              <a:tblGrid>
                <a:gridCol w="1089784">
                  <a:extLst>
                    <a:ext uri="{9D8B030D-6E8A-4147-A177-3AD203B41FA5}">
                      <a16:colId xmlns:a16="http://schemas.microsoft.com/office/drawing/2014/main" val="125962432"/>
                    </a:ext>
                  </a:extLst>
                </a:gridCol>
                <a:gridCol w="1089784">
                  <a:extLst>
                    <a:ext uri="{9D8B030D-6E8A-4147-A177-3AD203B41FA5}">
                      <a16:colId xmlns:a16="http://schemas.microsoft.com/office/drawing/2014/main" val="473480573"/>
                    </a:ext>
                  </a:extLst>
                </a:gridCol>
                <a:gridCol w="1089784">
                  <a:extLst>
                    <a:ext uri="{9D8B030D-6E8A-4147-A177-3AD203B41FA5}">
                      <a16:colId xmlns:a16="http://schemas.microsoft.com/office/drawing/2014/main" val="1148731944"/>
                    </a:ext>
                  </a:extLst>
                </a:gridCol>
                <a:gridCol w="1089784">
                  <a:extLst>
                    <a:ext uri="{9D8B030D-6E8A-4147-A177-3AD203B41FA5}">
                      <a16:colId xmlns:a16="http://schemas.microsoft.com/office/drawing/2014/main" val="2016553173"/>
                    </a:ext>
                  </a:extLst>
                </a:gridCol>
                <a:gridCol w="1089784">
                  <a:extLst>
                    <a:ext uri="{9D8B030D-6E8A-4147-A177-3AD203B41FA5}">
                      <a16:colId xmlns:a16="http://schemas.microsoft.com/office/drawing/2014/main" val="1653970917"/>
                    </a:ext>
                  </a:extLst>
                </a:gridCol>
                <a:gridCol w="1089784">
                  <a:extLst>
                    <a:ext uri="{9D8B030D-6E8A-4147-A177-3AD203B41FA5}">
                      <a16:colId xmlns:a16="http://schemas.microsoft.com/office/drawing/2014/main" val="3536707919"/>
                    </a:ext>
                  </a:extLst>
                </a:gridCol>
                <a:gridCol w="1089784">
                  <a:extLst>
                    <a:ext uri="{9D8B030D-6E8A-4147-A177-3AD203B41FA5}">
                      <a16:colId xmlns:a16="http://schemas.microsoft.com/office/drawing/2014/main" val="3551454514"/>
                    </a:ext>
                  </a:extLst>
                </a:gridCol>
                <a:gridCol w="1089784">
                  <a:extLst>
                    <a:ext uri="{9D8B030D-6E8A-4147-A177-3AD203B41FA5}">
                      <a16:colId xmlns:a16="http://schemas.microsoft.com/office/drawing/2014/main" val="434195214"/>
                    </a:ext>
                  </a:extLst>
                </a:gridCol>
                <a:gridCol w="1089784">
                  <a:extLst>
                    <a:ext uri="{9D8B030D-6E8A-4147-A177-3AD203B41FA5}">
                      <a16:colId xmlns:a16="http://schemas.microsoft.com/office/drawing/2014/main" val="341825177"/>
                    </a:ext>
                  </a:extLst>
                </a:gridCol>
                <a:gridCol w="1089784">
                  <a:extLst>
                    <a:ext uri="{9D8B030D-6E8A-4147-A177-3AD203B41FA5}">
                      <a16:colId xmlns:a16="http://schemas.microsoft.com/office/drawing/2014/main" val="3134884965"/>
                    </a:ext>
                  </a:extLst>
                </a:gridCol>
              </a:tblGrid>
              <a:tr h="129816">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050556"/>
                  </a:ext>
                </a:extLst>
              </a:tr>
            </a:tbl>
          </a:graphicData>
        </a:graphic>
      </p:graphicFrame>
      <p:cxnSp>
        <p:nvCxnSpPr>
          <p:cNvPr id="17" name="Straight Arrow Connector 16">
            <a:extLst>
              <a:ext uri="{FF2B5EF4-FFF2-40B4-BE49-F238E27FC236}">
                <a16:creationId xmlns:a16="http://schemas.microsoft.com/office/drawing/2014/main" id="{A70603A0-DFC5-66B7-F40D-B1C04F38405A}"/>
              </a:ext>
            </a:extLst>
          </p:cNvPr>
          <p:cNvCxnSpPr>
            <a:cxnSpLocks/>
          </p:cNvCxnSpPr>
          <p:nvPr/>
        </p:nvCxnSpPr>
        <p:spPr>
          <a:xfrm>
            <a:off x="5109672" y="4352925"/>
            <a:ext cx="0" cy="8495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4E1CDBF-CEB9-DEB7-9D38-66A406796422}"/>
              </a:ext>
            </a:extLst>
          </p:cNvPr>
          <p:cNvSpPr txBox="1"/>
          <p:nvPr/>
        </p:nvSpPr>
        <p:spPr>
          <a:xfrm>
            <a:off x="2519143" y="4130058"/>
            <a:ext cx="2744546" cy="153888"/>
          </a:xfrm>
          <a:prstGeom prst="rect">
            <a:avLst/>
          </a:prstGeom>
          <a:noFill/>
        </p:spPr>
        <p:txBody>
          <a:bodyPr wrap="square" lIns="0" tIns="0" rIns="0" bIns="0" rtlCol="0">
            <a:spAutoFit/>
          </a:bodyPr>
          <a:lstStyle/>
          <a:p>
            <a:pPr algn="r"/>
            <a:r>
              <a:rPr lang="en-NZ" sz="1000"/>
              <a:t>Also working outside of creative sector </a:t>
            </a:r>
            <a:r>
              <a:rPr lang="en-NZ" sz="1000" b="1"/>
              <a:t>(41%)</a:t>
            </a:r>
          </a:p>
        </p:txBody>
      </p:sp>
      <p:sp>
        <p:nvSpPr>
          <p:cNvPr id="20" name="TextBox 19">
            <a:extLst>
              <a:ext uri="{FF2B5EF4-FFF2-40B4-BE49-F238E27FC236}">
                <a16:creationId xmlns:a16="http://schemas.microsoft.com/office/drawing/2014/main" id="{815F4EB8-6470-2642-6ED3-CD7BA967F9F5}"/>
              </a:ext>
            </a:extLst>
          </p:cNvPr>
          <p:cNvSpPr txBox="1"/>
          <p:nvPr/>
        </p:nvSpPr>
        <p:spPr>
          <a:xfrm>
            <a:off x="4335370" y="3881963"/>
            <a:ext cx="1404000" cy="307777"/>
          </a:xfrm>
          <a:prstGeom prst="rect">
            <a:avLst/>
          </a:prstGeom>
          <a:noFill/>
        </p:spPr>
        <p:txBody>
          <a:bodyPr wrap="square" lIns="0" tIns="0" rIns="0" bIns="0" rtlCol="0">
            <a:spAutoFit/>
          </a:bodyPr>
          <a:lstStyle/>
          <a:p>
            <a:pPr algn="r"/>
            <a:r>
              <a:rPr lang="en-NZ" sz="1000"/>
              <a:t>Part of the gig economy </a:t>
            </a:r>
            <a:r>
              <a:rPr lang="en-NZ" sz="1000" b="1"/>
              <a:t>(48%)</a:t>
            </a:r>
          </a:p>
        </p:txBody>
      </p:sp>
      <p:cxnSp>
        <p:nvCxnSpPr>
          <p:cNvPr id="21" name="Straight Arrow Connector 20">
            <a:extLst>
              <a:ext uri="{FF2B5EF4-FFF2-40B4-BE49-F238E27FC236}">
                <a16:creationId xmlns:a16="http://schemas.microsoft.com/office/drawing/2014/main" id="{C57F0469-3D0A-8431-11B9-A1B1A95138F5}"/>
              </a:ext>
            </a:extLst>
          </p:cNvPr>
          <p:cNvCxnSpPr>
            <a:cxnSpLocks/>
          </p:cNvCxnSpPr>
          <p:nvPr/>
        </p:nvCxnSpPr>
        <p:spPr>
          <a:xfrm>
            <a:off x="5775472" y="3962286"/>
            <a:ext cx="17460" cy="12693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8EA7B5-754C-CFFE-F564-BF31DA1102FA}"/>
              </a:ext>
            </a:extLst>
          </p:cNvPr>
          <p:cNvCxnSpPr>
            <a:cxnSpLocks/>
          </p:cNvCxnSpPr>
          <p:nvPr/>
        </p:nvCxnSpPr>
        <p:spPr>
          <a:xfrm>
            <a:off x="8193736" y="3860900"/>
            <a:ext cx="0" cy="13415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CF85BC7-2FB1-CD37-97BC-42B420C3796D}"/>
              </a:ext>
            </a:extLst>
          </p:cNvPr>
          <p:cNvSpPr txBox="1"/>
          <p:nvPr/>
        </p:nvSpPr>
        <p:spPr>
          <a:xfrm>
            <a:off x="8256812" y="3808398"/>
            <a:ext cx="2502613" cy="307777"/>
          </a:xfrm>
          <a:prstGeom prst="rect">
            <a:avLst/>
          </a:prstGeom>
          <a:noFill/>
        </p:spPr>
        <p:txBody>
          <a:bodyPr wrap="square" lIns="0" tIns="0" rIns="0" bIns="0" rtlCol="0">
            <a:spAutoFit/>
          </a:bodyPr>
          <a:lstStyle/>
          <a:p>
            <a:r>
              <a:rPr lang="en-NZ" sz="1000"/>
              <a:t>Māori creative professionals </a:t>
            </a:r>
            <a:r>
              <a:rPr lang="en-NZ" sz="1000" b="1"/>
              <a:t>(69%)</a:t>
            </a:r>
          </a:p>
          <a:p>
            <a:r>
              <a:rPr lang="en-NZ" sz="1000"/>
              <a:t>Living comfortably on present income </a:t>
            </a:r>
            <a:r>
              <a:rPr lang="en-NZ" sz="1000" b="1"/>
              <a:t>(69%)</a:t>
            </a:r>
          </a:p>
        </p:txBody>
      </p:sp>
      <p:cxnSp>
        <p:nvCxnSpPr>
          <p:cNvPr id="26" name="Straight Arrow Connector 25">
            <a:extLst>
              <a:ext uri="{FF2B5EF4-FFF2-40B4-BE49-F238E27FC236}">
                <a16:creationId xmlns:a16="http://schemas.microsoft.com/office/drawing/2014/main" id="{A14B4596-501E-8066-E52A-FDB4AB774039}"/>
              </a:ext>
            </a:extLst>
          </p:cNvPr>
          <p:cNvCxnSpPr>
            <a:cxnSpLocks/>
          </p:cNvCxnSpPr>
          <p:nvPr/>
        </p:nvCxnSpPr>
        <p:spPr>
          <a:xfrm>
            <a:off x="7345584" y="4831859"/>
            <a:ext cx="0" cy="3801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942A69-3C5A-0C20-E96A-B25F26E87BB9}"/>
              </a:ext>
            </a:extLst>
          </p:cNvPr>
          <p:cNvSpPr txBox="1"/>
          <p:nvPr/>
        </p:nvSpPr>
        <p:spPr>
          <a:xfrm>
            <a:off x="6884238" y="4293205"/>
            <a:ext cx="964423" cy="461665"/>
          </a:xfrm>
          <a:prstGeom prst="rect">
            <a:avLst/>
          </a:prstGeom>
          <a:noFill/>
        </p:spPr>
        <p:txBody>
          <a:bodyPr wrap="square" lIns="0" tIns="0" rIns="0" bIns="0" rtlCol="0">
            <a:spAutoFit/>
          </a:bodyPr>
          <a:lstStyle/>
          <a:p>
            <a:pPr algn="ctr"/>
            <a:r>
              <a:rPr lang="en-NZ" sz="1000"/>
              <a:t>Working in creative sector only </a:t>
            </a:r>
            <a:r>
              <a:rPr lang="en-NZ" sz="1000" b="1"/>
              <a:t>(62%)</a:t>
            </a:r>
            <a:endParaRPr lang="en-NZ" sz="1000" b="1">
              <a:latin typeface="Calibri" panose="020F0502020204030204" pitchFamily="34" charset="0"/>
            </a:endParaRPr>
          </a:p>
        </p:txBody>
      </p:sp>
      <p:sp>
        <p:nvSpPr>
          <p:cNvPr id="28" name="TextBox 27">
            <a:extLst>
              <a:ext uri="{FF2B5EF4-FFF2-40B4-BE49-F238E27FC236}">
                <a16:creationId xmlns:a16="http://schemas.microsoft.com/office/drawing/2014/main" id="{87F6304C-2DCD-ACBB-C199-C9659E340A16}"/>
              </a:ext>
            </a:extLst>
          </p:cNvPr>
          <p:cNvSpPr txBox="1"/>
          <p:nvPr/>
        </p:nvSpPr>
        <p:spPr>
          <a:xfrm>
            <a:off x="6939611" y="3803386"/>
            <a:ext cx="1261481" cy="307777"/>
          </a:xfrm>
          <a:prstGeom prst="rect">
            <a:avLst/>
          </a:prstGeom>
          <a:noFill/>
        </p:spPr>
        <p:txBody>
          <a:bodyPr wrap="square" lIns="0" tIns="0" rIns="0" bIns="0" rtlCol="0">
            <a:spAutoFit/>
          </a:bodyPr>
          <a:lstStyle/>
          <a:p>
            <a:r>
              <a:rPr lang="en-NZ" sz="1000"/>
              <a:t>Established in creative career </a:t>
            </a:r>
            <a:r>
              <a:rPr lang="en-NZ" sz="1000" b="1"/>
              <a:t>(58%)</a:t>
            </a:r>
          </a:p>
        </p:txBody>
      </p:sp>
      <p:cxnSp>
        <p:nvCxnSpPr>
          <p:cNvPr id="29" name="Straight Arrow Connector 28">
            <a:extLst>
              <a:ext uri="{FF2B5EF4-FFF2-40B4-BE49-F238E27FC236}">
                <a16:creationId xmlns:a16="http://schemas.microsoft.com/office/drawing/2014/main" id="{F1DB6E11-A6B3-95FE-8A9E-3F0246BD6BD8}"/>
              </a:ext>
            </a:extLst>
          </p:cNvPr>
          <p:cNvCxnSpPr>
            <a:cxnSpLocks/>
          </p:cNvCxnSpPr>
          <p:nvPr/>
        </p:nvCxnSpPr>
        <p:spPr>
          <a:xfrm>
            <a:off x="6875987" y="4047997"/>
            <a:ext cx="16503" cy="11640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57349F-5CAD-321F-6F5D-BAB00CC398D8}"/>
              </a:ext>
            </a:extLst>
          </p:cNvPr>
          <p:cNvSpPr txBox="1"/>
          <p:nvPr/>
        </p:nvSpPr>
        <p:spPr>
          <a:xfrm>
            <a:off x="1742123" y="4772755"/>
            <a:ext cx="1777705" cy="307777"/>
          </a:xfrm>
          <a:prstGeom prst="rect">
            <a:avLst/>
          </a:prstGeom>
          <a:noFill/>
        </p:spPr>
        <p:txBody>
          <a:bodyPr wrap="square" lIns="0" tIns="0" rIns="0" bIns="0" rtlCol="0">
            <a:spAutoFit/>
          </a:bodyPr>
          <a:lstStyle/>
          <a:p>
            <a:pPr algn="r"/>
            <a:r>
              <a:rPr lang="en-NZ" sz="1000"/>
              <a:t>Finding it very difficult on present income </a:t>
            </a:r>
            <a:r>
              <a:rPr lang="en-NZ" sz="1000" b="1"/>
              <a:t>(26%)</a:t>
            </a:r>
          </a:p>
        </p:txBody>
      </p:sp>
      <p:cxnSp>
        <p:nvCxnSpPr>
          <p:cNvPr id="32" name="Straight Arrow Connector 31">
            <a:extLst>
              <a:ext uri="{FF2B5EF4-FFF2-40B4-BE49-F238E27FC236}">
                <a16:creationId xmlns:a16="http://schemas.microsoft.com/office/drawing/2014/main" id="{10BA0953-5DF3-5722-6726-E299A6172480}"/>
              </a:ext>
            </a:extLst>
          </p:cNvPr>
          <p:cNvCxnSpPr>
            <a:cxnSpLocks/>
          </p:cNvCxnSpPr>
          <p:nvPr/>
        </p:nvCxnSpPr>
        <p:spPr>
          <a:xfrm>
            <a:off x="3436614" y="5080532"/>
            <a:ext cx="0" cy="1416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A7C036-65B7-B101-4286-32D49F5C2FAC}"/>
              </a:ext>
            </a:extLst>
          </p:cNvPr>
          <p:cNvCxnSpPr>
            <a:cxnSpLocks/>
          </p:cNvCxnSpPr>
          <p:nvPr/>
        </p:nvCxnSpPr>
        <p:spPr>
          <a:xfrm>
            <a:off x="4422360" y="4531687"/>
            <a:ext cx="0" cy="6803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679C0C0-6F12-3F7E-DFE2-0E4CEC4022F6}"/>
              </a:ext>
            </a:extLst>
          </p:cNvPr>
          <p:cNvSpPr txBox="1"/>
          <p:nvPr/>
        </p:nvSpPr>
        <p:spPr>
          <a:xfrm>
            <a:off x="2252866" y="4357511"/>
            <a:ext cx="2328670" cy="153888"/>
          </a:xfrm>
          <a:prstGeom prst="rect">
            <a:avLst/>
          </a:prstGeom>
          <a:noFill/>
        </p:spPr>
        <p:txBody>
          <a:bodyPr wrap="square" lIns="0" tIns="0" rIns="0" bIns="0" rtlCol="0">
            <a:spAutoFit/>
          </a:bodyPr>
          <a:lstStyle/>
          <a:p>
            <a:pPr algn="r"/>
            <a:r>
              <a:rPr lang="en-NZ" sz="1000"/>
              <a:t>Beginning creative career </a:t>
            </a:r>
            <a:r>
              <a:rPr lang="en-NZ" sz="1000" b="1"/>
              <a:t>(34%)</a:t>
            </a:r>
            <a:endParaRPr lang="en-NZ" sz="1000" b="1">
              <a:solidFill>
                <a:srgbClr val="000000"/>
              </a:solidFill>
              <a:latin typeface="Calibri" panose="020F0502020204030204" pitchFamily="34" charset="0"/>
            </a:endParaRPr>
          </a:p>
        </p:txBody>
      </p:sp>
      <p:sp>
        <p:nvSpPr>
          <p:cNvPr id="37" name="TextBox 36">
            <a:extLst>
              <a:ext uri="{FF2B5EF4-FFF2-40B4-BE49-F238E27FC236}">
                <a16:creationId xmlns:a16="http://schemas.microsoft.com/office/drawing/2014/main" id="{9DF744FD-B994-796C-2CD1-22638855432C}"/>
              </a:ext>
            </a:extLst>
          </p:cNvPr>
          <p:cNvSpPr txBox="1"/>
          <p:nvPr/>
        </p:nvSpPr>
        <p:spPr>
          <a:xfrm>
            <a:off x="487933" y="4594685"/>
            <a:ext cx="3590771" cy="153888"/>
          </a:xfrm>
          <a:prstGeom prst="rect">
            <a:avLst/>
          </a:prstGeom>
          <a:noFill/>
        </p:spPr>
        <p:txBody>
          <a:bodyPr wrap="square" lIns="0" tIns="0" rIns="0" bIns="0" rtlCol="0">
            <a:spAutoFit/>
          </a:bodyPr>
          <a:lstStyle/>
          <a:p>
            <a:pPr algn="r"/>
            <a:r>
              <a:rPr lang="en-NZ" sz="1000"/>
              <a:t>Asian Creative Professionals </a:t>
            </a:r>
            <a:r>
              <a:rPr lang="en-NZ" sz="1000" b="1"/>
              <a:t>(30%)</a:t>
            </a:r>
          </a:p>
        </p:txBody>
      </p:sp>
      <p:sp>
        <p:nvSpPr>
          <p:cNvPr id="41" name="TextBox 40">
            <a:extLst>
              <a:ext uri="{FF2B5EF4-FFF2-40B4-BE49-F238E27FC236}">
                <a16:creationId xmlns:a16="http://schemas.microsoft.com/office/drawing/2014/main" id="{631F54DF-8F81-4228-D7A5-A4CD4191EFB3}"/>
              </a:ext>
            </a:extLst>
          </p:cNvPr>
          <p:cNvSpPr txBox="1"/>
          <p:nvPr/>
        </p:nvSpPr>
        <p:spPr>
          <a:xfrm>
            <a:off x="9508455" y="2742796"/>
            <a:ext cx="2259027" cy="246221"/>
          </a:xfrm>
          <a:prstGeom prst="rect">
            <a:avLst/>
          </a:prstGeom>
          <a:noFill/>
        </p:spPr>
        <p:txBody>
          <a:bodyPr wrap="square" lIns="0" tIns="0" rIns="0" bIns="0" rtlCol="0">
            <a:spAutoFit/>
          </a:bodyPr>
          <a:lstStyle/>
          <a:p>
            <a:r>
              <a:rPr lang="en-NZ" sz="1600" dirty="0">
                <a:solidFill>
                  <a:schemeClr val="bg1"/>
                </a:solidFill>
              </a:rPr>
              <a:t>Extremely satisfied (10)</a:t>
            </a:r>
          </a:p>
        </p:txBody>
      </p:sp>
      <p:sp>
        <p:nvSpPr>
          <p:cNvPr id="42" name="TextBox 41">
            <a:extLst>
              <a:ext uri="{FF2B5EF4-FFF2-40B4-BE49-F238E27FC236}">
                <a16:creationId xmlns:a16="http://schemas.microsoft.com/office/drawing/2014/main" id="{F38FE912-141B-A2B6-9C7A-F766AB553176}"/>
              </a:ext>
            </a:extLst>
          </p:cNvPr>
          <p:cNvSpPr txBox="1"/>
          <p:nvPr/>
        </p:nvSpPr>
        <p:spPr>
          <a:xfrm>
            <a:off x="457199" y="2752928"/>
            <a:ext cx="2511404" cy="246221"/>
          </a:xfrm>
          <a:prstGeom prst="rect">
            <a:avLst/>
          </a:prstGeom>
          <a:noFill/>
        </p:spPr>
        <p:txBody>
          <a:bodyPr wrap="square" lIns="0" tIns="0" rIns="0" bIns="0" rtlCol="0">
            <a:spAutoFit/>
          </a:bodyPr>
          <a:lstStyle/>
          <a:p>
            <a:r>
              <a:rPr lang="en-NZ" sz="1600" dirty="0">
                <a:solidFill>
                  <a:schemeClr val="bg1"/>
                </a:solidFill>
              </a:rPr>
              <a:t>(0) Extremely dissatisfied</a:t>
            </a:r>
          </a:p>
        </p:txBody>
      </p:sp>
      <p:sp>
        <p:nvSpPr>
          <p:cNvPr id="25" name="Text Placeholder 3">
            <a:extLst>
              <a:ext uri="{FF2B5EF4-FFF2-40B4-BE49-F238E27FC236}">
                <a16:creationId xmlns:a16="http://schemas.microsoft.com/office/drawing/2014/main" id="{EABA1D6C-C5F7-D6C0-175D-B705AC5FC93D}"/>
              </a:ext>
            </a:extLst>
          </p:cNvPr>
          <p:cNvSpPr txBox="1">
            <a:spLocks/>
          </p:cNvSpPr>
          <p:nvPr/>
        </p:nvSpPr>
        <p:spPr>
          <a:xfrm>
            <a:off x="5677988" y="6387229"/>
            <a:ext cx="4579938" cy="252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a:t>Source: B5. </a:t>
            </a:r>
            <a:r>
              <a:rPr lang="en-NZ" sz="800"/>
              <a:t>All things considered, how satisfied are you with your career in the creative sector?</a:t>
            </a:r>
          </a:p>
          <a:p>
            <a:pPr>
              <a:spcBef>
                <a:spcPts val="0"/>
              </a:spcBef>
            </a:pPr>
            <a:r>
              <a:rPr lang="en-US" sz="800"/>
              <a:t>Base: Total excluding prefer not to say and don’t know responses (n=599)</a:t>
            </a:r>
          </a:p>
        </p:txBody>
      </p:sp>
      <p:sp>
        <p:nvSpPr>
          <p:cNvPr id="24" name="Arrow: Right 23">
            <a:extLst>
              <a:ext uri="{FF2B5EF4-FFF2-40B4-BE49-F238E27FC236}">
                <a16:creationId xmlns:a16="http://schemas.microsoft.com/office/drawing/2014/main" id="{83450C58-D4C2-66CF-DB0C-12E92D691FFA}"/>
              </a:ext>
            </a:extLst>
          </p:cNvPr>
          <p:cNvSpPr/>
          <p:nvPr/>
        </p:nvSpPr>
        <p:spPr bwMode="ltGray">
          <a:xfrm>
            <a:off x="6376889" y="5410690"/>
            <a:ext cx="5449621" cy="581898"/>
          </a:xfrm>
          <a:prstGeom prst="rightArrow">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9" name="Arrow: Right 38">
            <a:extLst>
              <a:ext uri="{FF2B5EF4-FFF2-40B4-BE49-F238E27FC236}">
                <a16:creationId xmlns:a16="http://schemas.microsoft.com/office/drawing/2014/main" id="{2D13F6AA-63D2-0B73-B158-60A74D9FD9CD}"/>
              </a:ext>
            </a:extLst>
          </p:cNvPr>
          <p:cNvSpPr/>
          <p:nvPr/>
        </p:nvSpPr>
        <p:spPr bwMode="ltGray">
          <a:xfrm flipH="1">
            <a:off x="359998" y="5410690"/>
            <a:ext cx="5872459" cy="581898"/>
          </a:xfrm>
          <a:prstGeom prst="rightArrow">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40" name="TextBox 39">
            <a:extLst>
              <a:ext uri="{FF2B5EF4-FFF2-40B4-BE49-F238E27FC236}">
                <a16:creationId xmlns:a16="http://schemas.microsoft.com/office/drawing/2014/main" id="{9CC569DD-0956-719D-7E72-D35743FCDE19}"/>
              </a:ext>
            </a:extLst>
          </p:cNvPr>
          <p:cNvSpPr txBox="1"/>
          <p:nvPr/>
        </p:nvSpPr>
        <p:spPr>
          <a:xfrm>
            <a:off x="6470840" y="5557262"/>
            <a:ext cx="4046398" cy="246221"/>
          </a:xfrm>
          <a:prstGeom prst="rect">
            <a:avLst/>
          </a:prstGeom>
          <a:noFill/>
        </p:spPr>
        <p:txBody>
          <a:bodyPr wrap="square" lIns="0" tIns="0" rIns="0" bIns="0" rtlCol="0">
            <a:spAutoFit/>
          </a:bodyPr>
          <a:lstStyle/>
          <a:p>
            <a:r>
              <a:rPr lang="en-NZ" sz="1600" b="1">
                <a:solidFill>
                  <a:srgbClr val="3B98B7"/>
                </a:solidFill>
              </a:rPr>
              <a:t>More satisfied than average</a:t>
            </a:r>
          </a:p>
        </p:txBody>
      </p:sp>
      <p:sp>
        <p:nvSpPr>
          <p:cNvPr id="43" name="TextBox 42">
            <a:extLst>
              <a:ext uri="{FF2B5EF4-FFF2-40B4-BE49-F238E27FC236}">
                <a16:creationId xmlns:a16="http://schemas.microsoft.com/office/drawing/2014/main" id="{B9CCEE23-2023-37D3-833E-5BEEF561CD5C}"/>
              </a:ext>
            </a:extLst>
          </p:cNvPr>
          <p:cNvSpPr txBox="1"/>
          <p:nvPr/>
        </p:nvSpPr>
        <p:spPr>
          <a:xfrm>
            <a:off x="3287896" y="5557262"/>
            <a:ext cx="2870133" cy="246221"/>
          </a:xfrm>
          <a:prstGeom prst="rect">
            <a:avLst/>
          </a:prstGeom>
          <a:noFill/>
        </p:spPr>
        <p:txBody>
          <a:bodyPr wrap="square" lIns="0" tIns="0" rIns="0" bIns="0" rtlCol="0">
            <a:spAutoFit/>
          </a:bodyPr>
          <a:lstStyle/>
          <a:p>
            <a:pPr algn="r"/>
            <a:r>
              <a:rPr lang="en-NZ" sz="1600" b="1">
                <a:solidFill>
                  <a:srgbClr val="16313E"/>
                </a:solidFill>
              </a:rPr>
              <a:t>Less satisfied than average</a:t>
            </a:r>
          </a:p>
        </p:txBody>
      </p:sp>
      <p:cxnSp>
        <p:nvCxnSpPr>
          <p:cNvPr id="56" name="Straight Arrow Connector 55">
            <a:extLst>
              <a:ext uri="{FF2B5EF4-FFF2-40B4-BE49-F238E27FC236}">
                <a16:creationId xmlns:a16="http://schemas.microsoft.com/office/drawing/2014/main" id="{EDBDE9F9-6ADF-597C-E82B-360B75325523}"/>
              </a:ext>
            </a:extLst>
          </p:cNvPr>
          <p:cNvCxnSpPr>
            <a:cxnSpLocks/>
          </p:cNvCxnSpPr>
          <p:nvPr/>
        </p:nvCxnSpPr>
        <p:spPr>
          <a:xfrm>
            <a:off x="3919906" y="4831859"/>
            <a:ext cx="0" cy="3801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400C390-9F3A-D546-1D30-95C3A8B9A78C}"/>
              </a:ext>
            </a:extLst>
          </p:cNvPr>
          <p:cNvSpPr>
            <a:spLocks noGrp="1"/>
          </p:cNvSpPr>
          <p:nvPr>
            <p:ph type="sldNum" sz="quarter" idx="10"/>
          </p:nvPr>
        </p:nvSpPr>
        <p:spPr/>
        <p:txBody>
          <a:bodyPr/>
          <a:lstStyle/>
          <a:p>
            <a:fld id="{4034BEE3-566C-4068-A777-C3A4762E861B}" type="slidenum">
              <a:rPr lang="en-GB" smtClean="0"/>
              <a:pPr/>
              <a:t>32</a:t>
            </a:fld>
            <a:endParaRPr lang="en-GB"/>
          </a:p>
        </p:txBody>
      </p:sp>
    </p:spTree>
    <p:extLst>
      <p:ext uri="{BB962C8B-B14F-4D97-AF65-F5344CB8AC3E}">
        <p14:creationId xmlns:p14="http://schemas.microsoft.com/office/powerpoint/2010/main" val="232942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7EE45B-3ED2-3F5F-5702-7E8F06FEF832}"/>
              </a:ext>
            </a:extLst>
          </p:cNvPr>
          <p:cNvSpPr/>
          <p:nvPr/>
        </p:nvSpPr>
        <p:spPr bwMode="ltGray">
          <a:xfrm>
            <a:off x="359999" y="842951"/>
            <a:ext cx="11466512" cy="3684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3" name="Rectangle 12">
            <a:extLst>
              <a:ext uri="{FF2B5EF4-FFF2-40B4-BE49-F238E27FC236}">
                <a16:creationId xmlns:a16="http://schemas.microsoft.com/office/drawing/2014/main" id="{59FDE05C-CD92-4233-96E9-214C621F914B}"/>
              </a:ext>
            </a:extLst>
          </p:cNvPr>
          <p:cNvSpPr/>
          <p:nvPr/>
        </p:nvSpPr>
        <p:spPr>
          <a:xfrm>
            <a:off x="361187" y="1719338"/>
            <a:ext cx="1945317" cy="4248000"/>
          </a:xfrm>
          <a:prstGeom prst="rect">
            <a:avLst/>
          </a:prstGeom>
          <a:solidFill>
            <a:srgbClr val="1631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cxnSp>
        <p:nvCxnSpPr>
          <p:cNvPr id="11" name="Straight Connector 10">
            <a:extLst>
              <a:ext uri="{FF2B5EF4-FFF2-40B4-BE49-F238E27FC236}">
                <a16:creationId xmlns:a16="http://schemas.microsoft.com/office/drawing/2014/main" id="{53B7B8D2-6B9A-4D02-8FEE-D63A930E3407}"/>
              </a:ext>
            </a:extLst>
          </p:cNvPr>
          <p:cNvCxnSpPr>
            <a:cxnSpLocks/>
          </p:cNvCxnSpPr>
          <p:nvPr/>
        </p:nvCxnSpPr>
        <p:spPr>
          <a:xfrm>
            <a:off x="2631256" y="5388653"/>
            <a:ext cx="9090023" cy="0"/>
          </a:xfrm>
          <a:prstGeom prst="line">
            <a:avLst/>
          </a:prstGeom>
          <a:ln w="12700">
            <a:solidFill>
              <a:srgbClr val="3E3F3E"/>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9A8C0A-9E9D-431E-BD1E-125120C64E24}"/>
              </a:ext>
            </a:extLst>
          </p:cNvPr>
          <p:cNvCxnSpPr>
            <a:cxnSpLocks/>
          </p:cNvCxnSpPr>
          <p:nvPr/>
        </p:nvCxnSpPr>
        <p:spPr>
          <a:xfrm>
            <a:off x="2609001" y="3302537"/>
            <a:ext cx="9090023" cy="0"/>
          </a:xfrm>
          <a:prstGeom prst="line">
            <a:avLst/>
          </a:prstGeom>
          <a:ln w="12700">
            <a:solidFill>
              <a:srgbClr val="3E3F3E"/>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Career satisfaction by creative role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dirty="0"/>
              <a:t>Career satisfaction differs notably by artform. Ngā Toi Māori artists and video game developers are amongst those most likely to be satisfied with their career.</a:t>
            </a:r>
          </a:p>
        </p:txBody>
      </p:sp>
      <p:sp>
        <p:nvSpPr>
          <p:cNvPr id="83" name="Isosceles Triangle 82">
            <a:extLst>
              <a:ext uri="{FF2B5EF4-FFF2-40B4-BE49-F238E27FC236}">
                <a16:creationId xmlns:a16="http://schemas.microsoft.com/office/drawing/2014/main" id="{9590179D-C917-44BB-A6CB-4F7578F7F952}"/>
              </a:ext>
            </a:extLst>
          </p:cNvPr>
          <p:cNvSpPr/>
          <p:nvPr/>
        </p:nvSpPr>
        <p:spPr>
          <a:xfrm>
            <a:off x="5672424" y="6361790"/>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84" name="Isosceles Triangle 83">
            <a:extLst>
              <a:ext uri="{FF2B5EF4-FFF2-40B4-BE49-F238E27FC236}">
                <a16:creationId xmlns:a16="http://schemas.microsoft.com/office/drawing/2014/main" id="{C1824261-50B9-4251-B47B-089542274A6C}"/>
              </a:ext>
            </a:extLst>
          </p:cNvPr>
          <p:cNvSpPr/>
          <p:nvPr/>
        </p:nvSpPr>
        <p:spPr>
          <a:xfrm flipV="1">
            <a:off x="5789345" y="6362218"/>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4" name="Rectangle 13">
            <a:extLst>
              <a:ext uri="{FF2B5EF4-FFF2-40B4-BE49-F238E27FC236}">
                <a16:creationId xmlns:a16="http://schemas.microsoft.com/office/drawing/2014/main" id="{0609A8B4-C5CF-4FA6-B89B-80684346D383}"/>
              </a:ext>
            </a:extLst>
          </p:cNvPr>
          <p:cNvSpPr/>
          <p:nvPr/>
        </p:nvSpPr>
        <p:spPr>
          <a:xfrm>
            <a:off x="829364" y="4407855"/>
            <a:ext cx="980973" cy="456407"/>
          </a:xfrm>
          <a:prstGeom prst="rect">
            <a:avLst/>
          </a:prstGeom>
        </p:spPr>
        <p:txBody>
          <a:bodyPr wrap="none">
            <a:spAutoFit/>
          </a:bodyPr>
          <a:lstStyle/>
          <a:p>
            <a:pPr algn="ctr">
              <a:lnSpc>
                <a:spcPts val="900"/>
              </a:lnSpc>
            </a:pPr>
            <a:r>
              <a:rPr lang="en-NZ" sz="2400" b="1">
                <a:solidFill>
                  <a:schemeClr val="bg1"/>
                </a:solidFill>
                <a:latin typeface="+mj-lt"/>
              </a:rPr>
              <a:t>Total </a:t>
            </a:r>
          </a:p>
          <a:p>
            <a:pPr algn="ctr">
              <a:lnSpc>
                <a:spcPts val="900"/>
              </a:lnSpc>
            </a:pPr>
            <a:endParaRPr lang="en-NZ" sz="2400" b="1">
              <a:solidFill>
                <a:schemeClr val="bg1"/>
              </a:solidFill>
              <a:latin typeface="+mj-lt"/>
            </a:endParaRPr>
          </a:p>
          <a:p>
            <a:pPr algn="ctr">
              <a:lnSpc>
                <a:spcPts val="900"/>
              </a:lnSpc>
            </a:pPr>
            <a:r>
              <a:rPr lang="en-NZ" sz="1600">
                <a:solidFill>
                  <a:schemeClr val="bg1"/>
                </a:solidFill>
                <a:latin typeface="+mj-lt"/>
              </a:rPr>
              <a:t>(n=599) </a:t>
            </a:r>
          </a:p>
        </p:txBody>
      </p:sp>
      <p:sp>
        <p:nvSpPr>
          <p:cNvPr id="15" name="Rectangle 14">
            <a:extLst>
              <a:ext uri="{FF2B5EF4-FFF2-40B4-BE49-F238E27FC236}">
                <a16:creationId xmlns:a16="http://schemas.microsoft.com/office/drawing/2014/main" id="{42B66706-0E90-4134-8E00-016F7865C85D}"/>
              </a:ext>
            </a:extLst>
          </p:cNvPr>
          <p:cNvSpPr/>
          <p:nvPr/>
        </p:nvSpPr>
        <p:spPr>
          <a:xfrm>
            <a:off x="10235421" y="2387286"/>
            <a:ext cx="1132040" cy="328167"/>
          </a:xfrm>
          <a:prstGeom prst="rect">
            <a:avLst/>
          </a:prstGeom>
        </p:spPr>
        <p:txBody>
          <a:bodyPr wrap="none">
            <a:spAutoFit/>
          </a:bodyPr>
          <a:lstStyle/>
          <a:p>
            <a:pPr algn="ctr">
              <a:lnSpc>
                <a:spcPts val="900"/>
              </a:lnSpc>
            </a:pPr>
            <a:r>
              <a:rPr lang="en-NZ" sz="1000"/>
              <a:t>Craft / object arts </a:t>
            </a:r>
          </a:p>
          <a:p>
            <a:pPr algn="ctr">
              <a:lnSpc>
                <a:spcPts val="900"/>
              </a:lnSpc>
            </a:pPr>
            <a:r>
              <a:rPr lang="en-NZ" sz="1000"/>
              <a:t>(n=77) </a:t>
            </a:r>
          </a:p>
        </p:txBody>
      </p:sp>
      <p:sp>
        <p:nvSpPr>
          <p:cNvPr id="16" name="Rectangle 15">
            <a:extLst>
              <a:ext uri="{FF2B5EF4-FFF2-40B4-BE49-F238E27FC236}">
                <a16:creationId xmlns:a16="http://schemas.microsoft.com/office/drawing/2014/main" id="{04416DC7-9316-4531-A971-A887A2E60C34}"/>
              </a:ext>
            </a:extLst>
          </p:cNvPr>
          <p:cNvSpPr/>
          <p:nvPr/>
        </p:nvSpPr>
        <p:spPr>
          <a:xfrm>
            <a:off x="4879031" y="4449816"/>
            <a:ext cx="1148070" cy="328167"/>
          </a:xfrm>
          <a:prstGeom prst="rect">
            <a:avLst/>
          </a:prstGeom>
        </p:spPr>
        <p:txBody>
          <a:bodyPr wrap="none">
            <a:spAutoFit/>
          </a:bodyPr>
          <a:lstStyle/>
          <a:p>
            <a:pPr algn="ctr">
              <a:lnSpc>
                <a:spcPts val="900"/>
              </a:lnSpc>
            </a:pPr>
            <a:r>
              <a:rPr lang="en-NZ" sz="1000"/>
              <a:t>Media production </a:t>
            </a:r>
          </a:p>
          <a:p>
            <a:pPr algn="ctr">
              <a:lnSpc>
                <a:spcPts val="900"/>
              </a:lnSpc>
            </a:pPr>
            <a:r>
              <a:rPr lang="en-NZ" sz="1000"/>
              <a:t>(n=158) </a:t>
            </a:r>
          </a:p>
        </p:txBody>
      </p:sp>
      <p:sp>
        <p:nvSpPr>
          <p:cNvPr id="17" name="Rectangle 16">
            <a:extLst>
              <a:ext uri="{FF2B5EF4-FFF2-40B4-BE49-F238E27FC236}">
                <a16:creationId xmlns:a16="http://schemas.microsoft.com/office/drawing/2014/main" id="{2B953FA7-8AFD-46F1-9365-5B6D5E065C8F}"/>
              </a:ext>
            </a:extLst>
          </p:cNvPr>
          <p:cNvSpPr/>
          <p:nvPr/>
        </p:nvSpPr>
        <p:spPr>
          <a:xfrm>
            <a:off x="8714007" y="4475046"/>
            <a:ext cx="1095172" cy="328167"/>
          </a:xfrm>
          <a:prstGeom prst="rect">
            <a:avLst/>
          </a:prstGeom>
        </p:spPr>
        <p:txBody>
          <a:bodyPr wrap="none">
            <a:spAutoFit/>
          </a:bodyPr>
          <a:lstStyle/>
          <a:p>
            <a:pPr algn="ctr">
              <a:lnSpc>
                <a:spcPts val="900"/>
              </a:lnSpc>
            </a:pPr>
            <a:r>
              <a:rPr lang="en-NZ" sz="1000"/>
              <a:t>Music and sound </a:t>
            </a:r>
          </a:p>
          <a:p>
            <a:pPr algn="ctr">
              <a:lnSpc>
                <a:spcPts val="900"/>
              </a:lnSpc>
            </a:pPr>
            <a:r>
              <a:rPr lang="en-NZ" sz="1000"/>
              <a:t>(n=171) </a:t>
            </a:r>
          </a:p>
        </p:txBody>
      </p:sp>
      <p:sp>
        <p:nvSpPr>
          <p:cNvPr id="18" name="Rectangle 17">
            <a:extLst>
              <a:ext uri="{FF2B5EF4-FFF2-40B4-BE49-F238E27FC236}">
                <a16:creationId xmlns:a16="http://schemas.microsoft.com/office/drawing/2014/main" id="{1CA8D802-FDF8-44DC-9C1E-06A87C5340E7}"/>
              </a:ext>
            </a:extLst>
          </p:cNvPr>
          <p:cNvSpPr/>
          <p:nvPr/>
        </p:nvSpPr>
        <p:spPr>
          <a:xfrm>
            <a:off x="4762365" y="2279732"/>
            <a:ext cx="1389714" cy="328167"/>
          </a:xfrm>
          <a:prstGeom prst="rect">
            <a:avLst/>
          </a:prstGeom>
        </p:spPr>
        <p:txBody>
          <a:bodyPr wrap="square">
            <a:spAutoFit/>
          </a:bodyPr>
          <a:lstStyle/>
          <a:p>
            <a:pPr algn="ctr">
              <a:lnSpc>
                <a:spcPts val="900"/>
              </a:lnSpc>
            </a:pPr>
            <a:r>
              <a:rPr lang="en-NZ" sz="1000"/>
              <a:t>Ngā toi M</a:t>
            </a:r>
            <a:r>
              <a:rPr lang="mi-NZ" sz="1000"/>
              <a:t>āori</a:t>
            </a:r>
            <a:r>
              <a:rPr lang="en-NZ" sz="1000"/>
              <a:t> </a:t>
            </a:r>
          </a:p>
          <a:p>
            <a:pPr algn="ctr">
              <a:lnSpc>
                <a:spcPts val="900"/>
              </a:lnSpc>
            </a:pPr>
            <a:r>
              <a:rPr lang="en-NZ" sz="1000"/>
              <a:t>(n=63)</a:t>
            </a:r>
          </a:p>
        </p:txBody>
      </p:sp>
      <p:sp>
        <p:nvSpPr>
          <p:cNvPr id="19" name="Rectangle 18">
            <a:extLst>
              <a:ext uri="{FF2B5EF4-FFF2-40B4-BE49-F238E27FC236}">
                <a16:creationId xmlns:a16="http://schemas.microsoft.com/office/drawing/2014/main" id="{AA1D6599-421D-46FE-8039-4AF4E88391CA}"/>
              </a:ext>
            </a:extLst>
          </p:cNvPr>
          <p:cNvSpPr/>
          <p:nvPr/>
        </p:nvSpPr>
        <p:spPr>
          <a:xfrm>
            <a:off x="2777686" y="2290782"/>
            <a:ext cx="1664238" cy="323486"/>
          </a:xfrm>
          <a:prstGeom prst="rect">
            <a:avLst/>
          </a:prstGeom>
        </p:spPr>
        <p:txBody>
          <a:bodyPr wrap="none">
            <a:spAutoFit/>
          </a:bodyPr>
          <a:lstStyle/>
          <a:p>
            <a:pPr algn="ctr">
              <a:lnSpc>
                <a:spcPts val="900"/>
              </a:lnSpc>
            </a:pPr>
            <a:r>
              <a:rPr lang="en-NZ" sz="1000"/>
              <a:t>Video game development </a:t>
            </a:r>
          </a:p>
          <a:p>
            <a:pPr algn="ctr">
              <a:lnSpc>
                <a:spcPts val="900"/>
              </a:lnSpc>
            </a:pPr>
            <a:r>
              <a:rPr lang="en-NZ" sz="1000"/>
              <a:t>(n=56) </a:t>
            </a:r>
          </a:p>
        </p:txBody>
      </p:sp>
      <p:sp>
        <p:nvSpPr>
          <p:cNvPr id="20" name="Rectangle 19">
            <a:extLst>
              <a:ext uri="{FF2B5EF4-FFF2-40B4-BE49-F238E27FC236}">
                <a16:creationId xmlns:a16="http://schemas.microsoft.com/office/drawing/2014/main" id="{309EBE52-4938-4C76-9C77-6660F21006B0}"/>
              </a:ext>
            </a:extLst>
          </p:cNvPr>
          <p:cNvSpPr/>
          <p:nvPr/>
        </p:nvSpPr>
        <p:spPr>
          <a:xfrm>
            <a:off x="7001312" y="2364382"/>
            <a:ext cx="772969" cy="328167"/>
          </a:xfrm>
          <a:prstGeom prst="rect">
            <a:avLst/>
          </a:prstGeom>
        </p:spPr>
        <p:txBody>
          <a:bodyPr wrap="none">
            <a:spAutoFit/>
          </a:bodyPr>
          <a:lstStyle/>
          <a:p>
            <a:pPr algn="ctr">
              <a:lnSpc>
                <a:spcPts val="900"/>
              </a:lnSpc>
            </a:pPr>
            <a:r>
              <a:rPr lang="en-NZ" sz="1000"/>
              <a:t>Pacific arts </a:t>
            </a:r>
          </a:p>
          <a:p>
            <a:pPr algn="ctr">
              <a:lnSpc>
                <a:spcPts val="900"/>
              </a:lnSpc>
            </a:pPr>
            <a:r>
              <a:rPr lang="en-NZ" sz="1000"/>
              <a:t>(n=15)* </a:t>
            </a:r>
          </a:p>
        </p:txBody>
      </p:sp>
      <p:sp>
        <p:nvSpPr>
          <p:cNvPr id="21" name="Rectangle 20">
            <a:extLst>
              <a:ext uri="{FF2B5EF4-FFF2-40B4-BE49-F238E27FC236}">
                <a16:creationId xmlns:a16="http://schemas.microsoft.com/office/drawing/2014/main" id="{9CB0C87A-E799-465B-AD2F-78E696C47619}"/>
              </a:ext>
            </a:extLst>
          </p:cNvPr>
          <p:cNvSpPr/>
          <p:nvPr/>
        </p:nvSpPr>
        <p:spPr>
          <a:xfrm>
            <a:off x="9827846" y="4389000"/>
            <a:ext cx="2030869" cy="328167"/>
          </a:xfrm>
          <a:prstGeom prst="rect">
            <a:avLst/>
          </a:prstGeom>
        </p:spPr>
        <p:txBody>
          <a:bodyPr wrap="square">
            <a:spAutoFit/>
          </a:bodyPr>
          <a:lstStyle/>
          <a:p>
            <a:pPr algn="ctr">
              <a:lnSpc>
                <a:spcPts val="900"/>
              </a:lnSpc>
            </a:pPr>
            <a:r>
              <a:rPr lang="en-NZ" sz="1000"/>
              <a:t>Performing arts</a:t>
            </a:r>
          </a:p>
          <a:p>
            <a:pPr algn="ctr">
              <a:lnSpc>
                <a:spcPts val="900"/>
              </a:lnSpc>
            </a:pPr>
            <a:r>
              <a:rPr lang="en-NZ" sz="1000"/>
              <a:t>(n=175) </a:t>
            </a:r>
          </a:p>
        </p:txBody>
      </p:sp>
      <p:sp>
        <p:nvSpPr>
          <p:cNvPr id="22" name="Rectangle 21">
            <a:extLst>
              <a:ext uri="{FF2B5EF4-FFF2-40B4-BE49-F238E27FC236}">
                <a16:creationId xmlns:a16="http://schemas.microsoft.com/office/drawing/2014/main" id="{1F1C0868-CCE4-482C-B343-86CDFB3076FB}"/>
              </a:ext>
            </a:extLst>
          </p:cNvPr>
          <p:cNvSpPr/>
          <p:nvPr/>
        </p:nvSpPr>
        <p:spPr>
          <a:xfrm>
            <a:off x="8594423" y="2344482"/>
            <a:ext cx="1047082" cy="328167"/>
          </a:xfrm>
          <a:prstGeom prst="rect">
            <a:avLst/>
          </a:prstGeom>
        </p:spPr>
        <p:txBody>
          <a:bodyPr wrap="none">
            <a:spAutoFit/>
          </a:bodyPr>
          <a:lstStyle/>
          <a:p>
            <a:pPr algn="ctr">
              <a:lnSpc>
                <a:spcPts val="900"/>
              </a:lnSpc>
            </a:pPr>
            <a:r>
              <a:rPr lang="en-NZ" sz="1000"/>
              <a:t>Community arts </a:t>
            </a:r>
          </a:p>
          <a:p>
            <a:pPr algn="ctr">
              <a:lnSpc>
                <a:spcPts val="900"/>
              </a:lnSpc>
            </a:pPr>
            <a:r>
              <a:rPr lang="en-NZ" sz="1000"/>
              <a:t>(n=82) </a:t>
            </a:r>
          </a:p>
        </p:txBody>
      </p:sp>
      <p:sp>
        <p:nvSpPr>
          <p:cNvPr id="23" name="Rectangle 22">
            <a:extLst>
              <a:ext uri="{FF2B5EF4-FFF2-40B4-BE49-F238E27FC236}">
                <a16:creationId xmlns:a16="http://schemas.microsoft.com/office/drawing/2014/main" id="{5ADF5C6B-B906-4FA1-A724-24780FF7A454}"/>
              </a:ext>
            </a:extLst>
          </p:cNvPr>
          <p:cNvSpPr/>
          <p:nvPr/>
        </p:nvSpPr>
        <p:spPr>
          <a:xfrm>
            <a:off x="3158225" y="4422041"/>
            <a:ext cx="748923" cy="328167"/>
          </a:xfrm>
          <a:prstGeom prst="rect">
            <a:avLst/>
          </a:prstGeom>
        </p:spPr>
        <p:txBody>
          <a:bodyPr wrap="none">
            <a:spAutoFit/>
          </a:bodyPr>
          <a:lstStyle/>
          <a:p>
            <a:pPr algn="ctr">
              <a:lnSpc>
                <a:spcPts val="900"/>
              </a:lnSpc>
            </a:pPr>
            <a:r>
              <a:rPr lang="en-NZ" sz="1000"/>
              <a:t>Visual arts </a:t>
            </a:r>
          </a:p>
          <a:p>
            <a:pPr algn="ctr">
              <a:lnSpc>
                <a:spcPts val="900"/>
              </a:lnSpc>
            </a:pPr>
            <a:r>
              <a:rPr lang="en-NZ" sz="1000"/>
              <a:t>(n=135) </a:t>
            </a:r>
          </a:p>
        </p:txBody>
      </p:sp>
      <p:sp>
        <p:nvSpPr>
          <p:cNvPr id="24" name="Rectangle 23">
            <a:extLst>
              <a:ext uri="{FF2B5EF4-FFF2-40B4-BE49-F238E27FC236}">
                <a16:creationId xmlns:a16="http://schemas.microsoft.com/office/drawing/2014/main" id="{D5F68D6A-14F0-41C9-9F6F-CA601C24EF08}"/>
              </a:ext>
            </a:extLst>
          </p:cNvPr>
          <p:cNvSpPr/>
          <p:nvPr/>
        </p:nvSpPr>
        <p:spPr>
          <a:xfrm>
            <a:off x="6635029" y="4449816"/>
            <a:ext cx="1309974" cy="328167"/>
          </a:xfrm>
          <a:prstGeom prst="rect">
            <a:avLst/>
          </a:prstGeom>
        </p:spPr>
        <p:txBody>
          <a:bodyPr wrap="none">
            <a:spAutoFit/>
          </a:bodyPr>
          <a:lstStyle/>
          <a:p>
            <a:pPr algn="ctr">
              <a:lnSpc>
                <a:spcPts val="900"/>
              </a:lnSpc>
            </a:pPr>
            <a:r>
              <a:rPr lang="en-NZ" sz="1000"/>
              <a:t>Writing / literary arts </a:t>
            </a:r>
          </a:p>
          <a:p>
            <a:pPr algn="ctr">
              <a:lnSpc>
                <a:spcPts val="900"/>
              </a:lnSpc>
            </a:pPr>
            <a:r>
              <a:rPr lang="en-NZ" sz="1000"/>
              <a:t>(n=109) </a:t>
            </a:r>
          </a:p>
        </p:txBody>
      </p:sp>
      <p:grpSp>
        <p:nvGrpSpPr>
          <p:cNvPr id="25" name="Group 24">
            <a:extLst>
              <a:ext uri="{FF2B5EF4-FFF2-40B4-BE49-F238E27FC236}">
                <a16:creationId xmlns:a16="http://schemas.microsoft.com/office/drawing/2014/main" id="{361A3F31-6323-491F-AA87-C26C4C82AFDC}"/>
              </a:ext>
            </a:extLst>
          </p:cNvPr>
          <p:cNvGrpSpPr>
            <a:grpSpLocks noChangeAspect="1"/>
          </p:cNvGrpSpPr>
          <p:nvPr/>
        </p:nvGrpSpPr>
        <p:grpSpPr>
          <a:xfrm>
            <a:off x="7092016" y="4034733"/>
            <a:ext cx="396000" cy="392042"/>
            <a:chOff x="351261" y="134656"/>
            <a:chExt cx="300973" cy="297964"/>
          </a:xfrm>
          <a:solidFill>
            <a:schemeClr val="tx1">
              <a:lumMod val="75000"/>
            </a:schemeClr>
          </a:solidFill>
        </p:grpSpPr>
        <p:sp>
          <p:nvSpPr>
            <p:cNvPr id="26" name="Freeform 562">
              <a:extLst>
                <a:ext uri="{FF2B5EF4-FFF2-40B4-BE49-F238E27FC236}">
                  <a16:creationId xmlns:a16="http://schemas.microsoft.com/office/drawing/2014/main" id="{21210EC5-F760-4077-9E16-38FC6DE0189E}"/>
                </a:ext>
              </a:extLst>
            </p:cNvPr>
            <p:cNvSpPr>
              <a:spLocks/>
            </p:cNvSpPr>
            <p:nvPr/>
          </p:nvSpPr>
          <p:spPr bwMode="auto">
            <a:xfrm>
              <a:off x="351261" y="336309"/>
              <a:ext cx="99322" cy="96311"/>
            </a:xfrm>
            <a:custGeom>
              <a:avLst/>
              <a:gdLst>
                <a:gd name="T0" fmla="*/ 0 w 33"/>
                <a:gd name="T1" fmla="*/ 32 h 32"/>
                <a:gd name="T2" fmla="*/ 3 w 33"/>
                <a:gd name="T3" fmla="*/ 16 h 32"/>
                <a:gd name="T4" fmla="*/ 4 w 33"/>
                <a:gd name="T5" fmla="*/ 0 h 32"/>
                <a:gd name="T6" fmla="*/ 19 w 33"/>
                <a:gd name="T7" fmla="*/ 13 h 32"/>
                <a:gd name="T8" fmla="*/ 33 w 33"/>
                <a:gd name="T9" fmla="*/ 27 h 32"/>
                <a:gd name="T10" fmla="*/ 17 w 33"/>
                <a:gd name="T11" fmla="*/ 30 h 32"/>
                <a:gd name="T12" fmla="*/ 0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0" y="32"/>
                  </a:moveTo>
                  <a:lnTo>
                    <a:pt x="3" y="16"/>
                  </a:lnTo>
                  <a:lnTo>
                    <a:pt x="4" y="0"/>
                  </a:lnTo>
                  <a:lnTo>
                    <a:pt x="19" y="13"/>
                  </a:lnTo>
                  <a:lnTo>
                    <a:pt x="33" y="27"/>
                  </a:lnTo>
                  <a:lnTo>
                    <a:pt x="17" y="30"/>
                  </a:lnTo>
                  <a:lnTo>
                    <a:pt x="0" y="32"/>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27" name="Freeform 563">
              <a:extLst>
                <a:ext uri="{FF2B5EF4-FFF2-40B4-BE49-F238E27FC236}">
                  <a16:creationId xmlns:a16="http://schemas.microsoft.com/office/drawing/2014/main" id="{28409821-C1CF-4C36-8821-2C90435CB8D5}"/>
                </a:ext>
              </a:extLst>
            </p:cNvPr>
            <p:cNvSpPr>
              <a:spLocks/>
            </p:cNvSpPr>
            <p:nvPr/>
          </p:nvSpPr>
          <p:spPr bwMode="auto">
            <a:xfrm>
              <a:off x="378348" y="185823"/>
              <a:ext cx="222720" cy="219711"/>
            </a:xfrm>
            <a:custGeom>
              <a:avLst/>
              <a:gdLst>
                <a:gd name="T0" fmla="*/ 69 w 74"/>
                <a:gd name="T1" fmla="*/ 22 h 73"/>
                <a:gd name="T2" fmla="*/ 28 w 74"/>
                <a:gd name="T3" fmla="*/ 63 h 73"/>
                <a:gd name="T4" fmla="*/ 24 w 74"/>
                <a:gd name="T5" fmla="*/ 60 h 73"/>
                <a:gd name="T6" fmla="*/ 65 w 74"/>
                <a:gd name="T7" fmla="*/ 17 h 73"/>
                <a:gd name="T8" fmla="*/ 55 w 74"/>
                <a:gd name="T9" fmla="*/ 8 h 73"/>
                <a:gd name="T10" fmla="*/ 14 w 74"/>
                <a:gd name="T11" fmla="*/ 50 h 73"/>
                <a:gd name="T12" fmla="*/ 9 w 74"/>
                <a:gd name="T13" fmla="*/ 45 h 73"/>
                <a:gd name="T14" fmla="*/ 51 w 74"/>
                <a:gd name="T15" fmla="*/ 3 h 73"/>
                <a:gd name="T16" fmla="*/ 46 w 74"/>
                <a:gd name="T17" fmla="*/ 0 h 73"/>
                <a:gd name="T18" fmla="*/ 0 w 74"/>
                <a:gd name="T19" fmla="*/ 45 h 73"/>
                <a:gd name="T20" fmla="*/ 28 w 74"/>
                <a:gd name="T21" fmla="*/ 73 h 73"/>
                <a:gd name="T22" fmla="*/ 74 w 74"/>
                <a:gd name="T23" fmla="*/ 27 h 73"/>
                <a:gd name="T24" fmla="*/ 69 w 74"/>
                <a:gd name="T25" fmla="*/ 2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73">
                  <a:moveTo>
                    <a:pt x="69" y="22"/>
                  </a:moveTo>
                  <a:lnTo>
                    <a:pt x="28" y="63"/>
                  </a:lnTo>
                  <a:lnTo>
                    <a:pt x="24" y="60"/>
                  </a:lnTo>
                  <a:lnTo>
                    <a:pt x="65" y="17"/>
                  </a:lnTo>
                  <a:lnTo>
                    <a:pt x="55" y="8"/>
                  </a:lnTo>
                  <a:lnTo>
                    <a:pt x="14" y="50"/>
                  </a:lnTo>
                  <a:lnTo>
                    <a:pt x="9" y="45"/>
                  </a:lnTo>
                  <a:lnTo>
                    <a:pt x="51" y="3"/>
                  </a:lnTo>
                  <a:lnTo>
                    <a:pt x="46" y="0"/>
                  </a:lnTo>
                  <a:lnTo>
                    <a:pt x="0" y="45"/>
                  </a:lnTo>
                  <a:lnTo>
                    <a:pt x="28" y="73"/>
                  </a:lnTo>
                  <a:lnTo>
                    <a:pt x="74" y="27"/>
                  </a:lnTo>
                  <a:lnTo>
                    <a:pt x="69" y="22"/>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28" name="Freeform 564">
              <a:extLst>
                <a:ext uri="{FF2B5EF4-FFF2-40B4-BE49-F238E27FC236}">
                  <a16:creationId xmlns:a16="http://schemas.microsoft.com/office/drawing/2014/main" id="{6B5838D8-F8CC-4FD1-9D9B-C475120494BA}"/>
                </a:ext>
              </a:extLst>
            </p:cNvPr>
            <p:cNvSpPr>
              <a:spLocks/>
            </p:cNvSpPr>
            <p:nvPr/>
          </p:nvSpPr>
          <p:spPr bwMode="auto">
            <a:xfrm>
              <a:off x="531845" y="134656"/>
              <a:ext cx="120389" cy="117380"/>
            </a:xfrm>
            <a:custGeom>
              <a:avLst/>
              <a:gdLst>
                <a:gd name="T0" fmla="*/ 30 w 32"/>
                <a:gd name="T1" fmla="*/ 24 h 31"/>
                <a:gd name="T2" fmla="*/ 29 w 32"/>
                <a:gd name="T3" fmla="*/ 17 h 31"/>
                <a:gd name="T4" fmla="*/ 15 w 32"/>
                <a:gd name="T5" fmla="*/ 2 h 31"/>
                <a:gd name="T6" fmla="*/ 8 w 32"/>
                <a:gd name="T7" fmla="*/ 2 h 31"/>
                <a:gd name="T8" fmla="*/ 7 w 32"/>
                <a:gd name="T9" fmla="*/ 2 h 31"/>
                <a:gd name="T10" fmla="*/ 7 w 32"/>
                <a:gd name="T11" fmla="*/ 2 h 31"/>
                <a:gd name="T12" fmla="*/ 0 w 32"/>
                <a:gd name="T13" fmla="*/ 9 h 31"/>
                <a:gd name="T14" fmla="*/ 22 w 32"/>
                <a:gd name="T15" fmla="*/ 31 h 31"/>
                <a:gd name="T16" fmla="*/ 29 w 32"/>
                <a:gd name="T17" fmla="*/ 24 h 31"/>
                <a:gd name="T18" fmla="*/ 29 w 32"/>
                <a:gd name="T19" fmla="*/ 24 h 31"/>
                <a:gd name="T20" fmla="*/ 30 w 32"/>
                <a:gd name="T2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1">
                  <a:moveTo>
                    <a:pt x="30" y="24"/>
                  </a:moveTo>
                  <a:cubicBezTo>
                    <a:pt x="32" y="22"/>
                    <a:pt x="32" y="19"/>
                    <a:pt x="29" y="17"/>
                  </a:cubicBezTo>
                  <a:cubicBezTo>
                    <a:pt x="15" y="2"/>
                    <a:pt x="15" y="2"/>
                    <a:pt x="15" y="2"/>
                  </a:cubicBezTo>
                  <a:cubicBezTo>
                    <a:pt x="13" y="0"/>
                    <a:pt x="9" y="0"/>
                    <a:pt x="8" y="2"/>
                  </a:cubicBezTo>
                  <a:cubicBezTo>
                    <a:pt x="7" y="2"/>
                    <a:pt x="7" y="2"/>
                    <a:pt x="7" y="2"/>
                  </a:cubicBezTo>
                  <a:cubicBezTo>
                    <a:pt x="7" y="2"/>
                    <a:pt x="7" y="2"/>
                    <a:pt x="7" y="2"/>
                  </a:cubicBezTo>
                  <a:cubicBezTo>
                    <a:pt x="0" y="9"/>
                    <a:pt x="0" y="9"/>
                    <a:pt x="0" y="9"/>
                  </a:cubicBezTo>
                  <a:cubicBezTo>
                    <a:pt x="22" y="31"/>
                    <a:pt x="22" y="31"/>
                    <a:pt x="22" y="31"/>
                  </a:cubicBezTo>
                  <a:cubicBezTo>
                    <a:pt x="29" y="24"/>
                    <a:pt x="29" y="24"/>
                    <a:pt x="29" y="24"/>
                  </a:cubicBezTo>
                  <a:cubicBezTo>
                    <a:pt x="29" y="24"/>
                    <a:pt x="29" y="24"/>
                    <a:pt x="29" y="24"/>
                  </a:cubicBezTo>
                  <a:cubicBezTo>
                    <a:pt x="29" y="24"/>
                    <a:pt x="29" y="24"/>
                    <a:pt x="30"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29" name="Group 28">
            <a:extLst>
              <a:ext uri="{FF2B5EF4-FFF2-40B4-BE49-F238E27FC236}">
                <a16:creationId xmlns:a16="http://schemas.microsoft.com/office/drawing/2014/main" id="{881AA33E-3B50-4940-A668-63D011E6A0D0}"/>
              </a:ext>
            </a:extLst>
          </p:cNvPr>
          <p:cNvGrpSpPr>
            <a:grpSpLocks noChangeAspect="1"/>
          </p:cNvGrpSpPr>
          <p:nvPr/>
        </p:nvGrpSpPr>
        <p:grpSpPr>
          <a:xfrm>
            <a:off x="5237066" y="4055898"/>
            <a:ext cx="432000" cy="349712"/>
            <a:chOff x="3499440" y="6918195"/>
            <a:chExt cx="316023" cy="255828"/>
          </a:xfrm>
          <a:solidFill>
            <a:schemeClr val="tx1">
              <a:lumMod val="75000"/>
            </a:schemeClr>
          </a:solidFill>
        </p:grpSpPr>
        <p:sp>
          <p:nvSpPr>
            <p:cNvPr id="30" name="Freeform 504">
              <a:extLst>
                <a:ext uri="{FF2B5EF4-FFF2-40B4-BE49-F238E27FC236}">
                  <a16:creationId xmlns:a16="http://schemas.microsoft.com/office/drawing/2014/main" id="{FB8AF196-67B1-4593-8D6A-66221222B0F4}"/>
                </a:ext>
              </a:extLst>
            </p:cNvPr>
            <p:cNvSpPr>
              <a:spLocks noEditPoints="1"/>
            </p:cNvSpPr>
            <p:nvPr/>
          </p:nvSpPr>
          <p:spPr bwMode="auto">
            <a:xfrm>
              <a:off x="3499440" y="6918195"/>
              <a:ext cx="316023" cy="255828"/>
            </a:xfrm>
            <a:custGeom>
              <a:avLst/>
              <a:gdLst>
                <a:gd name="T0" fmla="*/ 81 w 84"/>
                <a:gd name="T1" fmla="*/ 27 h 68"/>
                <a:gd name="T2" fmla="*/ 76 w 84"/>
                <a:gd name="T3" fmla="*/ 30 h 68"/>
                <a:gd name="T4" fmla="*/ 73 w 84"/>
                <a:gd name="T5" fmla="*/ 34 h 68"/>
                <a:gd name="T6" fmla="*/ 73 w 84"/>
                <a:gd name="T7" fmla="*/ 21 h 68"/>
                <a:gd name="T8" fmla="*/ 68 w 84"/>
                <a:gd name="T9" fmla="*/ 16 h 68"/>
                <a:gd name="T10" fmla="*/ 50 w 84"/>
                <a:gd name="T11" fmla="*/ 16 h 68"/>
                <a:gd name="T12" fmla="*/ 52 w 84"/>
                <a:gd name="T13" fmla="*/ 13 h 68"/>
                <a:gd name="T14" fmla="*/ 50 w 84"/>
                <a:gd name="T15" fmla="*/ 10 h 68"/>
                <a:gd name="T16" fmla="*/ 39 w 84"/>
                <a:gd name="T17" fmla="*/ 6 h 68"/>
                <a:gd name="T18" fmla="*/ 34 w 84"/>
                <a:gd name="T19" fmla="*/ 5 h 68"/>
                <a:gd name="T20" fmla="*/ 5 w 84"/>
                <a:gd name="T21" fmla="*/ 5 h 68"/>
                <a:gd name="T22" fmla="*/ 5 w 84"/>
                <a:gd name="T23" fmla="*/ 2 h 68"/>
                <a:gd name="T24" fmla="*/ 2 w 84"/>
                <a:gd name="T25" fmla="*/ 0 h 68"/>
                <a:gd name="T26" fmla="*/ 0 w 84"/>
                <a:gd name="T27" fmla="*/ 2 h 68"/>
                <a:gd name="T28" fmla="*/ 0 w 84"/>
                <a:gd name="T29" fmla="*/ 8 h 68"/>
                <a:gd name="T30" fmla="*/ 0 w 84"/>
                <a:gd name="T31" fmla="*/ 13 h 68"/>
                <a:gd name="T32" fmla="*/ 0 w 84"/>
                <a:gd name="T33" fmla="*/ 18 h 68"/>
                <a:gd name="T34" fmla="*/ 2 w 84"/>
                <a:gd name="T35" fmla="*/ 21 h 68"/>
                <a:gd name="T36" fmla="*/ 5 w 84"/>
                <a:gd name="T37" fmla="*/ 18 h 68"/>
                <a:gd name="T38" fmla="*/ 5 w 84"/>
                <a:gd name="T39" fmla="*/ 16 h 68"/>
                <a:gd name="T40" fmla="*/ 15 w 84"/>
                <a:gd name="T41" fmla="*/ 16 h 68"/>
                <a:gd name="T42" fmla="*/ 10 w 84"/>
                <a:gd name="T43" fmla="*/ 21 h 68"/>
                <a:gd name="T44" fmla="*/ 10 w 84"/>
                <a:gd name="T45" fmla="*/ 58 h 68"/>
                <a:gd name="T46" fmla="*/ 15 w 84"/>
                <a:gd name="T47" fmla="*/ 63 h 68"/>
                <a:gd name="T48" fmla="*/ 15 w 84"/>
                <a:gd name="T49" fmla="*/ 66 h 68"/>
                <a:gd name="T50" fmla="*/ 18 w 84"/>
                <a:gd name="T51" fmla="*/ 68 h 68"/>
                <a:gd name="T52" fmla="*/ 50 w 84"/>
                <a:gd name="T53" fmla="*/ 68 h 68"/>
                <a:gd name="T54" fmla="*/ 52 w 84"/>
                <a:gd name="T55" fmla="*/ 66 h 68"/>
                <a:gd name="T56" fmla="*/ 52 w 84"/>
                <a:gd name="T57" fmla="*/ 63 h 68"/>
                <a:gd name="T58" fmla="*/ 68 w 84"/>
                <a:gd name="T59" fmla="*/ 63 h 68"/>
                <a:gd name="T60" fmla="*/ 73 w 84"/>
                <a:gd name="T61" fmla="*/ 58 h 68"/>
                <a:gd name="T62" fmla="*/ 73 w 84"/>
                <a:gd name="T63" fmla="*/ 45 h 68"/>
                <a:gd name="T64" fmla="*/ 76 w 84"/>
                <a:gd name="T65" fmla="*/ 48 h 68"/>
                <a:gd name="T66" fmla="*/ 81 w 84"/>
                <a:gd name="T67" fmla="*/ 51 h 68"/>
                <a:gd name="T68" fmla="*/ 84 w 84"/>
                <a:gd name="T69" fmla="*/ 50 h 68"/>
                <a:gd name="T70" fmla="*/ 84 w 84"/>
                <a:gd name="T71" fmla="*/ 29 h 68"/>
                <a:gd name="T72" fmla="*/ 81 w 84"/>
                <a:gd name="T73" fmla="*/ 27 h 68"/>
                <a:gd name="T74" fmla="*/ 57 w 84"/>
                <a:gd name="T75" fmla="*/ 52 h 68"/>
                <a:gd name="T76" fmla="*/ 21 w 84"/>
                <a:gd name="T77" fmla="*/ 52 h 68"/>
                <a:gd name="T78" fmla="*/ 21 w 84"/>
                <a:gd name="T79" fmla="*/ 26 h 68"/>
                <a:gd name="T80" fmla="*/ 57 w 84"/>
                <a:gd name="T81" fmla="*/ 26 h 68"/>
                <a:gd name="T82" fmla="*/ 57 w 84"/>
                <a:gd name="T83"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68">
                  <a:moveTo>
                    <a:pt x="81" y="27"/>
                  </a:moveTo>
                  <a:cubicBezTo>
                    <a:pt x="76" y="30"/>
                    <a:pt x="76" y="30"/>
                    <a:pt x="76" y="30"/>
                  </a:cubicBezTo>
                  <a:cubicBezTo>
                    <a:pt x="74" y="31"/>
                    <a:pt x="73" y="33"/>
                    <a:pt x="73" y="34"/>
                  </a:cubicBezTo>
                  <a:cubicBezTo>
                    <a:pt x="73" y="21"/>
                    <a:pt x="73" y="21"/>
                    <a:pt x="73" y="21"/>
                  </a:cubicBezTo>
                  <a:cubicBezTo>
                    <a:pt x="73" y="18"/>
                    <a:pt x="71" y="16"/>
                    <a:pt x="68" y="16"/>
                  </a:cubicBezTo>
                  <a:cubicBezTo>
                    <a:pt x="50" y="16"/>
                    <a:pt x="50" y="16"/>
                    <a:pt x="50" y="16"/>
                  </a:cubicBezTo>
                  <a:cubicBezTo>
                    <a:pt x="51" y="16"/>
                    <a:pt x="52" y="14"/>
                    <a:pt x="52" y="13"/>
                  </a:cubicBezTo>
                  <a:cubicBezTo>
                    <a:pt x="52" y="12"/>
                    <a:pt x="51" y="10"/>
                    <a:pt x="50" y="10"/>
                  </a:cubicBezTo>
                  <a:cubicBezTo>
                    <a:pt x="39" y="6"/>
                    <a:pt x="39" y="6"/>
                    <a:pt x="39" y="6"/>
                  </a:cubicBezTo>
                  <a:cubicBezTo>
                    <a:pt x="38" y="5"/>
                    <a:pt x="35" y="5"/>
                    <a:pt x="34" y="5"/>
                  </a:cubicBezTo>
                  <a:cubicBezTo>
                    <a:pt x="5" y="5"/>
                    <a:pt x="5" y="5"/>
                    <a:pt x="5" y="5"/>
                  </a:cubicBezTo>
                  <a:cubicBezTo>
                    <a:pt x="5" y="2"/>
                    <a:pt x="5" y="2"/>
                    <a:pt x="5" y="2"/>
                  </a:cubicBezTo>
                  <a:cubicBezTo>
                    <a:pt x="5" y="1"/>
                    <a:pt x="4" y="0"/>
                    <a:pt x="2" y="0"/>
                  </a:cubicBezTo>
                  <a:cubicBezTo>
                    <a:pt x="1" y="0"/>
                    <a:pt x="0" y="1"/>
                    <a:pt x="0" y="2"/>
                  </a:cubicBezTo>
                  <a:cubicBezTo>
                    <a:pt x="0" y="8"/>
                    <a:pt x="0" y="8"/>
                    <a:pt x="0" y="8"/>
                  </a:cubicBezTo>
                  <a:cubicBezTo>
                    <a:pt x="0" y="13"/>
                    <a:pt x="0" y="13"/>
                    <a:pt x="0" y="13"/>
                  </a:cubicBezTo>
                  <a:cubicBezTo>
                    <a:pt x="0" y="18"/>
                    <a:pt x="0" y="18"/>
                    <a:pt x="0" y="18"/>
                  </a:cubicBezTo>
                  <a:cubicBezTo>
                    <a:pt x="0" y="20"/>
                    <a:pt x="1" y="21"/>
                    <a:pt x="2" y="21"/>
                  </a:cubicBezTo>
                  <a:cubicBezTo>
                    <a:pt x="4" y="21"/>
                    <a:pt x="5" y="20"/>
                    <a:pt x="5" y="18"/>
                  </a:cubicBezTo>
                  <a:cubicBezTo>
                    <a:pt x="5" y="16"/>
                    <a:pt x="5" y="16"/>
                    <a:pt x="5" y="16"/>
                  </a:cubicBezTo>
                  <a:cubicBezTo>
                    <a:pt x="15" y="16"/>
                    <a:pt x="15" y="16"/>
                    <a:pt x="15" y="16"/>
                  </a:cubicBezTo>
                  <a:cubicBezTo>
                    <a:pt x="13" y="16"/>
                    <a:pt x="10" y="18"/>
                    <a:pt x="10" y="21"/>
                  </a:cubicBezTo>
                  <a:cubicBezTo>
                    <a:pt x="10" y="58"/>
                    <a:pt x="10" y="58"/>
                    <a:pt x="10" y="58"/>
                  </a:cubicBezTo>
                  <a:cubicBezTo>
                    <a:pt x="10" y="61"/>
                    <a:pt x="13" y="63"/>
                    <a:pt x="15" y="63"/>
                  </a:cubicBezTo>
                  <a:cubicBezTo>
                    <a:pt x="15" y="66"/>
                    <a:pt x="15" y="66"/>
                    <a:pt x="15" y="66"/>
                  </a:cubicBezTo>
                  <a:cubicBezTo>
                    <a:pt x="15" y="67"/>
                    <a:pt x="17" y="68"/>
                    <a:pt x="18" y="68"/>
                  </a:cubicBezTo>
                  <a:cubicBezTo>
                    <a:pt x="50" y="68"/>
                    <a:pt x="50" y="68"/>
                    <a:pt x="50" y="68"/>
                  </a:cubicBezTo>
                  <a:cubicBezTo>
                    <a:pt x="51" y="68"/>
                    <a:pt x="52" y="67"/>
                    <a:pt x="52" y="66"/>
                  </a:cubicBezTo>
                  <a:cubicBezTo>
                    <a:pt x="52" y="63"/>
                    <a:pt x="52" y="63"/>
                    <a:pt x="52" y="63"/>
                  </a:cubicBezTo>
                  <a:cubicBezTo>
                    <a:pt x="68" y="63"/>
                    <a:pt x="68" y="63"/>
                    <a:pt x="68" y="63"/>
                  </a:cubicBezTo>
                  <a:cubicBezTo>
                    <a:pt x="71" y="63"/>
                    <a:pt x="73" y="61"/>
                    <a:pt x="73" y="58"/>
                  </a:cubicBezTo>
                  <a:cubicBezTo>
                    <a:pt x="73" y="45"/>
                    <a:pt x="73" y="45"/>
                    <a:pt x="73" y="45"/>
                  </a:cubicBezTo>
                  <a:cubicBezTo>
                    <a:pt x="73" y="46"/>
                    <a:pt x="74" y="48"/>
                    <a:pt x="76" y="48"/>
                  </a:cubicBezTo>
                  <a:cubicBezTo>
                    <a:pt x="81" y="51"/>
                    <a:pt x="81" y="51"/>
                    <a:pt x="81" y="51"/>
                  </a:cubicBezTo>
                  <a:cubicBezTo>
                    <a:pt x="83" y="52"/>
                    <a:pt x="84" y="51"/>
                    <a:pt x="84" y="50"/>
                  </a:cubicBezTo>
                  <a:cubicBezTo>
                    <a:pt x="84" y="29"/>
                    <a:pt x="84" y="29"/>
                    <a:pt x="84" y="29"/>
                  </a:cubicBezTo>
                  <a:cubicBezTo>
                    <a:pt x="84" y="27"/>
                    <a:pt x="83" y="27"/>
                    <a:pt x="81" y="27"/>
                  </a:cubicBezTo>
                  <a:close/>
                  <a:moveTo>
                    <a:pt x="57" y="52"/>
                  </a:moveTo>
                  <a:cubicBezTo>
                    <a:pt x="21" y="52"/>
                    <a:pt x="21" y="52"/>
                    <a:pt x="21" y="52"/>
                  </a:cubicBezTo>
                  <a:cubicBezTo>
                    <a:pt x="21" y="26"/>
                    <a:pt x="21" y="26"/>
                    <a:pt x="21" y="26"/>
                  </a:cubicBezTo>
                  <a:cubicBezTo>
                    <a:pt x="57" y="26"/>
                    <a:pt x="57" y="26"/>
                    <a:pt x="57" y="26"/>
                  </a:cubicBezTo>
                  <a:lnTo>
                    <a:pt x="57" y="52"/>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31" name="Rectangle 505">
              <a:extLst>
                <a:ext uri="{FF2B5EF4-FFF2-40B4-BE49-F238E27FC236}">
                  <a16:creationId xmlns:a16="http://schemas.microsoft.com/office/drawing/2014/main" id="{B1B01B22-2C00-416C-A978-6050F94231CD}"/>
                </a:ext>
              </a:extLst>
            </p:cNvPr>
            <p:cNvSpPr>
              <a:spLocks noChangeArrowheads="1"/>
            </p:cNvSpPr>
            <p:nvPr/>
          </p:nvSpPr>
          <p:spPr bwMode="auto">
            <a:xfrm>
              <a:off x="3773324" y="7035574"/>
              <a:ext cx="42136" cy="6019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32" name="Freeform 506">
              <a:extLst>
                <a:ext uri="{FF2B5EF4-FFF2-40B4-BE49-F238E27FC236}">
                  <a16:creationId xmlns:a16="http://schemas.microsoft.com/office/drawing/2014/main" id="{56B533A7-3C25-44D5-A7FA-FA1E2F2B01CC}"/>
                </a:ext>
              </a:extLst>
            </p:cNvPr>
            <p:cNvSpPr>
              <a:spLocks noEditPoints="1"/>
            </p:cNvSpPr>
            <p:nvPr/>
          </p:nvSpPr>
          <p:spPr bwMode="auto">
            <a:xfrm>
              <a:off x="3598760" y="7035574"/>
              <a:ext cx="96311" cy="60195"/>
            </a:xfrm>
            <a:custGeom>
              <a:avLst/>
              <a:gdLst>
                <a:gd name="T0" fmla="*/ 0 w 32"/>
                <a:gd name="T1" fmla="*/ 0 h 20"/>
                <a:gd name="T2" fmla="*/ 0 w 32"/>
                <a:gd name="T3" fmla="*/ 20 h 20"/>
                <a:gd name="T4" fmla="*/ 32 w 32"/>
                <a:gd name="T5" fmla="*/ 20 h 20"/>
                <a:gd name="T6" fmla="*/ 32 w 32"/>
                <a:gd name="T7" fmla="*/ 0 h 20"/>
                <a:gd name="T8" fmla="*/ 0 w 32"/>
                <a:gd name="T9" fmla="*/ 0 h 20"/>
                <a:gd name="T10" fmla="*/ 12 w 32"/>
                <a:gd name="T11" fmla="*/ 14 h 20"/>
                <a:gd name="T12" fmla="*/ 6 w 32"/>
                <a:gd name="T13" fmla="*/ 14 h 20"/>
                <a:gd name="T14" fmla="*/ 6 w 32"/>
                <a:gd name="T15" fmla="*/ 8 h 20"/>
                <a:gd name="T16" fmla="*/ 12 w 32"/>
                <a:gd name="T17" fmla="*/ 8 h 20"/>
                <a:gd name="T18" fmla="*/ 12 w 32"/>
                <a:gd name="T19" fmla="*/ 14 h 20"/>
                <a:gd name="T20" fmla="*/ 26 w 32"/>
                <a:gd name="T21" fmla="*/ 14 h 20"/>
                <a:gd name="T22" fmla="*/ 20 w 32"/>
                <a:gd name="T23" fmla="*/ 14 h 20"/>
                <a:gd name="T24" fmla="*/ 20 w 32"/>
                <a:gd name="T25" fmla="*/ 8 h 20"/>
                <a:gd name="T26" fmla="*/ 26 w 32"/>
                <a:gd name="T27" fmla="*/ 8 h 20"/>
                <a:gd name="T28" fmla="*/ 26 w 32"/>
                <a:gd name="T2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0">
                  <a:moveTo>
                    <a:pt x="0" y="0"/>
                  </a:moveTo>
                  <a:lnTo>
                    <a:pt x="0" y="20"/>
                  </a:lnTo>
                  <a:lnTo>
                    <a:pt x="32" y="20"/>
                  </a:lnTo>
                  <a:lnTo>
                    <a:pt x="32" y="0"/>
                  </a:lnTo>
                  <a:lnTo>
                    <a:pt x="0" y="0"/>
                  </a:lnTo>
                  <a:close/>
                  <a:moveTo>
                    <a:pt x="12" y="14"/>
                  </a:moveTo>
                  <a:lnTo>
                    <a:pt x="6" y="14"/>
                  </a:lnTo>
                  <a:lnTo>
                    <a:pt x="6" y="8"/>
                  </a:lnTo>
                  <a:lnTo>
                    <a:pt x="12" y="8"/>
                  </a:lnTo>
                  <a:lnTo>
                    <a:pt x="12" y="14"/>
                  </a:lnTo>
                  <a:close/>
                  <a:moveTo>
                    <a:pt x="26" y="14"/>
                  </a:moveTo>
                  <a:lnTo>
                    <a:pt x="20" y="14"/>
                  </a:lnTo>
                  <a:lnTo>
                    <a:pt x="20" y="8"/>
                  </a:lnTo>
                  <a:lnTo>
                    <a:pt x="26" y="8"/>
                  </a:lnTo>
                  <a:lnTo>
                    <a:pt x="26" y="14"/>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33" name="Freeform 723">
            <a:extLst>
              <a:ext uri="{FF2B5EF4-FFF2-40B4-BE49-F238E27FC236}">
                <a16:creationId xmlns:a16="http://schemas.microsoft.com/office/drawing/2014/main" id="{77FD86DB-B32C-4F73-B4FB-A41F84C677C8}"/>
              </a:ext>
            </a:extLst>
          </p:cNvPr>
          <p:cNvSpPr>
            <a:spLocks noChangeAspect="1"/>
          </p:cNvSpPr>
          <p:nvPr/>
        </p:nvSpPr>
        <p:spPr bwMode="auto">
          <a:xfrm>
            <a:off x="9117964" y="4093984"/>
            <a:ext cx="287258" cy="324000"/>
          </a:xfrm>
          <a:custGeom>
            <a:avLst/>
            <a:gdLst>
              <a:gd name="T0" fmla="*/ 16 w 69"/>
              <a:gd name="T1" fmla="*/ 10 h 78"/>
              <a:gd name="T2" fmla="*/ 16 w 69"/>
              <a:gd name="T3" fmla="*/ 21 h 78"/>
              <a:gd name="T4" fmla="*/ 16 w 69"/>
              <a:gd name="T5" fmla="*/ 57 h 78"/>
              <a:gd name="T6" fmla="*/ 14 w 69"/>
              <a:gd name="T7" fmla="*/ 57 h 78"/>
              <a:gd name="T8" fmla="*/ 0 w 69"/>
              <a:gd name="T9" fmla="*/ 67 h 78"/>
              <a:gd name="T10" fmla="*/ 14 w 69"/>
              <a:gd name="T11" fmla="*/ 78 h 78"/>
              <a:gd name="T12" fmla="*/ 27 w 69"/>
              <a:gd name="T13" fmla="*/ 68 h 78"/>
              <a:gd name="T14" fmla="*/ 27 w 69"/>
              <a:gd name="T15" fmla="*/ 68 h 78"/>
              <a:gd name="T16" fmla="*/ 27 w 69"/>
              <a:gd name="T17" fmla="*/ 19 h 78"/>
              <a:gd name="T18" fmla="*/ 58 w 69"/>
              <a:gd name="T19" fmla="*/ 13 h 78"/>
              <a:gd name="T20" fmla="*/ 58 w 69"/>
              <a:gd name="T21" fmla="*/ 46 h 78"/>
              <a:gd name="T22" fmla="*/ 56 w 69"/>
              <a:gd name="T23" fmla="*/ 46 h 78"/>
              <a:gd name="T24" fmla="*/ 42 w 69"/>
              <a:gd name="T25" fmla="*/ 57 h 78"/>
              <a:gd name="T26" fmla="*/ 56 w 69"/>
              <a:gd name="T27" fmla="*/ 67 h 78"/>
              <a:gd name="T28" fmla="*/ 69 w 69"/>
              <a:gd name="T29" fmla="*/ 58 h 78"/>
              <a:gd name="T30" fmla="*/ 69 w 69"/>
              <a:gd name="T31" fmla="*/ 58 h 78"/>
              <a:gd name="T32" fmla="*/ 69 w 69"/>
              <a:gd name="T33" fmla="*/ 10 h 78"/>
              <a:gd name="T34" fmla="*/ 69 w 69"/>
              <a:gd name="T35" fmla="*/ 5 h 78"/>
              <a:gd name="T36" fmla="*/ 69 w 69"/>
              <a:gd name="T37" fmla="*/ 0 h 78"/>
              <a:gd name="T38" fmla="*/ 16 w 69"/>
              <a:gd name="T3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78">
                <a:moveTo>
                  <a:pt x="16" y="10"/>
                </a:moveTo>
                <a:cubicBezTo>
                  <a:pt x="16" y="21"/>
                  <a:pt x="16" y="21"/>
                  <a:pt x="16" y="21"/>
                </a:cubicBezTo>
                <a:cubicBezTo>
                  <a:pt x="16" y="57"/>
                  <a:pt x="16" y="57"/>
                  <a:pt x="16" y="57"/>
                </a:cubicBezTo>
                <a:cubicBezTo>
                  <a:pt x="15" y="57"/>
                  <a:pt x="14" y="57"/>
                  <a:pt x="14" y="57"/>
                </a:cubicBezTo>
                <a:cubicBezTo>
                  <a:pt x="6" y="57"/>
                  <a:pt x="0" y="61"/>
                  <a:pt x="0" y="67"/>
                </a:cubicBezTo>
                <a:cubicBezTo>
                  <a:pt x="0" y="73"/>
                  <a:pt x="6" y="78"/>
                  <a:pt x="14" y="78"/>
                </a:cubicBezTo>
                <a:cubicBezTo>
                  <a:pt x="20" y="78"/>
                  <a:pt x="26" y="74"/>
                  <a:pt x="27" y="68"/>
                </a:cubicBezTo>
                <a:cubicBezTo>
                  <a:pt x="27" y="68"/>
                  <a:pt x="27" y="68"/>
                  <a:pt x="27" y="68"/>
                </a:cubicBezTo>
                <a:cubicBezTo>
                  <a:pt x="27" y="19"/>
                  <a:pt x="27" y="19"/>
                  <a:pt x="27" y="19"/>
                </a:cubicBezTo>
                <a:cubicBezTo>
                  <a:pt x="58" y="13"/>
                  <a:pt x="58" y="13"/>
                  <a:pt x="58" y="13"/>
                </a:cubicBezTo>
                <a:cubicBezTo>
                  <a:pt x="58" y="46"/>
                  <a:pt x="58" y="46"/>
                  <a:pt x="58" y="46"/>
                </a:cubicBezTo>
                <a:cubicBezTo>
                  <a:pt x="57" y="46"/>
                  <a:pt x="56" y="46"/>
                  <a:pt x="56" y="46"/>
                </a:cubicBezTo>
                <a:cubicBezTo>
                  <a:pt x="48" y="46"/>
                  <a:pt x="42" y="51"/>
                  <a:pt x="42" y="57"/>
                </a:cubicBezTo>
                <a:cubicBezTo>
                  <a:pt x="42" y="62"/>
                  <a:pt x="48" y="67"/>
                  <a:pt x="56" y="67"/>
                </a:cubicBezTo>
                <a:cubicBezTo>
                  <a:pt x="62" y="67"/>
                  <a:pt x="68" y="63"/>
                  <a:pt x="69" y="58"/>
                </a:cubicBezTo>
                <a:cubicBezTo>
                  <a:pt x="69" y="58"/>
                  <a:pt x="69" y="58"/>
                  <a:pt x="69" y="58"/>
                </a:cubicBezTo>
                <a:cubicBezTo>
                  <a:pt x="69" y="10"/>
                  <a:pt x="69" y="10"/>
                  <a:pt x="69" y="10"/>
                </a:cubicBezTo>
                <a:cubicBezTo>
                  <a:pt x="69" y="5"/>
                  <a:pt x="69" y="5"/>
                  <a:pt x="69" y="5"/>
                </a:cubicBezTo>
                <a:cubicBezTo>
                  <a:pt x="69" y="0"/>
                  <a:pt x="69" y="0"/>
                  <a:pt x="69" y="0"/>
                </a:cubicBezTo>
                <a:lnTo>
                  <a:pt x="16" y="1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NZ"/>
          </a:p>
        </p:txBody>
      </p:sp>
      <p:grpSp>
        <p:nvGrpSpPr>
          <p:cNvPr id="34" name="Group 33">
            <a:extLst>
              <a:ext uri="{FF2B5EF4-FFF2-40B4-BE49-F238E27FC236}">
                <a16:creationId xmlns:a16="http://schemas.microsoft.com/office/drawing/2014/main" id="{F00EDAC7-55F9-4227-A182-63F09261AF4A}"/>
              </a:ext>
            </a:extLst>
          </p:cNvPr>
          <p:cNvGrpSpPr>
            <a:grpSpLocks noChangeAspect="1"/>
          </p:cNvGrpSpPr>
          <p:nvPr/>
        </p:nvGrpSpPr>
        <p:grpSpPr>
          <a:xfrm>
            <a:off x="3392558" y="1869467"/>
            <a:ext cx="434495" cy="360000"/>
            <a:chOff x="-4679951" y="-1830388"/>
            <a:chExt cx="4259263" cy="3529013"/>
          </a:xfrm>
          <a:solidFill>
            <a:schemeClr val="tx1">
              <a:lumMod val="75000"/>
            </a:schemeClr>
          </a:solidFill>
        </p:grpSpPr>
        <p:sp>
          <p:nvSpPr>
            <p:cNvPr id="35" name="Freeform 108">
              <a:extLst>
                <a:ext uri="{FF2B5EF4-FFF2-40B4-BE49-F238E27FC236}">
                  <a16:creationId xmlns:a16="http://schemas.microsoft.com/office/drawing/2014/main" id="{2D03A225-C46C-4BBD-8047-A2DFC141F703}"/>
                </a:ext>
              </a:extLst>
            </p:cNvPr>
            <p:cNvSpPr>
              <a:spLocks noEditPoints="1"/>
            </p:cNvSpPr>
            <p:nvPr/>
          </p:nvSpPr>
          <p:spPr bwMode="auto">
            <a:xfrm>
              <a:off x="-1954213" y="-968375"/>
              <a:ext cx="1128713" cy="1125538"/>
            </a:xfrm>
            <a:custGeom>
              <a:avLst/>
              <a:gdLst>
                <a:gd name="T0" fmla="*/ 151 w 301"/>
                <a:gd name="T1" fmla="*/ 0 h 300"/>
                <a:gd name="T2" fmla="*/ 0 w 301"/>
                <a:gd name="T3" fmla="*/ 150 h 300"/>
                <a:gd name="T4" fmla="*/ 151 w 301"/>
                <a:gd name="T5" fmla="*/ 300 h 300"/>
                <a:gd name="T6" fmla="*/ 301 w 301"/>
                <a:gd name="T7" fmla="*/ 150 h 300"/>
                <a:gd name="T8" fmla="*/ 151 w 301"/>
                <a:gd name="T9" fmla="*/ 0 h 300"/>
                <a:gd name="T10" fmla="*/ 68 w 301"/>
                <a:gd name="T11" fmla="*/ 187 h 300"/>
                <a:gd name="T12" fmla="*/ 34 w 301"/>
                <a:gd name="T13" fmla="*/ 152 h 300"/>
                <a:gd name="T14" fmla="*/ 68 w 301"/>
                <a:gd name="T15" fmla="*/ 118 h 300"/>
                <a:gd name="T16" fmla="*/ 103 w 301"/>
                <a:gd name="T17" fmla="*/ 152 h 300"/>
                <a:gd name="T18" fmla="*/ 68 w 301"/>
                <a:gd name="T19" fmla="*/ 187 h 300"/>
                <a:gd name="T20" fmla="*/ 153 w 301"/>
                <a:gd name="T21" fmla="*/ 267 h 300"/>
                <a:gd name="T22" fmla="*/ 119 w 301"/>
                <a:gd name="T23" fmla="*/ 232 h 300"/>
                <a:gd name="T24" fmla="*/ 153 w 301"/>
                <a:gd name="T25" fmla="*/ 198 h 300"/>
                <a:gd name="T26" fmla="*/ 187 w 301"/>
                <a:gd name="T27" fmla="*/ 232 h 300"/>
                <a:gd name="T28" fmla="*/ 153 w 301"/>
                <a:gd name="T29" fmla="*/ 267 h 300"/>
                <a:gd name="T30" fmla="*/ 153 w 301"/>
                <a:gd name="T31" fmla="*/ 102 h 300"/>
                <a:gd name="T32" fmla="*/ 119 w 301"/>
                <a:gd name="T33" fmla="*/ 68 h 300"/>
                <a:gd name="T34" fmla="*/ 153 w 301"/>
                <a:gd name="T35" fmla="*/ 34 h 300"/>
                <a:gd name="T36" fmla="*/ 187 w 301"/>
                <a:gd name="T37" fmla="*/ 68 h 300"/>
                <a:gd name="T38" fmla="*/ 153 w 301"/>
                <a:gd name="T39" fmla="*/ 102 h 300"/>
                <a:gd name="T40" fmla="*/ 267 w 301"/>
                <a:gd name="T41" fmla="*/ 152 h 300"/>
                <a:gd name="T42" fmla="*/ 233 w 301"/>
                <a:gd name="T43" fmla="*/ 187 h 300"/>
                <a:gd name="T44" fmla="*/ 198 w 301"/>
                <a:gd name="T45" fmla="*/ 152 h 300"/>
                <a:gd name="T46" fmla="*/ 233 w 301"/>
                <a:gd name="T47" fmla="*/ 118 h 300"/>
                <a:gd name="T48" fmla="*/ 267 w 301"/>
                <a:gd name="T49" fmla="*/ 15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300">
                  <a:moveTo>
                    <a:pt x="151" y="0"/>
                  </a:moveTo>
                  <a:cubicBezTo>
                    <a:pt x="68" y="0"/>
                    <a:pt x="0" y="68"/>
                    <a:pt x="0" y="150"/>
                  </a:cubicBezTo>
                  <a:cubicBezTo>
                    <a:pt x="0" y="233"/>
                    <a:pt x="68" y="300"/>
                    <a:pt x="151" y="300"/>
                  </a:cubicBezTo>
                  <a:cubicBezTo>
                    <a:pt x="233" y="300"/>
                    <a:pt x="301" y="233"/>
                    <a:pt x="301" y="150"/>
                  </a:cubicBezTo>
                  <a:cubicBezTo>
                    <a:pt x="301" y="68"/>
                    <a:pt x="233" y="0"/>
                    <a:pt x="151" y="0"/>
                  </a:cubicBezTo>
                  <a:close/>
                  <a:moveTo>
                    <a:pt x="68" y="187"/>
                  </a:moveTo>
                  <a:cubicBezTo>
                    <a:pt x="50" y="187"/>
                    <a:pt x="34" y="171"/>
                    <a:pt x="34" y="152"/>
                  </a:cubicBezTo>
                  <a:cubicBezTo>
                    <a:pt x="34" y="134"/>
                    <a:pt x="50" y="118"/>
                    <a:pt x="68" y="118"/>
                  </a:cubicBezTo>
                  <a:cubicBezTo>
                    <a:pt x="87" y="118"/>
                    <a:pt x="103" y="134"/>
                    <a:pt x="103" y="152"/>
                  </a:cubicBezTo>
                  <a:cubicBezTo>
                    <a:pt x="103" y="171"/>
                    <a:pt x="87" y="187"/>
                    <a:pt x="68" y="187"/>
                  </a:cubicBezTo>
                  <a:close/>
                  <a:moveTo>
                    <a:pt x="153" y="267"/>
                  </a:moveTo>
                  <a:cubicBezTo>
                    <a:pt x="134" y="267"/>
                    <a:pt x="119" y="251"/>
                    <a:pt x="119" y="232"/>
                  </a:cubicBezTo>
                  <a:cubicBezTo>
                    <a:pt x="119" y="214"/>
                    <a:pt x="134" y="198"/>
                    <a:pt x="153" y="198"/>
                  </a:cubicBezTo>
                  <a:cubicBezTo>
                    <a:pt x="171" y="198"/>
                    <a:pt x="187" y="214"/>
                    <a:pt x="187" y="232"/>
                  </a:cubicBezTo>
                  <a:cubicBezTo>
                    <a:pt x="187" y="251"/>
                    <a:pt x="171" y="267"/>
                    <a:pt x="153" y="267"/>
                  </a:cubicBezTo>
                  <a:close/>
                  <a:moveTo>
                    <a:pt x="153" y="102"/>
                  </a:moveTo>
                  <a:cubicBezTo>
                    <a:pt x="134" y="102"/>
                    <a:pt x="119" y="87"/>
                    <a:pt x="119" y="68"/>
                  </a:cubicBezTo>
                  <a:cubicBezTo>
                    <a:pt x="119" y="49"/>
                    <a:pt x="134" y="34"/>
                    <a:pt x="153" y="34"/>
                  </a:cubicBezTo>
                  <a:cubicBezTo>
                    <a:pt x="171" y="34"/>
                    <a:pt x="187" y="49"/>
                    <a:pt x="187" y="68"/>
                  </a:cubicBezTo>
                  <a:cubicBezTo>
                    <a:pt x="187" y="87"/>
                    <a:pt x="171" y="102"/>
                    <a:pt x="153" y="102"/>
                  </a:cubicBezTo>
                  <a:close/>
                  <a:moveTo>
                    <a:pt x="267" y="152"/>
                  </a:moveTo>
                  <a:cubicBezTo>
                    <a:pt x="267" y="171"/>
                    <a:pt x="251" y="187"/>
                    <a:pt x="233" y="187"/>
                  </a:cubicBezTo>
                  <a:cubicBezTo>
                    <a:pt x="214" y="187"/>
                    <a:pt x="198" y="171"/>
                    <a:pt x="198" y="152"/>
                  </a:cubicBezTo>
                  <a:cubicBezTo>
                    <a:pt x="198" y="134"/>
                    <a:pt x="214" y="118"/>
                    <a:pt x="233" y="118"/>
                  </a:cubicBezTo>
                  <a:cubicBezTo>
                    <a:pt x="251" y="118"/>
                    <a:pt x="267" y="134"/>
                    <a:pt x="26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9">
              <a:extLst>
                <a:ext uri="{FF2B5EF4-FFF2-40B4-BE49-F238E27FC236}">
                  <a16:creationId xmlns:a16="http://schemas.microsoft.com/office/drawing/2014/main" id="{9DC19DC0-93C8-4E92-BB54-3C46E137896C}"/>
                </a:ext>
              </a:extLst>
            </p:cNvPr>
            <p:cNvSpPr>
              <a:spLocks noEditPoints="1"/>
            </p:cNvSpPr>
            <p:nvPr/>
          </p:nvSpPr>
          <p:spPr bwMode="auto">
            <a:xfrm>
              <a:off x="-4679951" y="-1830388"/>
              <a:ext cx="4259263" cy="3529013"/>
            </a:xfrm>
            <a:custGeom>
              <a:avLst/>
              <a:gdLst>
                <a:gd name="T0" fmla="*/ 1134 w 1136"/>
                <a:gd name="T1" fmla="*/ 329 h 941"/>
                <a:gd name="T2" fmla="*/ 1070 w 1136"/>
                <a:gd name="T3" fmla="*/ 145 h 941"/>
                <a:gd name="T4" fmla="*/ 712 w 1136"/>
                <a:gd name="T5" fmla="*/ 141 h 941"/>
                <a:gd name="T6" fmla="*/ 424 w 1136"/>
                <a:gd name="T7" fmla="*/ 141 h 941"/>
                <a:gd name="T8" fmla="*/ 67 w 1136"/>
                <a:gd name="T9" fmla="*/ 145 h 941"/>
                <a:gd name="T10" fmla="*/ 3 w 1136"/>
                <a:gd name="T11" fmla="*/ 329 h 941"/>
                <a:gd name="T12" fmla="*/ 85 w 1136"/>
                <a:gd name="T13" fmla="*/ 828 h 941"/>
                <a:gd name="T14" fmla="*/ 84 w 1136"/>
                <a:gd name="T15" fmla="*/ 829 h 941"/>
                <a:gd name="T16" fmla="*/ 88 w 1136"/>
                <a:gd name="T17" fmla="*/ 835 h 941"/>
                <a:gd name="T18" fmla="*/ 145 w 1136"/>
                <a:gd name="T19" fmla="*/ 897 h 941"/>
                <a:gd name="T20" fmla="*/ 276 w 1136"/>
                <a:gd name="T21" fmla="*/ 918 h 941"/>
                <a:gd name="T22" fmla="*/ 456 w 1136"/>
                <a:gd name="T23" fmla="*/ 602 h 941"/>
                <a:gd name="T24" fmla="*/ 681 w 1136"/>
                <a:gd name="T25" fmla="*/ 602 h 941"/>
                <a:gd name="T26" fmla="*/ 861 w 1136"/>
                <a:gd name="T27" fmla="*/ 918 h 941"/>
                <a:gd name="T28" fmla="*/ 991 w 1136"/>
                <a:gd name="T29" fmla="*/ 897 h 941"/>
                <a:gd name="T30" fmla="*/ 1049 w 1136"/>
                <a:gd name="T31" fmla="*/ 835 h 941"/>
                <a:gd name="T32" fmla="*/ 1053 w 1136"/>
                <a:gd name="T33" fmla="*/ 829 h 941"/>
                <a:gd name="T34" fmla="*/ 1052 w 1136"/>
                <a:gd name="T35" fmla="*/ 828 h 941"/>
                <a:gd name="T36" fmla="*/ 1134 w 1136"/>
                <a:gd name="T37" fmla="*/ 329 h 941"/>
                <a:gd name="T38" fmla="*/ 250 w 1136"/>
                <a:gd name="T39" fmla="*/ 548 h 941"/>
                <a:gd name="T40" fmla="*/ 82 w 1136"/>
                <a:gd name="T41" fmla="*/ 380 h 941"/>
                <a:gd name="T42" fmla="*/ 250 w 1136"/>
                <a:gd name="T43" fmla="*/ 212 h 941"/>
                <a:gd name="T44" fmla="*/ 418 w 1136"/>
                <a:gd name="T45" fmla="*/ 380 h 941"/>
                <a:gd name="T46" fmla="*/ 250 w 1136"/>
                <a:gd name="T47" fmla="*/ 548 h 941"/>
                <a:gd name="T48" fmla="*/ 878 w 1136"/>
                <a:gd name="T49" fmla="*/ 548 h 941"/>
                <a:gd name="T50" fmla="*/ 709 w 1136"/>
                <a:gd name="T51" fmla="*/ 380 h 941"/>
                <a:gd name="T52" fmla="*/ 878 w 1136"/>
                <a:gd name="T53" fmla="*/ 212 h 941"/>
                <a:gd name="T54" fmla="*/ 1046 w 1136"/>
                <a:gd name="T55" fmla="*/ 380 h 941"/>
                <a:gd name="T56" fmla="*/ 878 w 1136"/>
                <a:gd name="T57" fmla="*/ 548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6" h="941">
                  <a:moveTo>
                    <a:pt x="1134" y="329"/>
                  </a:moveTo>
                  <a:cubicBezTo>
                    <a:pt x="1123" y="231"/>
                    <a:pt x="1091" y="173"/>
                    <a:pt x="1070" y="145"/>
                  </a:cubicBezTo>
                  <a:cubicBezTo>
                    <a:pt x="935" y="0"/>
                    <a:pt x="712" y="141"/>
                    <a:pt x="712" y="141"/>
                  </a:cubicBezTo>
                  <a:cubicBezTo>
                    <a:pt x="424" y="141"/>
                    <a:pt x="424" y="141"/>
                    <a:pt x="424" y="141"/>
                  </a:cubicBezTo>
                  <a:cubicBezTo>
                    <a:pt x="424" y="141"/>
                    <a:pt x="202" y="0"/>
                    <a:pt x="67" y="145"/>
                  </a:cubicBezTo>
                  <a:cubicBezTo>
                    <a:pt x="46" y="173"/>
                    <a:pt x="14" y="231"/>
                    <a:pt x="3" y="329"/>
                  </a:cubicBezTo>
                  <a:cubicBezTo>
                    <a:pt x="0" y="454"/>
                    <a:pt x="8" y="695"/>
                    <a:pt x="85" y="828"/>
                  </a:cubicBezTo>
                  <a:cubicBezTo>
                    <a:pt x="84" y="829"/>
                    <a:pt x="84" y="829"/>
                    <a:pt x="84" y="829"/>
                  </a:cubicBezTo>
                  <a:cubicBezTo>
                    <a:pt x="84" y="829"/>
                    <a:pt x="86" y="831"/>
                    <a:pt x="88" y="835"/>
                  </a:cubicBezTo>
                  <a:cubicBezTo>
                    <a:pt x="104" y="861"/>
                    <a:pt x="123" y="881"/>
                    <a:pt x="145" y="897"/>
                  </a:cubicBezTo>
                  <a:cubicBezTo>
                    <a:pt x="179" y="923"/>
                    <a:pt x="225" y="941"/>
                    <a:pt x="276" y="918"/>
                  </a:cubicBezTo>
                  <a:cubicBezTo>
                    <a:pt x="332" y="896"/>
                    <a:pt x="406" y="822"/>
                    <a:pt x="456" y="602"/>
                  </a:cubicBezTo>
                  <a:cubicBezTo>
                    <a:pt x="681" y="602"/>
                    <a:pt x="681" y="602"/>
                    <a:pt x="681" y="602"/>
                  </a:cubicBezTo>
                  <a:cubicBezTo>
                    <a:pt x="731" y="822"/>
                    <a:pt x="805" y="896"/>
                    <a:pt x="861" y="918"/>
                  </a:cubicBezTo>
                  <a:cubicBezTo>
                    <a:pt x="912" y="941"/>
                    <a:pt x="958" y="923"/>
                    <a:pt x="991" y="897"/>
                  </a:cubicBezTo>
                  <a:cubicBezTo>
                    <a:pt x="1014" y="881"/>
                    <a:pt x="1033" y="861"/>
                    <a:pt x="1049" y="835"/>
                  </a:cubicBezTo>
                  <a:cubicBezTo>
                    <a:pt x="1051" y="831"/>
                    <a:pt x="1053" y="829"/>
                    <a:pt x="1053" y="829"/>
                  </a:cubicBezTo>
                  <a:cubicBezTo>
                    <a:pt x="1052" y="828"/>
                    <a:pt x="1052" y="828"/>
                    <a:pt x="1052" y="828"/>
                  </a:cubicBezTo>
                  <a:cubicBezTo>
                    <a:pt x="1129" y="695"/>
                    <a:pt x="1136" y="454"/>
                    <a:pt x="1134" y="329"/>
                  </a:cubicBezTo>
                  <a:close/>
                  <a:moveTo>
                    <a:pt x="250" y="548"/>
                  </a:moveTo>
                  <a:cubicBezTo>
                    <a:pt x="157" y="548"/>
                    <a:pt x="82" y="473"/>
                    <a:pt x="82" y="380"/>
                  </a:cubicBezTo>
                  <a:cubicBezTo>
                    <a:pt x="82" y="288"/>
                    <a:pt x="157" y="212"/>
                    <a:pt x="250" y="212"/>
                  </a:cubicBezTo>
                  <a:cubicBezTo>
                    <a:pt x="343" y="212"/>
                    <a:pt x="418" y="288"/>
                    <a:pt x="418" y="380"/>
                  </a:cubicBezTo>
                  <a:cubicBezTo>
                    <a:pt x="418" y="473"/>
                    <a:pt x="343" y="548"/>
                    <a:pt x="250" y="548"/>
                  </a:cubicBezTo>
                  <a:close/>
                  <a:moveTo>
                    <a:pt x="878" y="548"/>
                  </a:moveTo>
                  <a:cubicBezTo>
                    <a:pt x="785" y="548"/>
                    <a:pt x="709" y="473"/>
                    <a:pt x="709" y="380"/>
                  </a:cubicBezTo>
                  <a:cubicBezTo>
                    <a:pt x="709" y="288"/>
                    <a:pt x="785" y="212"/>
                    <a:pt x="878" y="212"/>
                  </a:cubicBezTo>
                  <a:cubicBezTo>
                    <a:pt x="970" y="212"/>
                    <a:pt x="1046" y="288"/>
                    <a:pt x="1046" y="380"/>
                  </a:cubicBezTo>
                  <a:cubicBezTo>
                    <a:pt x="1046" y="473"/>
                    <a:pt x="970" y="548"/>
                    <a:pt x="878" y="5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0">
              <a:extLst>
                <a:ext uri="{FF2B5EF4-FFF2-40B4-BE49-F238E27FC236}">
                  <a16:creationId xmlns:a16="http://schemas.microsoft.com/office/drawing/2014/main" id="{A0A5F648-77BF-4769-ACC4-43A1E0AD7726}"/>
                </a:ext>
              </a:extLst>
            </p:cNvPr>
            <p:cNvSpPr>
              <a:spLocks noEditPoints="1"/>
            </p:cNvSpPr>
            <p:nvPr/>
          </p:nvSpPr>
          <p:spPr bwMode="auto">
            <a:xfrm>
              <a:off x="-4305301" y="-968375"/>
              <a:ext cx="1125538" cy="1125538"/>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239 w 300"/>
                <a:gd name="T11" fmla="*/ 174 h 300"/>
                <a:gd name="T12" fmla="*/ 171 w 300"/>
                <a:gd name="T13" fmla="*/ 174 h 300"/>
                <a:gd name="T14" fmla="*/ 171 w 300"/>
                <a:gd name="T15" fmla="*/ 244 h 300"/>
                <a:gd name="T16" fmla="*/ 120 w 300"/>
                <a:gd name="T17" fmla="*/ 244 h 300"/>
                <a:gd name="T18" fmla="*/ 120 w 300"/>
                <a:gd name="T19" fmla="*/ 174 h 300"/>
                <a:gd name="T20" fmla="*/ 52 w 300"/>
                <a:gd name="T21" fmla="*/ 174 h 300"/>
                <a:gd name="T22" fmla="*/ 52 w 300"/>
                <a:gd name="T23" fmla="*/ 123 h 300"/>
                <a:gd name="T24" fmla="*/ 120 w 300"/>
                <a:gd name="T25" fmla="*/ 123 h 300"/>
                <a:gd name="T26" fmla="*/ 120 w 300"/>
                <a:gd name="T27" fmla="*/ 57 h 300"/>
                <a:gd name="T28" fmla="*/ 171 w 300"/>
                <a:gd name="T29" fmla="*/ 57 h 300"/>
                <a:gd name="T30" fmla="*/ 171 w 300"/>
                <a:gd name="T31" fmla="*/ 123 h 300"/>
                <a:gd name="T32" fmla="*/ 239 w 300"/>
                <a:gd name="T33" fmla="*/ 123 h 300"/>
                <a:gd name="T34" fmla="*/ 239 w 300"/>
                <a:gd name="T35"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0">
                  <a:moveTo>
                    <a:pt x="150" y="0"/>
                  </a:moveTo>
                  <a:cubicBezTo>
                    <a:pt x="67" y="0"/>
                    <a:pt x="0" y="68"/>
                    <a:pt x="0" y="150"/>
                  </a:cubicBezTo>
                  <a:cubicBezTo>
                    <a:pt x="0" y="233"/>
                    <a:pt x="67" y="300"/>
                    <a:pt x="150" y="300"/>
                  </a:cubicBezTo>
                  <a:cubicBezTo>
                    <a:pt x="233" y="300"/>
                    <a:pt x="300" y="233"/>
                    <a:pt x="300" y="150"/>
                  </a:cubicBezTo>
                  <a:cubicBezTo>
                    <a:pt x="300" y="68"/>
                    <a:pt x="233" y="0"/>
                    <a:pt x="150" y="0"/>
                  </a:cubicBezTo>
                  <a:close/>
                  <a:moveTo>
                    <a:pt x="239" y="174"/>
                  </a:moveTo>
                  <a:cubicBezTo>
                    <a:pt x="171" y="174"/>
                    <a:pt x="171" y="174"/>
                    <a:pt x="171" y="174"/>
                  </a:cubicBezTo>
                  <a:cubicBezTo>
                    <a:pt x="171" y="244"/>
                    <a:pt x="171" y="244"/>
                    <a:pt x="171" y="244"/>
                  </a:cubicBezTo>
                  <a:cubicBezTo>
                    <a:pt x="120" y="244"/>
                    <a:pt x="120" y="244"/>
                    <a:pt x="120" y="244"/>
                  </a:cubicBezTo>
                  <a:cubicBezTo>
                    <a:pt x="120" y="174"/>
                    <a:pt x="120" y="174"/>
                    <a:pt x="120" y="174"/>
                  </a:cubicBezTo>
                  <a:cubicBezTo>
                    <a:pt x="52" y="174"/>
                    <a:pt x="52" y="174"/>
                    <a:pt x="52" y="174"/>
                  </a:cubicBezTo>
                  <a:cubicBezTo>
                    <a:pt x="52" y="123"/>
                    <a:pt x="52" y="123"/>
                    <a:pt x="52" y="123"/>
                  </a:cubicBezTo>
                  <a:cubicBezTo>
                    <a:pt x="120" y="123"/>
                    <a:pt x="120" y="123"/>
                    <a:pt x="120" y="123"/>
                  </a:cubicBezTo>
                  <a:cubicBezTo>
                    <a:pt x="120" y="57"/>
                    <a:pt x="120" y="57"/>
                    <a:pt x="120" y="57"/>
                  </a:cubicBezTo>
                  <a:cubicBezTo>
                    <a:pt x="171" y="57"/>
                    <a:pt x="171" y="57"/>
                    <a:pt x="171" y="57"/>
                  </a:cubicBezTo>
                  <a:cubicBezTo>
                    <a:pt x="171" y="123"/>
                    <a:pt x="171" y="123"/>
                    <a:pt x="171" y="123"/>
                  </a:cubicBezTo>
                  <a:cubicBezTo>
                    <a:pt x="239" y="123"/>
                    <a:pt x="239" y="123"/>
                    <a:pt x="239" y="123"/>
                  </a:cubicBezTo>
                  <a:lnTo>
                    <a:pt x="239"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A3658AB8-0C8E-4279-9832-4B4B9B1429F9}"/>
              </a:ext>
            </a:extLst>
          </p:cNvPr>
          <p:cNvGrpSpPr>
            <a:grpSpLocks noChangeAspect="1"/>
          </p:cNvGrpSpPr>
          <p:nvPr/>
        </p:nvGrpSpPr>
        <p:grpSpPr>
          <a:xfrm>
            <a:off x="3341023" y="3964726"/>
            <a:ext cx="383327" cy="432000"/>
            <a:chOff x="574675" y="448288"/>
            <a:chExt cx="720135" cy="811573"/>
          </a:xfrm>
          <a:solidFill>
            <a:schemeClr val="tx1">
              <a:lumMod val="75000"/>
            </a:schemeClr>
          </a:solidFill>
        </p:grpSpPr>
        <p:sp>
          <p:nvSpPr>
            <p:cNvPr id="39" name="Freeform 966">
              <a:extLst>
                <a:ext uri="{FF2B5EF4-FFF2-40B4-BE49-F238E27FC236}">
                  <a16:creationId xmlns:a16="http://schemas.microsoft.com/office/drawing/2014/main" id="{5FF4DD31-1B07-4E9A-A6C6-38CFFF16B338}"/>
                </a:ext>
              </a:extLst>
            </p:cNvPr>
            <p:cNvSpPr>
              <a:spLocks noEditPoints="1"/>
            </p:cNvSpPr>
            <p:nvPr/>
          </p:nvSpPr>
          <p:spPr bwMode="auto">
            <a:xfrm>
              <a:off x="574675" y="448288"/>
              <a:ext cx="720135" cy="811573"/>
            </a:xfrm>
            <a:custGeom>
              <a:avLst/>
              <a:gdLst/>
              <a:ahLst/>
              <a:cxnLst>
                <a:cxn ang="0">
                  <a:pos x="671" y="806"/>
                </a:cxn>
                <a:cxn ang="0">
                  <a:pos x="1013" y="820"/>
                </a:cxn>
                <a:cxn ang="0">
                  <a:pos x="984" y="412"/>
                </a:cxn>
                <a:cxn ang="0">
                  <a:pos x="333" y="105"/>
                </a:cxn>
                <a:cxn ang="0">
                  <a:pos x="121" y="793"/>
                </a:cxn>
                <a:cxn ang="0">
                  <a:pos x="717" y="1120"/>
                </a:cxn>
                <a:cxn ang="0">
                  <a:pos x="671" y="806"/>
                </a:cxn>
                <a:cxn ang="0">
                  <a:pos x="409" y="823"/>
                </a:cxn>
                <a:cxn ang="0">
                  <a:pos x="450" y="692"/>
                </a:cxn>
                <a:cxn ang="0">
                  <a:pos x="575" y="750"/>
                </a:cxn>
                <a:cxn ang="0">
                  <a:pos x="533" y="881"/>
                </a:cxn>
                <a:cxn ang="0">
                  <a:pos x="409" y="823"/>
                </a:cxn>
              </a:cxnLst>
              <a:rect l="0" t="0" r="r" b="b"/>
              <a:pathLst>
                <a:path w="1051" h="1184">
                  <a:moveTo>
                    <a:pt x="671" y="806"/>
                  </a:moveTo>
                  <a:cubicBezTo>
                    <a:pt x="783" y="680"/>
                    <a:pt x="976" y="1006"/>
                    <a:pt x="1013" y="820"/>
                  </a:cubicBezTo>
                  <a:cubicBezTo>
                    <a:pt x="1051" y="695"/>
                    <a:pt x="1044" y="550"/>
                    <a:pt x="984" y="412"/>
                  </a:cubicBezTo>
                  <a:cubicBezTo>
                    <a:pt x="862" y="138"/>
                    <a:pt x="571" y="0"/>
                    <a:pt x="333" y="105"/>
                  </a:cubicBezTo>
                  <a:cubicBezTo>
                    <a:pt x="94" y="210"/>
                    <a:pt x="0" y="518"/>
                    <a:pt x="121" y="793"/>
                  </a:cubicBezTo>
                  <a:cubicBezTo>
                    <a:pt x="233" y="1047"/>
                    <a:pt x="490" y="1184"/>
                    <a:pt x="717" y="1120"/>
                  </a:cubicBezTo>
                  <a:cubicBezTo>
                    <a:pt x="840" y="1066"/>
                    <a:pt x="573" y="916"/>
                    <a:pt x="671" y="806"/>
                  </a:cubicBezTo>
                  <a:close/>
                  <a:moveTo>
                    <a:pt x="409" y="823"/>
                  </a:moveTo>
                  <a:cubicBezTo>
                    <a:pt x="386" y="771"/>
                    <a:pt x="404" y="713"/>
                    <a:pt x="450" y="692"/>
                  </a:cubicBezTo>
                  <a:cubicBezTo>
                    <a:pt x="496" y="672"/>
                    <a:pt x="552" y="698"/>
                    <a:pt x="575" y="750"/>
                  </a:cubicBezTo>
                  <a:cubicBezTo>
                    <a:pt x="598" y="802"/>
                    <a:pt x="579" y="861"/>
                    <a:pt x="533" y="881"/>
                  </a:cubicBezTo>
                  <a:cubicBezTo>
                    <a:pt x="488" y="901"/>
                    <a:pt x="432" y="875"/>
                    <a:pt x="409" y="823"/>
                  </a:cubicBezTo>
                  <a:close/>
                </a:path>
              </a:pathLst>
            </a:custGeom>
            <a:grpFill/>
            <a:ln w="6"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0" name="Freeform 967">
              <a:extLst>
                <a:ext uri="{FF2B5EF4-FFF2-40B4-BE49-F238E27FC236}">
                  <a16:creationId xmlns:a16="http://schemas.microsoft.com/office/drawing/2014/main" id="{7F89390D-8AFA-41FE-B9F5-1F3A0A6C0AA1}"/>
                </a:ext>
              </a:extLst>
            </p:cNvPr>
            <p:cNvSpPr>
              <a:spLocks/>
            </p:cNvSpPr>
            <p:nvPr/>
          </p:nvSpPr>
          <p:spPr bwMode="auto">
            <a:xfrm>
              <a:off x="1102932" y="835361"/>
              <a:ext cx="165347" cy="150660"/>
            </a:xfrm>
            <a:custGeom>
              <a:avLst/>
              <a:gdLst/>
              <a:ahLst/>
              <a:cxnLst>
                <a:cxn ang="0">
                  <a:pos x="225" y="174"/>
                </a:cxn>
                <a:cxn ang="0">
                  <a:pos x="205" y="160"/>
                </a:cxn>
                <a:cxn ang="0">
                  <a:pos x="200" y="175"/>
                </a:cxn>
                <a:cxn ang="0">
                  <a:pos x="188" y="208"/>
                </a:cxn>
                <a:cxn ang="0">
                  <a:pos x="164" y="192"/>
                </a:cxn>
                <a:cxn ang="0">
                  <a:pos x="156" y="204"/>
                </a:cxn>
                <a:cxn ang="0">
                  <a:pos x="143" y="190"/>
                </a:cxn>
                <a:cxn ang="0">
                  <a:pos x="124" y="187"/>
                </a:cxn>
                <a:cxn ang="0">
                  <a:pos x="105" y="187"/>
                </a:cxn>
                <a:cxn ang="0">
                  <a:pos x="90" y="178"/>
                </a:cxn>
                <a:cxn ang="0">
                  <a:pos x="40" y="201"/>
                </a:cxn>
                <a:cxn ang="0">
                  <a:pos x="68" y="148"/>
                </a:cxn>
                <a:cxn ang="0">
                  <a:pos x="61" y="138"/>
                </a:cxn>
                <a:cxn ang="0">
                  <a:pos x="36" y="122"/>
                </a:cxn>
                <a:cxn ang="0">
                  <a:pos x="42" y="99"/>
                </a:cxn>
                <a:cxn ang="0">
                  <a:pos x="52" y="88"/>
                </a:cxn>
                <a:cxn ang="0">
                  <a:pos x="58" y="70"/>
                </a:cxn>
                <a:cxn ang="0">
                  <a:pos x="65" y="58"/>
                </a:cxn>
                <a:cxn ang="0">
                  <a:pos x="78" y="52"/>
                </a:cxn>
                <a:cxn ang="0">
                  <a:pos x="87" y="38"/>
                </a:cxn>
                <a:cxn ang="0">
                  <a:pos x="103" y="21"/>
                </a:cxn>
                <a:cxn ang="0">
                  <a:pos x="114" y="17"/>
                </a:cxn>
                <a:cxn ang="0">
                  <a:pos x="123" y="9"/>
                </a:cxn>
                <a:cxn ang="0">
                  <a:pos x="135" y="17"/>
                </a:cxn>
                <a:cxn ang="0">
                  <a:pos x="161" y="8"/>
                </a:cxn>
                <a:cxn ang="0">
                  <a:pos x="169" y="24"/>
                </a:cxn>
                <a:cxn ang="0">
                  <a:pos x="185" y="20"/>
                </a:cxn>
                <a:cxn ang="0">
                  <a:pos x="184" y="32"/>
                </a:cxn>
                <a:cxn ang="0">
                  <a:pos x="204" y="27"/>
                </a:cxn>
                <a:cxn ang="0">
                  <a:pos x="199" y="43"/>
                </a:cxn>
                <a:cxn ang="0">
                  <a:pos x="234" y="61"/>
                </a:cxn>
                <a:cxn ang="0">
                  <a:pos x="226" y="80"/>
                </a:cxn>
                <a:cxn ang="0">
                  <a:pos x="225" y="100"/>
                </a:cxn>
                <a:cxn ang="0">
                  <a:pos x="228" y="126"/>
                </a:cxn>
                <a:cxn ang="0">
                  <a:pos x="228" y="153"/>
                </a:cxn>
                <a:cxn ang="0">
                  <a:pos x="218" y="167"/>
                </a:cxn>
              </a:cxnLst>
              <a:rect l="0" t="0" r="r" b="b"/>
              <a:pathLst>
                <a:path w="241" h="220">
                  <a:moveTo>
                    <a:pt x="218" y="167"/>
                  </a:moveTo>
                  <a:cubicBezTo>
                    <a:pt x="222" y="170"/>
                    <a:pt x="225" y="173"/>
                    <a:pt x="225" y="174"/>
                  </a:cubicBezTo>
                  <a:cubicBezTo>
                    <a:pt x="224" y="174"/>
                    <a:pt x="221" y="171"/>
                    <a:pt x="219" y="167"/>
                  </a:cubicBezTo>
                  <a:cubicBezTo>
                    <a:pt x="218" y="163"/>
                    <a:pt x="207" y="159"/>
                    <a:pt x="205" y="160"/>
                  </a:cubicBezTo>
                  <a:cubicBezTo>
                    <a:pt x="203" y="161"/>
                    <a:pt x="199" y="168"/>
                    <a:pt x="199" y="170"/>
                  </a:cubicBezTo>
                  <a:cubicBezTo>
                    <a:pt x="200" y="173"/>
                    <a:pt x="202" y="175"/>
                    <a:pt x="200" y="175"/>
                  </a:cubicBezTo>
                  <a:cubicBezTo>
                    <a:pt x="198" y="174"/>
                    <a:pt x="190" y="186"/>
                    <a:pt x="190" y="201"/>
                  </a:cubicBezTo>
                  <a:cubicBezTo>
                    <a:pt x="189" y="215"/>
                    <a:pt x="187" y="220"/>
                    <a:pt x="188" y="208"/>
                  </a:cubicBezTo>
                  <a:cubicBezTo>
                    <a:pt x="188" y="196"/>
                    <a:pt x="171" y="182"/>
                    <a:pt x="169" y="185"/>
                  </a:cubicBezTo>
                  <a:cubicBezTo>
                    <a:pt x="166" y="187"/>
                    <a:pt x="166" y="193"/>
                    <a:pt x="164" y="192"/>
                  </a:cubicBezTo>
                  <a:cubicBezTo>
                    <a:pt x="162" y="191"/>
                    <a:pt x="160" y="189"/>
                    <a:pt x="160" y="192"/>
                  </a:cubicBezTo>
                  <a:cubicBezTo>
                    <a:pt x="160" y="196"/>
                    <a:pt x="156" y="202"/>
                    <a:pt x="156" y="204"/>
                  </a:cubicBezTo>
                  <a:cubicBezTo>
                    <a:pt x="156" y="206"/>
                    <a:pt x="157" y="207"/>
                    <a:pt x="157" y="202"/>
                  </a:cubicBezTo>
                  <a:cubicBezTo>
                    <a:pt x="157" y="196"/>
                    <a:pt x="148" y="189"/>
                    <a:pt x="143" y="190"/>
                  </a:cubicBezTo>
                  <a:cubicBezTo>
                    <a:pt x="137" y="192"/>
                    <a:pt x="133" y="204"/>
                    <a:pt x="132" y="201"/>
                  </a:cubicBezTo>
                  <a:cubicBezTo>
                    <a:pt x="131" y="197"/>
                    <a:pt x="127" y="187"/>
                    <a:pt x="124" y="187"/>
                  </a:cubicBezTo>
                  <a:cubicBezTo>
                    <a:pt x="121" y="186"/>
                    <a:pt x="114" y="183"/>
                    <a:pt x="112" y="185"/>
                  </a:cubicBezTo>
                  <a:cubicBezTo>
                    <a:pt x="109" y="187"/>
                    <a:pt x="105" y="190"/>
                    <a:pt x="105" y="187"/>
                  </a:cubicBezTo>
                  <a:cubicBezTo>
                    <a:pt x="106" y="183"/>
                    <a:pt x="98" y="177"/>
                    <a:pt x="95" y="178"/>
                  </a:cubicBezTo>
                  <a:cubicBezTo>
                    <a:pt x="92" y="179"/>
                    <a:pt x="87" y="181"/>
                    <a:pt x="90" y="178"/>
                  </a:cubicBezTo>
                  <a:cubicBezTo>
                    <a:pt x="92" y="175"/>
                    <a:pt x="78" y="174"/>
                    <a:pt x="65" y="184"/>
                  </a:cubicBezTo>
                  <a:cubicBezTo>
                    <a:pt x="53" y="193"/>
                    <a:pt x="29" y="210"/>
                    <a:pt x="40" y="201"/>
                  </a:cubicBezTo>
                  <a:cubicBezTo>
                    <a:pt x="52" y="191"/>
                    <a:pt x="76" y="158"/>
                    <a:pt x="75" y="156"/>
                  </a:cubicBezTo>
                  <a:cubicBezTo>
                    <a:pt x="74" y="154"/>
                    <a:pt x="68" y="152"/>
                    <a:pt x="68" y="148"/>
                  </a:cubicBezTo>
                  <a:cubicBezTo>
                    <a:pt x="68" y="145"/>
                    <a:pt x="65" y="146"/>
                    <a:pt x="66" y="145"/>
                  </a:cubicBezTo>
                  <a:cubicBezTo>
                    <a:pt x="68" y="143"/>
                    <a:pt x="66" y="139"/>
                    <a:pt x="61" y="138"/>
                  </a:cubicBezTo>
                  <a:cubicBezTo>
                    <a:pt x="56" y="138"/>
                    <a:pt x="47" y="138"/>
                    <a:pt x="49" y="135"/>
                  </a:cubicBezTo>
                  <a:cubicBezTo>
                    <a:pt x="51" y="131"/>
                    <a:pt x="49" y="124"/>
                    <a:pt x="36" y="122"/>
                  </a:cubicBezTo>
                  <a:cubicBezTo>
                    <a:pt x="22" y="120"/>
                    <a:pt x="0" y="113"/>
                    <a:pt x="14" y="113"/>
                  </a:cubicBezTo>
                  <a:cubicBezTo>
                    <a:pt x="27" y="113"/>
                    <a:pt x="51" y="103"/>
                    <a:pt x="42" y="99"/>
                  </a:cubicBezTo>
                  <a:cubicBezTo>
                    <a:pt x="33" y="95"/>
                    <a:pt x="15" y="94"/>
                    <a:pt x="25" y="94"/>
                  </a:cubicBezTo>
                  <a:cubicBezTo>
                    <a:pt x="34" y="94"/>
                    <a:pt x="57" y="90"/>
                    <a:pt x="52" y="88"/>
                  </a:cubicBezTo>
                  <a:cubicBezTo>
                    <a:pt x="46" y="87"/>
                    <a:pt x="40" y="79"/>
                    <a:pt x="46" y="81"/>
                  </a:cubicBezTo>
                  <a:cubicBezTo>
                    <a:pt x="51" y="82"/>
                    <a:pt x="61" y="73"/>
                    <a:pt x="58" y="70"/>
                  </a:cubicBezTo>
                  <a:cubicBezTo>
                    <a:pt x="56" y="66"/>
                    <a:pt x="47" y="60"/>
                    <a:pt x="52" y="59"/>
                  </a:cubicBezTo>
                  <a:cubicBezTo>
                    <a:pt x="58" y="57"/>
                    <a:pt x="65" y="60"/>
                    <a:pt x="65" y="58"/>
                  </a:cubicBezTo>
                  <a:cubicBezTo>
                    <a:pt x="65" y="56"/>
                    <a:pt x="65" y="55"/>
                    <a:pt x="66" y="56"/>
                  </a:cubicBezTo>
                  <a:cubicBezTo>
                    <a:pt x="68" y="57"/>
                    <a:pt x="76" y="54"/>
                    <a:pt x="78" y="52"/>
                  </a:cubicBezTo>
                  <a:cubicBezTo>
                    <a:pt x="80" y="49"/>
                    <a:pt x="79" y="46"/>
                    <a:pt x="81" y="46"/>
                  </a:cubicBezTo>
                  <a:cubicBezTo>
                    <a:pt x="83" y="45"/>
                    <a:pt x="88" y="42"/>
                    <a:pt x="87" y="38"/>
                  </a:cubicBezTo>
                  <a:cubicBezTo>
                    <a:pt x="87" y="35"/>
                    <a:pt x="87" y="29"/>
                    <a:pt x="90" y="31"/>
                  </a:cubicBezTo>
                  <a:cubicBezTo>
                    <a:pt x="94" y="34"/>
                    <a:pt x="104" y="26"/>
                    <a:pt x="103" y="21"/>
                  </a:cubicBezTo>
                  <a:cubicBezTo>
                    <a:pt x="101" y="17"/>
                    <a:pt x="99" y="9"/>
                    <a:pt x="101" y="13"/>
                  </a:cubicBezTo>
                  <a:cubicBezTo>
                    <a:pt x="104" y="17"/>
                    <a:pt x="114" y="21"/>
                    <a:pt x="114" y="17"/>
                  </a:cubicBezTo>
                  <a:cubicBezTo>
                    <a:pt x="113" y="13"/>
                    <a:pt x="113" y="8"/>
                    <a:pt x="114" y="10"/>
                  </a:cubicBezTo>
                  <a:cubicBezTo>
                    <a:pt x="114" y="13"/>
                    <a:pt x="122" y="13"/>
                    <a:pt x="123" y="9"/>
                  </a:cubicBezTo>
                  <a:cubicBezTo>
                    <a:pt x="124" y="5"/>
                    <a:pt x="130" y="0"/>
                    <a:pt x="131" y="3"/>
                  </a:cubicBezTo>
                  <a:cubicBezTo>
                    <a:pt x="132" y="6"/>
                    <a:pt x="134" y="16"/>
                    <a:pt x="135" y="17"/>
                  </a:cubicBezTo>
                  <a:cubicBezTo>
                    <a:pt x="136" y="17"/>
                    <a:pt x="142" y="20"/>
                    <a:pt x="146" y="19"/>
                  </a:cubicBezTo>
                  <a:cubicBezTo>
                    <a:pt x="151" y="18"/>
                    <a:pt x="161" y="11"/>
                    <a:pt x="161" y="8"/>
                  </a:cubicBezTo>
                  <a:cubicBezTo>
                    <a:pt x="161" y="4"/>
                    <a:pt x="167" y="6"/>
                    <a:pt x="167" y="10"/>
                  </a:cubicBezTo>
                  <a:cubicBezTo>
                    <a:pt x="168" y="15"/>
                    <a:pt x="167" y="23"/>
                    <a:pt x="169" y="24"/>
                  </a:cubicBezTo>
                  <a:cubicBezTo>
                    <a:pt x="171" y="25"/>
                    <a:pt x="179" y="24"/>
                    <a:pt x="180" y="23"/>
                  </a:cubicBezTo>
                  <a:cubicBezTo>
                    <a:pt x="181" y="21"/>
                    <a:pt x="184" y="18"/>
                    <a:pt x="185" y="20"/>
                  </a:cubicBezTo>
                  <a:cubicBezTo>
                    <a:pt x="186" y="21"/>
                    <a:pt x="189" y="23"/>
                    <a:pt x="187" y="24"/>
                  </a:cubicBezTo>
                  <a:cubicBezTo>
                    <a:pt x="185" y="26"/>
                    <a:pt x="183" y="30"/>
                    <a:pt x="184" y="32"/>
                  </a:cubicBezTo>
                  <a:cubicBezTo>
                    <a:pt x="186" y="34"/>
                    <a:pt x="193" y="34"/>
                    <a:pt x="194" y="32"/>
                  </a:cubicBezTo>
                  <a:cubicBezTo>
                    <a:pt x="195" y="30"/>
                    <a:pt x="201" y="26"/>
                    <a:pt x="204" y="27"/>
                  </a:cubicBezTo>
                  <a:cubicBezTo>
                    <a:pt x="207" y="28"/>
                    <a:pt x="206" y="36"/>
                    <a:pt x="203" y="35"/>
                  </a:cubicBezTo>
                  <a:cubicBezTo>
                    <a:pt x="200" y="35"/>
                    <a:pt x="198" y="41"/>
                    <a:pt x="199" y="43"/>
                  </a:cubicBezTo>
                  <a:cubicBezTo>
                    <a:pt x="201" y="45"/>
                    <a:pt x="215" y="49"/>
                    <a:pt x="223" y="53"/>
                  </a:cubicBezTo>
                  <a:cubicBezTo>
                    <a:pt x="230" y="57"/>
                    <a:pt x="241" y="57"/>
                    <a:pt x="234" y="61"/>
                  </a:cubicBezTo>
                  <a:cubicBezTo>
                    <a:pt x="228" y="64"/>
                    <a:pt x="217" y="77"/>
                    <a:pt x="220" y="77"/>
                  </a:cubicBezTo>
                  <a:cubicBezTo>
                    <a:pt x="224" y="77"/>
                    <a:pt x="229" y="79"/>
                    <a:pt x="226" y="80"/>
                  </a:cubicBezTo>
                  <a:cubicBezTo>
                    <a:pt x="222" y="81"/>
                    <a:pt x="221" y="91"/>
                    <a:pt x="224" y="91"/>
                  </a:cubicBezTo>
                  <a:cubicBezTo>
                    <a:pt x="227" y="92"/>
                    <a:pt x="228" y="99"/>
                    <a:pt x="225" y="100"/>
                  </a:cubicBezTo>
                  <a:cubicBezTo>
                    <a:pt x="221" y="101"/>
                    <a:pt x="221" y="110"/>
                    <a:pt x="226" y="113"/>
                  </a:cubicBezTo>
                  <a:cubicBezTo>
                    <a:pt x="230" y="115"/>
                    <a:pt x="231" y="128"/>
                    <a:pt x="228" y="126"/>
                  </a:cubicBezTo>
                  <a:cubicBezTo>
                    <a:pt x="224" y="124"/>
                    <a:pt x="219" y="134"/>
                    <a:pt x="222" y="139"/>
                  </a:cubicBezTo>
                  <a:cubicBezTo>
                    <a:pt x="225" y="145"/>
                    <a:pt x="231" y="156"/>
                    <a:pt x="228" y="153"/>
                  </a:cubicBezTo>
                  <a:cubicBezTo>
                    <a:pt x="224" y="151"/>
                    <a:pt x="213" y="148"/>
                    <a:pt x="213" y="148"/>
                  </a:cubicBezTo>
                  <a:cubicBezTo>
                    <a:pt x="213" y="149"/>
                    <a:pt x="215" y="164"/>
                    <a:pt x="218" y="1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1" name="Freeform 968">
              <a:extLst>
                <a:ext uri="{FF2B5EF4-FFF2-40B4-BE49-F238E27FC236}">
                  <a16:creationId xmlns:a16="http://schemas.microsoft.com/office/drawing/2014/main" id="{1E2173AC-88EC-49E5-BBF7-9682596EA88A}"/>
                </a:ext>
              </a:extLst>
            </p:cNvPr>
            <p:cNvSpPr>
              <a:spLocks/>
            </p:cNvSpPr>
            <p:nvPr/>
          </p:nvSpPr>
          <p:spPr bwMode="auto">
            <a:xfrm>
              <a:off x="1038025" y="652011"/>
              <a:ext cx="165347" cy="151134"/>
            </a:xfrm>
            <a:custGeom>
              <a:avLst/>
              <a:gdLst/>
              <a:ahLst/>
              <a:cxnLst>
                <a:cxn ang="0">
                  <a:pos x="225" y="174"/>
                </a:cxn>
                <a:cxn ang="0">
                  <a:pos x="205" y="161"/>
                </a:cxn>
                <a:cxn ang="0">
                  <a:pos x="200" y="175"/>
                </a:cxn>
                <a:cxn ang="0">
                  <a:pos x="188" y="209"/>
                </a:cxn>
                <a:cxn ang="0">
                  <a:pos x="164" y="193"/>
                </a:cxn>
                <a:cxn ang="0">
                  <a:pos x="157" y="205"/>
                </a:cxn>
                <a:cxn ang="0">
                  <a:pos x="143" y="191"/>
                </a:cxn>
                <a:cxn ang="0">
                  <a:pos x="124" y="187"/>
                </a:cxn>
                <a:cxn ang="0">
                  <a:pos x="106" y="188"/>
                </a:cxn>
                <a:cxn ang="0">
                  <a:pos x="90" y="179"/>
                </a:cxn>
                <a:cxn ang="0">
                  <a:pos x="41" y="201"/>
                </a:cxn>
                <a:cxn ang="0">
                  <a:pos x="68" y="149"/>
                </a:cxn>
                <a:cxn ang="0">
                  <a:pos x="61" y="139"/>
                </a:cxn>
                <a:cxn ang="0">
                  <a:pos x="36" y="123"/>
                </a:cxn>
                <a:cxn ang="0">
                  <a:pos x="42" y="100"/>
                </a:cxn>
                <a:cxn ang="0">
                  <a:pos x="52" y="89"/>
                </a:cxn>
                <a:cxn ang="0">
                  <a:pos x="59" y="70"/>
                </a:cxn>
                <a:cxn ang="0">
                  <a:pos x="65" y="59"/>
                </a:cxn>
                <a:cxn ang="0">
                  <a:pos x="78" y="53"/>
                </a:cxn>
                <a:cxn ang="0">
                  <a:pos x="88" y="39"/>
                </a:cxn>
                <a:cxn ang="0">
                  <a:pos x="103" y="22"/>
                </a:cxn>
                <a:cxn ang="0">
                  <a:pos x="114" y="18"/>
                </a:cxn>
                <a:cxn ang="0">
                  <a:pos x="123" y="10"/>
                </a:cxn>
                <a:cxn ang="0">
                  <a:pos x="135" y="17"/>
                </a:cxn>
                <a:cxn ang="0">
                  <a:pos x="161" y="8"/>
                </a:cxn>
                <a:cxn ang="0">
                  <a:pos x="169" y="25"/>
                </a:cxn>
                <a:cxn ang="0">
                  <a:pos x="185" y="20"/>
                </a:cxn>
                <a:cxn ang="0">
                  <a:pos x="185" y="33"/>
                </a:cxn>
                <a:cxn ang="0">
                  <a:pos x="204" y="28"/>
                </a:cxn>
                <a:cxn ang="0">
                  <a:pos x="200" y="44"/>
                </a:cxn>
                <a:cxn ang="0">
                  <a:pos x="235" y="61"/>
                </a:cxn>
                <a:cxn ang="0">
                  <a:pos x="226" y="81"/>
                </a:cxn>
                <a:cxn ang="0">
                  <a:pos x="225" y="101"/>
                </a:cxn>
                <a:cxn ang="0">
                  <a:pos x="228" y="127"/>
                </a:cxn>
                <a:cxn ang="0">
                  <a:pos x="228" y="154"/>
                </a:cxn>
                <a:cxn ang="0">
                  <a:pos x="219" y="168"/>
                </a:cxn>
              </a:cxnLst>
              <a:rect l="0" t="0" r="r" b="b"/>
              <a:pathLst>
                <a:path w="241" h="221">
                  <a:moveTo>
                    <a:pt x="219" y="168"/>
                  </a:moveTo>
                  <a:cubicBezTo>
                    <a:pt x="223" y="171"/>
                    <a:pt x="226" y="174"/>
                    <a:pt x="225" y="174"/>
                  </a:cubicBezTo>
                  <a:cubicBezTo>
                    <a:pt x="225" y="175"/>
                    <a:pt x="221" y="172"/>
                    <a:pt x="220" y="168"/>
                  </a:cubicBezTo>
                  <a:cubicBezTo>
                    <a:pt x="218" y="164"/>
                    <a:pt x="207" y="159"/>
                    <a:pt x="205" y="161"/>
                  </a:cubicBezTo>
                  <a:cubicBezTo>
                    <a:pt x="203" y="162"/>
                    <a:pt x="199" y="169"/>
                    <a:pt x="200" y="171"/>
                  </a:cubicBezTo>
                  <a:cubicBezTo>
                    <a:pt x="200" y="174"/>
                    <a:pt x="202" y="176"/>
                    <a:pt x="200" y="175"/>
                  </a:cubicBezTo>
                  <a:cubicBezTo>
                    <a:pt x="198" y="174"/>
                    <a:pt x="190" y="187"/>
                    <a:pt x="190" y="201"/>
                  </a:cubicBezTo>
                  <a:cubicBezTo>
                    <a:pt x="190" y="216"/>
                    <a:pt x="188" y="221"/>
                    <a:pt x="188" y="209"/>
                  </a:cubicBezTo>
                  <a:cubicBezTo>
                    <a:pt x="189" y="196"/>
                    <a:pt x="172" y="183"/>
                    <a:pt x="169" y="185"/>
                  </a:cubicBezTo>
                  <a:cubicBezTo>
                    <a:pt x="167" y="188"/>
                    <a:pt x="167" y="193"/>
                    <a:pt x="164" y="193"/>
                  </a:cubicBezTo>
                  <a:cubicBezTo>
                    <a:pt x="162" y="192"/>
                    <a:pt x="160" y="190"/>
                    <a:pt x="160" y="193"/>
                  </a:cubicBezTo>
                  <a:cubicBezTo>
                    <a:pt x="160" y="196"/>
                    <a:pt x="157" y="202"/>
                    <a:pt x="157" y="205"/>
                  </a:cubicBezTo>
                  <a:cubicBezTo>
                    <a:pt x="157" y="207"/>
                    <a:pt x="157" y="208"/>
                    <a:pt x="157" y="202"/>
                  </a:cubicBezTo>
                  <a:cubicBezTo>
                    <a:pt x="157" y="197"/>
                    <a:pt x="149" y="190"/>
                    <a:pt x="143" y="191"/>
                  </a:cubicBezTo>
                  <a:cubicBezTo>
                    <a:pt x="138" y="192"/>
                    <a:pt x="134" y="205"/>
                    <a:pt x="133" y="201"/>
                  </a:cubicBezTo>
                  <a:cubicBezTo>
                    <a:pt x="132" y="198"/>
                    <a:pt x="127" y="188"/>
                    <a:pt x="124" y="187"/>
                  </a:cubicBezTo>
                  <a:cubicBezTo>
                    <a:pt x="121" y="187"/>
                    <a:pt x="114" y="184"/>
                    <a:pt x="112" y="186"/>
                  </a:cubicBezTo>
                  <a:cubicBezTo>
                    <a:pt x="110" y="188"/>
                    <a:pt x="105" y="191"/>
                    <a:pt x="106" y="188"/>
                  </a:cubicBezTo>
                  <a:cubicBezTo>
                    <a:pt x="106" y="184"/>
                    <a:pt x="98" y="178"/>
                    <a:pt x="95" y="179"/>
                  </a:cubicBezTo>
                  <a:cubicBezTo>
                    <a:pt x="92" y="179"/>
                    <a:pt x="88" y="181"/>
                    <a:pt x="90" y="179"/>
                  </a:cubicBezTo>
                  <a:cubicBezTo>
                    <a:pt x="92" y="176"/>
                    <a:pt x="79" y="175"/>
                    <a:pt x="66" y="184"/>
                  </a:cubicBezTo>
                  <a:cubicBezTo>
                    <a:pt x="53" y="194"/>
                    <a:pt x="29" y="211"/>
                    <a:pt x="41" y="201"/>
                  </a:cubicBezTo>
                  <a:cubicBezTo>
                    <a:pt x="52" y="191"/>
                    <a:pt x="76" y="158"/>
                    <a:pt x="75" y="156"/>
                  </a:cubicBezTo>
                  <a:cubicBezTo>
                    <a:pt x="74" y="155"/>
                    <a:pt x="69" y="152"/>
                    <a:pt x="68" y="149"/>
                  </a:cubicBezTo>
                  <a:cubicBezTo>
                    <a:pt x="68" y="146"/>
                    <a:pt x="65" y="147"/>
                    <a:pt x="67" y="146"/>
                  </a:cubicBezTo>
                  <a:cubicBezTo>
                    <a:pt x="68" y="144"/>
                    <a:pt x="66" y="139"/>
                    <a:pt x="61" y="139"/>
                  </a:cubicBezTo>
                  <a:cubicBezTo>
                    <a:pt x="56" y="139"/>
                    <a:pt x="47" y="139"/>
                    <a:pt x="49" y="135"/>
                  </a:cubicBezTo>
                  <a:cubicBezTo>
                    <a:pt x="52" y="132"/>
                    <a:pt x="49" y="125"/>
                    <a:pt x="36" y="123"/>
                  </a:cubicBezTo>
                  <a:cubicBezTo>
                    <a:pt x="23" y="121"/>
                    <a:pt x="0" y="114"/>
                    <a:pt x="14" y="114"/>
                  </a:cubicBezTo>
                  <a:cubicBezTo>
                    <a:pt x="28" y="113"/>
                    <a:pt x="51" y="104"/>
                    <a:pt x="42" y="100"/>
                  </a:cubicBezTo>
                  <a:cubicBezTo>
                    <a:pt x="33" y="96"/>
                    <a:pt x="16" y="94"/>
                    <a:pt x="25" y="95"/>
                  </a:cubicBezTo>
                  <a:cubicBezTo>
                    <a:pt x="35" y="95"/>
                    <a:pt x="58" y="91"/>
                    <a:pt x="52" y="89"/>
                  </a:cubicBezTo>
                  <a:cubicBezTo>
                    <a:pt x="47" y="87"/>
                    <a:pt x="41" y="80"/>
                    <a:pt x="46" y="81"/>
                  </a:cubicBezTo>
                  <a:cubicBezTo>
                    <a:pt x="51" y="83"/>
                    <a:pt x="61" y="74"/>
                    <a:pt x="59" y="70"/>
                  </a:cubicBezTo>
                  <a:cubicBezTo>
                    <a:pt x="56" y="67"/>
                    <a:pt x="48" y="61"/>
                    <a:pt x="53" y="59"/>
                  </a:cubicBezTo>
                  <a:cubicBezTo>
                    <a:pt x="58" y="58"/>
                    <a:pt x="65" y="61"/>
                    <a:pt x="65" y="59"/>
                  </a:cubicBezTo>
                  <a:cubicBezTo>
                    <a:pt x="65" y="57"/>
                    <a:pt x="65" y="56"/>
                    <a:pt x="67" y="57"/>
                  </a:cubicBezTo>
                  <a:cubicBezTo>
                    <a:pt x="68" y="58"/>
                    <a:pt x="77" y="55"/>
                    <a:pt x="78" y="53"/>
                  </a:cubicBezTo>
                  <a:cubicBezTo>
                    <a:pt x="80" y="50"/>
                    <a:pt x="79" y="47"/>
                    <a:pt x="81" y="46"/>
                  </a:cubicBezTo>
                  <a:cubicBezTo>
                    <a:pt x="84" y="46"/>
                    <a:pt x="88" y="42"/>
                    <a:pt x="88" y="39"/>
                  </a:cubicBezTo>
                  <a:cubicBezTo>
                    <a:pt x="87" y="36"/>
                    <a:pt x="87" y="30"/>
                    <a:pt x="91" y="32"/>
                  </a:cubicBezTo>
                  <a:cubicBezTo>
                    <a:pt x="95" y="34"/>
                    <a:pt x="105" y="26"/>
                    <a:pt x="103" y="22"/>
                  </a:cubicBezTo>
                  <a:cubicBezTo>
                    <a:pt x="101" y="18"/>
                    <a:pt x="99" y="10"/>
                    <a:pt x="102" y="14"/>
                  </a:cubicBezTo>
                  <a:cubicBezTo>
                    <a:pt x="104" y="18"/>
                    <a:pt x="114" y="22"/>
                    <a:pt x="114" y="18"/>
                  </a:cubicBezTo>
                  <a:cubicBezTo>
                    <a:pt x="114" y="14"/>
                    <a:pt x="113" y="8"/>
                    <a:pt x="114" y="11"/>
                  </a:cubicBezTo>
                  <a:cubicBezTo>
                    <a:pt x="115" y="14"/>
                    <a:pt x="122" y="13"/>
                    <a:pt x="123" y="10"/>
                  </a:cubicBezTo>
                  <a:cubicBezTo>
                    <a:pt x="125" y="6"/>
                    <a:pt x="130" y="0"/>
                    <a:pt x="131" y="4"/>
                  </a:cubicBezTo>
                  <a:cubicBezTo>
                    <a:pt x="132" y="7"/>
                    <a:pt x="134" y="17"/>
                    <a:pt x="135" y="17"/>
                  </a:cubicBezTo>
                  <a:cubicBezTo>
                    <a:pt x="137" y="18"/>
                    <a:pt x="142" y="21"/>
                    <a:pt x="147" y="20"/>
                  </a:cubicBezTo>
                  <a:cubicBezTo>
                    <a:pt x="151" y="19"/>
                    <a:pt x="162" y="12"/>
                    <a:pt x="161" y="8"/>
                  </a:cubicBezTo>
                  <a:cubicBezTo>
                    <a:pt x="161" y="5"/>
                    <a:pt x="167" y="6"/>
                    <a:pt x="168" y="11"/>
                  </a:cubicBezTo>
                  <a:cubicBezTo>
                    <a:pt x="168" y="15"/>
                    <a:pt x="167" y="24"/>
                    <a:pt x="169" y="25"/>
                  </a:cubicBezTo>
                  <a:cubicBezTo>
                    <a:pt x="171" y="26"/>
                    <a:pt x="179" y="25"/>
                    <a:pt x="180" y="23"/>
                  </a:cubicBezTo>
                  <a:cubicBezTo>
                    <a:pt x="181" y="22"/>
                    <a:pt x="184" y="19"/>
                    <a:pt x="185" y="20"/>
                  </a:cubicBezTo>
                  <a:cubicBezTo>
                    <a:pt x="186" y="22"/>
                    <a:pt x="189" y="24"/>
                    <a:pt x="187" y="25"/>
                  </a:cubicBezTo>
                  <a:cubicBezTo>
                    <a:pt x="186" y="26"/>
                    <a:pt x="183" y="31"/>
                    <a:pt x="185" y="33"/>
                  </a:cubicBezTo>
                  <a:cubicBezTo>
                    <a:pt x="186" y="34"/>
                    <a:pt x="193" y="35"/>
                    <a:pt x="194" y="33"/>
                  </a:cubicBezTo>
                  <a:cubicBezTo>
                    <a:pt x="195" y="31"/>
                    <a:pt x="201" y="27"/>
                    <a:pt x="204" y="28"/>
                  </a:cubicBezTo>
                  <a:cubicBezTo>
                    <a:pt x="207" y="29"/>
                    <a:pt x="206" y="36"/>
                    <a:pt x="203" y="36"/>
                  </a:cubicBezTo>
                  <a:cubicBezTo>
                    <a:pt x="200" y="35"/>
                    <a:pt x="198" y="42"/>
                    <a:pt x="200" y="44"/>
                  </a:cubicBezTo>
                  <a:cubicBezTo>
                    <a:pt x="201" y="46"/>
                    <a:pt x="215" y="50"/>
                    <a:pt x="223" y="54"/>
                  </a:cubicBezTo>
                  <a:cubicBezTo>
                    <a:pt x="231" y="58"/>
                    <a:pt x="241" y="58"/>
                    <a:pt x="235" y="61"/>
                  </a:cubicBezTo>
                  <a:cubicBezTo>
                    <a:pt x="228" y="65"/>
                    <a:pt x="217" y="77"/>
                    <a:pt x="221" y="78"/>
                  </a:cubicBezTo>
                  <a:cubicBezTo>
                    <a:pt x="224" y="78"/>
                    <a:pt x="230" y="80"/>
                    <a:pt x="226" y="81"/>
                  </a:cubicBezTo>
                  <a:cubicBezTo>
                    <a:pt x="222" y="82"/>
                    <a:pt x="222" y="91"/>
                    <a:pt x="225" y="92"/>
                  </a:cubicBezTo>
                  <a:cubicBezTo>
                    <a:pt x="228" y="93"/>
                    <a:pt x="228" y="100"/>
                    <a:pt x="225" y="101"/>
                  </a:cubicBezTo>
                  <a:cubicBezTo>
                    <a:pt x="222" y="102"/>
                    <a:pt x="221" y="111"/>
                    <a:pt x="226" y="113"/>
                  </a:cubicBezTo>
                  <a:cubicBezTo>
                    <a:pt x="230" y="116"/>
                    <a:pt x="232" y="128"/>
                    <a:pt x="228" y="127"/>
                  </a:cubicBezTo>
                  <a:cubicBezTo>
                    <a:pt x="225" y="125"/>
                    <a:pt x="220" y="134"/>
                    <a:pt x="223" y="140"/>
                  </a:cubicBezTo>
                  <a:cubicBezTo>
                    <a:pt x="225" y="146"/>
                    <a:pt x="232" y="156"/>
                    <a:pt x="228" y="154"/>
                  </a:cubicBezTo>
                  <a:cubicBezTo>
                    <a:pt x="225" y="151"/>
                    <a:pt x="214" y="149"/>
                    <a:pt x="213" y="149"/>
                  </a:cubicBezTo>
                  <a:cubicBezTo>
                    <a:pt x="213" y="150"/>
                    <a:pt x="215" y="165"/>
                    <a:pt x="219"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2" name="Freeform 969">
              <a:extLst>
                <a:ext uri="{FF2B5EF4-FFF2-40B4-BE49-F238E27FC236}">
                  <a16:creationId xmlns:a16="http://schemas.microsoft.com/office/drawing/2014/main" id="{267DAEC2-7A84-4947-BE0D-236E86C4CCA6}"/>
                </a:ext>
              </a:extLst>
            </p:cNvPr>
            <p:cNvSpPr>
              <a:spLocks/>
            </p:cNvSpPr>
            <p:nvPr/>
          </p:nvSpPr>
          <p:spPr bwMode="auto">
            <a:xfrm>
              <a:off x="903473" y="530725"/>
              <a:ext cx="156345" cy="169611"/>
            </a:xfrm>
            <a:custGeom>
              <a:avLst/>
              <a:gdLst/>
              <a:ahLst/>
              <a:cxnLst>
                <a:cxn ang="0">
                  <a:pos x="194" y="50"/>
                </a:cxn>
                <a:cxn ang="0">
                  <a:pos x="175" y="65"/>
                </a:cxn>
                <a:cxn ang="0">
                  <a:pos x="188" y="74"/>
                </a:cxn>
                <a:cxn ang="0">
                  <a:pos x="216" y="95"/>
                </a:cxn>
                <a:cxn ang="0">
                  <a:pos x="194" y="113"/>
                </a:cxn>
                <a:cxn ang="0">
                  <a:pos x="203" y="124"/>
                </a:cxn>
                <a:cxn ang="0">
                  <a:pos x="186" y="133"/>
                </a:cxn>
                <a:cxn ang="0">
                  <a:pos x="177" y="150"/>
                </a:cxn>
                <a:cxn ang="0">
                  <a:pos x="172" y="168"/>
                </a:cxn>
                <a:cxn ang="0">
                  <a:pos x="159" y="180"/>
                </a:cxn>
                <a:cxn ang="0">
                  <a:pos x="166" y="234"/>
                </a:cxn>
                <a:cxn ang="0">
                  <a:pos x="124" y="192"/>
                </a:cxn>
                <a:cxn ang="0">
                  <a:pos x="112" y="196"/>
                </a:cxn>
                <a:cxn ang="0">
                  <a:pos x="90" y="216"/>
                </a:cxn>
                <a:cxn ang="0">
                  <a:pos x="69" y="203"/>
                </a:cxn>
                <a:cxn ang="0">
                  <a:pos x="62" y="190"/>
                </a:cxn>
                <a:cxn ang="0">
                  <a:pos x="46" y="178"/>
                </a:cxn>
                <a:cxn ang="0">
                  <a:pos x="37" y="169"/>
                </a:cxn>
                <a:cxn ang="0">
                  <a:pos x="35" y="154"/>
                </a:cxn>
                <a:cxn ang="0">
                  <a:pos x="25" y="141"/>
                </a:cxn>
                <a:cxn ang="0">
                  <a:pos x="13" y="122"/>
                </a:cxn>
                <a:cxn ang="0">
                  <a:pos x="12" y="110"/>
                </a:cxn>
                <a:cxn ang="0">
                  <a:pos x="7" y="99"/>
                </a:cxn>
                <a:cxn ang="0">
                  <a:pos x="18" y="89"/>
                </a:cxn>
                <a:cxn ang="0">
                  <a:pos x="17" y="62"/>
                </a:cxn>
                <a:cxn ang="0">
                  <a:pos x="35" y="60"/>
                </a:cxn>
                <a:cxn ang="0">
                  <a:pos x="35" y="43"/>
                </a:cxn>
                <a:cxn ang="0">
                  <a:pos x="47" y="47"/>
                </a:cxn>
                <a:cxn ang="0">
                  <a:pos x="48" y="27"/>
                </a:cxn>
                <a:cxn ang="0">
                  <a:pos x="62" y="36"/>
                </a:cxn>
                <a:cxn ang="0">
                  <a:pos x="89" y="8"/>
                </a:cxn>
                <a:cxn ang="0">
                  <a:pos x="105" y="21"/>
                </a:cxn>
                <a:cxn ang="0">
                  <a:pos x="124" y="28"/>
                </a:cxn>
                <a:cxn ang="0">
                  <a:pos x="150" y="33"/>
                </a:cxn>
                <a:cxn ang="0">
                  <a:pos x="176" y="41"/>
                </a:cxn>
                <a:cxn ang="0">
                  <a:pos x="186" y="54"/>
                </a:cxn>
              </a:cxnLst>
              <a:rect l="0" t="0" r="r" b="b"/>
              <a:pathLst>
                <a:path w="228" h="248">
                  <a:moveTo>
                    <a:pt x="186" y="54"/>
                  </a:moveTo>
                  <a:cubicBezTo>
                    <a:pt x="190" y="51"/>
                    <a:pt x="194" y="49"/>
                    <a:pt x="194" y="50"/>
                  </a:cubicBezTo>
                  <a:cubicBezTo>
                    <a:pt x="195" y="50"/>
                    <a:pt x="191" y="53"/>
                    <a:pt x="187" y="53"/>
                  </a:cubicBezTo>
                  <a:cubicBezTo>
                    <a:pt x="182" y="53"/>
                    <a:pt x="175" y="62"/>
                    <a:pt x="175" y="65"/>
                  </a:cubicBezTo>
                  <a:cubicBezTo>
                    <a:pt x="176" y="67"/>
                    <a:pt x="181" y="73"/>
                    <a:pt x="184" y="73"/>
                  </a:cubicBezTo>
                  <a:cubicBezTo>
                    <a:pt x="186" y="74"/>
                    <a:pt x="189" y="72"/>
                    <a:pt x="188" y="74"/>
                  </a:cubicBezTo>
                  <a:cubicBezTo>
                    <a:pt x="186" y="76"/>
                    <a:pt x="196" y="87"/>
                    <a:pt x="210" y="91"/>
                  </a:cubicBezTo>
                  <a:cubicBezTo>
                    <a:pt x="223" y="96"/>
                    <a:pt x="228" y="99"/>
                    <a:pt x="216" y="95"/>
                  </a:cubicBezTo>
                  <a:cubicBezTo>
                    <a:pt x="205" y="91"/>
                    <a:pt x="186" y="103"/>
                    <a:pt x="188" y="107"/>
                  </a:cubicBezTo>
                  <a:cubicBezTo>
                    <a:pt x="190" y="110"/>
                    <a:pt x="195" y="111"/>
                    <a:pt x="194" y="113"/>
                  </a:cubicBezTo>
                  <a:cubicBezTo>
                    <a:pt x="192" y="115"/>
                    <a:pt x="190" y="116"/>
                    <a:pt x="193" y="117"/>
                  </a:cubicBezTo>
                  <a:cubicBezTo>
                    <a:pt x="196" y="118"/>
                    <a:pt x="201" y="124"/>
                    <a:pt x="203" y="124"/>
                  </a:cubicBezTo>
                  <a:cubicBezTo>
                    <a:pt x="205" y="125"/>
                    <a:pt x="206" y="125"/>
                    <a:pt x="201" y="123"/>
                  </a:cubicBezTo>
                  <a:cubicBezTo>
                    <a:pt x="196" y="121"/>
                    <a:pt x="187" y="127"/>
                    <a:pt x="186" y="133"/>
                  </a:cubicBezTo>
                  <a:cubicBezTo>
                    <a:pt x="186" y="139"/>
                    <a:pt x="197" y="146"/>
                    <a:pt x="193" y="146"/>
                  </a:cubicBezTo>
                  <a:cubicBezTo>
                    <a:pt x="190" y="146"/>
                    <a:pt x="179" y="148"/>
                    <a:pt x="177" y="150"/>
                  </a:cubicBezTo>
                  <a:cubicBezTo>
                    <a:pt x="176" y="153"/>
                    <a:pt x="171" y="159"/>
                    <a:pt x="172" y="161"/>
                  </a:cubicBezTo>
                  <a:cubicBezTo>
                    <a:pt x="173" y="164"/>
                    <a:pt x="175" y="170"/>
                    <a:pt x="172" y="168"/>
                  </a:cubicBezTo>
                  <a:cubicBezTo>
                    <a:pt x="169" y="166"/>
                    <a:pt x="160" y="172"/>
                    <a:pt x="160" y="175"/>
                  </a:cubicBezTo>
                  <a:cubicBezTo>
                    <a:pt x="160" y="179"/>
                    <a:pt x="161" y="183"/>
                    <a:pt x="159" y="180"/>
                  </a:cubicBezTo>
                  <a:cubicBezTo>
                    <a:pt x="157" y="177"/>
                    <a:pt x="152" y="190"/>
                    <a:pt x="157" y="205"/>
                  </a:cubicBezTo>
                  <a:cubicBezTo>
                    <a:pt x="162" y="220"/>
                    <a:pt x="172" y="248"/>
                    <a:pt x="166" y="234"/>
                  </a:cubicBezTo>
                  <a:cubicBezTo>
                    <a:pt x="160" y="220"/>
                    <a:pt x="135" y="187"/>
                    <a:pt x="133" y="188"/>
                  </a:cubicBezTo>
                  <a:cubicBezTo>
                    <a:pt x="131" y="188"/>
                    <a:pt x="127" y="193"/>
                    <a:pt x="124" y="192"/>
                  </a:cubicBezTo>
                  <a:cubicBezTo>
                    <a:pt x="121" y="191"/>
                    <a:pt x="121" y="195"/>
                    <a:pt x="120" y="193"/>
                  </a:cubicBezTo>
                  <a:cubicBezTo>
                    <a:pt x="119" y="191"/>
                    <a:pt x="114" y="191"/>
                    <a:pt x="112" y="196"/>
                  </a:cubicBezTo>
                  <a:cubicBezTo>
                    <a:pt x="111" y="201"/>
                    <a:pt x="108" y="210"/>
                    <a:pt x="105" y="207"/>
                  </a:cubicBezTo>
                  <a:cubicBezTo>
                    <a:pt x="103" y="203"/>
                    <a:pt x="95" y="203"/>
                    <a:pt x="90" y="216"/>
                  </a:cubicBezTo>
                  <a:cubicBezTo>
                    <a:pt x="84" y="228"/>
                    <a:pt x="71" y="247"/>
                    <a:pt x="74" y="234"/>
                  </a:cubicBezTo>
                  <a:cubicBezTo>
                    <a:pt x="78" y="221"/>
                    <a:pt x="76" y="195"/>
                    <a:pt x="69" y="203"/>
                  </a:cubicBezTo>
                  <a:cubicBezTo>
                    <a:pt x="63" y="210"/>
                    <a:pt x="56" y="227"/>
                    <a:pt x="59" y="218"/>
                  </a:cubicBezTo>
                  <a:cubicBezTo>
                    <a:pt x="63" y="209"/>
                    <a:pt x="65" y="186"/>
                    <a:pt x="62" y="190"/>
                  </a:cubicBezTo>
                  <a:cubicBezTo>
                    <a:pt x="59" y="195"/>
                    <a:pt x="50" y="198"/>
                    <a:pt x="53" y="194"/>
                  </a:cubicBezTo>
                  <a:cubicBezTo>
                    <a:pt x="56" y="189"/>
                    <a:pt x="50" y="177"/>
                    <a:pt x="46" y="178"/>
                  </a:cubicBezTo>
                  <a:cubicBezTo>
                    <a:pt x="42" y="180"/>
                    <a:pt x="34" y="186"/>
                    <a:pt x="34" y="181"/>
                  </a:cubicBezTo>
                  <a:cubicBezTo>
                    <a:pt x="34" y="175"/>
                    <a:pt x="39" y="169"/>
                    <a:pt x="37" y="169"/>
                  </a:cubicBezTo>
                  <a:cubicBezTo>
                    <a:pt x="35" y="168"/>
                    <a:pt x="34" y="168"/>
                    <a:pt x="36" y="167"/>
                  </a:cubicBezTo>
                  <a:cubicBezTo>
                    <a:pt x="37" y="165"/>
                    <a:pt x="37" y="157"/>
                    <a:pt x="35" y="154"/>
                  </a:cubicBezTo>
                  <a:cubicBezTo>
                    <a:pt x="33" y="152"/>
                    <a:pt x="29" y="152"/>
                    <a:pt x="30" y="150"/>
                  </a:cubicBezTo>
                  <a:cubicBezTo>
                    <a:pt x="30" y="147"/>
                    <a:pt x="28" y="142"/>
                    <a:pt x="25" y="141"/>
                  </a:cubicBezTo>
                  <a:cubicBezTo>
                    <a:pt x="21" y="141"/>
                    <a:pt x="16" y="139"/>
                    <a:pt x="19" y="136"/>
                  </a:cubicBezTo>
                  <a:cubicBezTo>
                    <a:pt x="22" y="134"/>
                    <a:pt x="17" y="122"/>
                    <a:pt x="13" y="122"/>
                  </a:cubicBezTo>
                  <a:cubicBezTo>
                    <a:pt x="8" y="122"/>
                    <a:pt x="0" y="122"/>
                    <a:pt x="5" y="121"/>
                  </a:cubicBezTo>
                  <a:cubicBezTo>
                    <a:pt x="9" y="120"/>
                    <a:pt x="16" y="111"/>
                    <a:pt x="12" y="110"/>
                  </a:cubicBezTo>
                  <a:cubicBezTo>
                    <a:pt x="8" y="109"/>
                    <a:pt x="3" y="108"/>
                    <a:pt x="6" y="108"/>
                  </a:cubicBezTo>
                  <a:cubicBezTo>
                    <a:pt x="8" y="108"/>
                    <a:pt x="10" y="101"/>
                    <a:pt x="7" y="99"/>
                  </a:cubicBezTo>
                  <a:cubicBezTo>
                    <a:pt x="4" y="96"/>
                    <a:pt x="0" y="89"/>
                    <a:pt x="3" y="90"/>
                  </a:cubicBezTo>
                  <a:cubicBezTo>
                    <a:pt x="7" y="90"/>
                    <a:pt x="17" y="91"/>
                    <a:pt x="18" y="89"/>
                  </a:cubicBezTo>
                  <a:cubicBezTo>
                    <a:pt x="19" y="88"/>
                    <a:pt x="23" y="84"/>
                    <a:pt x="24" y="79"/>
                  </a:cubicBezTo>
                  <a:cubicBezTo>
                    <a:pt x="24" y="75"/>
                    <a:pt x="20" y="63"/>
                    <a:pt x="17" y="62"/>
                  </a:cubicBezTo>
                  <a:cubicBezTo>
                    <a:pt x="14" y="61"/>
                    <a:pt x="17" y="56"/>
                    <a:pt x="21" y="57"/>
                  </a:cubicBezTo>
                  <a:cubicBezTo>
                    <a:pt x="26" y="58"/>
                    <a:pt x="33" y="61"/>
                    <a:pt x="35" y="60"/>
                  </a:cubicBezTo>
                  <a:cubicBezTo>
                    <a:pt x="36" y="58"/>
                    <a:pt x="38" y="50"/>
                    <a:pt x="37" y="48"/>
                  </a:cubicBezTo>
                  <a:cubicBezTo>
                    <a:pt x="36" y="47"/>
                    <a:pt x="34" y="43"/>
                    <a:pt x="35" y="43"/>
                  </a:cubicBezTo>
                  <a:cubicBezTo>
                    <a:pt x="37" y="42"/>
                    <a:pt x="40" y="40"/>
                    <a:pt x="41" y="42"/>
                  </a:cubicBezTo>
                  <a:cubicBezTo>
                    <a:pt x="41" y="44"/>
                    <a:pt x="45" y="48"/>
                    <a:pt x="47" y="47"/>
                  </a:cubicBezTo>
                  <a:cubicBezTo>
                    <a:pt x="49" y="46"/>
                    <a:pt x="52" y="40"/>
                    <a:pt x="50" y="38"/>
                  </a:cubicBezTo>
                  <a:cubicBezTo>
                    <a:pt x="48" y="36"/>
                    <a:pt x="47" y="29"/>
                    <a:pt x="48" y="27"/>
                  </a:cubicBezTo>
                  <a:cubicBezTo>
                    <a:pt x="50" y="24"/>
                    <a:pt x="57" y="27"/>
                    <a:pt x="56" y="30"/>
                  </a:cubicBezTo>
                  <a:cubicBezTo>
                    <a:pt x="54" y="33"/>
                    <a:pt x="60" y="36"/>
                    <a:pt x="62" y="36"/>
                  </a:cubicBezTo>
                  <a:cubicBezTo>
                    <a:pt x="64" y="35"/>
                    <a:pt x="73" y="23"/>
                    <a:pt x="79" y="16"/>
                  </a:cubicBezTo>
                  <a:cubicBezTo>
                    <a:pt x="85" y="10"/>
                    <a:pt x="88" y="0"/>
                    <a:pt x="89" y="8"/>
                  </a:cubicBezTo>
                  <a:cubicBezTo>
                    <a:pt x="91" y="15"/>
                    <a:pt x="99" y="29"/>
                    <a:pt x="100" y="26"/>
                  </a:cubicBezTo>
                  <a:cubicBezTo>
                    <a:pt x="102" y="22"/>
                    <a:pt x="105" y="18"/>
                    <a:pt x="105" y="21"/>
                  </a:cubicBezTo>
                  <a:cubicBezTo>
                    <a:pt x="105" y="25"/>
                    <a:pt x="114" y="29"/>
                    <a:pt x="115" y="26"/>
                  </a:cubicBezTo>
                  <a:cubicBezTo>
                    <a:pt x="117" y="23"/>
                    <a:pt x="124" y="25"/>
                    <a:pt x="124" y="28"/>
                  </a:cubicBezTo>
                  <a:cubicBezTo>
                    <a:pt x="124" y="32"/>
                    <a:pt x="133" y="35"/>
                    <a:pt x="136" y="31"/>
                  </a:cubicBezTo>
                  <a:cubicBezTo>
                    <a:pt x="140" y="27"/>
                    <a:pt x="152" y="30"/>
                    <a:pt x="150" y="33"/>
                  </a:cubicBezTo>
                  <a:cubicBezTo>
                    <a:pt x="147" y="36"/>
                    <a:pt x="154" y="43"/>
                    <a:pt x="161" y="42"/>
                  </a:cubicBezTo>
                  <a:cubicBezTo>
                    <a:pt x="167" y="41"/>
                    <a:pt x="179" y="38"/>
                    <a:pt x="176" y="41"/>
                  </a:cubicBezTo>
                  <a:cubicBezTo>
                    <a:pt x="172" y="43"/>
                    <a:pt x="166" y="53"/>
                    <a:pt x="167" y="54"/>
                  </a:cubicBezTo>
                  <a:cubicBezTo>
                    <a:pt x="167" y="54"/>
                    <a:pt x="182" y="57"/>
                    <a:pt x="186"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3" name="Freeform 970">
              <a:extLst>
                <a:ext uri="{FF2B5EF4-FFF2-40B4-BE49-F238E27FC236}">
                  <a16:creationId xmlns:a16="http://schemas.microsoft.com/office/drawing/2014/main" id="{6C655D32-779C-411F-97AC-2E66707D27EC}"/>
                </a:ext>
              </a:extLst>
            </p:cNvPr>
            <p:cNvSpPr>
              <a:spLocks/>
            </p:cNvSpPr>
            <p:nvPr/>
          </p:nvSpPr>
          <p:spPr bwMode="auto">
            <a:xfrm>
              <a:off x="717281" y="568153"/>
              <a:ext cx="158240" cy="165347"/>
            </a:xfrm>
            <a:custGeom>
              <a:avLst/>
              <a:gdLst/>
              <a:ahLst/>
              <a:cxnLst>
                <a:cxn ang="0">
                  <a:pos x="0" y="107"/>
                </a:cxn>
                <a:cxn ang="0">
                  <a:pos x="24" y="112"/>
                </a:cxn>
                <a:cxn ang="0">
                  <a:pos x="23" y="97"/>
                </a:cxn>
                <a:cxn ang="0">
                  <a:pos x="22" y="61"/>
                </a:cxn>
                <a:cxn ang="0">
                  <a:pos x="50" y="67"/>
                </a:cxn>
                <a:cxn ang="0">
                  <a:pos x="52" y="53"/>
                </a:cxn>
                <a:cxn ang="0">
                  <a:pos x="70" y="61"/>
                </a:cxn>
                <a:cxn ang="0">
                  <a:pos x="89" y="57"/>
                </a:cxn>
                <a:cxn ang="0">
                  <a:pos x="106" y="50"/>
                </a:cxn>
                <a:cxn ang="0">
                  <a:pos x="124" y="53"/>
                </a:cxn>
                <a:cxn ang="0">
                  <a:pos x="161" y="13"/>
                </a:cxn>
                <a:cxn ang="0">
                  <a:pos x="155" y="72"/>
                </a:cxn>
                <a:cxn ang="0">
                  <a:pos x="167" y="77"/>
                </a:cxn>
                <a:cxn ang="0">
                  <a:pos x="195" y="84"/>
                </a:cxn>
                <a:cxn ang="0">
                  <a:pos x="198" y="108"/>
                </a:cxn>
                <a:cxn ang="0">
                  <a:pos x="192" y="121"/>
                </a:cxn>
                <a:cxn ang="0">
                  <a:pos x="193" y="141"/>
                </a:cxn>
                <a:cxn ang="0">
                  <a:pos x="191" y="155"/>
                </a:cxn>
                <a:cxn ang="0">
                  <a:pos x="182" y="165"/>
                </a:cxn>
                <a:cxn ang="0">
                  <a:pos x="178" y="181"/>
                </a:cxn>
                <a:cxn ang="0">
                  <a:pos x="170" y="203"/>
                </a:cxn>
                <a:cxn ang="0">
                  <a:pos x="161" y="211"/>
                </a:cxn>
                <a:cxn ang="0">
                  <a:pos x="156" y="222"/>
                </a:cxn>
                <a:cxn ang="0">
                  <a:pos x="142" y="219"/>
                </a:cxn>
                <a:cxn ang="0">
                  <a:pos x="121" y="237"/>
                </a:cxn>
                <a:cxn ang="0">
                  <a:pos x="108" y="225"/>
                </a:cxn>
                <a:cxn ang="0">
                  <a:pos x="94" y="235"/>
                </a:cxn>
                <a:cxn ang="0">
                  <a:pos x="90" y="223"/>
                </a:cxn>
                <a:cxn ang="0">
                  <a:pos x="74" y="235"/>
                </a:cxn>
                <a:cxn ang="0">
                  <a:pos x="72" y="219"/>
                </a:cxn>
                <a:cxn ang="0">
                  <a:pos x="33" y="215"/>
                </a:cxn>
                <a:cxn ang="0">
                  <a:pos x="34" y="194"/>
                </a:cxn>
                <a:cxn ang="0">
                  <a:pos x="28" y="175"/>
                </a:cxn>
                <a:cxn ang="0">
                  <a:pos x="15" y="152"/>
                </a:cxn>
                <a:cxn ang="0">
                  <a:pos x="5" y="127"/>
                </a:cxn>
                <a:cxn ang="0">
                  <a:pos x="8" y="111"/>
                </a:cxn>
              </a:cxnLst>
              <a:rect l="0" t="0" r="r" b="b"/>
              <a:pathLst>
                <a:path w="231" h="241">
                  <a:moveTo>
                    <a:pt x="8" y="111"/>
                  </a:moveTo>
                  <a:cubicBezTo>
                    <a:pt x="3" y="109"/>
                    <a:pt x="0" y="107"/>
                    <a:pt x="0" y="107"/>
                  </a:cubicBezTo>
                  <a:cubicBezTo>
                    <a:pt x="0" y="106"/>
                    <a:pt x="4" y="108"/>
                    <a:pt x="7" y="111"/>
                  </a:cubicBezTo>
                  <a:cubicBezTo>
                    <a:pt x="10" y="114"/>
                    <a:pt x="22" y="114"/>
                    <a:pt x="24" y="112"/>
                  </a:cubicBezTo>
                  <a:cubicBezTo>
                    <a:pt x="25" y="110"/>
                    <a:pt x="26" y="102"/>
                    <a:pt x="25" y="100"/>
                  </a:cubicBezTo>
                  <a:cubicBezTo>
                    <a:pt x="24" y="98"/>
                    <a:pt x="21" y="97"/>
                    <a:pt x="23" y="97"/>
                  </a:cubicBezTo>
                  <a:cubicBezTo>
                    <a:pt x="25" y="97"/>
                    <a:pt x="28" y="82"/>
                    <a:pt x="23" y="69"/>
                  </a:cubicBezTo>
                  <a:cubicBezTo>
                    <a:pt x="18" y="55"/>
                    <a:pt x="17" y="50"/>
                    <a:pt x="22" y="61"/>
                  </a:cubicBezTo>
                  <a:cubicBezTo>
                    <a:pt x="26" y="73"/>
                    <a:pt x="47" y="79"/>
                    <a:pt x="48" y="76"/>
                  </a:cubicBezTo>
                  <a:cubicBezTo>
                    <a:pt x="49" y="72"/>
                    <a:pt x="47" y="68"/>
                    <a:pt x="50" y="67"/>
                  </a:cubicBezTo>
                  <a:cubicBezTo>
                    <a:pt x="52" y="67"/>
                    <a:pt x="55" y="68"/>
                    <a:pt x="53" y="65"/>
                  </a:cubicBezTo>
                  <a:cubicBezTo>
                    <a:pt x="52" y="63"/>
                    <a:pt x="53" y="55"/>
                    <a:pt x="52" y="53"/>
                  </a:cubicBezTo>
                  <a:cubicBezTo>
                    <a:pt x="51" y="51"/>
                    <a:pt x="51" y="50"/>
                    <a:pt x="53" y="56"/>
                  </a:cubicBezTo>
                  <a:cubicBezTo>
                    <a:pt x="54" y="61"/>
                    <a:pt x="65" y="64"/>
                    <a:pt x="70" y="61"/>
                  </a:cubicBezTo>
                  <a:cubicBezTo>
                    <a:pt x="75" y="58"/>
                    <a:pt x="73" y="45"/>
                    <a:pt x="76" y="47"/>
                  </a:cubicBezTo>
                  <a:cubicBezTo>
                    <a:pt x="78" y="50"/>
                    <a:pt x="86" y="58"/>
                    <a:pt x="89" y="57"/>
                  </a:cubicBezTo>
                  <a:cubicBezTo>
                    <a:pt x="92" y="57"/>
                    <a:pt x="99" y="57"/>
                    <a:pt x="101" y="54"/>
                  </a:cubicBezTo>
                  <a:cubicBezTo>
                    <a:pt x="102" y="51"/>
                    <a:pt x="105" y="47"/>
                    <a:pt x="106" y="50"/>
                  </a:cubicBezTo>
                  <a:cubicBezTo>
                    <a:pt x="107" y="54"/>
                    <a:pt x="117" y="57"/>
                    <a:pt x="119" y="55"/>
                  </a:cubicBezTo>
                  <a:cubicBezTo>
                    <a:pt x="122" y="53"/>
                    <a:pt x="125" y="49"/>
                    <a:pt x="124" y="53"/>
                  </a:cubicBezTo>
                  <a:cubicBezTo>
                    <a:pt x="123" y="56"/>
                    <a:pt x="136" y="52"/>
                    <a:pt x="144" y="38"/>
                  </a:cubicBezTo>
                  <a:cubicBezTo>
                    <a:pt x="152" y="25"/>
                    <a:pt x="168" y="0"/>
                    <a:pt x="161" y="13"/>
                  </a:cubicBezTo>
                  <a:cubicBezTo>
                    <a:pt x="154" y="27"/>
                    <a:pt x="144" y="66"/>
                    <a:pt x="146" y="68"/>
                  </a:cubicBezTo>
                  <a:cubicBezTo>
                    <a:pt x="147" y="69"/>
                    <a:pt x="154" y="69"/>
                    <a:pt x="155" y="72"/>
                  </a:cubicBezTo>
                  <a:cubicBezTo>
                    <a:pt x="156" y="75"/>
                    <a:pt x="160" y="72"/>
                    <a:pt x="160" y="73"/>
                  </a:cubicBezTo>
                  <a:cubicBezTo>
                    <a:pt x="160" y="74"/>
                    <a:pt x="163" y="77"/>
                    <a:pt x="167" y="77"/>
                  </a:cubicBezTo>
                  <a:cubicBezTo>
                    <a:pt x="171" y="76"/>
                    <a:pt x="179" y="73"/>
                    <a:pt x="178" y="77"/>
                  </a:cubicBezTo>
                  <a:cubicBezTo>
                    <a:pt x="177" y="81"/>
                    <a:pt x="182" y="87"/>
                    <a:pt x="195" y="84"/>
                  </a:cubicBezTo>
                  <a:cubicBezTo>
                    <a:pt x="208" y="81"/>
                    <a:pt x="231" y="79"/>
                    <a:pt x="219" y="84"/>
                  </a:cubicBezTo>
                  <a:cubicBezTo>
                    <a:pt x="206" y="90"/>
                    <a:pt x="188" y="107"/>
                    <a:pt x="198" y="108"/>
                  </a:cubicBezTo>
                  <a:cubicBezTo>
                    <a:pt x="207" y="109"/>
                    <a:pt x="224" y="103"/>
                    <a:pt x="215" y="106"/>
                  </a:cubicBezTo>
                  <a:cubicBezTo>
                    <a:pt x="206" y="109"/>
                    <a:pt x="187" y="122"/>
                    <a:pt x="192" y="121"/>
                  </a:cubicBezTo>
                  <a:cubicBezTo>
                    <a:pt x="198" y="121"/>
                    <a:pt x="206" y="126"/>
                    <a:pt x="201" y="126"/>
                  </a:cubicBezTo>
                  <a:cubicBezTo>
                    <a:pt x="196" y="127"/>
                    <a:pt x="189" y="139"/>
                    <a:pt x="193" y="141"/>
                  </a:cubicBezTo>
                  <a:cubicBezTo>
                    <a:pt x="197" y="144"/>
                    <a:pt x="207" y="146"/>
                    <a:pt x="203" y="149"/>
                  </a:cubicBezTo>
                  <a:cubicBezTo>
                    <a:pt x="199" y="153"/>
                    <a:pt x="191" y="153"/>
                    <a:pt x="191" y="155"/>
                  </a:cubicBezTo>
                  <a:cubicBezTo>
                    <a:pt x="192" y="156"/>
                    <a:pt x="193" y="157"/>
                    <a:pt x="191" y="157"/>
                  </a:cubicBezTo>
                  <a:cubicBezTo>
                    <a:pt x="189" y="156"/>
                    <a:pt x="182" y="162"/>
                    <a:pt x="182" y="165"/>
                  </a:cubicBezTo>
                  <a:cubicBezTo>
                    <a:pt x="181" y="168"/>
                    <a:pt x="183" y="171"/>
                    <a:pt x="181" y="172"/>
                  </a:cubicBezTo>
                  <a:cubicBezTo>
                    <a:pt x="179" y="173"/>
                    <a:pt x="176" y="179"/>
                    <a:pt x="178" y="181"/>
                  </a:cubicBezTo>
                  <a:cubicBezTo>
                    <a:pt x="180" y="184"/>
                    <a:pt x="182" y="189"/>
                    <a:pt x="178" y="189"/>
                  </a:cubicBezTo>
                  <a:cubicBezTo>
                    <a:pt x="173" y="188"/>
                    <a:pt x="167" y="199"/>
                    <a:pt x="170" y="203"/>
                  </a:cubicBezTo>
                  <a:cubicBezTo>
                    <a:pt x="173" y="206"/>
                    <a:pt x="178" y="213"/>
                    <a:pt x="174" y="210"/>
                  </a:cubicBezTo>
                  <a:cubicBezTo>
                    <a:pt x="171" y="207"/>
                    <a:pt x="160" y="207"/>
                    <a:pt x="161" y="211"/>
                  </a:cubicBezTo>
                  <a:cubicBezTo>
                    <a:pt x="163" y="214"/>
                    <a:pt x="166" y="219"/>
                    <a:pt x="164" y="217"/>
                  </a:cubicBezTo>
                  <a:cubicBezTo>
                    <a:pt x="162" y="215"/>
                    <a:pt x="156" y="218"/>
                    <a:pt x="156" y="222"/>
                  </a:cubicBezTo>
                  <a:cubicBezTo>
                    <a:pt x="156" y="226"/>
                    <a:pt x="153" y="233"/>
                    <a:pt x="151" y="230"/>
                  </a:cubicBezTo>
                  <a:cubicBezTo>
                    <a:pt x="149" y="228"/>
                    <a:pt x="143" y="219"/>
                    <a:pt x="142" y="219"/>
                  </a:cubicBezTo>
                  <a:cubicBezTo>
                    <a:pt x="140" y="219"/>
                    <a:pt x="135" y="219"/>
                    <a:pt x="130" y="221"/>
                  </a:cubicBezTo>
                  <a:cubicBezTo>
                    <a:pt x="126" y="224"/>
                    <a:pt x="120" y="234"/>
                    <a:pt x="121" y="237"/>
                  </a:cubicBezTo>
                  <a:cubicBezTo>
                    <a:pt x="123" y="240"/>
                    <a:pt x="116" y="241"/>
                    <a:pt x="114" y="237"/>
                  </a:cubicBezTo>
                  <a:cubicBezTo>
                    <a:pt x="112" y="233"/>
                    <a:pt x="110" y="225"/>
                    <a:pt x="108" y="225"/>
                  </a:cubicBezTo>
                  <a:cubicBezTo>
                    <a:pt x="106" y="225"/>
                    <a:pt x="98" y="228"/>
                    <a:pt x="98" y="230"/>
                  </a:cubicBezTo>
                  <a:cubicBezTo>
                    <a:pt x="98" y="232"/>
                    <a:pt x="96" y="236"/>
                    <a:pt x="94" y="235"/>
                  </a:cubicBezTo>
                  <a:cubicBezTo>
                    <a:pt x="93" y="234"/>
                    <a:pt x="89" y="233"/>
                    <a:pt x="91" y="231"/>
                  </a:cubicBezTo>
                  <a:cubicBezTo>
                    <a:pt x="92" y="230"/>
                    <a:pt x="92" y="224"/>
                    <a:pt x="90" y="223"/>
                  </a:cubicBezTo>
                  <a:cubicBezTo>
                    <a:pt x="88" y="222"/>
                    <a:pt x="82" y="224"/>
                    <a:pt x="81" y="227"/>
                  </a:cubicBezTo>
                  <a:cubicBezTo>
                    <a:pt x="81" y="229"/>
                    <a:pt x="77" y="235"/>
                    <a:pt x="74" y="235"/>
                  </a:cubicBezTo>
                  <a:cubicBezTo>
                    <a:pt x="71" y="235"/>
                    <a:pt x="69" y="228"/>
                    <a:pt x="72" y="227"/>
                  </a:cubicBezTo>
                  <a:cubicBezTo>
                    <a:pt x="75" y="226"/>
                    <a:pt x="74" y="220"/>
                    <a:pt x="72" y="219"/>
                  </a:cubicBezTo>
                  <a:cubicBezTo>
                    <a:pt x="70" y="217"/>
                    <a:pt x="55" y="219"/>
                    <a:pt x="47" y="218"/>
                  </a:cubicBezTo>
                  <a:cubicBezTo>
                    <a:pt x="38" y="217"/>
                    <a:pt x="29" y="221"/>
                    <a:pt x="33" y="215"/>
                  </a:cubicBezTo>
                  <a:cubicBezTo>
                    <a:pt x="38" y="210"/>
                    <a:pt x="44" y="194"/>
                    <a:pt x="40" y="195"/>
                  </a:cubicBezTo>
                  <a:cubicBezTo>
                    <a:pt x="37" y="196"/>
                    <a:pt x="31" y="197"/>
                    <a:pt x="34" y="194"/>
                  </a:cubicBezTo>
                  <a:cubicBezTo>
                    <a:pt x="37" y="192"/>
                    <a:pt x="34" y="183"/>
                    <a:pt x="31" y="183"/>
                  </a:cubicBezTo>
                  <a:cubicBezTo>
                    <a:pt x="28" y="184"/>
                    <a:pt x="25" y="177"/>
                    <a:pt x="28" y="175"/>
                  </a:cubicBezTo>
                  <a:cubicBezTo>
                    <a:pt x="30" y="173"/>
                    <a:pt x="27" y="164"/>
                    <a:pt x="22" y="164"/>
                  </a:cubicBezTo>
                  <a:cubicBezTo>
                    <a:pt x="17" y="163"/>
                    <a:pt x="11" y="152"/>
                    <a:pt x="15" y="152"/>
                  </a:cubicBezTo>
                  <a:cubicBezTo>
                    <a:pt x="19" y="153"/>
                    <a:pt x="20" y="142"/>
                    <a:pt x="15" y="138"/>
                  </a:cubicBezTo>
                  <a:cubicBezTo>
                    <a:pt x="11" y="134"/>
                    <a:pt x="1" y="126"/>
                    <a:pt x="5" y="127"/>
                  </a:cubicBezTo>
                  <a:cubicBezTo>
                    <a:pt x="9" y="128"/>
                    <a:pt x="20" y="127"/>
                    <a:pt x="20" y="126"/>
                  </a:cubicBezTo>
                  <a:cubicBezTo>
                    <a:pt x="21" y="125"/>
                    <a:pt x="13" y="112"/>
                    <a:pt x="8" y="1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p>
          </p:txBody>
        </p:sp>
      </p:grpSp>
      <p:grpSp>
        <p:nvGrpSpPr>
          <p:cNvPr id="44" name="Group 4">
            <a:extLst>
              <a:ext uri="{FF2B5EF4-FFF2-40B4-BE49-F238E27FC236}">
                <a16:creationId xmlns:a16="http://schemas.microsoft.com/office/drawing/2014/main" id="{2A6A8E02-D3C9-400F-A8EE-C3A39BC29A5B}"/>
              </a:ext>
            </a:extLst>
          </p:cNvPr>
          <p:cNvGrpSpPr>
            <a:grpSpLocks noChangeAspect="1"/>
          </p:cNvGrpSpPr>
          <p:nvPr/>
        </p:nvGrpSpPr>
        <p:grpSpPr bwMode="auto">
          <a:xfrm>
            <a:off x="10567821" y="3964401"/>
            <a:ext cx="460466" cy="411075"/>
            <a:chOff x="840" y="1632"/>
            <a:chExt cx="1762" cy="1573"/>
          </a:xfrm>
          <a:solidFill>
            <a:srgbClr val="292A29"/>
          </a:solidFill>
        </p:grpSpPr>
        <p:sp>
          <p:nvSpPr>
            <p:cNvPr id="45" name="Freeform 5">
              <a:extLst>
                <a:ext uri="{FF2B5EF4-FFF2-40B4-BE49-F238E27FC236}">
                  <a16:creationId xmlns:a16="http://schemas.microsoft.com/office/drawing/2014/main" id="{B3029D24-6C4F-4215-A9B6-CDF794203447}"/>
                </a:ext>
              </a:extLst>
            </p:cNvPr>
            <p:cNvSpPr>
              <a:spLocks noEditPoints="1"/>
            </p:cNvSpPr>
            <p:nvPr/>
          </p:nvSpPr>
          <p:spPr bwMode="auto">
            <a:xfrm>
              <a:off x="840" y="1632"/>
              <a:ext cx="1109" cy="1238"/>
            </a:xfrm>
            <a:custGeom>
              <a:avLst/>
              <a:gdLst>
                <a:gd name="T0" fmla="*/ 237 w 414"/>
                <a:gd name="T1" fmla="*/ 462 h 462"/>
                <a:gd name="T2" fmla="*/ 48 w 414"/>
                <a:gd name="T3" fmla="*/ 306 h 462"/>
                <a:gd name="T4" fmla="*/ 47 w 414"/>
                <a:gd name="T5" fmla="*/ 304 h 462"/>
                <a:gd name="T6" fmla="*/ 10 w 414"/>
                <a:gd name="T7" fmla="*/ 102 h 462"/>
                <a:gd name="T8" fmla="*/ 10 w 414"/>
                <a:gd name="T9" fmla="*/ 102 h 462"/>
                <a:gd name="T10" fmla="*/ 261 w 414"/>
                <a:gd name="T11" fmla="*/ 0 h 462"/>
                <a:gd name="T12" fmla="*/ 375 w 414"/>
                <a:gd name="T13" fmla="*/ 42 h 462"/>
                <a:gd name="T14" fmla="*/ 376 w 414"/>
                <a:gd name="T15" fmla="*/ 44 h 462"/>
                <a:gd name="T16" fmla="*/ 377 w 414"/>
                <a:gd name="T17" fmla="*/ 47 h 462"/>
                <a:gd name="T18" fmla="*/ 408 w 414"/>
                <a:gd name="T19" fmla="*/ 219 h 462"/>
                <a:gd name="T20" fmla="*/ 266 w 414"/>
                <a:gd name="T21" fmla="*/ 460 h 462"/>
                <a:gd name="T22" fmla="*/ 237 w 414"/>
                <a:gd name="T23" fmla="*/ 462 h 462"/>
                <a:gd name="T24" fmla="*/ 237 w 414"/>
                <a:gd name="T25" fmla="*/ 462 h 462"/>
                <a:gd name="T26" fmla="*/ 85 w 414"/>
                <a:gd name="T27" fmla="*/ 292 h 462"/>
                <a:gd name="T28" fmla="*/ 237 w 414"/>
                <a:gd name="T29" fmla="*/ 422 h 462"/>
                <a:gd name="T30" fmla="*/ 237 w 414"/>
                <a:gd name="T31" fmla="*/ 422 h 462"/>
                <a:gd name="T32" fmla="*/ 259 w 414"/>
                <a:gd name="T33" fmla="*/ 420 h 462"/>
                <a:gd name="T34" fmla="*/ 369 w 414"/>
                <a:gd name="T35" fmla="*/ 221 h 462"/>
                <a:gd name="T36" fmla="*/ 338 w 414"/>
                <a:gd name="T37" fmla="*/ 59 h 462"/>
                <a:gd name="T38" fmla="*/ 261 w 414"/>
                <a:gd name="T39" fmla="*/ 40 h 462"/>
                <a:gd name="T40" fmla="*/ 47 w 414"/>
                <a:gd name="T41" fmla="*/ 115 h 462"/>
                <a:gd name="T42" fmla="*/ 47 w 414"/>
                <a:gd name="T43" fmla="*/ 115 h 462"/>
                <a:gd name="T44" fmla="*/ 85 w 414"/>
                <a:gd name="T45" fmla="*/ 29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462">
                  <a:moveTo>
                    <a:pt x="237" y="462"/>
                  </a:moveTo>
                  <a:cubicBezTo>
                    <a:pt x="115" y="462"/>
                    <a:pt x="51" y="312"/>
                    <a:pt x="48" y="306"/>
                  </a:cubicBezTo>
                  <a:cubicBezTo>
                    <a:pt x="47" y="304"/>
                    <a:pt x="47" y="304"/>
                    <a:pt x="47" y="304"/>
                  </a:cubicBezTo>
                  <a:cubicBezTo>
                    <a:pt x="29" y="240"/>
                    <a:pt x="0" y="129"/>
                    <a:pt x="10" y="102"/>
                  </a:cubicBezTo>
                  <a:cubicBezTo>
                    <a:pt x="10" y="102"/>
                    <a:pt x="10" y="102"/>
                    <a:pt x="10" y="102"/>
                  </a:cubicBezTo>
                  <a:cubicBezTo>
                    <a:pt x="32" y="36"/>
                    <a:pt x="170" y="0"/>
                    <a:pt x="261" y="0"/>
                  </a:cubicBezTo>
                  <a:cubicBezTo>
                    <a:pt x="303" y="0"/>
                    <a:pt x="357" y="8"/>
                    <a:pt x="375" y="42"/>
                  </a:cubicBezTo>
                  <a:cubicBezTo>
                    <a:pt x="376" y="44"/>
                    <a:pt x="376" y="44"/>
                    <a:pt x="376" y="44"/>
                  </a:cubicBezTo>
                  <a:cubicBezTo>
                    <a:pt x="377" y="47"/>
                    <a:pt x="377" y="47"/>
                    <a:pt x="377" y="47"/>
                  </a:cubicBezTo>
                  <a:cubicBezTo>
                    <a:pt x="378" y="52"/>
                    <a:pt x="406" y="179"/>
                    <a:pt x="408" y="219"/>
                  </a:cubicBezTo>
                  <a:cubicBezTo>
                    <a:pt x="414" y="297"/>
                    <a:pt x="390" y="436"/>
                    <a:pt x="266" y="460"/>
                  </a:cubicBezTo>
                  <a:cubicBezTo>
                    <a:pt x="257" y="461"/>
                    <a:pt x="247" y="462"/>
                    <a:pt x="237" y="462"/>
                  </a:cubicBezTo>
                  <a:cubicBezTo>
                    <a:pt x="237" y="462"/>
                    <a:pt x="237" y="462"/>
                    <a:pt x="237" y="462"/>
                  </a:cubicBezTo>
                  <a:close/>
                  <a:moveTo>
                    <a:pt x="85" y="292"/>
                  </a:moveTo>
                  <a:cubicBezTo>
                    <a:pt x="91" y="303"/>
                    <a:pt x="146" y="422"/>
                    <a:pt x="237" y="422"/>
                  </a:cubicBezTo>
                  <a:cubicBezTo>
                    <a:pt x="237" y="422"/>
                    <a:pt x="237" y="422"/>
                    <a:pt x="237" y="422"/>
                  </a:cubicBezTo>
                  <a:cubicBezTo>
                    <a:pt x="244" y="422"/>
                    <a:pt x="251" y="422"/>
                    <a:pt x="259" y="420"/>
                  </a:cubicBezTo>
                  <a:cubicBezTo>
                    <a:pt x="379" y="397"/>
                    <a:pt x="369" y="229"/>
                    <a:pt x="369" y="221"/>
                  </a:cubicBezTo>
                  <a:cubicBezTo>
                    <a:pt x="366" y="188"/>
                    <a:pt x="343" y="79"/>
                    <a:pt x="338" y="59"/>
                  </a:cubicBezTo>
                  <a:cubicBezTo>
                    <a:pt x="331" y="49"/>
                    <a:pt x="305" y="40"/>
                    <a:pt x="261" y="40"/>
                  </a:cubicBezTo>
                  <a:cubicBezTo>
                    <a:pt x="167" y="40"/>
                    <a:pt x="60" y="78"/>
                    <a:pt x="47" y="115"/>
                  </a:cubicBezTo>
                  <a:cubicBezTo>
                    <a:pt x="47" y="115"/>
                    <a:pt x="47" y="115"/>
                    <a:pt x="47" y="115"/>
                  </a:cubicBezTo>
                  <a:cubicBezTo>
                    <a:pt x="44" y="131"/>
                    <a:pt x="65" y="219"/>
                    <a:pt x="85"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6">
              <a:extLst>
                <a:ext uri="{FF2B5EF4-FFF2-40B4-BE49-F238E27FC236}">
                  <a16:creationId xmlns:a16="http://schemas.microsoft.com/office/drawing/2014/main" id="{B44D6587-27B0-47FB-AAC4-2550D0E30B01}"/>
                </a:ext>
              </a:extLst>
            </p:cNvPr>
            <p:cNvSpPr>
              <a:spLocks/>
            </p:cNvSpPr>
            <p:nvPr/>
          </p:nvSpPr>
          <p:spPr bwMode="auto">
            <a:xfrm>
              <a:off x="1100" y="1983"/>
              <a:ext cx="262" cy="209"/>
            </a:xfrm>
            <a:custGeom>
              <a:avLst/>
              <a:gdLst>
                <a:gd name="T0" fmla="*/ 20 w 98"/>
                <a:gd name="T1" fmla="*/ 78 h 78"/>
                <a:gd name="T2" fmla="*/ 0 w 98"/>
                <a:gd name="T3" fmla="*/ 59 h 78"/>
                <a:gd name="T4" fmla="*/ 19 w 98"/>
                <a:gd name="T5" fmla="*/ 38 h 78"/>
                <a:gd name="T6" fmla="*/ 56 w 98"/>
                <a:gd name="T7" fmla="*/ 18 h 78"/>
                <a:gd name="T8" fmla="*/ 80 w 98"/>
                <a:gd name="T9" fmla="*/ 2 h 78"/>
                <a:gd name="T10" fmla="*/ 95 w 98"/>
                <a:gd name="T11" fmla="*/ 26 h 78"/>
                <a:gd name="T12" fmla="*/ 21 w 98"/>
                <a:gd name="T13" fmla="*/ 78 h 78"/>
                <a:gd name="T14" fmla="*/ 20 w 98"/>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8">
                  <a:moveTo>
                    <a:pt x="20" y="78"/>
                  </a:moveTo>
                  <a:cubicBezTo>
                    <a:pt x="10" y="78"/>
                    <a:pt x="1" y="70"/>
                    <a:pt x="0" y="59"/>
                  </a:cubicBezTo>
                  <a:cubicBezTo>
                    <a:pt x="0" y="48"/>
                    <a:pt x="8" y="39"/>
                    <a:pt x="19" y="38"/>
                  </a:cubicBezTo>
                  <a:cubicBezTo>
                    <a:pt x="20" y="38"/>
                    <a:pt x="52" y="35"/>
                    <a:pt x="56" y="18"/>
                  </a:cubicBezTo>
                  <a:cubicBezTo>
                    <a:pt x="59" y="7"/>
                    <a:pt x="69" y="0"/>
                    <a:pt x="80" y="2"/>
                  </a:cubicBezTo>
                  <a:cubicBezTo>
                    <a:pt x="91" y="5"/>
                    <a:pt x="98" y="15"/>
                    <a:pt x="95" y="26"/>
                  </a:cubicBezTo>
                  <a:cubicBezTo>
                    <a:pt x="87" y="65"/>
                    <a:pt x="45" y="77"/>
                    <a:pt x="21" y="78"/>
                  </a:cubicBezTo>
                  <a:cubicBezTo>
                    <a:pt x="21" y="78"/>
                    <a:pt x="21" y="78"/>
                    <a:pt x="2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7">
              <a:extLst>
                <a:ext uri="{FF2B5EF4-FFF2-40B4-BE49-F238E27FC236}">
                  <a16:creationId xmlns:a16="http://schemas.microsoft.com/office/drawing/2014/main" id="{2C3CBA79-3320-4B33-8749-189653F43DD3}"/>
                </a:ext>
              </a:extLst>
            </p:cNvPr>
            <p:cNvSpPr>
              <a:spLocks/>
            </p:cNvSpPr>
            <p:nvPr/>
          </p:nvSpPr>
          <p:spPr bwMode="auto">
            <a:xfrm>
              <a:off x="1429" y="1951"/>
              <a:ext cx="297" cy="169"/>
            </a:xfrm>
            <a:custGeom>
              <a:avLst/>
              <a:gdLst>
                <a:gd name="T0" fmla="*/ 64 w 111"/>
                <a:gd name="T1" fmla="*/ 63 h 63"/>
                <a:gd name="T2" fmla="*/ 8 w 111"/>
                <a:gd name="T3" fmla="*/ 35 h 63"/>
                <a:gd name="T4" fmla="*/ 10 w 111"/>
                <a:gd name="T5" fmla="*/ 7 h 63"/>
                <a:gd name="T6" fmla="*/ 38 w 111"/>
                <a:gd name="T7" fmla="*/ 9 h 63"/>
                <a:gd name="T8" fmla="*/ 77 w 111"/>
                <a:gd name="T9" fmla="*/ 19 h 63"/>
                <a:gd name="T10" fmla="*/ 105 w 111"/>
                <a:gd name="T11" fmla="*/ 25 h 63"/>
                <a:gd name="T12" fmla="*/ 99 w 111"/>
                <a:gd name="T13" fmla="*/ 53 h 63"/>
                <a:gd name="T14" fmla="*/ 64 w 111"/>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63">
                  <a:moveTo>
                    <a:pt x="64" y="63"/>
                  </a:moveTo>
                  <a:cubicBezTo>
                    <a:pt x="46" y="63"/>
                    <a:pt x="26" y="56"/>
                    <a:pt x="8" y="35"/>
                  </a:cubicBezTo>
                  <a:cubicBezTo>
                    <a:pt x="0" y="27"/>
                    <a:pt x="1" y="14"/>
                    <a:pt x="10" y="7"/>
                  </a:cubicBezTo>
                  <a:cubicBezTo>
                    <a:pt x="18" y="0"/>
                    <a:pt x="31" y="0"/>
                    <a:pt x="38" y="9"/>
                  </a:cubicBezTo>
                  <a:cubicBezTo>
                    <a:pt x="56" y="30"/>
                    <a:pt x="73" y="22"/>
                    <a:pt x="77" y="19"/>
                  </a:cubicBezTo>
                  <a:cubicBezTo>
                    <a:pt x="87" y="13"/>
                    <a:pt x="99" y="16"/>
                    <a:pt x="105" y="25"/>
                  </a:cubicBezTo>
                  <a:cubicBezTo>
                    <a:pt x="111" y="35"/>
                    <a:pt x="108" y="47"/>
                    <a:pt x="99" y="53"/>
                  </a:cubicBezTo>
                  <a:cubicBezTo>
                    <a:pt x="91" y="58"/>
                    <a:pt x="79" y="63"/>
                    <a:pt x="6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8">
              <a:extLst>
                <a:ext uri="{FF2B5EF4-FFF2-40B4-BE49-F238E27FC236}">
                  <a16:creationId xmlns:a16="http://schemas.microsoft.com/office/drawing/2014/main" id="{914C7760-EFCE-4846-8569-EC301393C8BB}"/>
                </a:ext>
              </a:extLst>
            </p:cNvPr>
            <p:cNvSpPr>
              <a:spLocks/>
            </p:cNvSpPr>
            <p:nvPr/>
          </p:nvSpPr>
          <p:spPr bwMode="auto">
            <a:xfrm>
              <a:off x="1258" y="2254"/>
              <a:ext cx="439" cy="281"/>
            </a:xfrm>
            <a:custGeom>
              <a:avLst/>
              <a:gdLst>
                <a:gd name="T0" fmla="*/ 22 w 164"/>
                <a:gd name="T1" fmla="*/ 105 h 105"/>
                <a:gd name="T2" fmla="*/ 8 w 164"/>
                <a:gd name="T3" fmla="*/ 99 h 105"/>
                <a:gd name="T4" fmla="*/ 7 w 164"/>
                <a:gd name="T5" fmla="*/ 71 h 105"/>
                <a:gd name="T6" fmla="*/ 156 w 164"/>
                <a:gd name="T7" fmla="*/ 51 h 105"/>
                <a:gd name="T8" fmla="*/ 157 w 164"/>
                <a:gd name="T9" fmla="*/ 80 h 105"/>
                <a:gd name="T10" fmla="*/ 128 w 164"/>
                <a:gd name="T11" fmla="*/ 80 h 105"/>
                <a:gd name="T12" fmla="*/ 36 w 164"/>
                <a:gd name="T13" fmla="*/ 99 h 105"/>
                <a:gd name="T14" fmla="*/ 22 w 164"/>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5">
                  <a:moveTo>
                    <a:pt x="22" y="105"/>
                  </a:moveTo>
                  <a:cubicBezTo>
                    <a:pt x="17" y="105"/>
                    <a:pt x="12" y="103"/>
                    <a:pt x="8" y="99"/>
                  </a:cubicBezTo>
                  <a:cubicBezTo>
                    <a:pt x="0" y="92"/>
                    <a:pt x="0" y="79"/>
                    <a:pt x="7" y="71"/>
                  </a:cubicBezTo>
                  <a:cubicBezTo>
                    <a:pt x="35" y="42"/>
                    <a:pt x="103" y="0"/>
                    <a:pt x="156" y="51"/>
                  </a:cubicBezTo>
                  <a:cubicBezTo>
                    <a:pt x="164" y="59"/>
                    <a:pt x="164" y="72"/>
                    <a:pt x="157" y="80"/>
                  </a:cubicBezTo>
                  <a:cubicBezTo>
                    <a:pt x="149" y="88"/>
                    <a:pt x="136" y="88"/>
                    <a:pt x="128" y="80"/>
                  </a:cubicBezTo>
                  <a:cubicBezTo>
                    <a:pt x="91" y="44"/>
                    <a:pt x="38" y="97"/>
                    <a:pt x="36" y="99"/>
                  </a:cubicBezTo>
                  <a:cubicBezTo>
                    <a:pt x="32" y="103"/>
                    <a:pt x="27" y="105"/>
                    <a:pt x="2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9">
              <a:extLst>
                <a:ext uri="{FF2B5EF4-FFF2-40B4-BE49-F238E27FC236}">
                  <a16:creationId xmlns:a16="http://schemas.microsoft.com/office/drawing/2014/main" id="{5D394CC1-1106-4970-A205-8BACDD1B096F}"/>
                </a:ext>
              </a:extLst>
            </p:cNvPr>
            <p:cNvSpPr>
              <a:spLocks/>
            </p:cNvSpPr>
            <p:nvPr/>
          </p:nvSpPr>
          <p:spPr bwMode="auto">
            <a:xfrm>
              <a:off x="1560" y="1962"/>
              <a:ext cx="1042" cy="1243"/>
            </a:xfrm>
            <a:custGeom>
              <a:avLst/>
              <a:gdLst>
                <a:gd name="T0" fmla="*/ 157 w 389"/>
                <a:gd name="T1" fmla="*/ 464 h 464"/>
                <a:gd name="T2" fmla="*/ 121 w 389"/>
                <a:gd name="T3" fmla="*/ 460 h 464"/>
                <a:gd name="T4" fmla="*/ 4 w 389"/>
                <a:gd name="T5" fmla="*/ 349 h 464"/>
                <a:gd name="T6" fmla="*/ 16 w 389"/>
                <a:gd name="T7" fmla="*/ 324 h 464"/>
                <a:gd name="T8" fmla="*/ 42 w 389"/>
                <a:gd name="T9" fmla="*/ 335 h 464"/>
                <a:gd name="T10" fmla="*/ 130 w 389"/>
                <a:gd name="T11" fmla="*/ 421 h 464"/>
                <a:gd name="T12" fmla="*/ 311 w 389"/>
                <a:gd name="T13" fmla="*/ 283 h 464"/>
                <a:gd name="T14" fmla="*/ 348 w 389"/>
                <a:gd name="T15" fmla="*/ 122 h 464"/>
                <a:gd name="T16" fmla="*/ 133 w 389"/>
                <a:gd name="T17" fmla="*/ 41 h 464"/>
                <a:gd name="T18" fmla="*/ 114 w 389"/>
                <a:gd name="T19" fmla="*/ 20 h 464"/>
                <a:gd name="T20" fmla="*/ 134 w 389"/>
                <a:gd name="T21" fmla="*/ 1 h 464"/>
                <a:gd name="T22" fmla="*/ 316 w 389"/>
                <a:gd name="T23" fmla="*/ 39 h 464"/>
                <a:gd name="T24" fmla="*/ 389 w 389"/>
                <a:gd name="T25" fmla="*/ 121 h 464"/>
                <a:gd name="T26" fmla="*/ 388 w 389"/>
                <a:gd name="T27" fmla="*/ 127 h 464"/>
                <a:gd name="T28" fmla="*/ 348 w 389"/>
                <a:gd name="T29" fmla="*/ 297 h 464"/>
                <a:gd name="T30" fmla="*/ 157 w 389"/>
                <a:gd name="T31"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9" h="464">
                  <a:moveTo>
                    <a:pt x="157" y="464"/>
                  </a:moveTo>
                  <a:cubicBezTo>
                    <a:pt x="146" y="464"/>
                    <a:pt x="134" y="463"/>
                    <a:pt x="121" y="460"/>
                  </a:cubicBezTo>
                  <a:cubicBezTo>
                    <a:pt x="68" y="448"/>
                    <a:pt x="27" y="410"/>
                    <a:pt x="4" y="349"/>
                  </a:cubicBezTo>
                  <a:cubicBezTo>
                    <a:pt x="0" y="339"/>
                    <a:pt x="5" y="328"/>
                    <a:pt x="16" y="324"/>
                  </a:cubicBezTo>
                  <a:cubicBezTo>
                    <a:pt x="26" y="320"/>
                    <a:pt x="38" y="325"/>
                    <a:pt x="42" y="335"/>
                  </a:cubicBezTo>
                  <a:cubicBezTo>
                    <a:pt x="60" y="383"/>
                    <a:pt x="90" y="412"/>
                    <a:pt x="130" y="421"/>
                  </a:cubicBezTo>
                  <a:cubicBezTo>
                    <a:pt x="249" y="448"/>
                    <a:pt x="308" y="290"/>
                    <a:pt x="311" y="283"/>
                  </a:cubicBezTo>
                  <a:cubicBezTo>
                    <a:pt x="322" y="251"/>
                    <a:pt x="344" y="142"/>
                    <a:pt x="348" y="122"/>
                  </a:cubicBezTo>
                  <a:cubicBezTo>
                    <a:pt x="343" y="93"/>
                    <a:pt x="282" y="47"/>
                    <a:pt x="133" y="41"/>
                  </a:cubicBezTo>
                  <a:cubicBezTo>
                    <a:pt x="122" y="40"/>
                    <a:pt x="113" y="31"/>
                    <a:pt x="114" y="20"/>
                  </a:cubicBezTo>
                  <a:cubicBezTo>
                    <a:pt x="114" y="9"/>
                    <a:pt x="123" y="0"/>
                    <a:pt x="134" y="1"/>
                  </a:cubicBezTo>
                  <a:cubicBezTo>
                    <a:pt x="208" y="4"/>
                    <a:pt x="271" y="17"/>
                    <a:pt x="316" y="39"/>
                  </a:cubicBezTo>
                  <a:cubicBezTo>
                    <a:pt x="361" y="60"/>
                    <a:pt x="386" y="89"/>
                    <a:pt x="389" y="121"/>
                  </a:cubicBezTo>
                  <a:cubicBezTo>
                    <a:pt x="389" y="123"/>
                    <a:pt x="389" y="125"/>
                    <a:pt x="388" y="127"/>
                  </a:cubicBezTo>
                  <a:cubicBezTo>
                    <a:pt x="387" y="132"/>
                    <a:pt x="362" y="259"/>
                    <a:pt x="348" y="297"/>
                  </a:cubicBezTo>
                  <a:cubicBezTo>
                    <a:pt x="324" y="363"/>
                    <a:pt x="259" y="464"/>
                    <a:pt x="157" y="4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10">
              <a:extLst>
                <a:ext uri="{FF2B5EF4-FFF2-40B4-BE49-F238E27FC236}">
                  <a16:creationId xmlns:a16="http://schemas.microsoft.com/office/drawing/2014/main" id="{E3CD2BC1-984F-4C0C-8768-E692E86CE7A2}"/>
                </a:ext>
              </a:extLst>
            </p:cNvPr>
            <p:cNvSpPr>
              <a:spLocks/>
            </p:cNvSpPr>
            <p:nvPr/>
          </p:nvSpPr>
          <p:spPr bwMode="auto">
            <a:xfrm>
              <a:off x="1825" y="2297"/>
              <a:ext cx="199" cy="126"/>
            </a:xfrm>
            <a:custGeom>
              <a:avLst/>
              <a:gdLst>
                <a:gd name="T0" fmla="*/ 73 w 74"/>
                <a:gd name="T1" fmla="*/ 46 h 47"/>
                <a:gd name="T2" fmla="*/ 34 w 74"/>
                <a:gd name="T3" fmla="*/ 42 h 47"/>
                <a:gd name="T4" fmla="*/ 35 w 74"/>
                <a:gd name="T5" fmla="*/ 44 h 47"/>
                <a:gd name="T6" fmla="*/ 27 w 74"/>
                <a:gd name="T7" fmla="*/ 44 h 47"/>
                <a:gd name="T8" fmla="*/ 3 w 74"/>
                <a:gd name="T9" fmla="*/ 29 h 47"/>
                <a:gd name="T10" fmla="*/ 18 w 74"/>
                <a:gd name="T11" fmla="*/ 5 h 47"/>
                <a:gd name="T12" fmla="*/ 61 w 74"/>
                <a:gd name="T13" fmla="*/ 13 h 47"/>
                <a:gd name="T14" fmla="*/ 73 w 74"/>
                <a:gd name="T15" fmla="*/ 4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47">
                  <a:moveTo>
                    <a:pt x="73" y="46"/>
                  </a:moveTo>
                  <a:cubicBezTo>
                    <a:pt x="34" y="42"/>
                    <a:pt x="34" y="42"/>
                    <a:pt x="34" y="42"/>
                  </a:cubicBezTo>
                  <a:cubicBezTo>
                    <a:pt x="34" y="43"/>
                    <a:pt x="35" y="43"/>
                    <a:pt x="35" y="44"/>
                  </a:cubicBezTo>
                  <a:cubicBezTo>
                    <a:pt x="35" y="44"/>
                    <a:pt x="33" y="43"/>
                    <a:pt x="27" y="44"/>
                  </a:cubicBezTo>
                  <a:cubicBezTo>
                    <a:pt x="16" y="47"/>
                    <a:pt x="5" y="40"/>
                    <a:pt x="3" y="29"/>
                  </a:cubicBezTo>
                  <a:cubicBezTo>
                    <a:pt x="0" y="18"/>
                    <a:pt x="7" y="8"/>
                    <a:pt x="18" y="5"/>
                  </a:cubicBezTo>
                  <a:cubicBezTo>
                    <a:pt x="40" y="0"/>
                    <a:pt x="54" y="7"/>
                    <a:pt x="61" y="13"/>
                  </a:cubicBezTo>
                  <a:cubicBezTo>
                    <a:pt x="72" y="22"/>
                    <a:pt x="74" y="37"/>
                    <a:pt x="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Freeform 11">
              <a:extLst>
                <a:ext uri="{FF2B5EF4-FFF2-40B4-BE49-F238E27FC236}">
                  <a16:creationId xmlns:a16="http://schemas.microsoft.com/office/drawing/2014/main" id="{13351F3D-2C1D-4E05-83D7-296FB8BF9C9A}"/>
                </a:ext>
              </a:extLst>
            </p:cNvPr>
            <p:cNvSpPr>
              <a:spLocks/>
            </p:cNvSpPr>
            <p:nvPr/>
          </p:nvSpPr>
          <p:spPr bwMode="auto">
            <a:xfrm>
              <a:off x="2093" y="2315"/>
              <a:ext cx="300" cy="183"/>
            </a:xfrm>
            <a:custGeom>
              <a:avLst/>
              <a:gdLst>
                <a:gd name="T0" fmla="*/ 89 w 112"/>
                <a:gd name="T1" fmla="*/ 68 h 68"/>
                <a:gd name="T2" fmla="*/ 77 w 112"/>
                <a:gd name="T3" fmla="*/ 64 h 68"/>
                <a:gd name="T4" fmla="*/ 36 w 112"/>
                <a:gd name="T5" fmla="*/ 60 h 68"/>
                <a:gd name="T6" fmla="*/ 8 w 112"/>
                <a:gd name="T7" fmla="*/ 59 h 68"/>
                <a:gd name="T8" fmla="*/ 9 w 112"/>
                <a:gd name="T9" fmla="*/ 31 h 68"/>
                <a:gd name="T10" fmla="*/ 102 w 112"/>
                <a:gd name="T11" fmla="*/ 33 h 68"/>
                <a:gd name="T12" fmla="*/ 105 w 112"/>
                <a:gd name="T13" fmla="*/ 61 h 68"/>
                <a:gd name="T14" fmla="*/ 89 w 112"/>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
                  <a:moveTo>
                    <a:pt x="89" y="68"/>
                  </a:moveTo>
                  <a:cubicBezTo>
                    <a:pt x="85" y="68"/>
                    <a:pt x="80" y="67"/>
                    <a:pt x="77" y="64"/>
                  </a:cubicBezTo>
                  <a:cubicBezTo>
                    <a:pt x="53" y="45"/>
                    <a:pt x="37" y="59"/>
                    <a:pt x="36" y="60"/>
                  </a:cubicBezTo>
                  <a:cubicBezTo>
                    <a:pt x="28" y="67"/>
                    <a:pt x="15" y="67"/>
                    <a:pt x="8" y="59"/>
                  </a:cubicBezTo>
                  <a:cubicBezTo>
                    <a:pt x="0" y="51"/>
                    <a:pt x="1" y="38"/>
                    <a:pt x="9" y="31"/>
                  </a:cubicBezTo>
                  <a:cubicBezTo>
                    <a:pt x="24" y="17"/>
                    <a:pt x="62" y="0"/>
                    <a:pt x="102" y="33"/>
                  </a:cubicBezTo>
                  <a:cubicBezTo>
                    <a:pt x="110" y="40"/>
                    <a:pt x="112" y="52"/>
                    <a:pt x="105" y="61"/>
                  </a:cubicBezTo>
                  <a:cubicBezTo>
                    <a:pt x="101" y="66"/>
                    <a:pt x="95" y="68"/>
                    <a:pt x="8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Freeform 12">
              <a:extLst>
                <a:ext uri="{FF2B5EF4-FFF2-40B4-BE49-F238E27FC236}">
                  <a16:creationId xmlns:a16="http://schemas.microsoft.com/office/drawing/2014/main" id="{AAC0253F-DBFD-4923-8FF7-76CAC7160866}"/>
                </a:ext>
              </a:extLst>
            </p:cNvPr>
            <p:cNvSpPr>
              <a:spLocks/>
            </p:cNvSpPr>
            <p:nvPr/>
          </p:nvSpPr>
          <p:spPr bwMode="auto">
            <a:xfrm>
              <a:off x="1772" y="2642"/>
              <a:ext cx="418" cy="250"/>
            </a:xfrm>
            <a:custGeom>
              <a:avLst/>
              <a:gdLst>
                <a:gd name="T0" fmla="*/ 101 w 156"/>
                <a:gd name="T1" fmla="*/ 93 h 93"/>
                <a:gd name="T2" fmla="*/ 2 w 156"/>
                <a:gd name="T3" fmla="*/ 27 h 93"/>
                <a:gd name="T4" fmla="*/ 17 w 156"/>
                <a:gd name="T5" fmla="*/ 2 h 93"/>
                <a:gd name="T6" fmla="*/ 41 w 156"/>
                <a:gd name="T7" fmla="*/ 17 h 93"/>
                <a:gd name="T8" fmla="*/ 129 w 156"/>
                <a:gd name="T9" fmla="*/ 50 h 93"/>
                <a:gd name="T10" fmla="*/ 154 w 156"/>
                <a:gd name="T11" fmla="*/ 65 h 93"/>
                <a:gd name="T12" fmla="*/ 139 w 156"/>
                <a:gd name="T13" fmla="*/ 89 h 93"/>
                <a:gd name="T14" fmla="*/ 101 w 156"/>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93">
                  <a:moveTo>
                    <a:pt x="101" y="93"/>
                  </a:moveTo>
                  <a:cubicBezTo>
                    <a:pt x="62" y="93"/>
                    <a:pt x="16" y="79"/>
                    <a:pt x="2" y="27"/>
                  </a:cubicBezTo>
                  <a:cubicBezTo>
                    <a:pt x="0" y="16"/>
                    <a:pt x="6" y="5"/>
                    <a:pt x="17" y="2"/>
                  </a:cubicBezTo>
                  <a:cubicBezTo>
                    <a:pt x="28" y="0"/>
                    <a:pt x="38" y="6"/>
                    <a:pt x="41" y="17"/>
                  </a:cubicBezTo>
                  <a:cubicBezTo>
                    <a:pt x="54" y="68"/>
                    <a:pt x="126" y="51"/>
                    <a:pt x="129" y="50"/>
                  </a:cubicBezTo>
                  <a:cubicBezTo>
                    <a:pt x="140" y="48"/>
                    <a:pt x="151" y="54"/>
                    <a:pt x="154" y="65"/>
                  </a:cubicBezTo>
                  <a:cubicBezTo>
                    <a:pt x="156" y="75"/>
                    <a:pt x="150" y="86"/>
                    <a:pt x="139" y="89"/>
                  </a:cubicBezTo>
                  <a:cubicBezTo>
                    <a:pt x="129" y="92"/>
                    <a:pt x="115" y="93"/>
                    <a:pt x="101"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53" name="Group 4">
            <a:extLst>
              <a:ext uri="{FF2B5EF4-FFF2-40B4-BE49-F238E27FC236}">
                <a16:creationId xmlns:a16="http://schemas.microsoft.com/office/drawing/2014/main" id="{2E8BACD4-FB28-42B8-AAFF-9DC803FF7538}"/>
              </a:ext>
            </a:extLst>
          </p:cNvPr>
          <p:cNvGrpSpPr>
            <a:grpSpLocks noChangeAspect="1"/>
          </p:cNvGrpSpPr>
          <p:nvPr/>
        </p:nvGrpSpPr>
        <p:grpSpPr bwMode="auto">
          <a:xfrm>
            <a:off x="7076795" y="1944474"/>
            <a:ext cx="622004" cy="357187"/>
            <a:chOff x="2893" y="1609"/>
            <a:chExt cx="1872" cy="1075"/>
          </a:xfrm>
          <a:solidFill>
            <a:srgbClr val="292A29"/>
          </a:solidFill>
        </p:grpSpPr>
        <p:sp>
          <p:nvSpPr>
            <p:cNvPr id="54" name="Freeform 5">
              <a:extLst>
                <a:ext uri="{FF2B5EF4-FFF2-40B4-BE49-F238E27FC236}">
                  <a16:creationId xmlns:a16="http://schemas.microsoft.com/office/drawing/2014/main" id="{D07C4644-1A9E-4D4D-941D-83D6101BCA33}"/>
                </a:ext>
              </a:extLst>
            </p:cNvPr>
            <p:cNvSpPr>
              <a:spLocks/>
            </p:cNvSpPr>
            <p:nvPr/>
          </p:nvSpPr>
          <p:spPr bwMode="auto">
            <a:xfrm>
              <a:off x="4085" y="1926"/>
              <a:ext cx="399" cy="307"/>
            </a:xfrm>
            <a:custGeom>
              <a:avLst/>
              <a:gdLst>
                <a:gd name="T0" fmla="*/ 30 w 149"/>
                <a:gd name="T1" fmla="*/ 4 h 114"/>
                <a:gd name="T2" fmla="*/ 93 w 149"/>
                <a:gd name="T3" fmla="*/ 12 h 114"/>
                <a:gd name="T4" fmla="*/ 109 w 149"/>
                <a:gd name="T5" fmla="*/ 60 h 114"/>
                <a:gd name="T6" fmla="*/ 39 w 149"/>
                <a:gd name="T7" fmla="*/ 102 h 114"/>
                <a:gd name="T8" fmla="*/ 30 w 149"/>
                <a:gd name="T9" fmla="*/ 4 h 114"/>
              </a:gdLst>
              <a:ahLst/>
              <a:cxnLst>
                <a:cxn ang="0">
                  <a:pos x="T0" y="T1"/>
                </a:cxn>
                <a:cxn ang="0">
                  <a:pos x="T2" y="T3"/>
                </a:cxn>
                <a:cxn ang="0">
                  <a:pos x="T4" y="T5"/>
                </a:cxn>
                <a:cxn ang="0">
                  <a:pos x="T6" y="T7"/>
                </a:cxn>
                <a:cxn ang="0">
                  <a:pos x="T8" y="T9"/>
                </a:cxn>
              </a:cxnLst>
              <a:rect l="0" t="0" r="r" b="b"/>
              <a:pathLst>
                <a:path w="149" h="114">
                  <a:moveTo>
                    <a:pt x="30" y="4"/>
                  </a:moveTo>
                  <a:cubicBezTo>
                    <a:pt x="52" y="0"/>
                    <a:pt x="65" y="12"/>
                    <a:pt x="93" y="12"/>
                  </a:cubicBezTo>
                  <a:cubicBezTo>
                    <a:pt x="149" y="12"/>
                    <a:pt x="125" y="39"/>
                    <a:pt x="109" y="60"/>
                  </a:cubicBezTo>
                  <a:cubicBezTo>
                    <a:pt x="69" y="114"/>
                    <a:pt x="54" y="89"/>
                    <a:pt x="39" y="102"/>
                  </a:cubicBezTo>
                  <a:cubicBezTo>
                    <a:pt x="32" y="87"/>
                    <a:pt x="0" y="8"/>
                    <a:pt x="3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6">
              <a:extLst>
                <a:ext uri="{FF2B5EF4-FFF2-40B4-BE49-F238E27FC236}">
                  <a16:creationId xmlns:a16="http://schemas.microsoft.com/office/drawing/2014/main" id="{9B645056-360E-47B3-8681-279FD0FF2B52}"/>
                </a:ext>
              </a:extLst>
            </p:cNvPr>
            <p:cNvSpPr>
              <a:spLocks/>
            </p:cNvSpPr>
            <p:nvPr/>
          </p:nvSpPr>
          <p:spPr bwMode="auto">
            <a:xfrm>
              <a:off x="3809" y="1867"/>
              <a:ext cx="354" cy="497"/>
            </a:xfrm>
            <a:custGeom>
              <a:avLst/>
              <a:gdLst>
                <a:gd name="T0" fmla="*/ 132 w 132"/>
                <a:gd name="T1" fmla="*/ 118 h 185"/>
                <a:gd name="T2" fmla="*/ 0 w 132"/>
                <a:gd name="T3" fmla="*/ 96 h 185"/>
                <a:gd name="T4" fmla="*/ 69 w 132"/>
                <a:gd name="T5" fmla="*/ 136 h 185"/>
                <a:gd name="T6" fmla="*/ 123 w 132"/>
                <a:gd name="T7" fmla="*/ 137 h 185"/>
                <a:gd name="T8" fmla="*/ 132 w 132"/>
                <a:gd name="T9" fmla="*/ 118 h 185"/>
              </a:gdLst>
              <a:ahLst/>
              <a:cxnLst>
                <a:cxn ang="0">
                  <a:pos x="T0" y="T1"/>
                </a:cxn>
                <a:cxn ang="0">
                  <a:pos x="T2" y="T3"/>
                </a:cxn>
                <a:cxn ang="0">
                  <a:pos x="T4" y="T5"/>
                </a:cxn>
                <a:cxn ang="0">
                  <a:pos x="T6" y="T7"/>
                </a:cxn>
                <a:cxn ang="0">
                  <a:pos x="T8" y="T9"/>
                </a:cxn>
              </a:cxnLst>
              <a:rect l="0" t="0" r="r" b="b"/>
              <a:pathLst>
                <a:path w="132" h="185">
                  <a:moveTo>
                    <a:pt x="132" y="118"/>
                  </a:moveTo>
                  <a:cubicBezTo>
                    <a:pt x="85" y="0"/>
                    <a:pt x="0" y="43"/>
                    <a:pt x="0" y="96"/>
                  </a:cubicBezTo>
                  <a:cubicBezTo>
                    <a:pt x="0" y="185"/>
                    <a:pt x="15" y="143"/>
                    <a:pt x="69" y="136"/>
                  </a:cubicBezTo>
                  <a:cubicBezTo>
                    <a:pt x="88" y="132"/>
                    <a:pt x="103" y="148"/>
                    <a:pt x="123" y="137"/>
                  </a:cubicBezTo>
                  <a:cubicBezTo>
                    <a:pt x="127" y="135"/>
                    <a:pt x="120" y="122"/>
                    <a:pt x="13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7">
              <a:extLst>
                <a:ext uri="{FF2B5EF4-FFF2-40B4-BE49-F238E27FC236}">
                  <a16:creationId xmlns:a16="http://schemas.microsoft.com/office/drawing/2014/main" id="{41EE5DB1-EF94-49F2-8E5E-B5D86333E68F}"/>
                </a:ext>
              </a:extLst>
            </p:cNvPr>
            <p:cNvSpPr>
              <a:spLocks/>
            </p:cNvSpPr>
            <p:nvPr/>
          </p:nvSpPr>
          <p:spPr bwMode="auto">
            <a:xfrm>
              <a:off x="3614" y="2233"/>
              <a:ext cx="637" cy="451"/>
            </a:xfrm>
            <a:custGeom>
              <a:avLst/>
              <a:gdLst>
                <a:gd name="T0" fmla="*/ 196 w 238"/>
                <a:gd name="T1" fmla="*/ 13 h 168"/>
                <a:gd name="T2" fmla="*/ 91 w 238"/>
                <a:gd name="T3" fmla="*/ 115 h 168"/>
                <a:gd name="T4" fmla="*/ 175 w 238"/>
                <a:gd name="T5" fmla="*/ 140 h 168"/>
                <a:gd name="T6" fmla="*/ 196 w 238"/>
                <a:gd name="T7" fmla="*/ 13 h 168"/>
              </a:gdLst>
              <a:ahLst/>
              <a:cxnLst>
                <a:cxn ang="0">
                  <a:pos x="T0" y="T1"/>
                </a:cxn>
                <a:cxn ang="0">
                  <a:pos x="T2" y="T3"/>
                </a:cxn>
                <a:cxn ang="0">
                  <a:pos x="T4" y="T5"/>
                </a:cxn>
                <a:cxn ang="0">
                  <a:pos x="T6" y="T7"/>
                </a:cxn>
              </a:cxnLst>
              <a:rect l="0" t="0" r="r" b="b"/>
              <a:pathLst>
                <a:path w="238" h="168">
                  <a:moveTo>
                    <a:pt x="196" y="13"/>
                  </a:moveTo>
                  <a:cubicBezTo>
                    <a:pt x="134" y="0"/>
                    <a:pt x="0" y="54"/>
                    <a:pt x="91" y="115"/>
                  </a:cubicBezTo>
                  <a:cubicBezTo>
                    <a:pt x="118" y="133"/>
                    <a:pt x="141" y="168"/>
                    <a:pt x="175" y="140"/>
                  </a:cubicBezTo>
                  <a:cubicBezTo>
                    <a:pt x="187" y="131"/>
                    <a:pt x="238" y="22"/>
                    <a:pt x="19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8">
              <a:extLst>
                <a:ext uri="{FF2B5EF4-FFF2-40B4-BE49-F238E27FC236}">
                  <a16:creationId xmlns:a16="http://schemas.microsoft.com/office/drawing/2014/main" id="{6464C4CB-93D8-4B3A-B6AD-77C635262FA5}"/>
                </a:ext>
              </a:extLst>
            </p:cNvPr>
            <p:cNvSpPr>
              <a:spLocks/>
            </p:cNvSpPr>
            <p:nvPr/>
          </p:nvSpPr>
          <p:spPr bwMode="auto">
            <a:xfrm>
              <a:off x="4141" y="2233"/>
              <a:ext cx="429" cy="430"/>
            </a:xfrm>
            <a:custGeom>
              <a:avLst/>
              <a:gdLst>
                <a:gd name="T0" fmla="*/ 30 w 160"/>
                <a:gd name="T1" fmla="*/ 19 h 160"/>
                <a:gd name="T2" fmla="*/ 76 w 160"/>
                <a:gd name="T3" fmla="*/ 149 h 160"/>
                <a:gd name="T4" fmla="*/ 141 w 160"/>
                <a:gd name="T5" fmla="*/ 102 h 160"/>
                <a:gd name="T6" fmla="*/ 30 w 160"/>
                <a:gd name="T7" fmla="*/ 19 h 160"/>
              </a:gdLst>
              <a:ahLst/>
              <a:cxnLst>
                <a:cxn ang="0">
                  <a:pos x="T0" y="T1"/>
                </a:cxn>
                <a:cxn ang="0">
                  <a:pos x="T2" y="T3"/>
                </a:cxn>
                <a:cxn ang="0">
                  <a:pos x="T4" y="T5"/>
                </a:cxn>
                <a:cxn ang="0">
                  <a:pos x="T6" y="T7"/>
                </a:cxn>
              </a:cxnLst>
              <a:rect l="0" t="0" r="r" b="b"/>
              <a:pathLst>
                <a:path w="160" h="160">
                  <a:moveTo>
                    <a:pt x="30" y="19"/>
                  </a:moveTo>
                  <a:cubicBezTo>
                    <a:pt x="11" y="94"/>
                    <a:pt x="0" y="130"/>
                    <a:pt x="76" y="149"/>
                  </a:cubicBezTo>
                  <a:cubicBezTo>
                    <a:pt x="118" y="160"/>
                    <a:pt x="127" y="131"/>
                    <a:pt x="141" y="102"/>
                  </a:cubicBezTo>
                  <a:cubicBezTo>
                    <a:pt x="160" y="65"/>
                    <a:pt x="52" y="0"/>
                    <a:pt x="3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Freeform 9">
              <a:extLst>
                <a:ext uri="{FF2B5EF4-FFF2-40B4-BE49-F238E27FC236}">
                  <a16:creationId xmlns:a16="http://schemas.microsoft.com/office/drawing/2014/main" id="{D4FE5AE3-E0C3-4413-9A7C-BC6B6ED7C7EA}"/>
                </a:ext>
              </a:extLst>
            </p:cNvPr>
            <p:cNvSpPr>
              <a:spLocks/>
            </p:cNvSpPr>
            <p:nvPr/>
          </p:nvSpPr>
          <p:spPr bwMode="auto">
            <a:xfrm>
              <a:off x="4240" y="2010"/>
              <a:ext cx="525" cy="449"/>
            </a:xfrm>
            <a:custGeom>
              <a:avLst/>
              <a:gdLst>
                <a:gd name="T0" fmla="*/ 0 w 196"/>
                <a:gd name="T1" fmla="*/ 87 h 167"/>
                <a:gd name="T2" fmla="*/ 174 w 196"/>
                <a:gd name="T3" fmla="*/ 54 h 167"/>
                <a:gd name="T4" fmla="*/ 145 w 196"/>
                <a:gd name="T5" fmla="*/ 165 h 167"/>
                <a:gd name="T6" fmla="*/ 0 w 196"/>
                <a:gd name="T7" fmla="*/ 87 h 167"/>
              </a:gdLst>
              <a:ahLst/>
              <a:cxnLst>
                <a:cxn ang="0">
                  <a:pos x="T0" y="T1"/>
                </a:cxn>
                <a:cxn ang="0">
                  <a:pos x="T2" y="T3"/>
                </a:cxn>
                <a:cxn ang="0">
                  <a:pos x="T4" y="T5"/>
                </a:cxn>
                <a:cxn ang="0">
                  <a:pos x="T6" y="T7"/>
                </a:cxn>
              </a:cxnLst>
              <a:rect l="0" t="0" r="r" b="b"/>
              <a:pathLst>
                <a:path w="196" h="167">
                  <a:moveTo>
                    <a:pt x="0" y="87"/>
                  </a:moveTo>
                  <a:cubicBezTo>
                    <a:pt x="27" y="51"/>
                    <a:pt x="147" y="0"/>
                    <a:pt x="174" y="54"/>
                  </a:cubicBezTo>
                  <a:cubicBezTo>
                    <a:pt x="189" y="84"/>
                    <a:pt x="196" y="158"/>
                    <a:pt x="145" y="165"/>
                  </a:cubicBezTo>
                  <a:cubicBezTo>
                    <a:pt x="121" y="167"/>
                    <a:pt x="50" y="79"/>
                    <a:pt x="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10">
              <a:extLst>
                <a:ext uri="{FF2B5EF4-FFF2-40B4-BE49-F238E27FC236}">
                  <a16:creationId xmlns:a16="http://schemas.microsoft.com/office/drawing/2014/main" id="{9F2105E5-4CF5-44F9-914C-75AE239AE8D8}"/>
                </a:ext>
              </a:extLst>
            </p:cNvPr>
            <p:cNvSpPr>
              <a:spLocks/>
            </p:cNvSpPr>
            <p:nvPr/>
          </p:nvSpPr>
          <p:spPr bwMode="auto">
            <a:xfrm>
              <a:off x="3121" y="1630"/>
              <a:ext cx="353" cy="355"/>
            </a:xfrm>
            <a:custGeom>
              <a:avLst/>
              <a:gdLst>
                <a:gd name="T0" fmla="*/ 24 w 132"/>
                <a:gd name="T1" fmla="*/ 50 h 132"/>
                <a:gd name="T2" fmla="*/ 83 w 132"/>
                <a:gd name="T3" fmla="*/ 27 h 132"/>
                <a:gd name="T4" fmla="*/ 119 w 132"/>
                <a:gd name="T5" fmla="*/ 62 h 132"/>
                <a:gd name="T6" fmla="*/ 78 w 132"/>
                <a:gd name="T7" fmla="*/ 132 h 132"/>
                <a:gd name="T8" fmla="*/ 24 w 132"/>
                <a:gd name="T9" fmla="*/ 50 h 132"/>
              </a:gdLst>
              <a:ahLst/>
              <a:cxnLst>
                <a:cxn ang="0">
                  <a:pos x="T0" y="T1"/>
                </a:cxn>
                <a:cxn ang="0">
                  <a:pos x="T2" y="T3"/>
                </a:cxn>
                <a:cxn ang="0">
                  <a:pos x="T4" y="T5"/>
                </a:cxn>
                <a:cxn ang="0">
                  <a:pos x="T6" y="T7"/>
                </a:cxn>
                <a:cxn ang="0">
                  <a:pos x="T8" y="T9"/>
                </a:cxn>
              </a:cxnLst>
              <a:rect l="0" t="0" r="r" b="b"/>
              <a:pathLst>
                <a:path w="132" h="132">
                  <a:moveTo>
                    <a:pt x="24" y="50"/>
                  </a:moveTo>
                  <a:cubicBezTo>
                    <a:pt x="41" y="37"/>
                    <a:pt x="57" y="41"/>
                    <a:pt x="83" y="27"/>
                  </a:cubicBezTo>
                  <a:cubicBezTo>
                    <a:pt x="132" y="0"/>
                    <a:pt x="123" y="37"/>
                    <a:pt x="119" y="62"/>
                  </a:cubicBezTo>
                  <a:cubicBezTo>
                    <a:pt x="110" y="129"/>
                    <a:pt x="85" y="114"/>
                    <a:pt x="78" y="132"/>
                  </a:cubicBezTo>
                  <a:cubicBezTo>
                    <a:pt x="65" y="122"/>
                    <a:pt x="0" y="68"/>
                    <a:pt x="2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11">
              <a:extLst>
                <a:ext uri="{FF2B5EF4-FFF2-40B4-BE49-F238E27FC236}">
                  <a16:creationId xmlns:a16="http://schemas.microsoft.com/office/drawing/2014/main" id="{35C0901D-91A6-4682-9DCB-D7B4457A9AE1}"/>
                </a:ext>
              </a:extLst>
            </p:cNvPr>
            <p:cNvSpPr>
              <a:spLocks/>
            </p:cNvSpPr>
            <p:nvPr/>
          </p:nvSpPr>
          <p:spPr bwMode="auto">
            <a:xfrm>
              <a:off x="2893" y="1765"/>
              <a:ext cx="413" cy="548"/>
            </a:xfrm>
            <a:custGeom>
              <a:avLst/>
              <a:gdLst>
                <a:gd name="T0" fmla="*/ 152 w 154"/>
                <a:gd name="T1" fmla="*/ 82 h 204"/>
                <a:gd name="T2" fmla="*/ 24 w 154"/>
                <a:gd name="T3" fmla="*/ 124 h 204"/>
                <a:gd name="T4" fmla="*/ 104 w 154"/>
                <a:gd name="T5" fmla="*/ 127 h 204"/>
                <a:gd name="T6" fmla="*/ 152 w 154"/>
                <a:gd name="T7" fmla="*/ 103 h 204"/>
                <a:gd name="T8" fmla="*/ 152 w 154"/>
                <a:gd name="T9" fmla="*/ 82 h 204"/>
              </a:gdLst>
              <a:ahLst/>
              <a:cxnLst>
                <a:cxn ang="0">
                  <a:pos x="T0" y="T1"/>
                </a:cxn>
                <a:cxn ang="0">
                  <a:pos x="T2" y="T3"/>
                </a:cxn>
                <a:cxn ang="0">
                  <a:pos x="T4" y="T5"/>
                </a:cxn>
                <a:cxn ang="0">
                  <a:pos x="T6" y="T7"/>
                </a:cxn>
                <a:cxn ang="0">
                  <a:pos x="T8" y="T9"/>
                </a:cxn>
              </a:cxnLst>
              <a:rect l="0" t="0" r="r" b="b"/>
              <a:pathLst>
                <a:path w="154" h="204">
                  <a:moveTo>
                    <a:pt x="152" y="82"/>
                  </a:moveTo>
                  <a:cubicBezTo>
                    <a:pt x="53" y="0"/>
                    <a:pt x="0" y="79"/>
                    <a:pt x="24" y="124"/>
                  </a:cubicBezTo>
                  <a:cubicBezTo>
                    <a:pt x="67" y="204"/>
                    <a:pt x="60" y="158"/>
                    <a:pt x="104" y="127"/>
                  </a:cubicBezTo>
                  <a:cubicBezTo>
                    <a:pt x="119" y="116"/>
                    <a:pt x="140" y="121"/>
                    <a:pt x="152" y="103"/>
                  </a:cubicBezTo>
                  <a:cubicBezTo>
                    <a:pt x="154" y="99"/>
                    <a:pt x="142" y="91"/>
                    <a:pt x="15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Freeform 12">
              <a:extLst>
                <a:ext uri="{FF2B5EF4-FFF2-40B4-BE49-F238E27FC236}">
                  <a16:creationId xmlns:a16="http://schemas.microsoft.com/office/drawing/2014/main" id="{62A3D835-F270-4A05-A56C-FD12B1E7D86D}"/>
                </a:ext>
              </a:extLst>
            </p:cNvPr>
            <p:cNvSpPr>
              <a:spLocks/>
            </p:cNvSpPr>
            <p:nvPr/>
          </p:nvSpPr>
          <p:spPr bwMode="auto">
            <a:xfrm>
              <a:off x="2906" y="2036"/>
              <a:ext cx="539" cy="471"/>
            </a:xfrm>
            <a:custGeom>
              <a:avLst/>
              <a:gdLst>
                <a:gd name="T0" fmla="*/ 154 w 201"/>
                <a:gd name="T1" fmla="*/ 12 h 175"/>
                <a:gd name="T2" fmla="*/ 109 w 201"/>
                <a:gd name="T3" fmla="*/ 152 h 175"/>
                <a:gd name="T4" fmla="*/ 195 w 201"/>
                <a:gd name="T5" fmla="*/ 135 h 175"/>
                <a:gd name="T6" fmla="*/ 154 w 201"/>
                <a:gd name="T7" fmla="*/ 12 h 175"/>
              </a:gdLst>
              <a:ahLst/>
              <a:cxnLst>
                <a:cxn ang="0">
                  <a:pos x="T0" y="T1"/>
                </a:cxn>
                <a:cxn ang="0">
                  <a:pos x="T2" y="T3"/>
                </a:cxn>
                <a:cxn ang="0">
                  <a:pos x="T4" y="T5"/>
                </a:cxn>
                <a:cxn ang="0">
                  <a:pos x="T6" y="T7"/>
                </a:cxn>
              </a:cxnLst>
              <a:rect l="0" t="0" r="r" b="b"/>
              <a:pathLst>
                <a:path w="201" h="175">
                  <a:moveTo>
                    <a:pt x="154" y="12"/>
                  </a:moveTo>
                  <a:cubicBezTo>
                    <a:pt x="93" y="30"/>
                    <a:pt x="0" y="142"/>
                    <a:pt x="109" y="152"/>
                  </a:cubicBezTo>
                  <a:cubicBezTo>
                    <a:pt x="141" y="155"/>
                    <a:pt x="178" y="175"/>
                    <a:pt x="195" y="135"/>
                  </a:cubicBezTo>
                  <a:cubicBezTo>
                    <a:pt x="201" y="121"/>
                    <a:pt x="194" y="0"/>
                    <a:pt x="1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Freeform 13">
              <a:extLst>
                <a:ext uri="{FF2B5EF4-FFF2-40B4-BE49-F238E27FC236}">
                  <a16:creationId xmlns:a16="http://schemas.microsoft.com/office/drawing/2014/main" id="{8990E9A0-2318-43F8-B1A8-4E5449D9E438}"/>
                </a:ext>
              </a:extLst>
            </p:cNvPr>
            <p:cNvSpPr>
              <a:spLocks/>
            </p:cNvSpPr>
            <p:nvPr/>
          </p:nvSpPr>
          <p:spPr bwMode="auto">
            <a:xfrm>
              <a:off x="3397" y="1969"/>
              <a:ext cx="388" cy="374"/>
            </a:xfrm>
            <a:custGeom>
              <a:avLst/>
              <a:gdLst>
                <a:gd name="T0" fmla="*/ 0 w 145"/>
                <a:gd name="T1" fmla="*/ 28 h 139"/>
                <a:gd name="T2" fmla="*/ 103 w 145"/>
                <a:gd name="T3" fmla="*/ 120 h 139"/>
                <a:gd name="T4" fmla="*/ 138 w 145"/>
                <a:gd name="T5" fmla="*/ 48 h 139"/>
                <a:gd name="T6" fmla="*/ 0 w 145"/>
                <a:gd name="T7" fmla="*/ 28 h 139"/>
              </a:gdLst>
              <a:ahLst/>
              <a:cxnLst>
                <a:cxn ang="0">
                  <a:pos x="T0" y="T1"/>
                </a:cxn>
                <a:cxn ang="0">
                  <a:pos x="T2" y="T3"/>
                </a:cxn>
                <a:cxn ang="0">
                  <a:pos x="T4" y="T5"/>
                </a:cxn>
                <a:cxn ang="0">
                  <a:pos x="T6" y="T7"/>
                </a:cxn>
              </a:cxnLst>
              <a:rect l="0" t="0" r="r" b="b"/>
              <a:pathLst>
                <a:path w="145" h="139">
                  <a:moveTo>
                    <a:pt x="0" y="28"/>
                  </a:moveTo>
                  <a:cubicBezTo>
                    <a:pt x="19" y="102"/>
                    <a:pt x="26" y="139"/>
                    <a:pt x="103" y="120"/>
                  </a:cubicBezTo>
                  <a:cubicBezTo>
                    <a:pt x="145" y="111"/>
                    <a:pt x="138" y="80"/>
                    <a:pt x="138" y="48"/>
                  </a:cubicBezTo>
                  <a:cubicBezTo>
                    <a:pt x="136" y="6"/>
                    <a:pt x="11" y="0"/>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3" name="Freeform 14">
              <a:extLst>
                <a:ext uri="{FF2B5EF4-FFF2-40B4-BE49-F238E27FC236}">
                  <a16:creationId xmlns:a16="http://schemas.microsoft.com/office/drawing/2014/main" id="{E1BCB802-9521-4B45-8DD0-AE39A03DC53B}"/>
                </a:ext>
              </a:extLst>
            </p:cNvPr>
            <p:cNvSpPr>
              <a:spLocks/>
            </p:cNvSpPr>
            <p:nvPr/>
          </p:nvSpPr>
          <p:spPr bwMode="auto">
            <a:xfrm>
              <a:off x="3394" y="1609"/>
              <a:ext cx="552" cy="427"/>
            </a:xfrm>
            <a:custGeom>
              <a:avLst/>
              <a:gdLst>
                <a:gd name="T0" fmla="*/ 0 w 206"/>
                <a:gd name="T1" fmla="*/ 146 h 159"/>
                <a:gd name="T2" fmla="*/ 138 w 206"/>
                <a:gd name="T3" fmla="*/ 33 h 159"/>
                <a:gd name="T4" fmla="*/ 165 w 206"/>
                <a:gd name="T5" fmla="*/ 145 h 159"/>
                <a:gd name="T6" fmla="*/ 0 w 206"/>
                <a:gd name="T7" fmla="*/ 146 h 159"/>
              </a:gdLst>
              <a:ahLst/>
              <a:cxnLst>
                <a:cxn ang="0">
                  <a:pos x="T0" y="T1"/>
                </a:cxn>
                <a:cxn ang="0">
                  <a:pos x="T2" y="T3"/>
                </a:cxn>
                <a:cxn ang="0">
                  <a:pos x="T4" y="T5"/>
                </a:cxn>
                <a:cxn ang="0">
                  <a:pos x="T6" y="T7"/>
                </a:cxn>
              </a:cxnLst>
              <a:rect l="0" t="0" r="r" b="b"/>
              <a:pathLst>
                <a:path w="206" h="159">
                  <a:moveTo>
                    <a:pt x="0" y="146"/>
                  </a:moveTo>
                  <a:cubicBezTo>
                    <a:pt x="7" y="102"/>
                    <a:pt x="89" y="0"/>
                    <a:pt x="138" y="33"/>
                  </a:cubicBezTo>
                  <a:cubicBezTo>
                    <a:pt x="165" y="53"/>
                    <a:pt x="206" y="115"/>
                    <a:pt x="165" y="145"/>
                  </a:cubicBezTo>
                  <a:cubicBezTo>
                    <a:pt x="145" y="159"/>
                    <a:pt x="41" y="114"/>
                    <a:pt x="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65" name="Group 17">
            <a:extLst>
              <a:ext uri="{FF2B5EF4-FFF2-40B4-BE49-F238E27FC236}">
                <a16:creationId xmlns:a16="http://schemas.microsoft.com/office/drawing/2014/main" id="{DFA6F937-B530-4EDD-85A5-0541B07BB20C}"/>
              </a:ext>
            </a:extLst>
          </p:cNvPr>
          <p:cNvGrpSpPr>
            <a:grpSpLocks noChangeAspect="1"/>
          </p:cNvGrpSpPr>
          <p:nvPr/>
        </p:nvGrpSpPr>
        <p:grpSpPr bwMode="auto">
          <a:xfrm>
            <a:off x="5329924" y="1877398"/>
            <a:ext cx="308915" cy="322039"/>
            <a:chOff x="5532" y="1026"/>
            <a:chExt cx="306" cy="319"/>
          </a:xfrm>
          <a:solidFill>
            <a:srgbClr val="292A29"/>
          </a:solidFill>
        </p:grpSpPr>
        <p:sp>
          <p:nvSpPr>
            <p:cNvPr id="66" name="Freeform 18">
              <a:extLst>
                <a:ext uri="{FF2B5EF4-FFF2-40B4-BE49-F238E27FC236}">
                  <a16:creationId xmlns:a16="http://schemas.microsoft.com/office/drawing/2014/main" id="{E953837F-47EF-4AFF-89E0-C3F597128C8B}"/>
                </a:ext>
              </a:extLst>
            </p:cNvPr>
            <p:cNvSpPr>
              <a:spLocks/>
            </p:cNvSpPr>
            <p:nvPr/>
          </p:nvSpPr>
          <p:spPr bwMode="auto">
            <a:xfrm>
              <a:off x="5557" y="1184"/>
              <a:ext cx="141" cy="139"/>
            </a:xfrm>
            <a:custGeom>
              <a:avLst/>
              <a:gdLst>
                <a:gd name="T0" fmla="*/ 258 w 271"/>
                <a:gd name="T1" fmla="*/ 266 h 266"/>
                <a:gd name="T2" fmla="*/ 0 w 271"/>
                <a:gd name="T3" fmla="*/ 13 h 266"/>
                <a:gd name="T4" fmla="*/ 13 w 271"/>
                <a:gd name="T5" fmla="*/ 0 h 266"/>
                <a:gd name="T6" fmla="*/ 26 w 271"/>
                <a:gd name="T7" fmla="*/ 13 h 266"/>
                <a:gd name="T8" fmla="*/ 258 w 271"/>
                <a:gd name="T9" fmla="*/ 240 h 266"/>
                <a:gd name="T10" fmla="*/ 271 w 271"/>
                <a:gd name="T11" fmla="*/ 253 h 266"/>
                <a:gd name="T12" fmla="*/ 258 w 271"/>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271" h="266">
                  <a:moveTo>
                    <a:pt x="258" y="266"/>
                  </a:moveTo>
                  <a:cubicBezTo>
                    <a:pt x="125" y="266"/>
                    <a:pt x="0" y="143"/>
                    <a:pt x="0" y="13"/>
                  </a:cubicBezTo>
                  <a:cubicBezTo>
                    <a:pt x="0" y="6"/>
                    <a:pt x="6" y="0"/>
                    <a:pt x="13" y="0"/>
                  </a:cubicBezTo>
                  <a:cubicBezTo>
                    <a:pt x="20" y="0"/>
                    <a:pt x="26" y="6"/>
                    <a:pt x="26" y="13"/>
                  </a:cubicBezTo>
                  <a:cubicBezTo>
                    <a:pt x="26" y="139"/>
                    <a:pt x="153" y="240"/>
                    <a:pt x="258" y="240"/>
                  </a:cubicBezTo>
                  <a:cubicBezTo>
                    <a:pt x="265" y="240"/>
                    <a:pt x="271" y="246"/>
                    <a:pt x="271" y="253"/>
                  </a:cubicBezTo>
                  <a:cubicBezTo>
                    <a:pt x="271" y="260"/>
                    <a:pt x="265" y="266"/>
                    <a:pt x="258"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7" name="Freeform 19">
              <a:extLst>
                <a:ext uri="{FF2B5EF4-FFF2-40B4-BE49-F238E27FC236}">
                  <a16:creationId xmlns:a16="http://schemas.microsoft.com/office/drawing/2014/main" id="{67426E16-121F-4AFB-8339-0092BBFE2FF1}"/>
                </a:ext>
              </a:extLst>
            </p:cNvPr>
            <p:cNvSpPr>
              <a:spLocks noEditPoints="1"/>
            </p:cNvSpPr>
            <p:nvPr/>
          </p:nvSpPr>
          <p:spPr bwMode="auto">
            <a:xfrm>
              <a:off x="5532" y="1026"/>
              <a:ext cx="306" cy="319"/>
            </a:xfrm>
            <a:custGeom>
              <a:avLst/>
              <a:gdLst>
                <a:gd name="T0" fmla="*/ 307 w 588"/>
                <a:gd name="T1" fmla="*/ 612 h 612"/>
                <a:gd name="T2" fmla="*/ 0 w 588"/>
                <a:gd name="T3" fmla="*/ 306 h 612"/>
                <a:gd name="T4" fmla="*/ 314 w 588"/>
                <a:gd name="T5" fmla="*/ 0 h 612"/>
                <a:gd name="T6" fmla="*/ 584 w 588"/>
                <a:gd name="T7" fmla="*/ 197 h 612"/>
                <a:gd name="T8" fmla="*/ 575 w 588"/>
                <a:gd name="T9" fmla="*/ 210 h 612"/>
                <a:gd name="T10" fmla="*/ 561 w 588"/>
                <a:gd name="T11" fmla="*/ 205 h 612"/>
                <a:gd name="T12" fmla="*/ 371 w 588"/>
                <a:gd name="T13" fmla="*/ 115 h 612"/>
                <a:gd name="T14" fmla="*/ 209 w 588"/>
                <a:gd name="T15" fmla="*/ 255 h 612"/>
                <a:gd name="T16" fmla="*/ 255 w 588"/>
                <a:gd name="T17" fmla="*/ 349 h 612"/>
                <a:gd name="T18" fmla="*/ 323 w 588"/>
                <a:gd name="T19" fmla="*/ 375 h 612"/>
                <a:gd name="T20" fmla="*/ 408 w 588"/>
                <a:gd name="T21" fmla="*/ 298 h 612"/>
                <a:gd name="T22" fmla="*/ 371 w 588"/>
                <a:gd name="T23" fmla="*/ 253 h 612"/>
                <a:gd name="T24" fmla="*/ 335 w 588"/>
                <a:gd name="T25" fmla="*/ 298 h 612"/>
                <a:gd name="T26" fmla="*/ 335 w 588"/>
                <a:gd name="T27" fmla="*/ 322 h 612"/>
                <a:gd name="T28" fmla="*/ 333 w 588"/>
                <a:gd name="T29" fmla="*/ 333 h 612"/>
                <a:gd name="T30" fmla="*/ 324 w 588"/>
                <a:gd name="T31" fmla="*/ 335 h 612"/>
                <a:gd name="T32" fmla="*/ 252 w 588"/>
                <a:gd name="T33" fmla="*/ 258 h 612"/>
                <a:gd name="T34" fmla="*/ 383 w 588"/>
                <a:gd name="T35" fmla="*/ 154 h 612"/>
                <a:gd name="T36" fmla="*/ 588 w 588"/>
                <a:gd name="T37" fmla="*/ 345 h 612"/>
                <a:gd name="T38" fmla="*/ 513 w 588"/>
                <a:gd name="T39" fmla="*/ 529 h 612"/>
                <a:gd name="T40" fmla="*/ 307 w 588"/>
                <a:gd name="T41" fmla="*/ 612 h 612"/>
                <a:gd name="T42" fmla="*/ 314 w 588"/>
                <a:gd name="T43" fmla="*/ 26 h 612"/>
                <a:gd name="T44" fmla="*/ 26 w 588"/>
                <a:gd name="T45" fmla="*/ 306 h 612"/>
                <a:gd name="T46" fmla="*/ 307 w 588"/>
                <a:gd name="T47" fmla="*/ 586 h 612"/>
                <a:gd name="T48" fmla="*/ 562 w 588"/>
                <a:gd name="T49" fmla="*/ 345 h 612"/>
                <a:gd name="T50" fmla="*/ 383 w 588"/>
                <a:gd name="T51" fmla="*/ 180 h 612"/>
                <a:gd name="T52" fmla="*/ 278 w 588"/>
                <a:gd name="T53" fmla="*/ 258 h 612"/>
                <a:gd name="T54" fmla="*/ 315 w 588"/>
                <a:gd name="T55" fmla="*/ 303 h 612"/>
                <a:gd name="T56" fmla="*/ 315 w 588"/>
                <a:gd name="T57" fmla="*/ 298 h 612"/>
                <a:gd name="T58" fmla="*/ 373 w 588"/>
                <a:gd name="T59" fmla="*/ 227 h 612"/>
                <a:gd name="T60" fmla="*/ 434 w 588"/>
                <a:gd name="T61" fmla="*/ 298 h 612"/>
                <a:gd name="T62" fmla="*/ 323 w 588"/>
                <a:gd name="T63" fmla="*/ 401 h 612"/>
                <a:gd name="T64" fmla="*/ 239 w 588"/>
                <a:gd name="T65" fmla="*/ 370 h 612"/>
                <a:gd name="T66" fmla="*/ 239 w 588"/>
                <a:gd name="T67" fmla="*/ 370 h 612"/>
                <a:gd name="T68" fmla="*/ 183 w 588"/>
                <a:gd name="T69" fmla="*/ 255 h 612"/>
                <a:gd name="T70" fmla="*/ 371 w 588"/>
                <a:gd name="T71" fmla="*/ 89 h 612"/>
                <a:gd name="T72" fmla="*/ 546 w 588"/>
                <a:gd name="T73" fmla="*/ 152 h 612"/>
                <a:gd name="T74" fmla="*/ 314 w 588"/>
                <a:gd name="T75" fmla="*/ 2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8" h="612">
                  <a:moveTo>
                    <a:pt x="307" y="612"/>
                  </a:moveTo>
                  <a:cubicBezTo>
                    <a:pt x="138" y="612"/>
                    <a:pt x="0" y="475"/>
                    <a:pt x="0" y="306"/>
                  </a:cubicBezTo>
                  <a:cubicBezTo>
                    <a:pt x="0" y="128"/>
                    <a:pt x="132" y="0"/>
                    <a:pt x="314" y="0"/>
                  </a:cubicBezTo>
                  <a:cubicBezTo>
                    <a:pt x="491" y="0"/>
                    <a:pt x="584" y="128"/>
                    <a:pt x="584" y="197"/>
                  </a:cubicBezTo>
                  <a:cubicBezTo>
                    <a:pt x="584" y="203"/>
                    <a:pt x="581" y="208"/>
                    <a:pt x="575" y="210"/>
                  </a:cubicBezTo>
                  <a:cubicBezTo>
                    <a:pt x="570" y="212"/>
                    <a:pt x="564" y="210"/>
                    <a:pt x="561" y="205"/>
                  </a:cubicBezTo>
                  <a:cubicBezTo>
                    <a:pt x="523" y="154"/>
                    <a:pt x="441" y="115"/>
                    <a:pt x="371" y="115"/>
                  </a:cubicBezTo>
                  <a:cubicBezTo>
                    <a:pt x="270" y="115"/>
                    <a:pt x="209" y="186"/>
                    <a:pt x="209" y="255"/>
                  </a:cubicBezTo>
                  <a:cubicBezTo>
                    <a:pt x="209" y="291"/>
                    <a:pt x="226" y="326"/>
                    <a:pt x="255" y="349"/>
                  </a:cubicBezTo>
                  <a:cubicBezTo>
                    <a:pt x="276" y="365"/>
                    <a:pt x="301" y="375"/>
                    <a:pt x="323" y="375"/>
                  </a:cubicBezTo>
                  <a:cubicBezTo>
                    <a:pt x="386" y="375"/>
                    <a:pt x="408" y="333"/>
                    <a:pt x="408" y="298"/>
                  </a:cubicBezTo>
                  <a:cubicBezTo>
                    <a:pt x="408" y="281"/>
                    <a:pt x="397" y="253"/>
                    <a:pt x="371" y="253"/>
                  </a:cubicBezTo>
                  <a:cubicBezTo>
                    <a:pt x="343" y="253"/>
                    <a:pt x="335" y="281"/>
                    <a:pt x="335" y="298"/>
                  </a:cubicBezTo>
                  <a:cubicBezTo>
                    <a:pt x="335" y="322"/>
                    <a:pt x="335" y="322"/>
                    <a:pt x="335" y="322"/>
                  </a:cubicBezTo>
                  <a:cubicBezTo>
                    <a:pt x="335" y="326"/>
                    <a:pt x="337" y="330"/>
                    <a:pt x="333" y="333"/>
                  </a:cubicBezTo>
                  <a:cubicBezTo>
                    <a:pt x="330" y="335"/>
                    <a:pt x="328" y="336"/>
                    <a:pt x="324" y="335"/>
                  </a:cubicBezTo>
                  <a:cubicBezTo>
                    <a:pt x="321" y="334"/>
                    <a:pt x="252" y="315"/>
                    <a:pt x="252" y="258"/>
                  </a:cubicBezTo>
                  <a:cubicBezTo>
                    <a:pt x="252" y="186"/>
                    <a:pt x="318" y="154"/>
                    <a:pt x="383" y="154"/>
                  </a:cubicBezTo>
                  <a:cubicBezTo>
                    <a:pt x="480" y="154"/>
                    <a:pt x="588" y="232"/>
                    <a:pt x="588" y="345"/>
                  </a:cubicBezTo>
                  <a:cubicBezTo>
                    <a:pt x="588" y="413"/>
                    <a:pt x="561" y="480"/>
                    <a:pt x="513" y="529"/>
                  </a:cubicBezTo>
                  <a:cubicBezTo>
                    <a:pt x="461" y="583"/>
                    <a:pt x="388" y="612"/>
                    <a:pt x="307" y="612"/>
                  </a:cubicBezTo>
                  <a:close/>
                  <a:moveTo>
                    <a:pt x="314" y="26"/>
                  </a:moveTo>
                  <a:cubicBezTo>
                    <a:pt x="147" y="26"/>
                    <a:pt x="26" y="143"/>
                    <a:pt x="26" y="306"/>
                  </a:cubicBezTo>
                  <a:cubicBezTo>
                    <a:pt x="26" y="460"/>
                    <a:pt x="152" y="586"/>
                    <a:pt x="307" y="586"/>
                  </a:cubicBezTo>
                  <a:cubicBezTo>
                    <a:pt x="473" y="586"/>
                    <a:pt x="562" y="462"/>
                    <a:pt x="562" y="345"/>
                  </a:cubicBezTo>
                  <a:cubicBezTo>
                    <a:pt x="562" y="267"/>
                    <a:pt x="489" y="180"/>
                    <a:pt x="383" y="180"/>
                  </a:cubicBezTo>
                  <a:cubicBezTo>
                    <a:pt x="335" y="180"/>
                    <a:pt x="278" y="200"/>
                    <a:pt x="278" y="258"/>
                  </a:cubicBezTo>
                  <a:cubicBezTo>
                    <a:pt x="278" y="282"/>
                    <a:pt x="301" y="296"/>
                    <a:pt x="315" y="303"/>
                  </a:cubicBezTo>
                  <a:cubicBezTo>
                    <a:pt x="315" y="298"/>
                    <a:pt x="315" y="298"/>
                    <a:pt x="315" y="298"/>
                  </a:cubicBezTo>
                  <a:cubicBezTo>
                    <a:pt x="315" y="254"/>
                    <a:pt x="338" y="227"/>
                    <a:pt x="373" y="227"/>
                  </a:cubicBezTo>
                  <a:cubicBezTo>
                    <a:pt x="414" y="227"/>
                    <a:pt x="434" y="263"/>
                    <a:pt x="434" y="298"/>
                  </a:cubicBezTo>
                  <a:cubicBezTo>
                    <a:pt x="434" y="349"/>
                    <a:pt x="400" y="401"/>
                    <a:pt x="323" y="401"/>
                  </a:cubicBezTo>
                  <a:cubicBezTo>
                    <a:pt x="295" y="401"/>
                    <a:pt x="264" y="389"/>
                    <a:pt x="239" y="370"/>
                  </a:cubicBezTo>
                  <a:cubicBezTo>
                    <a:pt x="239" y="370"/>
                    <a:pt x="239" y="370"/>
                    <a:pt x="239" y="370"/>
                  </a:cubicBezTo>
                  <a:cubicBezTo>
                    <a:pt x="203" y="341"/>
                    <a:pt x="183" y="299"/>
                    <a:pt x="183" y="255"/>
                  </a:cubicBezTo>
                  <a:cubicBezTo>
                    <a:pt x="183" y="173"/>
                    <a:pt x="253" y="89"/>
                    <a:pt x="371" y="89"/>
                  </a:cubicBezTo>
                  <a:cubicBezTo>
                    <a:pt x="432" y="89"/>
                    <a:pt x="499" y="114"/>
                    <a:pt x="546" y="152"/>
                  </a:cubicBezTo>
                  <a:cubicBezTo>
                    <a:pt x="516" y="94"/>
                    <a:pt x="437" y="26"/>
                    <a:pt x="3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88" name="Rectangle 87">
            <a:extLst>
              <a:ext uri="{FF2B5EF4-FFF2-40B4-BE49-F238E27FC236}">
                <a16:creationId xmlns:a16="http://schemas.microsoft.com/office/drawing/2014/main" id="{CD38D4EE-CAE0-4A06-B13E-15F1BC85600A}"/>
              </a:ext>
            </a:extLst>
          </p:cNvPr>
          <p:cNvSpPr/>
          <p:nvPr/>
        </p:nvSpPr>
        <p:spPr>
          <a:xfrm>
            <a:off x="359999" y="2484620"/>
            <a:ext cx="1892626" cy="830997"/>
          </a:xfrm>
          <a:prstGeom prst="rect">
            <a:avLst/>
          </a:prstGeom>
        </p:spPr>
        <p:txBody>
          <a:bodyPr wrap="square">
            <a:spAutoFit/>
          </a:bodyPr>
          <a:lstStyle/>
          <a:p>
            <a:pPr lvl="0" algn="ctr"/>
            <a:r>
              <a:rPr lang="en-NZ" sz="2400" dirty="0">
                <a:solidFill>
                  <a:schemeClr val="bg1"/>
                </a:solidFill>
                <a:latin typeface="+mj-lt"/>
              </a:rPr>
              <a:t>Satisfied</a:t>
            </a:r>
          </a:p>
          <a:p>
            <a:pPr lvl="0" algn="ctr"/>
            <a:r>
              <a:rPr lang="en-NZ" sz="1200" dirty="0">
                <a:solidFill>
                  <a:schemeClr val="bg1"/>
                </a:solidFill>
              </a:rPr>
              <a:t>(rate career </a:t>
            </a:r>
          </a:p>
          <a:p>
            <a:pPr lvl="0" algn="ctr"/>
            <a:r>
              <a:rPr lang="en-NZ" sz="1200" dirty="0">
                <a:solidFill>
                  <a:schemeClr val="bg1"/>
                </a:solidFill>
              </a:rPr>
              <a:t>7 to 10 out of 10)</a:t>
            </a:r>
            <a:endParaRPr lang="en-NZ" dirty="0">
              <a:solidFill>
                <a:schemeClr val="bg1"/>
              </a:solidFill>
              <a:latin typeface="+mj-lt"/>
            </a:endParaRPr>
          </a:p>
        </p:txBody>
      </p:sp>
      <p:sp>
        <p:nvSpPr>
          <p:cNvPr id="72" name="Freeform 5">
            <a:extLst>
              <a:ext uri="{FF2B5EF4-FFF2-40B4-BE49-F238E27FC236}">
                <a16:creationId xmlns:a16="http://schemas.microsoft.com/office/drawing/2014/main" id="{C19B594A-85A8-4563-B6AB-FB59343300E0}"/>
              </a:ext>
            </a:extLst>
          </p:cNvPr>
          <p:cNvSpPr>
            <a:spLocks noEditPoints="1"/>
          </p:cNvSpPr>
          <p:nvPr/>
        </p:nvSpPr>
        <p:spPr bwMode="auto">
          <a:xfrm>
            <a:off x="10636338" y="1900787"/>
            <a:ext cx="297498" cy="414649"/>
          </a:xfrm>
          <a:custGeom>
            <a:avLst/>
            <a:gdLst>
              <a:gd name="T0" fmla="*/ 157 w 589"/>
              <a:gd name="T1" fmla="*/ 694 h 821"/>
              <a:gd name="T2" fmla="*/ 126 w 589"/>
              <a:gd name="T3" fmla="*/ 626 h 821"/>
              <a:gd name="T4" fmla="*/ 21 w 589"/>
              <a:gd name="T5" fmla="*/ 507 h 821"/>
              <a:gd name="T6" fmla="*/ 13 w 589"/>
              <a:gd name="T7" fmla="*/ 501 h 821"/>
              <a:gd name="T8" fmla="*/ 1 w 589"/>
              <a:gd name="T9" fmla="*/ 480 h 821"/>
              <a:gd name="T10" fmla="*/ 20 w 589"/>
              <a:gd name="T11" fmla="*/ 463 h 821"/>
              <a:gd name="T12" fmla="*/ 122 w 589"/>
              <a:gd name="T13" fmla="*/ 429 h 821"/>
              <a:gd name="T14" fmla="*/ 162 w 589"/>
              <a:gd name="T15" fmla="*/ 412 h 821"/>
              <a:gd name="T16" fmla="*/ 198 w 589"/>
              <a:gd name="T17" fmla="*/ 348 h 821"/>
              <a:gd name="T18" fmla="*/ 187 w 589"/>
              <a:gd name="T19" fmla="*/ 328 h 821"/>
              <a:gd name="T20" fmla="*/ 119 w 589"/>
              <a:gd name="T21" fmla="*/ 138 h 821"/>
              <a:gd name="T22" fmla="*/ 223 w 589"/>
              <a:gd name="T23" fmla="*/ 14 h 821"/>
              <a:gd name="T24" fmla="*/ 353 w 589"/>
              <a:gd name="T25" fmla="*/ 11 h 821"/>
              <a:gd name="T26" fmla="*/ 462 w 589"/>
              <a:gd name="T27" fmla="*/ 192 h 821"/>
              <a:gd name="T28" fmla="*/ 402 w 589"/>
              <a:gd name="T29" fmla="*/ 321 h 821"/>
              <a:gd name="T30" fmla="*/ 419 w 589"/>
              <a:gd name="T31" fmla="*/ 410 h 821"/>
              <a:gd name="T32" fmla="*/ 532 w 589"/>
              <a:gd name="T33" fmla="*/ 454 h 821"/>
              <a:gd name="T34" fmla="*/ 568 w 589"/>
              <a:gd name="T35" fmla="*/ 465 h 821"/>
              <a:gd name="T36" fmla="*/ 574 w 589"/>
              <a:gd name="T37" fmla="*/ 500 h 821"/>
              <a:gd name="T38" fmla="*/ 545 w 589"/>
              <a:gd name="T39" fmla="*/ 521 h 821"/>
              <a:gd name="T40" fmla="*/ 432 w 589"/>
              <a:gd name="T41" fmla="*/ 679 h 821"/>
              <a:gd name="T42" fmla="*/ 430 w 589"/>
              <a:gd name="T43" fmla="*/ 690 h 821"/>
              <a:gd name="T44" fmla="*/ 429 w 589"/>
              <a:gd name="T45" fmla="*/ 698 h 821"/>
              <a:gd name="T46" fmla="*/ 508 w 589"/>
              <a:gd name="T47" fmla="*/ 698 h 821"/>
              <a:gd name="T48" fmla="*/ 538 w 589"/>
              <a:gd name="T49" fmla="*/ 728 h 821"/>
              <a:gd name="T50" fmla="*/ 538 w 589"/>
              <a:gd name="T51" fmla="*/ 792 h 821"/>
              <a:gd name="T52" fmla="*/ 509 w 589"/>
              <a:gd name="T53" fmla="*/ 820 h 821"/>
              <a:gd name="T54" fmla="*/ 245 w 589"/>
              <a:gd name="T55" fmla="*/ 821 h 821"/>
              <a:gd name="T56" fmla="*/ 75 w 589"/>
              <a:gd name="T57" fmla="*/ 820 h 821"/>
              <a:gd name="T58" fmla="*/ 45 w 589"/>
              <a:gd name="T59" fmla="*/ 789 h 821"/>
              <a:gd name="T60" fmla="*/ 45 w 589"/>
              <a:gd name="T61" fmla="*/ 725 h 821"/>
              <a:gd name="T62" fmla="*/ 74 w 589"/>
              <a:gd name="T63" fmla="*/ 698 h 821"/>
              <a:gd name="T64" fmla="*/ 148 w 589"/>
              <a:gd name="T65" fmla="*/ 697 h 821"/>
              <a:gd name="T66" fmla="*/ 157 w 589"/>
              <a:gd name="T67" fmla="*/ 694 h 821"/>
              <a:gd name="T68" fmla="*/ 291 w 589"/>
              <a:gd name="T69" fmla="*/ 40 h 821"/>
              <a:gd name="T70" fmla="*/ 243 w 589"/>
              <a:gd name="T71" fmla="*/ 46 h 821"/>
              <a:gd name="T72" fmla="*/ 156 w 589"/>
              <a:gd name="T73" fmla="*/ 132 h 821"/>
              <a:gd name="T74" fmla="*/ 227 w 589"/>
              <a:gd name="T75" fmla="*/ 317 h 821"/>
              <a:gd name="T76" fmla="*/ 354 w 589"/>
              <a:gd name="T77" fmla="*/ 317 h 821"/>
              <a:gd name="T78" fmla="*/ 428 w 589"/>
              <a:gd name="T79" fmla="*/ 155 h 821"/>
              <a:gd name="T80" fmla="*/ 336 w 589"/>
              <a:gd name="T81" fmla="*/ 45 h 821"/>
              <a:gd name="T82" fmla="*/ 291 w 589"/>
              <a:gd name="T83" fmla="*/ 40 h 821"/>
              <a:gd name="T84" fmla="*/ 63 w 589"/>
              <a:gd name="T85" fmla="*/ 489 h 821"/>
              <a:gd name="T86" fmla="*/ 520 w 589"/>
              <a:gd name="T87" fmla="*/ 490 h 821"/>
              <a:gd name="T88" fmla="*/ 460 w 589"/>
              <a:gd name="T89" fmla="*/ 469 h 821"/>
              <a:gd name="T90" fmla="*/ 388 w 589"/>
              <a:gd name="T91" fmla="*/ 435 h 821"/>
              <a:gd name="T92" fmla="*/ 349 w 589"/>
              <a:gd name="T93" fmla="*/ 365 h 821"/>
              <a:gd name="T94" fmla="*/ 237 w 589"/>
              <a:gd name="T95" fmla="*/ 367 h 821"/>
              <a:gd name="T96" fmla="*/ 234 w 589"/>
              <a:gd name="T97" fmla="*/ 371 h 821"/>
              <a:gd name="T98" fmla="*/ 231 w 589"/>
              <a:gd name="T99" fmla="*/ 379 h 821"/>
              <a:gd name="T100" fmla="*/ 177 w 589"/>
              <a:gd name="T101" fmla="*/ 446 h 821"/>
              <a:gd name="T102" fmla="*/ 111 w 589"/>
              <a:gd name="T103" fmla="*/ 473 h 821"/>
              <a:gd name="T104" fmla="*/ 63 w 589"/>
              <a:gd name="T105" fmla="*/ 489 h 821"/>
              <a:gd name="T106" fmla="*/ 387 w 589"/>
              <a:gd name="T107" fmla="*/ 689 h 821"/>
              <a:gd name="T108" fmla="*/ 435 w 589"/>
              <a:gd name="T109" fmla="*/ 582 h 821"/>
              <a:gd name="T110" fmla="*/ 148 w 589"/>
              <a:gd name="T111" fmla="*/ 582 h 821"/>
              <a:gd name="T112" fmla="*/ 195 w 589"/>
              <a:gd name="T113" fmla="*/ 689 h 821"/>
              <a:gd name="T114" fmla="*/ 387 w 589"/>
              <a:gd name="T115" fmla="*/ 689 h 821"/>
              <a:gd name="T116" fmla="*/ 84 w 589"/>
              <a:gd name="T117" fmla="*/ 780 h 821"/>
              <a:gd name="T118" fmla="*/ 498 w 589"/>
              <a:gd name="T119" fmla="*/ 780 h 821"/>
              <a:gd name="T120" fmla="*/ 498 w 589"/>
              <a:gd name="T121" fmla="*/ 737 h 821"/>
              <a:gd name="T122" fmla="*/ 84 w 589"/>
              <a:gd name="T123" fmla="*/ 737 h 821"/>
              <a:gd name="T124" fmla="*/ 84 w 589"/>
              <a:gd name="T125" fmla="*/ 78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821">
                <a:moveTo>
                  <a:pt x="157" y="694"/>
                </a:moveTo>
                <a:cubicBezTo>
                  <a:pt x="147" y="670"/>
                  <a:pt x="138" y="647"/>
                  <a:pt x="126" y="626"/>
                </a:cubicBezTo>
                <a:cubicBezTo>
                  <a:pt x="100" y="579"/>
                  <a:pt x="70" y="534"/>
                  <a:pt x="21" y="507"/>
                </a:cubicBezTo>
                <a:cubicBezTo>
                  <a:pt x="18" y="506"/>
                  <a:pt x="15" y="504"/>
                  <a:pt x="13" y="501"/>
                </a:cubicBezTo>
                <a:cubicBezTo>
                  <a:pt x="8" y="494"/>
                  <a:pt x="0" y="486"/>
                  <a:pt x="1" y="480"/>
                </a:cubicBezTo>
                <a:cubicBezTo>
                  <a:pt x="3" y="473"/>
                  <a:pt x="12" y="465"/>
                  <a:pt x="20" y="463"/>
                </a:cubicBezTo>
                <a:cubicBezTo>
                  <a:pt x="54" y="451"/>
                  <a:pt x="88" y="441"/>
                  <a:pt x="122" y="429"/>
                </a:cubicBezTo>
                <a:cubicBezTo>
                  <a:pt x="136" y="424"/>
                  <a:pt x="149" y="418"/>
                  <a:pt x="162" y="412"/>
                </a:cubicBezTo>
                <a:cubicBezTo>
                  <a:pt x="189" y="399"/>
                  <a:pt x="198" y="375"/>
                  <a:pt x="198" y="348"/>
                </a:cubicBezTo>
                <a:cubicBezTo>
                  <a:pt x="197" y="341"/>
                  <a:pt x="192" y="333"/>
                  <a:pt x="187" y="328"/>
                </a:cubicBezTo>
                <a:cubicBezTo>
                  <a:pt x="141" y="273"/>
                  <a:pt x="113" y="211"/>
                  <a:pt x="119" y="138"/>
                </a:cubicBezTo>
                <a:cubicBezTo>
                  <a:pt x="124" y="72"/>
                  <a:pt x="162" y="33"/>
                  <a:pt x="223" y="14"/>
                </a:cubicBezTo>
                <a:cubicBezTo>
                  <a:pt x="266" y="0"/>
                  <a:pt x="310" y="0"/>
                  <a:pt x="353" y="11"/>
                </a:cubicBezTo>
                <a:cubicBezTo>
                  <a:pt x="439" y="35"/>
                  <a:pt x="479" y="103"/>
                  <a:pt x="462" y="192"/>
                </a:cubicBezTo>
                <a:cubicBezTo>
                  <a:pt x="453" y="240"/>
                  <a:pt x="433" y="283"/>
                  <a:pt x="402" y="321"/>
                </a:cubicBezTo>
                <a:cubicBezTo>
                  <a:pt x="377" y="350"/>
                  <a:pt x="383" y="394"/>
                  <a:pt x="419" y="410"/>
                </a:cubicBezTo>
                <a:cubicBezTo>
                  <a:pt x="456" y="427"/>
                  <a:pt x="494" y="440"/>
                  <a:pt x="532" y="454"/>
                </a:cubicBezTo>
                <a:cubicBezTo>
                  <a:pt x="544" y="458"/>
                  <a:pt x="556" y="461"/>
                  <a:pt x="568" y="465"/>
                </a:cubicBezTo>
                <a:cubicBezTo>
                  <a:pt x="587" y="472"/>
                  <a:pt x="589" y="487"/>
                  <a:pt x="574" y="500"/>
                </a:cubicBezTo>
                <a:cubicBezTo>
                  <a:pt x="565" y="508"/>
                  <a:pt x="555" y="514"/>
                  <a:pt x="545" y="521"/>
                </a:cubicBezTo>
                <a:cubicBezTo>
                  <a:pt x="487" y="559"/>
                  <a:pt x="458" y="618"/>
                  <a:pt x="432" y="679"/>
                </a:cubicBezTo>
                <a:cubicBezTo>
                  <a:pt x="430" y="682"/>
                  <a:pt x="430" y="686"/>
                  <a:pt x="430" y="690"/>
                </a:cubicBezTo>
                <a:cubicBezTo>
                  <a:pt x="429" y="692"/>
                  <a:pt x="429" y="694"/>
                  <a:pt x="429" y="698"/>
                </a:cubicBezTo>
                <a:cubicBezTo>
                  <a:pt x="456" y="698"/>
                  <a:pt x="482" y="698"/>
                  <a:pt x="508" y="698"/>
                </a:cubicBezTo>
                <a:cubicBezTo>
                  <a:pt x="532" y="698"/>
                  <a:pt x="538" y="704"/>
                  <a:pt x="538" y="728"/>
                </a:cubicBezTo>
                <a:cubicBezTo>
                  <a:pt x="538" y="749"/>
                  <a:pt x="538" y="771"/>
                  <a:pt x="538" y="792"/>
                </a:cubicBezTo>
                <a:cubicBezTo>
                  <a:pt x="537" y="815"/>
                  <a:pt x="532" y="820"/>
                  <a:pt x="509" y="820"/>
                </a:cubicBezTo>
                <a:cubicBezTo>
                  <a:pt x="421" y="821"/>
                  <a:pt x="333" y="821"/>
                  <a:pt x="245" y="821"/>
                </a:cubicBezTo>
                <a:cubicBezTo>
                  <a:pt x="188" y="821"/>
                  <a:pt x="132" y="821"/>
                  <a:pt x="75" y="820"/>
                </a:cubicBezTo>
                <a:cubicBezTo>
                  <a:pt x="51" y="820"/>
                  <a:pt x="45" y="814"/>
                  <a:pt x="45" y="789"/>
                </a:cubicBezTo>
                <a:cubicBezTo>
                  <a:pt x="45" y="768"/>
                  <a:pt x="45" y="747"/>
                  <a:pt x="45" y="725"/>
                </a:cubicBezTo>
                <a:cubicBezTo>
                  <a:pt x="45" y="703"/>
                  <a:pt x="51" y="698"/>
                  <a:pt x="74" y="698"/>
                </a:cubicBezTo>
                <a:cubicBezTo>
                  <a:pt x="99" y="697"/>
                  <a:pt x="123" y="697"/>
                  <a:pt x="148" y="697"/>
                </a:cubicBezTo>
                <a:cubicBezTo>
                  <a:pt x="149" y="697"/>
                  <a:pt x="150" y="696"/>
                  <a:pt x="157" y="694"/>
                </a:cubicBezTo>
                <a:close/>
                <a:moveTo>
                  <a:pt x="291" y="40"/>
                </a:moveTo>
                <a:cubicBezTo>
                  <a:pt x="275" y="42"/>
                  <a:pt x="259" y="43"/>
                  <a:pt x="243" y="46"/>
                </a:cubicBezTo>
                <a:cubicBezTo>
                  <a:pt x="192" y="55"/>
                  <a:pt x="161" y="85"/>
                  <a:pt x="156" y="132"/>
                </a:cubicBezTo>
                <a:cubicBezTo>
                  <a:pt x="150" y="205"/>
                  <a:pt x="172" y="268"/>
                  <a:pt x="227" y="317"/>
                </a:cubicBezTo>
                <a:cubicBezTo>
                  <a:pt x="267" y="352"/>
                  <a:pt x="314" y="352"/>
                  <a:pt x="354" y="317"/>
                </a:cubicBezTo>
                <a:cubicBezTo>
                  <a:pt x="404" y="275"/>
                  <a:pt x="426" y="220"/>
                  <a:pt x="428" y="155"/>
                </a:cubicBezTo>
                <a:cubicBezTo>
                  <a:pt x="429" y="93"/>
                  <a:pt x="397" y="55"/>
                  <a:pt x="336" y="45"/>
                </a:cubicBezTo>
                <a:cubicBezTo>
                  <a:pt x="321" y="43"/>
                  <a:pt x="307" y="42"/>
                  <a:pt x="291" y="40"/>
                </a:cubicBezTo>
                <a:close/>
                <a:moveTo>
                  <a:pt x="63" y="489"/>
                </a:moveTo>
                <a:cubicBezTo>
                  <a:pt x="240" y="613"/>
                  <a:pt x="343" y="613"/>
                  <a:pt x="520" y="490"/>
                </a:cubicBezTo>
                <a:cubicBezTo>
                  <a:pt x="500" y="483"/>
                  <a:pt x="479" y="477"/>
                  <a:pt x="460" y="469"/>
                </a:cubicBezTo>
                <a:cubicBezTo>
                  <a:pt x="435" y="459"/>
                  <a:pt x="410" y="449"/>
                  <a:pt x="388" y="435"/>
                </a:cubicBezTo>
                <a:cubicBezTo>
                  <a:pt x="364" y="420"/>
                  <a:pt x="354" y="394"/>
                  <a:pt x="349" y="365"/>
                </a:cubicBezTo>
                <a:cubicBezTo>
                  <a:pt x="311" y="385"/>
                  <a:pt x="273" y="384"/>
                  <a:pt x="237" y="367"/>
                </a:cubicBezTo>
                <a:cubicBezTo>
                  <a:pt x="235" y="369"/>
                  <a:pt x="234" y="370"/>
                  <a:pt x="234" y="371"/>
                </a:cubicBezTo>
                <a:cubicBezTo>
                  <a:pt x="233" y="374"/>
                  <a:pt x="232" y="376"/>
                  <a:pt x="231" y="379"/>
                </a:cubicBezTo>
                <a:cubicBezTo>
                  <a:pt x="224" y="410"/>
                  <a:pt x="206" y="433"/>
                  <a:pt x="177" y="446"/>
                </a:cubicBezTo>
                <a:cubicBezTo>
                  <a:pt x="155" y="455"/>
                  <a:pt x="133" y="464"/>
                  <a:pt x="111" y="473"/>
                </a:cubicBezTo>
                <a:cubicBezTo>
                  <a:pt x="95" y="479"/>
                  <a:pt x="80" y="484"/>
                  <a:pt x="63" y="489"/>
                </a:cubicBezTo>
                <a:close/>
                <a:moveTo>
                  <a:pt x="387" y="689"/>
                </a:moveTo>
                <a:cubicBezTo>
                  <a:pt x="403" y="653"/>
                  <a:pt x="418" y="620"/>
                  <a:pt x="435" y="582"/>
                </a:cubicBezTo>
                <a:cubicBezTo>
                  <a:pt x="338" y="633"/>
                  <a:pt x="243" y="632"/>
                  <a:pt x="148" y="582"/>
                </a:cubicBezTo>
                <a:cubicBezTo>
                  <a:pt x="165" y="620"/>
                  <a:pt x="180" y="654"/>
                  <a:pt x="195" y="689"/>
                </a:cubicBezTo>
                <a:cubicBezTo>
                  <a:pt x="258" y="689"/>
                  <a:pt x="323" y="689"/>
                  <a:pt x="387" y="689"/>
                </a:cubicBezTo>
                <a:close/>
                <a:moveTo>
                  <a:pt x="84" y="780"/>
                </a:moveTo>
                <a:cubicBezTo>
                  <a:pt x="224" y="780"/>
                  <a:pt x="361" y="780"/>
                  <a:pt x="498" y="780"/>
                </a:cubicBezTo>
                <a:cubicBezTo>
                  <a:pt x="498" y="765"/>
                  <a:pt x="498" y="751"/>
                  <a:pt x="498" y="737"/>
                </a:cubicBezTo>
                <a:cubicBezTo>
                  <a:pt x="360" y="737"/>
                  <a:pt x="222" y="737"/>
                  <a:pt x="84" y="737"/>
                </a:cubicBezTo>
                <a:cubicBezTo>
                  <a:pt x="84" y="752"/>
                  <a:pt x="84" y="766"/>
                  <a:pt x="84" y="780"/>
                </a:cubicBezTo>
                <a:close/>
              </a:path>
            </a:pathLst>
          </a:custGeom>
          <a:solidFill>
            <a:srgbClr val="3E3F3E"/>
          </a:solidFill>
          <a:ln>
            <a:noFill/>
          </a:ln>
        </p:spPr>
        <p:txBody>
          <a:bodyPr vert="horz" wrap="square" lIns="91440" tIns="45720" rIns="91440" bIns="45720" numCol="1" anchor="t" anchorCtr="0" compatLnSpc="1">
            <a:prstTxWarp prst="textNoShape">
              <a:avLst/>
            </a:prstTxWarp>
          </a:bodyPr>
          <a:lstStyle/>
          <a:p>
            <a:endParaRPr lang="en-NZ"/>
          </a:p>
        </p:txBody>
      </p:sp>
      <p:sp>
        <p:nvSpPr>
          <p:cNvPr id="8" name="Oval 6">
            <a:extLst>
              <a:ext uri="{FF2B5EF4-FFF2-40B4-BE49-F238E27FC236}">
                <a16:creationId xmlns:a16="http://schemas.microsoft.com/office/drawing/2014/main" id="{CA935B47-7D84-D419-00B6-5B42BFFA8A26}"/>
              </a:ext>
            </a:extLst>
          </p:cNvPr>
          <p:cNvSpPr>
            <a:spLocks noChangeArrowheads="1"/>
          </p:cNvSpPr>
          <p:nvPr/>
        </p:nvSpPr>
        <p:spPr bwMode="auto">
          <a:xfrm>
            <a:off x="4922702" y="2736594"/>
            <a:ext cx="1138238" cy="1131887"/>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3" name="Oval 7">
            <a:extLst>
              <a:ext uri="{FF2B5EF4-FFF2-40B4-BE49-F238E27FC236}">
                <a16:creationId xmlns:a16="http://schemas.microsoft.com/office/drawing/2014/main" id="{B8CD0118-582A-4A03-6842-891592B7C8DF}"/>
              </a:ext>
            </a:extLst>
          </p:cNvPr>
          <p:cNvSpPr>
            <a:spLocks noChangeArrowheads="1"/>
          </p:cNvSpPr>
          <p:nvPr/>
        </p:nvSpPr>
        <p:spPr bwMode="auto">
          <a:xfrm>
            <a:off x="3055851" y="2766756"/>
            <a:ext cx="1063625" cy="1071562"/>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4" name="Oval 8">
            <a:extLst>
              <a:ext uri="{FF2B5EF4-FFF2-40B4-BE49-F238E27FC236}">
                <a16:creationId xmlns:a16="http://schemas.microsoft.com/office/drawing/2014/main" id="{BE3DC9A2-E0EB-A239-8E40-87594C21CE77}"/>
              </a:ext>
            </a:extLst>
          </p:cNvPr>
          <p:cNvSpPr>
            <a:spLocks noChangeArrowheads="1"/>
          </p:cNvSpPr>
          <p:nvPr/>
        </p:nvSpPr>
        <p:spPr bwMode="auto">
          <a:xfrm>
            <a:off x="6853049" y="2766756"/>
            <a:ext cx="1063625" cy="1071562"/>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5" name="Oval 9">
            <a:extLst>
              <a:ext uri="{FF2B5EF4-FFF2-40B4-BE49-F238E27FC236}">
                <a16:creationId xmlns:a16="http://schemas.microsoft.com/office/drawing/2014/main" id="{DD1253D3-EAD7-E711-4717-AFBF07CB9DA4}"/>
              </a:ext>
            </a:extLst>
          </p:cNvPr>
          <p:cNvSpPr>
            <a:spLocks noChangeArrowheads="1"/>
          </p:cNvSpPr>
          <p:nvPr/>
        </p:nvSpPr>
        <p:spPr bwMode="auto">
          <a:xfrm>
            <a:off x="3039990" y="4906053"/>
            <a:ext cx="971550" cy="965200"/>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6" name="Oval 10">
            <a:extLst>
              <a:ext uri="{FF2B5EF4-FFF2-40B4-BE49-F238E27FC236}">
                <a16:creationId xmlns:a16="http://schemas.microsoft.com/office/drawing/2014/main" id="{958F2E79-4C78-EF4C-77E9-52E92DC8164E}"/>
              </a:ext>
            </a:extLst>
          </p:cNvPr>
          <p:cNvSpPr>
            <a:spLocks noChangeArrowheads="1"/>
          </p:cNvSpPr>
          <p:nvPr/>
        </p:nvSpPr>
        <p:spPr bwMode="auto">
          <a:xfrm>
            <a:off x="8636152" y="2819937"/>
            <a:ext cx="955675" cy="965200"/>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7" name="Oval 11">
            <a:extLst>
              <a:ext uri="{FF2B5EF4-FFF2-40B4-BE49-F238E27FC236}">
                <a16:creationId xmlns:a16="http://schemas.microsoft.com/office/drawing/2014/main" id="{9008AD4A-6721-F64F-21D4-73825BBE7EE4}"/>
              </a:ext>
            </a:extLst>
          </p:cNvPr>
          <p:cNvSpPr>
            <a:spLocks noChangeArrowheads="1"/>
          </p:cNvSpPr>
          <p:nvPr/>
        </p:nvSpPr>
        <p:spPr bwMode="auto">
          <a:xfrm>
            <a:off x="4983462" y="4913197"/>
            <a:ext cx="955675" cy="950912"/>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8" name="Oval 12">
            <a:extLst>
              <a:ext uri="{FF2B5EF4-FFF2-40B4-BE49-F238E27FC236}">
                <a16:creationId xmlns:a16="http://schemas.microsoft.com/office/drawing/2014/main" id="{7F3CF856-5864-F291-7C15-F9CD6034C11F}"/>
              </a:ext>
            </a:extLst>
          </p:cNvPr>
          <p:cNvSpPr>
            <a:spLocks noChangeArrowheads="1"/>
          </p:cNvSpPr>
          <p:nvPr/>
        </p:nvSpPr>
        <p:spPr bwMode="auto">
          <a:xfrm>
            <a:off x="6790037" y="4913197"/>
            <a:ext cx="955675" cy="950912"/>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79" name="Oval 13">
            <a:extLst>
              <a:ext uri="{FF2B5EF4-FFF2-40B4-BE49-F238E27FC236}">
                <a16:creationId xmlns:a16="http://schemas.microsoft.com/office/drawing/2014/main" id="{C5BC47FC-2920-DEF0-287A-7823F459298D}"/>
              </a:ext>
            </a:extLst>
          </p:cNvPr>
          <p:cNvSpPr>
            <a:spLocks noChangeArrowheads="1"/>
          </p:cNvSpPr>
          <p:nvPr/>
        </p:nvSpPr>
        <p:spPr bwMode="auto">
          <a:xfrm>
            <a:off x="10336174" y="2850100"/>
            <a:ext cx="911225" cy="904875"/>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0" name="Oval 14">
            <a:extLst>
              <a:ext uri="{FF2B5EF4-FFF2-40B4-BE49-F238E27FC236}">
                <a16:creationId xmlns:a16="http://schemas.microsoft.com/office/drawing/2014/main" id="{8E9BF33E-929D-BF7F-967D-12CA36917A60}"/>
              </a:ext>
            </a:extLst>
          </p:cNvPr>
          <p:cNvSpPr>
            <a:spLocks noChangeArrowheads="1"/>
          </p:cNvSpPr>
          <p:nvPr/>
        </p:nvSpPr>
        <p:spPr bwMode="auto">
          <a:xfrm>
            <a:off x="10351396" y="4948122"/>
            <a:ext cx="879475" cy="881062"/>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1" name="Oval 15">
            <a:extLst>
              <a:ext uri="{FF2B5EF4-FFF2-40B4-BE49-F238E27FC236}">
                <a16:creationId xmlns:a16="http://schemas.microsoft.com/office/drawing/2014/main" id="{9574EA31-191E-95B7-0848-0A14C46AA80E}"/>
              </a:ext>
            </a:extLst>
          </p:cNvPr>
          <p:cNvSpPr>
            <a:spLocks noChangeArrowheads="1"/>
          </p:cNvSpPr>
          <p:nvPr/>
        </p:nvSpPr>
        <p:spPr bwMode="auto">
          <a:xfrm>
            <a:off x="8795764" y="4959235"/>
            <a:ext cx="865188" cy="858837"/>
          </a:xfrm>
          <a:prstGeom prst="ellipse">
            <a:avLst/>
          </a:prstGeom>
          <a:solidFill>
            <a:srgbClr val="C46C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2" name="Rectangle 16">
            <a:extLst>
              <a:ext uri="{FF2B5EF4-FFF2-40B4-BE49-F238E27FC236}">
                <a16:creationId xmlns:a16="http://schemas.microsoft.com/office/drawing/2014/main" id="{EED0C207-CB0B-ED36-74E4-14303D8F3100}"/>
              </a:ext>
            </a:extLst>
          </p:cNvPr>
          <p:cNvSpPr>
            <a:spLocks noChangeArrowheads="1"/>
          </p:cNvSpPr>
          <p:nvPr/>
        </p:nvSpPr>
        <p:spPr bwMode="auto">
          <a:xfrm>
            <a:off x="627353" y="3356753"/>
            <a:ext cx="1384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400" b="1" i="0" u="none" strike="noStrike" cap="none" normalizeH="0" baseline="0">
                <a:ln>
                  <a:noFill/>
                </a:ln>
                <a:solidFill>
                  <a:srgbClr val="FFFFFF"/>
                </a:solidFill>
                <a:effectLst/>
                <a:latin typeface="+mj-lt"/>
              </a:rPr>
              <a:t>53%</a:t>
            </a:r>
            <a:endParaRPr kumimoji="0" lang="en-US" altLang="en-US" sz="5400" b="1" i="0" u="none" strike="noStrike" cap="none" normalizeH="0" baseline="0">
              <a:ln>
                <a:noFill/>
              </a:ln>
              <a:solidFill>
                <a:schemeClr val="tx1"/>
              </a:solidFill>
              <a:effectLst/>
              <a:latin typeface="+mj-lt"/>
            </a:endParaRPr>
          </a:p>
        </p:txBody>
      </p:sp>
      <p:sp>
        <p:nvSpPr>
          <p:cNvPr id="85" name="Rectangle 17">
            <a:extLst>
              <a:ext uri="{FF2B5EF4-FFF2-40B4-BE49-F238E27FC236}">
                <a16:creationId xmlns:a16="http://schemas.microsoft.com/office/drawing/2014/main" id="{53239CEA-5597-CAF1-3A4D-D84D48185946}"/>
              </a:ext>
            </a:extLst>
          </p:cNvPr>
          <p:cNvSpPr>
            <a:spLocks noChangeArrowheads="1"/>
          </p:cNvSpPr>
          <p:nvPr/>
        </p:nvSpPr>
        <p:spPr bwMode="auto">
          <a:xfrm>
            <a:off x="5303702" y="3164038"/>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18">
            <a:extLst>
              <a:ext uri="{FF2B5EF4-FFF2-40B4-BE49-F238E27FC236}">
                <a16:creationId xmlns:a16="http://schemas.microsoft.com/office/drawing/2014/main" id="{832220CF-8CFE-A4A9-9F6C-5C8EF9E1DB26}"/>
              </a:ext>
            </a:extLst>
          </p:cNvPr>
          <p:cNvSpPr>
            <a:spLocks noChangeArrowheads="1"/>
          </p:cNvSpPr>
          <p:nvPr/>
        </p:nvSpPr>
        <p:spPr bwMode="auto">
          <a:xfrm>
            <a:off x="3398751" y="3164038"/>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a:solidFill>
                  <a:srgbClr val="FFFFFF"/>
                </a:solidFill>
                <a:latin typeface="Calibri" panose="020F0502020204030204" pitchFamily="34" charset="0"/>
              </a:rPr>
              <a:t>73</a:t>
            </a:r>
            <a:r>
              <a:rPr kumimoji="0" lang="en-US" altLang="en-US" sz="1800" b="0"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19">
            <a:extLst>
              <a:ext uri="{FF2B5EF4-FFF2-40B4-BE49-F238E27FC236}">
                <a16:creationId xmlns:a16="http://schemas.microsoft.com/office/drawing/2014/main" id="{9E3523A1-B8DC-3DFE-9163-8B5E212376BA}"/>
              </a:ext>
            </a:extLst>
          </p:cNvPr>
          <p:cNvSpPr>
            <a:spLocks noChangeArrowheads="1"/>
          </p:cNvSpPr>
          <p:nvPr/>
        </p:nvSpPr>
        <p:spPr bwMode="auto">
          <a:xfrm>
            <a:off x="7195949" y="3164038"/>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20">
            <a:extLst>
              <a:ext uri="{FF2B5EF4-FFF2-40B4-BE49-F238E27FC236}">
                <a16:creationId xmlns:a16="http://schemas.microsoft.com/office/drawing/2014/main" id="{F3975738-5F37-435B-F3AB-BD83D6080B95}"/>
              </a:ext>
            </a:extLst>
          </p:cNvPr>
          <p:cNvSpPr>
            <a:spLocks noChangeArrowheads="1"/>
          </p:cNvSpPr>
          <p:nvPr/>
        </p:nvSpPr>
        <p:spPr bwMode="auto">
          <a:xfrm>
            <a:off x="3336853" y="5250154"/>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21">
            <a:extLst>
              <a:ext uri="{FF2B5EF4-FFF2-40B4-BE49-F238E27FC236}">
                <a16:creationId xmlns:a16="http://schemas.microsoft.com/office/drawing/2014/main" id="{3BDDD2E8-D6D7-D367-A248-E7C36C8470A9}"/>
              </a:ext>
            </a:extLst>
          </p:cNvPr>
          <p:cNvSpPr>
            <a:spLocks noChangeArrowheads="1"/>
          </p:cNvSpPr>
          <p:nvPr/>
        </p:nvSpPr>
        <p:spPr bwMode="auto">
          <a:xfrm>
            <a:off x="8925077" y="3164038"/>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22">
            <a:extLst>
              <a:ext uri="{FF2B5EF4-FFF2-40B4-BE49-F238E27FC236}">
                <a16:creationId xmlns:a16="http://schemas.microsoft.com/office/drawing/2014/main" id="{9B4D0DB4-E8BB-96D0-C64B-D1154D945E92}"/>
              </a:ext>
            </a:extLst>
          </p:cNvPr>
          <p:cNvSpPr>
            <a:spLocks noChangeArrowheads="1"/>
          </p:cNvSpPr>
          <p:nvPr/>
        </p:nvSpPr>
        <p:spPr bwMode="auto">
          <a:xfrm>
            <a:off x="5272387" y="5250154"/>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23">
            <a:extLst>
              <a:ext uri="{FF2B5EF4-FFF2-40B4-BE49-F238E27FC236}">
                <a16:creationId xmlns:a16="http://schemas.microsoft.com/office/drawing/2014/main" id="{8E4A8BF7-3BA7-E4F4-64F6-5FFB48C3F526}"/>
              </a:ext>
            </a:extLst>
          </p:cNvPr>
          <p:cNvSpPr>
            <a:spLocks noChangeArrowheads="1"/>
          </p:cNvSpPr>
          <p:nvPr/>
        </p:nvSpPr>
        <p:spPr bwMode="auto">
          <a:xfrm>
            <a:off x="7078962" y="5250154"/>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24">
            <a:extLst>
              <a:ext uri="{FF2B5EF4-FFF2-40B4-BE49-F238E27FC236}">
                <a16:creationId xmlns:a16="http://schemas.microsoft.com/office/drawing/2014/main" id="{2134D605-7858-5C95-442E-04996562B4C2}"/>
              </a:ext>
            </a:extLst>
          </p:cNvPr>
          <p:cNvSpPr>
            <a:spLocks noChangeArrowheads="1"/>
          </p:cNvSpPr>
          <p:nvPr/>
        </p:nvSpPr>
        <p:spPr bwMode="auto">
          <a:xfrm>
            <a:off x="10602874" y="3164038"/>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25">
            <a:extLst>
              <a:ext uri="{FF2B5EF4-FFF2-40B4-BE49-F238E27FC236}">
                <a16:creationId xmlns:a16="http://schemas.microsoft.com/office/drawing/2014/main" id="{048D8689-DC1B-D54E-8287-FADBCE339172}"/>
              </a:ext>
            </a:extLst>
          </p:cNvPr>
          <p:cNvSpPr>
            <a:spLocks noChangeArrowheads="1"/>
          </p:cNvSpPr>
          <p:nvPr/>
        </p:nvSpPr>
        <p:spPr bwMode="auto">
          <a:xfrm>
            <a:off x="10602221" y="5250154"/>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26">
            <a:extLst>
              <a:ext uri="{FF2B5EF4-FFF2-40B4-BE49-F238E27FC236}">
                <a16:creationId xmlns:a16="http://schemas.microsoft.com/office/drawing/2014/main" id="{4B08CCF1-2182-E4AE-5116-DFADA027ECBB}"/>
              </a:ext>
            </a:extLst>
          </p:cNvPr>
          <p:cNvSpPr>
            <a:spLocks noChangeArrowheads="1"/>
          </p:cNvSpPr>
          <p:nvPr/>
        </p:nvSpPr>
        <p:spPr bwMode="auto">
          <a:xfrm>
            <a:off x="9040239" y="5250154"/>
            <a:ext cx="399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Isosceles Triangle 95">
            <a:extLst>
              <a:ext uri="{FF2B5EF4-FFF2-40B4-BE49-F238E27FC236}">
                <a16:creationId xmlns:a16="http://schemas.microsoft.com/office/drawing/2014/main" id="{151109CA-515F-584F-E4EF-33DEA9EAE4F7}"/>
              </a:ext>
            </a:extLst>
          </p:cNvPr>
          <p:cNvSpPr/>
          <p:nvPr/>
        </p:nvSpPr>
        <p:spPr>
          <a:xfrm>
            <a:off x="5751243" y="3248537"/>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97" name="Isosceles Triangle 96">
            <a:extLst>
              <a:ext uri="{FF2B5EF4-FFF2-40B4-BE49-F238E27FC236}">
                <a16:creationId xmlns:a16="http://schemas.microsoft.com/office/drawing/2014/main" id="{FE66199B-5ACF-8038-E935-196A9725B49A}"/>
              </a:ext>
            </a:extLst>
          </p:cNvPr>
          <p:cNvSpPr/>
          <p:nvPr/>
        </p:nvSpPr>
        <p:spPr>
          <a:xfrm>
            <a:off x="3846292" y="3248537"/>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64" name="Text Placeholder 3">
            <a:extLst>
              <a:ext uri="{FF2B5EF4-FFF2-40B4-BE49-F238E27FC236}">
                <a16:creationId xmlns:a16="http://schemas.microsoft.com/office/drawing/2014/main" id="{A97334F6-D9F8-7F8C-25D3-8DC7AB0D8AE7}"/>
              </a:ext>
            </a:extLst>
          </p:cNvPr>
          <p:cNvSpPr txBox="1">
            <a:spLocks/>
          </p:cNvSpPr>
          <p:nvPr/>
        </p:nvSpPr>
        <p:spPr>
          <a:xfrm>
            <a:off x="5677988" y="6362218"/>
            <a:ext cx="4579938" cy="252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a:t>        = Significantly higher/lower than average | *Small base size, interpret with caution</a:t>
            </a:r>
          </a:p>
          <a:p>
            <a:pPr>
              <a:spcBef>
                <a:spcPts val="0"/>
              </a:spcBef>
            </a:pPr>
            <a:r>
              <a:rPr lang="en-US" sz="800"/>
              <a:t>Source: B5. </a:t>
            </a:r>
            <a:r>
              <a:rPr lang="en-NZ" sz="800"/>
              <a:t>All things considered, how satisfied are you with your career in the creative sector?</a:t>
            </a:r>
          </a:p>
          <a:p>
            <a:pPr>
              <a:spcBef>
                <a:spcPts val="0"/>
              </a:spcBef>
            </a:pPr>
            <a:r>
              <a:rPr lang="en-US" sz="800"/>
              <a:t>Base: Total excluding Prefer not to say / Don’t know (n=599)</a:t>
            </a:r>
          </a:p>
        </p:txBody>
      </p:sp>
      <p:pic>
        <p:nvPicPr>
          <p:cNvPr id="10" name="Picture 9">
            <a:extLst>
              <a:ext uri="{FF2B5EF4-FFF2-40B4-BE49-F238E27FC236}">
                <a16:creationId xmlns:a16="http://schemas.microsoft.com/office/drawing/2014/main" id="{27F1B420-1761-EACC-8752-D0AD1768D6C2}"/>
              </a:ext>
            </a:extLst>
          </p:cNvPr>
          <p:cNvPicPr>
            <a:picLocks noChangeAspect="1"/>
          </p:cNvPicPr>
          <p:nvPr/>
        </p:nvPicPr>
        <p:blipFill>
          <a:blip r:embed="rId3"/>
          <a:stretch>
            <a:fillRect/>
          </a:stretch>
        </p:blipFill>
        <p:spPr>
          <a:xfrm>
            <a:off x="8813373" y="1874721"/>
            <a:ext cx="582191" cy="582191"/>
          </a:xfrm>
          <a:prstGeom prst="rect">
            <a:avLst/>
          </a:prstGeom>
        </p:spPr>
      </p:pic>
      <p:sp>
        <p:nvSpPr>
          <p:cNvPr id="5" name="Slide Number Placeholder 4">
            <a:extLst>
              <a:ext uri="{FF2B5EF4-FFF2-40B4-BE49-F238E27FC236}">
                <a16:creationId xmlns:a16="http://schemas.microsoft.com/office/drawing/2014/main" id="{83FD3925-7501-8980-9E37-5164EB4CD184}"/>
              </a:ext>
            </a:extLst>
          </p:cNvPr>
          <p:cNvSpPr>
            <a:spLocks noGrp="1"/>
          </p:cNvSpPr>
          <p:nvPr>
            <p:ph type="sldNum" sz="quarter" idx="10"/>
          </p:nvPr>
        </p:nvSpPr>
        <p:spPr/>
        <p:txBody>
          <a:bodyPr/>
          <a:lstStyle/>
          <a:p>
            <a:fld id="{4034BEE3-566C-4068-A777-C3A4762E861B}" type="slidenum">
              <a:rPr lang="en-GB" smtClean="0"/>
              <a:pPr/>
              <a:t>33</a:t>
            </a:fld>
            <a:endParaRPr lang="en-GB"/>
          </a:p>
        </p:txBody>
      </p:sp>
    </p:spTree>
    <p:extLst>
      <p:ext uri="{BB962C8B-B14F-4D97-AF65-F5344CB8AC3E}">
        <p14:creationId xmlns:p14="http://schemas.microsoft.com/office/powerpoint/2010/main" val="71926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55A137-633E-03F0-1C34-466DD33B75B1}"/>
              </a:ext>
            </a:extLst>
          </p:cNvPr>
          <p:cNvSpPr/>
          <p:nvPr/>
        </p:nvSpPr>
        <p:spPr bwMode="ltGray">
          <a:xfrm>
            <a:off x="359999" y="842951"/>
            <a:ext cx="11466512" cy="3684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Reasons for satisfaction with creative career</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dirty="0"/>
              <a:t>Creative professionals who feel satisfied in their career most often say it’s because it is creatively satisfying, they love what they do, and they are good at it.</a:t>
            </a:r>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2332417882"/>
              </p:ext>
            </p:extLst>
          </p:nvPr>
        </p:nvGraphicFramePr>
        <p:xfrm>
          <a:off x="0" y="1488596"/>
          <a:ext cx="8848333" cy="4376792"/>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0D8F1E59-67A0-46C7-921C-B0950197E8A5}"/>
              </a:ext>
            </a:extLst>
          </p:cNvPr>
          <p:cNvSpPr/>
          <p:nvPr/>
        </p:nvSpPr>
        <p:spPr>
          <a:xfrm>
            <a:off x="7642557" y="1656968"/>
            <a:ext cx="4031991" cy="4022425"/>
          </a:xfrm>
          <a:prstGeom prst="rect">
            <a:avLst/>
          </a:prstGeom>
          <a:noFill/>
          <a:ln>
            <a:solidFill>
              <a:srgbClr val="C46C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ctr" anchorCtr="0" forceAA="0" compatLnSpc="1">
            <a:prstTxWarp prst="textNoShape">
              <a:avLst/>
            </a:prstTxWarp>
            <a:noAutofit/>
          </a:bodyPr>
          <a:lstStyle/>
          <a:p>
            <a:pPr marL="324000"/>
            <a:endParaRPr lang="en-NZ" sz="1200" i="1">
              <a:solidFill>
                <a:srgbClr val="000000"/>
              </a:solidFill>
            </a:endParaRPr>
          </a:p>
          <a:p>
            <a:pPr marL="324000"/>
            <a:r>
              <a:rPr lang="en-NZ" sz="1200" i="1">
                <a:solidFill>
                  <a:srgbClr val="000000"/>
                </a:solidFill>
              </a:rPr>
              <a:t>“It is rewarding work in an area that interests me.”</a:t>
            </a:r>
          </a:p>
          <a:p>
            <a:pPr marL="324000"/>
            <a:endParaRPr lang="en-NZ" sz="1200" i="1">
              <a:solidFill>
                <a:srgbClr val="000000"/>
              </a:solidFill>
            </a:endParaRPr>
          </a:p>
          <a:p>
            <a:pPr marL="324000"/>
            <a:r>
              <a:rPr lang="en-NZ" sz="1200" i="1">
                <a:solidFill>
                  <a:srgbClr val="000000"/>
                </a:solidFill>
              </a:rPr>
              <a:t>“My career is established and I have a good following from my collectors as well as an expanding base of interested followers.”</a:t>
            </a:r>
          </a:p>
          <a:p>
            <a:pPr marL="324000"/>
            <a:endParaRPr lang="en-NZ" sz="1200" i="1">
              <a:solidFill>
                <a:srgbClr val="000000"/>
              </a:solidFill>
            </a:endParaRPr>
          </a:p>
          <a:p>
            <a:pPr marL="324000"/>
            <a:r>
              <a:rPr lang="en-NZ" sz="1200" i="1">
                <a:solidFill>
                  <a:srgbClr val="000000"/>
                </a:solidFill>
              </a:rPr>
              <a:t>“I have managed to have some material published, with others in the pipeline; plus I find my research and writing satisfying and useful for others, especially Māori.”</a:t>
            </a:r>
          </a:p>
          <a:p>
            <a:pPr marL="324000"/>
            <a:endParaRPr lang="en-NZ" sz="1200" i="1">
              <a:solidFill>
                <a:srgbClr val="000000"/>
              </a:solidFill>
            </a:endParaRPr>
          </a:p>
          <a:p>
            <a:pPr marL="324000"/>
            <a:r>
              <a:rPr lang="en-NZ" sz="1200" i="1">
                <a:solidFill>
                  <a:srgbClr val="000000"/>
                </a:solidFill>
              </a:rPr>
              <a:t>“I love my work, I believe I am helping great music reach more people which also helps the artists. I am privileged to have such a rewarding role.”</a:t>
            </a:r>
          </a:p>
          <a:p>
            <a:pPr marL="324000"/>
            <a:endParaRPr lang="en-NZ" sz="1200" i="1">
              <a:solidFill>
                <a:srgbClr val="000000"/>
              </a:solidFill>
            </a:endParaRPr>
          </a:p>
          <a:p>
            <a:pPr marL="324000"/>
            <a:r>
              <a:rPr lang="en-NZ" sz="1200" i="1">
                <a:solidFill>
                  <a:srgbClr val="000000"/>
                </a:solidFill>
              </a:rPr>
              <a:t>“I work as a contractor and I am lucky enough to choose the projects I work on and can fit my work life around a busy family.”</a:t>
            </a:r>
          </a:p>
        </p:txBody>
      </p:sp>
      <p:sp>
        <p:nvSpPr>
          <p:cNvPr id="28" name="Oval 27">
            <a:extLst>
              <a:ext uri="{FF2B5EF4-FFF2-40B4-BE49-F238E27FC236}">
                <a16:creationId xmlns:a16="http://schemas.microsoft.com/office/drawing/2014/main" id="{E5312B4A-48EB-4726-88FD-5BB844316975}"/>
              </a:ext>
            </a:extLst>
          </p:cNvPr>
          <p:cNvSpPr/>
          <p:nvPr/>
        </p:nvSpPr>
        <p:spPr>
          <a:xfrm>
            <a:off x="9327849" y="1397440"/>
            <a:ext cx="544531" cy="544531"/>
          </a:xfrm>
          <a:prstGeom prst="ellipse">
            <a:avLst/>
          </a:prstGeom>
          <a:solidFill>
            <a:schemeClr val="bg1"/>
          </a:solidFill>
          <a:ln>
            <a:solidFill>
              <a:srgbClr val="C46C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30" name="Freeform 84">
            <a:extLst>
              <a:ext uri="{FF2B5EF4-FFF2-40B4-BE49-F238E27FC236}">
                <a16:creationId xmlns:a16="http://schemas.microsoft.com/office/drawing/2014/main" id="{D353F5C3-35E4-4278-849D-6055D34630AF}"/>
              </a:ext>
            </a:extLst>
          </p:cNvPr>
          <p:cNvSpPr>
            <a:spLocks noEditPoints="1"/>
          </p:cNvSpPr>
          <p:nvPr/>
        </p:nvSpPr>
        <p:spPr bwMode="auto">
          <a:xfrm>
            <a:off x="9444701" y="1531701"/>
            <a:ext cx="294118" cy="28075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C46C6F"/>
          </a:solidFill>
          <a:ln>
            <a:noFill/>
          </a:ln>
        </p:spPr>
        <p:txBody>
          <a:bodyPr vert="horz" wrap="square" lIns="91440" tIns="45720" rIns="91440" bIns="45720" numCol="1" anchor="t" anchorCtr="0" compatLnSpc="1">
            <a:prstTxWarp prst="textNoShape">
              <a:avLst/>
            </a:prstTxWarp>
          </a:bodyPr>
          <a:lstStyle/>
          <a:p>
            <a:endParaRPr lang="en-NZ"/>
          </a:p>
        </p:txBody>
      </p:sp>
      <p:sp>
        <p:nvSpPr>
          <p:cNvPr id="5" name="Text Placeholder 3">
            <a:extLst>
              <a:ext uri="{FF2B5EF4-FFF2-40B4-BE49-F238E27FC236}">
                <a16:creationId xmlns:a16="http://schemas.microsoft.com/office/drawing/2014/main" id="{4D8B913A-42D2-F1FE-5C6F-5D76E6B2343C}"/>
              </a:ext>
            </a:extLst>
          </p:cNvPr>
          <p:cNvSpPr txBox="1">
            <a:spLocks/>
          </p:cNvSpPr>
          <p:nvPr/>
        </p:nvSpPr>
        <p:spPr>
          <a:xfrm>
            <a:off x="5677988" y="6365963"/>
            <a:ext cx="4579938" cy="252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a:t>Note: Only themes mentioned by more than 2% shown</a:t>
            </a:r>
          </a:p>
          <a:p>
            <a:pPr>
              <a:spcBef>
                <a:spcPts val="0"/>
              </a:spcBef>
            </a:pPr>
            <a:r>
              <a:rPr lang="en-US" sz="800"/>
              <a:t>Source: B6. Why did you rate your career in the creative sector [insert answer for B5] out of 10? </a:t>
            </a:r>
          </a:p>
          <a:p>
            <a:pPr>
              <a:spcBef>
                <a:spcPts val="0"/>
              </a:spcBef>
            </a:pPr>
            <a:r>
              <a:rPr lang="en-US" sz="800"/>
              <a:t>Base: All who rated career satisfaction 7 to 10 out of 10 at B5 (n=295).</a:t>
            </a:r>
          </a:p>
        </p:txBody>
      </p:sp>
      <p:sp>
        <p:nvSpPr>
          <p:cNvPr id="4" name="Slide Number Placeholder 3">
            <a:extLst>
              <a:ext uri="{FF2B5EF4-FFF2-40B4-BE49-F238E27FC236}">
                <a16:creationId xmlns:a16="http://schemas.microsoft.com/office/drawing/2014/main" id="{5F3A61A8-F21F-FA6C-D0B2-551BCA15C3D8}"/>
              </a:ext>
            </a:extLst>
          </p:cNvPr>
          <p:cNvSpPr>
            <a:spLocks noGrp="1"/>
          </p:cNvSpPr>
          <p:nvPr>
            <p:ph type="sldNum" sz="quarter" idx="10"/>
          </p:nvPr>
        </p:nvSpPr>
        <p:spPr/>
        <p:txBody>
          <a:bodyPr/>
          <a:lstStyle/>
          <a:p>
            <a:fld id="{4034BEE3-566C-4068-A777-C3A4762E861B}" type="slidenum">
              <a:rPr lang="en-GB" smtClean="0"/>
              <a:pPr/>
              <a:t>34</a:t>
            </a:fld>
            <a:endParaRPr lang="en-GB"/>
          </a:p>
        </p:txBody>
      </p:sp>
    </p:spTree>
    <p:extLst>
      <p:ext uri="{BB962C8B-B14F-4D97-AF65-F5344CB8AC3E}">
        <p14:creationId xmlns:p14="http://schemas.microsoft.com/office/powerpoint/2010/main" val="2250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440CC6-E6B8-A388-364F-20930F3603D4}"/>
              </a:ext>
            </a:extLst>
          </p:cNvPr>
          <p:cNvSpPr/>
          <p:nvPr/>
        </p:nvSpPr>
        <p:spPr bwMode="ltGray">
          <a:xfrm>
            <a:off x="359999" y="842951"/>
            <a:ext cx="11466512" cy="3684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Reasons for dissatisfaction with creative career</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a:t>Inconsistent income and lack of opportunities are the main reasons for lower career satisfaction among creative professionals.</a:t>
            </a:r>
          </a:p>
          <a:p>
            <a:endParaRPr lang="en-NZ"/>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1689367016"/>
              </p:ext>
            </p:extLst>
          </p:nvPr>
        </p:nvGraphicFramePr>
        <p:xfrm>
          <a:off x="-262702" y="1526330"/>
          <a:ext cx="9036774" cy="4376792"/>
        </p:xfrm>
        <a:graphic>
          <a:graphicData uri="http://schemas.openxmlformats.org/drawingml/2006/chart">
            <c:chart xmlns:c="http://schemas.openxmlformats.org/drawingml/2006/chart" xmlns:r="http://schemas.openxmlformats.org/officeDocument/2006/relationships" r:id="rId3"/>
          </a:graphicData>
        </a:graphic>
      </p:graphicFrame>
      <p:sp>
        <p:nvSpPr>
          <p:cNvPr id="50" name="Rectangle 49">
            <a:extLst>
              <a:ext uri="{FF2B5EF4-FFF2-40B4-BE49-F238E27FC236}">
                <a16:creationId xmlns:a16="http://schemas.microsoft.com/office/drawing/2014/main" id="{065751C5-1B02-4263-A70F-BDCD3F4108B5}"/>
              </a:ext>
            </a:extLst>
          </p:cNvPr>
          <p:cNvSpPr/>
          <p:nvPr/>
        </p:nvSpPr>
        <p:spPr>
          <a:xfrm>
            <a:off x="7495161" y="1747549"/>
            <a:ext cx="4063504" cy="4022425"/>
          </a:xfrm>
          <a:prstGeom prst="rect">
            <a:avLst/>
          </a:prstGeom>
          <a:noFill/>
          <a:ln>
            <a:solidFill>
              <a:srgbClr val="348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ctr" anchorCtr="0" forceAA="0" compatLnSpc="1">
            <a:prstTxWarp prst="textNoShape">
              <a:avLst/>
            </a:prstTxWarp>
            <a:noAutofit/>
          </a:bodyPr>
          <a:lstStyle/>
          <a:p>
            <a:pPr marL="324000"/>
            <a:r>
              <a:rPr lang="en-NZ" sz="1200" i="1">
                <a:solidFill>
                  <a:srgbClr val="000000"/>
                </a:solidFill>
              </a:rPr>
              <a:t>“Many of the work opportunities I had been expecting have evaporated - mostly because of the impact of COVID, but also because of changes in my broader working environment.”</a:t>
            </a:r>
          </a:p>
          <a:p>
            <a:pPr marL="324000"/>
            <a:endParaRPr lang="en-NZ" sz="1200" i="1">
              <a:solidFill>
                <a:srgbClr val="000000"/>
              </a:solidFill>
            </a:endParaRPr>
          </a:p>
          <a:p>
            <a:pPr marL="324000"/>
            <a:r>
              <a:rPr lang="en-NZ" sz="1200" i="1">
                <a:solidFill>
                  <a:srgbClr val="000000"/>
                </a:solidFill>
              </a:rPr>
              <a:t>“Limited work, difficult to find it. Short turn around and low budget and pay rates for short term jobs.”</a:t>
            </a:r>
          </a:p>
          <a:p>
            <a:pPr marL="324000"/>
            <a:endParaRPr lang="en-NZ" sz="1200" i="1">
              <a:solidFill>
                <a:srgbClr val="000000"/>
              </a:solidFill>
            </a:endParaRPr>
          </a:p>
          <a:p>
            <a:pPr marL="324000"/>
            <a:r>
              <a:rPr lang="en-NZ" sz="1200" i="1">
                <a:solidFill>
                  <a:srgbClr val="000000"/>
                </a:solidFill>
              </a:rPr>
              <a:t>“I find it very hard to find income and work - I'm trying to get work in the business side of the music industry and it's really hard. Jobs are few and far between, and pay is terrible.”</a:t>
            </a:r>
          </a:p>
          <a:p>
            <a:pPr marL="324000"/>
            <a:endParaRPr lang="en-NZ" sz="1200" i="1">
              <a:solidFill>
                <a:srgbClr val="000000"/>
              </a:solidFill>
            </a:endParaRPr>
          </a:p>
          <a:p>
            <a:pPr marL="324000"/>
            <a:r>
              <a:rPr lang="en-NZ" sz="1200" i="1">
                <a:solidFill>
                  <a:srgbClr val="000000"/>
                </a:solidFill>
              </a:rPr>
              <a:t>“…We stay in the arts because it's a labour of love, it's our calling. But there is work ahead for how we can better improve our sector.”</a:t>
            </a:r>
          </a:p>
        </p:txBody>
      </p:sp>
      <p:sp>
        <p:nvSpPr>
          <p:cNvPr id="51" name="Oval 50">
            <a:extLst>
              <a:ext uri="{FF2B5EF4-FFF2-40B4-BE49-F238E27FC236}">
                <a16:creationId xmlns:a16="http://schemas.microsoft.com/office/drawing/2014/main" id="{57A97649-E374-4A72-9108-854499C90833}"/>
              </a:ext>
            </a:extLst>
          </p:cNvPr>
          <p:cNvSpPr/>
          <p:nvPr/>
        </p:nvSpPr>
        <p:spPr>
          <a:xfrm>
            <a:off x="9323043" y="1490574"/>
            <a:ext cx="544531" cy="544531"/>
          </a:xfrm>
          <a:prstGeom prst="ellipse">
            <a:avLst/>
          </a:prstGeom>
          <a:solidFill>
            <a:schemeClr val="bg1"/>
          </a:solidFill>
          <a:ln>
            <a:solidFill>
              <a:srgbClr val="348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66" name="Freeform 84">
            <a:extLst>
              <a:ext uri="{FF2B5EF4-FFF2-40B4-BE49-F238E27FC236}">
                <a16:creationId xmlns:a16="http://schemas.microsoft.com/office/drawing/2014/main" id="{68FA167C-B309-409F-B61C-45DA6D2A1151}"/>
              </a:ext>
            </a:extLst>
          </p:cNvPr>
          <p:cNvSpPr>
            <a:spLocks noEditPoints="1"/>
          </p:cNvSpPr>
          <p:nvPr/>
        </p:nvSpPr>
        <p:spPr bwMode="auto">
          <a:xfrm>
            <a:off x="9439895" y="1615310"/>
            <a:ext cx="294118" cy="28075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48476"/>
          </a:solidFill>
          <a:ln>
            <a:noFill/>
          </a:ln>
        </p:spPr>
        <p:txBody>
          <a:bodyPr vert="horz" wrap="square" lIns="91440" tIns="45720" rIns="91440" bIns="45720" numCol="1" anchor="t" anchorCtr="0" compatLnSpc="1">
            <a:prstTxWarp prst="textNoShape">
              <a:avLst/>
            </a:prstTxWarp>
          </a:bodyPr>
          <a:lstStyle/>
          <a:p>
            <a:endParaRPr lang="en-NZ"/>
          </a:p>
        </p:txBody>
      </p:sp>
      <p:sp>
        <p:nvSpPr>
          <p:cNvPr id="2" name="Text Placeholder 3">
            <a:extLst>
              <a:ext uri="{FF2B5EF4-FFF2-40B4-BE49-F238E27FC236}">
                <a16:creationId xmlns:a16="http://schemas.microsoft.com/office/drawing/2014/main" id="{CCB3E89A-5940-FF2F-5D7D-3F3BEB4307BD}"/>
              </a:ext>
            </a:extLst>
          </p:cNvPr>
          <p:cNvSpPr txBox="1">
            <a:spLocks/>
          </p:cNvSpPr>
          <p:nvPr/>
        </p:nvSpPr>
        <p:spPr>
          <a:xfrm>
            <a:off x="5677988" y="6305537"/>
            <a:ext cx="4579938" cy="252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a:t>Note: Only themes mentioned by more than 2% shown</a:t>
            </a:r>
          </a:p>
          <a:p>
            <a:pPr>
              <a:spcBef>
                <a:spcPts val="0"/>
              </a:spcBef>
            </a:pPr>
            <a:r>
              <a:rPr lang="en-US" sz="800"/>
              <a:t>Source: B6. Why did you rate your career in the creative sector [insert answer for B5] out of 10? </a:t>
            </a:r>
          </a:p>
          <a:p>
            <a:pPr>
              <a:spcBef>
                <a:spcPts val="0"/>
              </a:spcBef>
            </a:pPr>
            <a:r>
              <a:rPr lang="en-US" sz="800"/>
              <a:t>Base: All who rated career satisfaction 0 to 3 out of 10 at B5 (n=62).</a:t>
            </a:r>
          </a:p>
        </p:txBody>
      </p:sp>
      <p:sp>
        <p:nvSpPr>
          <p:cNvPr id="7" name="Slide Number Placeholder 6">
            <a:extLst>
              <a:ext uri="{FF2B5EF4-FFF2-40B4-BE49-F238E27FC236}">
                <a16:creationId xmlns:a16="http://schemas.microsoft.com/office/drawing/2014/main" id="{78071D83-6D81-9076-7317-9D80D051D5F7}"/>
              </a:ext>
            </a:extLst>
          </p:cNvPr>
          <p:cNvSpPr>
            <a:spLocks noGrp="1"/>
          </p:cNvSpPr>
          <p:nvPr>
            <p:ph type="sldNum" sz="quarter" idx="10"/>
          </p:nvPr>
        </p:nvSpPr>
        <p:spPr/>
        <p:txBody>
          <a:bodyPr/>
          <a:lstStyle/>
          <a:p>
            <a:fld id="{4034BEE3-566C-4068-A777-C3A4762E861B}" type="slidenum">
              <a:rPr lang="en-GB" smtClean="0"/>
              <a:pPr/>
              <a:t>35</a:t>
            </a:fld>
            <a:endParaRPr lang="en-GB"/>
          </a:p>
        </p:txBody>
      </p:sp>
    </p:spTree>
    <p:extLst>
      <p:ext uri="{BB962C8B-B14F-4D97-AF65-F5344CB8AC3E}">
        <p14:creationId xmlns:p14="http://schemas.microsoft.com/office/powerpoint/2010/main" val="18271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5C0EA7-4E81-3018-BA4F-1C580127A4F8}"/>
              </a:ext>
            </a:extLst>
          </p:cNvPr>
          <p:cNvSpPr/>
          <p:nvPr/>
        </p:nvSpPr>
        <p:spPr bwMode="ltGray">
          <a:xfrm>
            <a:off x="359999" y="842950"/>
            <a:ext cx="11466512" cy="67189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p:cNvSpPr>
            <a:spLocks noGrp="1"/>
          </p:cNvSpPr>
          <p:nvPr>
            <p:ph type="title"/>
          </p:nvPr>
        </p:nvSpPr>
        <p:spPr/>
        <p:txBody>
          <a:bodyPr/>
          <a:lstStyle/>
          <a:p>
            <a:r>
              <a:rPr lang="en-NZ"/>
              <a:t>The relationship between career satisfaction and wellbeing </a:t>
            </a:r>
          </a:p>
        </p:txBody>
      </p:sp>
      <p:sp>
        <p:nvSpPr>
          <p:cNvPr id="4" name="Text Placeholder 3"/>
          <p:cNvSpPr>
            <a:spLocks noGrp="1"/>
          </p:cNvSpPr>
          <p:nvPr>
            <p:ph type="body" sz="quarter" idx="12"/>
          </p:nvPr>
        </p:nvSpPr>
        <p:spPr>
          <a:xfrm>
            <a:off x="457200" y="958425"/>
            <a:ext cx="11227982" cy="396000"/>
          </a:xfrm>
        </p:spPr>
        <p:txBody>
          <a:bodyPr/>
          <a:lstStyle/>
          <a:p>
            <a:r>
              <a:rPr lang="en-NZ" dirty="0"/>
              <a:t>People who are satisfied in their careers are more satisfied with life in general. This means that increasing career satisfaction will improve the wellbeing of creative professionals.</a:t>
            </a:r>
          </a:p>
        </p:txBody>
      </p:sp>
      <p:graphicFrame>
        <p:nvGraphicFramePr>
          <p:cNvPr id="11" name="Chart 10"/>
          <p:cNvGraphicFramePr/>
          <p:nvPr>
            <p:extLst>
              <p:ext uri="{D42A27DB-BD31-4B8C-83A1-F6EECF244321}">
                <p14:modId xmlns:p14="http://schemas.microsoft.com/office/powerpoint/2010/main" val="3493660729"/>
              </p:ext>
            </p:extLst>
          </p:nvPr>
        </p:nvGraphicFramePr>
        <p:xfrm>
          <a:off x="359999" y="1676399"/>
          <a:ext cx="11411871" cy="403267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09FC3104-9B29-4530-9BAA-93189B21D4F1}"/>
              </a:ext>
            </a:extLst>
          </p:cNvPr>
          <p:cNvSpPr txBox="1"/>
          <p:nvPr/>
        </p:nvSpPr>
        <p:spPr>
          <a:xfrm>
            <a:off x="4628659" y="5677162"/>
            <a:ext cx="2874550" cy="215444"/>
          </a:xfrm>
          <a:prstGeom prst="rect">
            <a:avLst/>
          </a:prstGeom>
          <a:noFill/>
        </p:spPr>
        <p:txBody>
          <a:bodyPr wrap="square" lIns="0" tIns="0" rIns="0" bIns="0" rtlCol="0">
            <a:spAutoFit/>
          </a:bodyPr>
          <a:lstStyle/>
          <a:p>
            <a:pPr algn="ctr"/>
            <a:r>
              <a:rPr lang="en-NZ" sz="1400" b="1">
                <a:solidFill>
                  <a:srgbClr val="000000"/>
                </a:solidFill>
              </a:rPr>
              <a:t>Career satisfaction rating</a:t>
            </a:r>
          </a:p>
        </p:txBody>
      </p:sp>
      <p:sp>
        <p:nvSpPr>
          <p:cNvPr id="5" name="TextBox 4">
            <a:extLst>
              <a:ext uri="{FF2B5EF4-FFF2-40B4-BE49-F238E27FC236}">
                <a16:creationId xmlns:a16="http://schemas.microsoft.com/office/drawing/2014/main" id="{A3252645-FFFA-4A8E-AD75-F294F23AD186}"/>
              </a:ext>
            </a:extLst>
          </p:cNvPr>
          <p:cNvSpPr txBox="1"/>
          <p:nvPr/>
        </p:nvSpPr>
        <p:spPr>
          <a:xfrm>
            <a:off x="10534650" y="5288423"/>
            <a:ext cx="1047750" cy="553998"/>
          </a:xfrm>
          <a:prstGeom prst="rect">
            <a:avLst/>
          </a:prstGeom>
          <a:noFill/>
        </p:spPr>
        <p:txBody>
          <a:bodyPr wrap="square" lIns="0" tIns="0" rIns="0" bIns="0" rtlCol="0">
            <a:spAutoFit/>
          </a:bodyPr>
          <a:lstStyle/>
          <a:p>
            <a:pPr algn="ctr"/>
            <a:r>
              <a:rPr lang="en-NZ" sz="1200">
                <a:solidFill>
                  <a:srgbClr val="000000"/>
                </a:solidFill>
              </a:rPr>
              <a:t>Extremely satisfied with career</a:t>
            </a:r>
          </a:p>
        </p:txBody>
      </p:sp>
      <p:sp>
        <p:nvSpPr>
          <p:cNvPr id="9" name="TextBox 8">
            <a:extLst>
              <a:ext uri="{FF2B5EF4-FFF2-40B4-BE49-F238E27FC236}">
                <a16:creationId xmlns:a16="http://schemas.microsoft.com/office/drawing/2014/main" id="{5C9D96C9-80B4-489D-9177-96287CDAACCD}"/>
              </a:ext>
            </a:extLst>
          </p:cNvPr>
          <p:cNvSpPr txBox="1"/>
          <p:nvPr/>
        </p:nvSpPr>
        <p:spPr>
          <a:xfrm>
            <a:off x="609600" y="5288423"/>
            <a:ext cx="1047750" cy="553998"/>
          </a:xfrm>
          <a:prstGeom prst="rect">
            <a:avLst/>
          </a:prstGeom>
          <a:noFill/>
        </p:spPr>
        <p:txBody>
          <a:bodyPr wrap="square" lIns="0" tIns="0" rIns="0" bIns="0" rtlCol="0">
            <a:spAutoFit/>
          </a:bodyPr>
          <a:lstStyle/>
          <a:p>
            <a:pPr algn="ctr"/>
            <a:r>
              <a:rPr lang="en-NZ" sz="1200">
                <a:solidFill>
                  <a:srgbClr val="000000"/>
                </a:solidFill>
              </a:rPr>
              <a:t>Extremely dissatisfied with career</a:t>
            </a:r>
          </a:p>
        </p:txBody>
      </p:sp>
      <p:cxnSp>
        <p:nvCxnSpPr>
          <p:cNvPr id="8" name="Straight Arrow Connector 7">
            <a:extLst>
              <a:ext uri="{FF2B5EF4-FFF2-40B4-BE49-F238E27FC236}">
                <a16:creationId xmlns:a16="http://schemas.microsoft.com/office/drawing/2014/main" id="{7E4F0301-BDA4-4C07-BD51-105B0C30745E}"/>
              </a:ext>
            </a:extLst>
          </p:cNvPr>
          <p:cNvCxnSpPr>
            <a:cxnSpLocks/>
          </p:cNvCxnSpPr>
          <p:nvPr/>
        </p:nvCxnSpPr>
        <p:spPr>
          <a:xfrm>
            <a:off x="1657350" y="5498278"/>
            <a:ext cx="8699373" cy="0"/>
          </a:xfrm>
          <a:prstGeom prst="straightConnector1">
            <a:avLst/>
          </a:prstGeom>
          <a:ln w="76200">
            <a:solidFill>
              <a:srgbClr val="C46C6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EBA0DC39-C3FF-415D-3624-DF79CBBDAC29}"/>
              </a:ext>
            </a:extLst>
          </p:cNvPr>
          <p:cNvSpPr txBox="1">
            <a:spLocks/>
          </p:cNvSpPr>
          <p:nvPr/>
        </p:nvSpPr>
        <p:spPr>
          <a:xfrm>
            <a:off x="5677988" y="6305537"/>
            <a:ext cx="4579938" cy="252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a:t>Source: B5. All things considered, how satisfied are you with your career in the creative sector? | </a:t>
            </a:r>
          </a:p>
          <a:p>
            <a:pPr>
              <a:spcBef>
                <a:spcPts val="0"/>
              </a:spcBef>
            </a:pPr>
            <a:r>
              <a:rPr lang="en-US" sz="800"/>
              <a:t>B1. How do you feel about life as a whole</a:t>
            </a:r>
          </a:p>
          <a:p>
            <a:pPr>
              <a:spcBef>
                <a:spcPts val="0"/>
              </a:spcBef>
            </a:pPr>
            <a:r>
              <a:rPr lang="en-US" sz="800"/>
              <a:t>Base: Total (n=603). Excludes don't know responses. </a:t>
            </a:r>
          </a:p>
        </p:txBody>
      </p:sp>
      <p:sp>
        <p:nvSpPr>
          <p:cNvPr id="10" name="Slide Number Placeholder 9">
            <a:extLst>
              <a:ext uri="{FF2B5EF4-FFF2-40B4-BE49-F238E27FC236}">
                <a16:creationId xmlns:a16="http://schemas.microsoft.com/office/drawing/2014/main" id="{19FEBB23-E37B-71E4-2024-2B996C4F69F9}"/>
              </a:ext>
            </a:extLst>
          </p:cNvPr>
          <p:cNvSpPr>
            <a:spLocks noGrp="1"/>
          </p:cNvSpPr>
          <p:nvPr>
            <p:ph type="sldNum" sz="quarter" idx="10"/>
          </p:nvPr>
        </p:nvSpPr>
        <p:spPr/>
        <p:txBody>
          <a:bodyPr/>
          <a:lstStyle/>
          <a:p>
            <a:fld id="{4034BEE3-566C-4068-A777-C3A4762E861B}" type="slidenum">
              <a:rPr lang="en-GB" smtClean="0"/>
              <a:pPr/>
              <a:t>36</a:t>
            </a:fld>
            <a:endParaRPr lang="en-GB"/>
          </a:p>
        </p:txBody>
      </p:sp>
    </p:spTree>
    <p:extLst>
      <p:ext uri="{BB962C8B-B14F-4D97-AF65-F5344CB8AC3E}">
        <p14:creationId xmlns:p14="http://schemas.microsoft.com/office/powerpoint/2010/main" val="14331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on a stage&#10;&#10;Description automatically generated with medium confidence">
            <a:extLst>
              <a:ext uri="{FF2B5EF4-FFF2-40B4-BE49-F238E27FC236}">
                <a16:creationId xmlns:a16="http://schemas.microsoft.com/office/drawing/2014/main" id="{C9F2AF5D-3259-04B5-0607-0F9F2F5811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096" r="15238"/>
          <a:stretch/>
        </p:blipFill>
        <p:spPr>
          <a:xfrm>
            <a:off x="2802044" y="2621394"/>
            <a:ext cx="2632732" cy="2632732"/>
          </a:xfrm>
          <a:prstGeom prst="ellipse">
            <a:avLst/>
          </a:prstGeom>
        </p:spPr>
      </p:pic>
      <p:sp>
        <p:nvSpPr>
          <p:cNvPr id="12" name="Rectangle 11">
            <a:extLst>
              <a:ext uri="{FF2B5EF4-FFF2-40B4-BE49-F238E27FC236}">
                <a16:creationId xmlns:a16="http://schemas.microsoft.com/office/drawing/2014/main" id="{6BBE3F22-1F14-4C27-875F-4FEF08EC8A77}"/>
              </a:ext>
            </a:extLst>
          </p:cNvPr>
          <p:cNvSpPr/>
          <p:nvPr/>
        </p:nvSpPr>
        <p:spPr bwMode="ltGray">
          <a:xfrm>
            <a:off x="359999" y="842950"/>
            <a:ext cx="11466512" cy="67189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Burnout</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dirty="0"/>
              <a:t>Just over half of all creative professionals have experienced burnout in the past year. Deaf and disabled creative professionals are more likely to have experienced burnout. It is also more common among younger and less established creatives, and those holding down multiple roles.</a:t>
            </a:r>
          </a:p>
        </p:txBody>
      </p:sp>
      <p:graphicFrame>
        <p:nvGraphicFramePr>
          <p:cNvPr id="11" name="Chart 10">
            <a:extLst>
              <a:ext uri="{FF2B5EF4-FFF2-40B4-BE49-F238E27FC236}">
                <a16:creationId xmlns:a16="http://schemas.microsoft.com/office/drawing/2014/main" id="{94DBC74B-4102-B4ED-61FD-2FD52B9FB408}"/>
              </a:ext>
            </a:extLst>
          </p:cNvPr>
          <p:cNvGraphicFramePr/>
          <p:nvPr>
            <p:extLst>
              <p:ext uri="{D42A27DB-BD31-4B8C-83A1-F6EECF244321}">
                <p14:modId xmlns:p14="http://schemas.microsoft.com/office/powerpoint/2010/main" val="3875209670"/>
              </p:ext>
            </p:extLst>
          </p:nvPr>
        </p:nvGraphicFramePr>
        <p:xfrm>
          <a:off x="-712440" y="1801966"/>
          <a:ext cx="9480492" cy="401796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F1CD5FF2-D43E-7EB3-BC60-3DF30FAA2E4C}"/>
              </a:ext>
            </a:extLst>
          </p:cNvPr>
          <p:cNvSpPr/>
          <p:nvPr/>
        </p:nvSpPr>
        <p:spPr>
          <a:xfrm>
            <a:off x="7387933" y="1644656"/>
            <a:ext cx="4438578" cy="4351540"/>
          </a:xfrm>
          <a:prstGeom prst="rect">
            <a:avLst/>
          </a:prstGeom>
          <a:solidFill>
            <a:srgbClr val="1631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45720" numCol="1" spcCol="0" rtlCol="0" fromWordArt="0" anchor="t" anchorCtr="0" forceAA="0" compatLnSpc="1">
            <a:prstTxWarp prst="textNoShape">
              <a:avLst/>
            </a:prstTxWarp>
            <a:noAutofit/>
          </a:bodyPr>
          <a:lstStyle/>
          <a:p>
            <a:pPr marL="14288">
              <a:spcAft>
                <a:spcPts val="1200"/>
              </a:spcAft>
            </a:pPr>
            <a:r>
              <a:rPr lang="en-NZ" sz="1400" b="1" dirty="0">
                <a:solidFill>
                  <a:schemeClr val="bg1"/>
                </a:solidFill>
              </a:rPr>
              <a:t>Creative professionals who are more likely than average (52%) to have experienced burn out in the last year:</a:t>
            </a:r>
            <a:r>
              <a:rPr lang="en-NZ" sz="1400" dirty="0">
                <a:solidFill>
                  <a:schemeClr val="bg1"/>
                </a:solidFill>
              </a:rPr>
              <a:t> </a:t>
            </a:r>
          </a:p>
          <a:p>
            <a:pPr marL="185738" indent="-171450">
              <a:spcAft>
                <a:spcPts val="600"/>
              </a:spcAft>
              <a:buFont typeface="Arial" panose="020B0604020202020204" pitchFamily="34" charset="0"/>
              <a:buChar char="‒"/>
            </a:pPr>
            <a:r>
              <a:rPr lang="en-NZ" sz="1400" dirty="0">
                <a:solidFill>
                  <a:schemeClr val="bg1"/>
                </a:solidFill>
              </a:rPr>
              <a:t>Deaf and disabled creative professionals (75%)</a:t>
            </a:r>
          </a:p>
          <a:p>
            <a:pPr marL="185738" indent="-171450">
              <a:spcAft>
                <a:spcPts val="600"/>
              </a:spcAft>
              <a:buFont typeface="Arial" panose="020B0604020202020204" pitchFamily="34" charset="0"/>
              <a:buChar char="‒"/>
            </a:pPr>
            <a:r>
              <a:rPr lang="en-NZ" sz="1400" dirty="0">
                <a:solidFill>
                  <a:schemeClr val="bg1"/>
                </a:solidFill>
              </a:rPr>
              <a:t>Aged 16 to 39 (68%)</a:t>
            </a:r>
          </a:p>
          <a:p>
            <a:pPr marL="185738" indent="-171450">
              <a:spcAft>
                <a:spcPts val="600"/>
              </a:spcAft>
              <a:buFont typeface="Arial" panose="020B0604020202020204" pitchFamily="34" charset="0"/>
              <a:buChar char="‒"/>
            </a:pPr>
            <a:r>
              <a:rPr lang="en-NZ" sz="1400" dirty="0">
                <a:solidFill>
                  <a:schemeClr val="bg1"/>
                </a:solidFill>
              </a:rPr>
              <a:t>Ng</a:t>
            </a:r>
            <a:r>
              <a:rPr lang="mi-NZ" sz="1400" dirty="0">
                <a:solidFill>
                  <a:schemeClr val="bg1"/>
                </a:solidFill>
              </a:rPr>
              <a:t>ā toi Māori artists (67%)</a:t>
            </a:r>
            <a:endParaRPr lang="en-NZ" sz="1400" dirty="0">
              <a:solidFill>
                <a:schemeClr val="bg1"/>
              </a:solidFill>
            </a:endParaRPr>
          </a:p>
          <a:p>
            <a:pPr marL="185738" indent="-171450">
              <a:spcAft>
                <a:spcPts val="600"/>
              </a:spcAft>
              <a:buFont typeface="Arial" panose="020B0604020202020204" pitchFamily="34" charset="0"/>
              <a:buChar char="‒"/>
            </a:pPr>
            <a:r>
              <a:rPr lang="en-NZ" sz="1400" dirty="0">
                <a:solidFill>
                  <a:schemeClr val="bg1"/>
                </a:solidFill>
              </a:rPr>
              <a:t>Community artists (66%)</a:t>
            </a:r>
          </a:p>
          <a:p>
            <a:pPr marL="185738" indent="-171450">
              <a:spcAft>
                <a:spcPts val="600"/>
              </a:spcAft>
              <a:buFont typeface="Arial" panose="020B0604020202020204" pitchFamily="34" charset="0"/>
              <a:buChar char="‒"/>
            </a:pPr>
            <a:r>
              <a:rPr lang="en-NZ" sz="1400" dirty="0">
                <a:solidFill>
                  <a:schemeClr val="bg1"/>
                </a:solidFill>
              </a:rPr>
              <a:t>Those finding it difficult / very difficult on present income (65%)</a:t>
            </a:r>
          </a:p>
          <a:p>
            <a:pPr marL="185738" indent="-171450">
              <a:spcAft>
                <a:spcPts val="600"/>
              </a:spcAft>
              <a:buFont typeface="Arial" panose="020B0604020202020204" pitchFamily="34" charset="0"/>
              <a:buChar char="‒"/>
            </a:pPr>
            <a:r>
              <a:rPr lang="en-NZ" sz="1400" dirty="0">
                <a:solidFill>
                  <a:schemeClr val="bg1"/>
                </a:solidFill>
              </a:rPr>
              <a:t>Those becoming established in their career (63%)</a:t>
            </a:r>
          </a:p>
          <a:p>
            <a:pPr marL="185738" indent="-171450">
              <a:spcAft>
                <a:spcPts val="600"/>
              </a:spcAft>
              <a:buFont typeface="Arial" panose="020B0604020202020204" pitchFamily="34" charset="0"/>
              <a:buChar char="‒"/>
            </a:pPr>
            <a:r>
              <a:rPr lang="en-NZ" sz="1400" dirty="0">
                <a:solidFill>
                  <a:schemeClr val="bg1"/>
                </a:solidFill>
              </a:rPr>
              <a:t>Performing artists (62%)</a:t>
            </a:r>
          </a:p>
          <a:p>
            <a:pPr marL="185738" indent="-171450">
              <a:spcAft>
                <a:spcPts val="600"/>
              </a:spcAft>
              <a:buFont typeface="Arial" panose="020B0604020202020204" pitchFamily="34" charset="0"/>
              <a:buChar char="‒"/>
            </a:pPr>
            <a:r>
              <a:rPr lang="en-NZ" sz="1400" dirty="0">
                <a:solidFill>
                  <a:schemeClr val="bg1"/>
                </a:solidFill>
              </a:rPr>
              <a:t>Multi-disciplined artists (59%)</a:t>
            </a:r>
          </a:p>
          <a:p>
            <a:pPr marL="185738" indent="-171450">
              <a:spcAft>
                <a:spcPts val="600"/>
              </a:spcAft>
              <a:buFont typeface="Arial" panose="020B0604020202020204" pitchFamily="34" charset="0"/>
              <a:buChar char="‒"/>
            </a:pPr>
            <a:r>
              <a:rPr lang="en-NZ" sz="1400" dirty="0">
                <a:solidFill>
                  <a:schemeClr val="bg1"/>
                </a:solidFill>
              </a:rPr>
              <a:t>Those also working outside of the creative sector (57%).</a:t>
            </a:r>
          </a:p>
        </p:txBody>
      </p:sp>
      <p:sp>
        <p:nvSpPr>
          <p:cNvPr id="4" name="Text Placeholder 3">
            <a:extLst>
              <a:ext uri="{FF2B5EF4-FFF2-40B4-BE49-F238E27FC236}">
                <a16:creationId xmlns:a16="http://schemas.microsoft.com/office/drawing/2014/main" id="{A905740E-DA85-B221-8394-3149AD27AC6C}"/>
              </a:ext>
            </a:extLst>
          </p:cNvPr>
          <p:cNvSpPr txBox="1">
            <a:spLocks/>
          </p:cNvSpPr>
          <p:nvPr/>
        </p:nvSpPr>
        <p:spPr>
          <a:xfrm>
            <a:off x="5677988" y="6326803"/>
            <a:ext cx="4579938" cy="252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a:t>Source: F9a. Do you think you have experienced burnout over the last year?.</a:t>
            </a:r>
          </a:p>
          <a:p>
            <a:pPr>
              <a:spcBef>
                <a:spcPts val="0"/>
              </a:spcBef>
            </a:pPr>
            <a:r>
              <a:rPr lang="en-US" sz="800"/>
              <a:t>Base: Total (n=603)</a:t>
            </a:r>
          </a:p>
          <a:p>
            <a:pPr>
              <a:spcBef>
                <a:spcPts val="0"/>
              </a:spcBef>
            </a:pPr>
            <a:endParaRPr lang="en-US" sz="800"/>
          </a:p>
        </p:txBody>
      </p:sp>
      <p:sp>
        <p:nvSpPr>
          <p:cNvPr id="13" name="TextBox 12">
            <a:extLst>
              <a:ext uri="{FF2B5EF4-FFF2-40B4-BE49-F238E27FC236}">
                <a16:creationId xmlns:a16="http://schemas.microsoft.com/office/drawing/2014/main" id="{70B951F8-0F26-34A5-ADBD-06849F9F3802}"/>
              </a:ext>
            </a:extLst>
          </p:cNvPr>
          <p:cNvSpPr txBox="1"/>
          <p:nvPr/>
        </p:nvSpPr>
        <p:spPr>
          <a:xfrm>
            <a:off x="6290893" y="3806702"/>
            <a:ext cx="2087564" cy="369332"/>
          </a:xfrm>
          <a:prstGeom prst="rect">
            <a:avLst/>
          </a:prstGeom>
          <a:noFill/>
        </p:spPr>
        <p:txBody>
          <a:bodyPr wrap="square" lIns="0" tIns="0" rIns="0" bIns="0" rtlCol="0">
            <a:spAutoFit/>
          </a:bodyPr>
          <a:lstStyle/>
          <a:p>
            <a:r>
              <a:rPr lang="en-NZ" sz="2400" b="1">
                <a:solidFill>
                  <a:srgbClr val="348476"/>
                </a:solidFill>
              </a:rPr>
              <a:t>Yes</a:t>
            </a:r>
          </a:p>
        </p:txBody>
      </p:sp>
      <p:sp>
        <p:nvSpPr>
          <p:cNvPr id="14" name="TextBox 13">
            <a:extLst>
              <a:ext uri="{FF2B5EF4-FFF2-40B4-BE49-F238E27FC236}">
                <a16:creationId xmlns:a16="http://schemas.microsoft.com/office/drawing/2014/main" id="{C7E1347D-DB43-A0F6-9630-D1E022A1205F}"/>
              </a:ext>
            </a:extLst>
          </p:cNvPr>
          <p:cNvSpPr txBox="1"/>
          <p:nvPr/>
        </p:nvSpPr>
        <p:spPr>
          <a:xfrm>
            <a:off x="797440" y="4822935"/>
            <a:ext cx="2087564" cy="553998"/>
          </a:xfrm>
          <a:prstGeom prst="rect">
            <a:avLst/>
          </a:prstGeom>
          <a:noFill/>
        </p:spPr>
        <p:txBody>
          <a:bodyPr wrap="square" lIns="0" tIns="0" rIns="0" bIns="0" rtlCol="0">
            <a:spAutoFit/>
          </a:bodyPr>
          <a:lstStyle/>
          <a:p>
            <a:r>
              <a:rPr lang="en-NZ" b="1">
                <a:solidFill>
                  <a:srgbClr val="3B98B7"/>
                </a:solidFill>
              </a:rPr>
              <a:t>No, but I have come close</a:t>
            </a:r>
          </a:p>
        </p:txBody>
      </p:sp>
      <p:sp>
        <p:nvSpPr>
          <p:cNvPr id="15" name="TextBox 14">
            <a:extLst>
              <a:ext uri="{FF2B5EF4-FFF2-40B4-BE49-F238E27FC236}">
                <a16:creationId xmlns:a16="http://schemas.microsoft.com/office/drawing/2014/main" id="{807B7D94-E450-1BCF-2D6B-78B46305FFB6}"/>
              </a:ext>
            </a:extLst>
          </p:cNvPr>
          <p:cNvSpPr txBox="1"/>
          <p:nvPr/>
        </p:nvSpPr>
        <p:spPr>
          <a:xfrm>
            <a:off x="1116417" y="2344395"/>
            <a:ext cx="2087564" cy="276999"/>
          </a:xfrm>
          <a:prstGeom prst="rect">
            <a:avLst/>
          </a:prstGeom>
          <a:noFill/>
        </p:spPr>
        <p:txBody>
          <a:bodyPr wrap="square" lIns="0" tIns="0" rIns="0" bIns="0" rtlCol="0">
            <a:spAutoFit/>
          </a:bodyPr>
          <a:lstStyle/>
          <a:p>
            <a:r>
              <a:rPr lang="en-NZ" b="1">
                <a:solidFill>
                  <a:srgbClr val="C46C6F"/>
                </a:solidFill>
              </a:rPr>
              <a:t>No, not at all</a:t>
            </a:r>
          </a:p>
        </p:txBody>
      </p:sp>
      <p:sp>
        <p:nvSpPr>
          <p:cNvPr id="16" name="TextBox 15">
            <a:extLst>
              <a:ext uri="{FF2B5EF4-FFF2-40B4-BE49-F238E27FC236}">
                <a16:creationId xmlns:a16="http://schemas.microsoft.com/office/drawing/2014/main" id="{FA58BC08-9CA2-15D8-2D94-27424AA551A5}"/>
              </a:ext>
            </a:extLst>
          </p:cNvPr>
          <p:cNvSpPr txBox="1"/>
          <p:nvPr/>
        </p:nvSpPr>
        <p:spPr>
          <a:xfrm>
            <a:off x="3471512" y="1663510"/>
            <a:ext cx="2087564" cy="276999"/>
          </a:xfrm>
          <a:prstGeom prst="rect">
            <a:avLst/>
          </a:prstGeom>
          <a:noFill/>
        </p:spPr>
        <p:txBody>
          <a:bodyPr wrap="square" lIns="0" tIns="0" rIns="0" bIns="0" rtlCol="0">
            <a:spAutoFit/>
          </a:bodyPr>
          <a:lstStyle/>
          <a:p>
            <a:r>
              <a:rPr lang="en-NZ" b="1">
                <a:solidFill>
                  <a:srgbClr val="000000"/>
                </a:solidFill>
              </a:rPr>
              <a:t>Don’t know</a:t>
            </a:r>
          </a:p>
        </p:txBody>
      </p:sp>
      <p:sp>
        <p:nvSpPr>
          <p:cNvPr id="7" name="Slide Number Placeholder 6">
            <a:extLst>
              <a:ext uri="{FF2B5EF4-FFF2-40B4-BE49-F238E27FC236}">
                <a16:creationId xmlns:a16="http://schemas.microsoft.com/office/drawing/2014/main" id="{6F6EA64F-5B53-D28E-8BAF-698D9794FEDC}"/>
              </a:ext>
            </a:extLst>
          </p:cNvPr>
          <p:cNvSpPr>
            <a:spLocks noGrp="1"/>
          </p:cNvSpPr>
          <p:nvPr>
            <p:ph type="sldNum" sz="quarter" idx="10"/>
          </p:nvPr>
        </p:nvSpPr>
        <p:spPr/>
        <p:txBody>
          <a:bodyPr/>
          <a:lstStyle/>
          <a:p>
            <a:fld id="{4034BEE3-566C-4068-A777-C3A4762E861B}" type="slidenum">
              <a:rPr lang="en-GB" smtClean="0"/>
              <a:pPr/>
              <a:t>37</a:t>
            </a:fld>
            <a:endParaRPr lang="en-GB"/>
          </a:p>
        </p:txBody>
      </p:sp>
    </p:spTree>
    <p:extLst>
      <p:ext uri="{BB962C8B-B14F-4D97-AF65-F5344CB8AC3E}">
        <p14:creationId xmlns:p14="http://schemas.microsoft.com/office/powerpoint/2010/main" val="3266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up his hands&#10;&#10;Description automatically generated with low confidence">
            <a:extLst>
              <a:ext uri="{FF2B5EF4-FFF2-40B4-BE49-F238E27FC236}">
                <a16:creationId xmlns:a16="http://schemas.microsoft.com/office/drawing/2014/main" id="{7DD7A185-CC49-57BF-5B6D-F7B762308D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510" y="0"/>
            <a:ext cx="9143490" cy="6858000"/>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0" y="0"/>
            <a:ext cx="12192000" cy="6858001"/>
          </a:xfrm>
          <a:prstGeom prst="rect">
            <a:avLst/>
          </a:prstGeom>
          <a:gradFill>
            <a:gsLst>
              <a:gs pos="29000">
                <a:srgbClr val="16313E"/>
              </a:gs>
              <a:gs pos="79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rgbClr val="FFFFFF">
              <a:alpha val="5098"/>
            </a:srgb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a:xfrm>
            <a:off x="359999" y="2648198"/>
            <a:ext cx="5643563" cy="1980000"/>
          </a:xfrm>
        </p:spPr>
        <p:txBody>
          <a:bodyPr/>
          <a:lstStyle/>
          <a:p>
            <a:r>
              <a:rPr lang="en-US" dirty="0">
                <a:solidFill>
                  <a:schemeClr val="bg1"/>
                </a:solidFill>
              </a:rPr>
              <a:t>Opportunities in Aotearoa New Zealand</a:t>
            </a: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a:xfrm>
            <a:off x="359999" y="2097539"/>
            <a:ext cx="976676" cy="540000"/>
          </a:xfrm>
        </p:spPr>
        <p:txBody>
          <a:bodyPr/>
          <a:lstStyle/>
          <a:p>
            <a:r>
              <a:rPr lang="en-NZ">
                <a:solidFill>
                  <a:srgbClr val="C46C6F"/>
                </a:solidFill>
              </a:rPr>
              <a:t>7</a:t>
            </a:r>
            <a:endParaRPr lang="en-NZ" dirty="0">
              <a:solidFill>
                <a:srgbClr val="C46C6F"/>
              </a:solidFill>
            </a:endParaRPr>
          </a:p>
        </p:txBody>
      </p:sp>
      <p:cxnSp>
        <p:nvCxnSpPr>
          <p:cNvPr id="2" name="Straight Connector 1">
            <a:extLst>
              <a:ext uri="{FF2B5EF4-FFF2-40B4-BE49-F238E27FC236}">
                <a16:creationId xmlns:a16="http://schemas.microsoft.com/office/drawing/2014/main" id="{FE0889C9-A2C8-14BF-80B6-171E7CC2F50B}"/>
              </a:ext>
            </a:extLst>
          </p:cNvPr>
          <p:cNvCxnSpPr>
            <a:cxnSpLocks/>
          </p:cNvCxnSpPr>
          <p:nvPr/>
        </p:nvCxnSpPr>
        <p:spPr>
          <a:xfrm>
            <a:off x="359999" y="4076349"/>
            <a:ext cx="1008743" cy="0"/>
          </a:xfrm>
          <a:prstGeom prst="line">
            <a:avLst/>
          </a:prstGeom>
          <a:ln w="38100">
            <a:solidFill>
              <a:srgbClr val="C46C6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56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917" y="430718"/>
            <a:ext cx="11404957" cy="403200"/>
          </a:xfrm>
        </p:spPr>
        <p:txBody>
          <a:bodyPr/>
          <a:lstStyle/>
          <a:p>
            <a:r>
              <a:rPr lang="en-NZ" dirty="0"/>
              <a:t>Summary: Opportunities in Aotearoa New Zealand</a:t>
            </a:r>
            <a:br>
              <a:rPr lang="en-NZ" dirty="0"/>
            </a:br>
            <a:r>
              <a:rPr lang="en-NZ" dirty="0"/>
              <a:t> </a:t>
            </a:r>
          </a:p>
        </p:txBody>
      </p:sp>
      <p:pic>
        <p:nvPicPr>
          <p:cNvPr id="22" name="Picture 21">
            <a:extLst>
              <a:ext uri="{FF2B5EF4-FFF2-40B4-BE49-F238E27FC236}">
                <a16:creationId xmlns:a16="http://schemas.microsoft.com/office/drawing/2014/main" id="{B256019D-9733-4F64-9504-C29418F111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278" t="46492" r="7084" b="13273"/>
          <a:stretch/>
        </p:blipFill>
        <p:spPr>
          <a:xfrm>
            <a:off x="-132347" y="719997"/>
            <a:ext cx="3229557" cy="1285875"/>
          </a:xfrm>
          <a:prstGeom prst="rect">
            <a:avLst/>
          </a:prstGeom>
        </p:spPr>
      </p:pic>
      <p:sp>
        <p:nvSpPr>
          <p:cNvPr id="19" name="TextBox 18">
            <a:extLst>
              <a:ext uri="{FF2B5EF4-FFF2-40B4-BE49-F238E27FC236}">
                <a16:creationId xmlns:a16="http://schemas.microsoft.com/office/drawing/2014/main" id="{4B8F4A3C-E1BE-4DB5-B431-0453399572CF}"/>
              </a:ext>
            </a:extLst>
          </p:cNvPr>
          <p:cNvSpPr txBox="1"/>
          <p:nvPr/>
        </p:nvSpPr>
        <p:spPr>
          <a:xfrm>
            <a:off x="421665" y="1040650"/>
            <a:ext cx="5796000" cy="215444"/>
          </a:xfrm>
          <a:prstGeom prst="rect">
            <a:avLst/>
          </a:prstGeom>
          <a:solidFill>
            <a:srgbClr val="C46C6F"/>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FFFFFF"/>
                </a:solidFill>
                <a:effectLst/>
                <a:uLnTx/>
                <a:uFillTx/>
                <a:latin typeface="Arial"/>
                <a:ea typeface="+mn-ea"/>
                <a:cs typeface="+mn-cs"/>
              </a:rPr>
              <a:t>  CAREER PROSPECTS</a:t>
            </a:r>
          </a:p>
        </p:txBody>
      </p:sp>
      <p:sp>
        <p:nvSpPr>
          <p:cNvPr id="23" name="TextBox 22">
            <a:extLst>
              <a:ext uri="{FF2B5EF4-FFF2-40B4-BE49-F238E27FC236}">
                <a16:creationId xmlns:a16="http://schemas.microsoft.com/office/drawing/2014/main" id="{FFB512C8-A793-4670-BBF6-0A9F6E6FAC72}"/>
              </a:ext>
            </a:extLst>
          </p:cNvPr>
          <p:cNvSpPr txBox="1"/>
          <p:nvPr/>
        </p:nvSpPr>
        <p:spPr>
          <a:xfrm>
            <a:off x="434427" y="3045282"/>
            <a:ext cx="5783238" cy="215444"/>
          </a:xfrm>
          <a:prstGeom prst="rect">
            <a:avLst/>
          </a:prstGeom>
          <a:solidFill>
            <a:srgbClr val="3B98B7"/>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FFFFFF"/>
                </a:solidFill>
                <a:effectLst/>
                <a:uLnTx/>
                <a:uFillTx/>
                <a:latin typeface="Arial"/>
                <a:ea typeface="+mn-ea"/>
                <a:cs typeface="+mn-cs"/>
              </a:rPr>
              <a:t>  DEVELOPMENT AND TRAINING OPPORTUNITIES</a:t>
            </a:r>
          </a:p>
        </p:txBody>
      </p:sp>
      <p:sp>
        <p:nvSpPr>
          <p:cNvPr id="24" name="TextBox 23">
            <a:extLst>
              <a:ext uri="{FF2B5EF4-FFF2-40B4-BE49-F238E27FC236}">
                <a16:creationId xmlns:a16="http://schemas.microsoft.com/office/drawing/2014/main" id="{7F8D5D90-A8D4-406A-AEAC-9E872861F399}"/>
              </a:ext>
            </a:extLst>
          </p:cNvPr>
          <p:cNvSpPr txBox="1"/>
          <p:nvPr/>
        </p:nvSpPr>
        <p:spPr>
          <a:xfrm>
            <a:off x="6623283" y="1040650"/>
            <a:ext cx="5148000" cy="215444"/>
          </a:xfrm>
          <a:prstGeom prst="rect">
            <a:avLst/>
          </a:prstGeom>
          <a:solidFill>
            <a:srgbClr val="348476"/>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FFFFFF"/>
                </a:solidFill>
                <a:effectLst/>
                <a:uLnTx/>
                <a:uFillTx/>
                <a:latin typeface="Arial"/>
                <a:ea typeface="+mn-ea"/>
                <a:cs typeface="+mn-cs"/>
              </a:rPr>
              <a:t>  OVERSEAS EXPERIENCE</a:t>
            </a:r>
          </a:p>
        </p:txBody>
      </p:sp>
      <p:cxnSp>
        <p:nvCxnSpPr>
          <p:cNvPr id="10" name="Straight Connector 9">
            <a:extLst>
              <a:ext uri="{FF2B5EF4-FFF2-40B4-BE49-F238E27FC236}">
                <a16:creationId xmlns:a16="http://schemas.microsoft.com/office/drawing/2014/main" id="{C31E20B5-9921-877E-980A-07F50F17EBF5}"/>
              </a:ext>
            </a:extLst>
          </p:cNvPr>
          <p:cNvCxnSpPr/>
          <p:nvPr/>
        </p:nvCxnSpPr>
        <p:spPr>
          <a:xfrm>
            <a:off x="6425607" y="1040650"/>
            <a:ext cx="0" cy="489231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B37E5A3-3D37-22E0-E3DD-212B5B257A36}"/>
              </a:ext>
            </a:extLst>
          </p:cNvPr>
          <p:cNvSpPr/>
          <p:nvPr/>
        </p:nvSpPr>
        <p:spPr bwMode="ltGray">
          <a:xfrm>
            <a:off x="5486283" y="871252"/>
            <a:ext cx="550560" cy="550560"/>
          </a:xfrm>
          <a:prstGeom prst="ellipse">
            <a:avLst/>
          </a:prstGeom>
          <a:solidFill>
            <a:schemeClr val="bg1"/>
          </a:solidFill>
          <a:ln w="19050">
            <a:solidFill>
              <a:srgbClr val="C46C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DE7A5CA2-EAD2-DF7F-BCEF-2E81792434BB}"/>
              </a:ext>
            </a:extLst>
          </p:cNvPr>
          <p:cNvSpPr/>
          <p:nvPr/>
        </p:nvSpPr>
        <p:spPr bwMode="ltGray">
          <a:xfrm>
            <a:off x="5541407" y="2879143"/>
            <a:ext cx="550560" cy="550560"/>
          </a:xfrm>
          <a:prstGeom prst="ellipse">
            <a:avLst/>
          </a:prstGeom>
          <a:solidFill>
            <a:schemeClr val="bg1"/>
          </a:solidFill>
          <a:ln w="19050">
            <a:solidFill>
              <a:srgbClr val="3B98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EA607725-12E1-09D8-93E4-A37EF4BB4185}"/>
              </a:ext>
            </a:extLst>
          </p:cNvPr>
          <p:cNvSpPr/>
          <p:nvPr/>
        </p:nvSpPr>
        <p:spPr bwMode="ltGray">
          <a:xfrm>
            <a:off x="11053200" y="902674"/>
            <a:ext cx="550560" cy="550560"/>
          </a:xfrm>
          <a:prstGeom prst="ellipse">
            <a:avLst/>
          </a:prstGeom>
          <a:solidFill>
            <a:schemeClr val="bg1"/>
          </a:solidFill>
          <a:ln w="19050">
            <a:solidFill>
              <a:srgbClr val="348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5" name="Text Placeholder 6">
            <a:extLst>
              <a:ext uri="{FF2B5EF4-FFF2-40B4-BE49-F238E27FC236}">
                <a16:creationId xmlns:a16="http://schemas.microsoft.com/office/drawing/2014/main" id="{EE393722-EDD8-4A31-8805-625D2A8D8A0E}"/>
              </a:ext>
            </a:extLst>
          </p:cNvPr>
          <p:cNvSpPr txBox="1">
            <a:spLocks/>
          </p:cNvSpPr>
          <p:nvPr/>
        </p:nvSpPr>
        <p:spPr>
          <a:xfrm>
            <a:off x="421664" y="1115036"/>
            <a:ext cx="5350583" cy="427029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200" b="0" i="0" u="none" strike="noStrike" kern="1200" cap="none" spc="0" normalizeH="0" baseline="0" noProof="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NZ" sz="1200">
                <a:solidFill>
                  <a:srgbClr val="333333"/>
                </a:solidFill>
                <a:latin typeface="Arial"/>
              </a:rPr>
              <a:t>Over half of </a:t>
            </a:r>
            <a:r>
              <a:rPr kumimoji="0" lang="en-NZ" sz="1200" b="0" i="0" u="none" strike="noStrike" kern="1200" cap="none" spc="0" normalizeH="0" baseline="0" noProof="0">
                <a:ln>
                  <a:noFill/>
                </a:ln>
                <a:solidFill>
                  <a:srgbClr val="333333"/>
                </a:solidFill>
                <a:effectLst/>
                <a:uLnTx/>
                <a:uFillTx/>
                <a:latin typeface="Arial"/>
                <a:ea typeface="+mn-ea"/>
                <a:cs typeface="+mn-cs"/>
              </a:rPr>
              <a:t>creative professionals believe there are not enough opportunities for them to sustain their creative career in New Zealand. Those in the performing arts, and writers and literary artists are even more likely to feel there aren’t enough opportunities for them. In spite of this, four in five (81%) creative professionals are committed to their creative </a:t>
            </a:r>
            <a:r>
              <a:rPr lang="en-NZ" sz="1200">
                <a:solidFill>
                  <a:srgbClr val="333333"/>
                </a:solidFill>
                <a:latin typeface="Arial"/>
              </a:rPr>
              <a:t>careers</a:t>
            </a:r>
            <a:r>
              <a:rPr kumimoji="0" lang="en-NZ" sz="1200" b="0" i="0" u="none" strike="noStrike" kern="1200" cap="none" spc="0" normalizeH="0" baseline="0" noProof="0">
                <a:ln>
                  <a:noFill/>
                </a:ln>
                <a:solidFill>
                  <a:srgbClr val="333333"/>
                </a:solidFill>
                <a:effectLst/>
                <a:uLnTx/>
                <a:uFillTx/>
                <a:latin typeface="Arial"/>
                <a:ea typeface="+mn-ea"/>
                <a:cs typeface="+mn-cs"/>
              </a:rPr>
              <a:t>, believing they will still be in the sector in 5 years’ time. </a:t>
            </a:r>
            <a:endParaRPr kumimoji="0" lang="en-NZ" sz="1400" b="0" i="0" u="none" strike="noStrike" kern="1200" cap="none" spc="0" normalizeH="0" baseline="0" noProof="0">
              <a:ln>
                <a:noFill/>
              </a:ln>
              <a:solidFill>
                <a:srgbClr val="333333"/>
              </a:solidFill>
              <a:effectLst/>
              <a:uLnTx/>
              <a:uFillTx/>
              <a:latin typeface="Arial"/>
              <a:ea typeface="+mn-ea"/>
              <a:cs typeface="+mn-cs"/>
            </a:endParaRPr>
          </a:p>
        </p:txBody>
      </p:sp>
      <p:sp>
        <p:nvSpPr>
          <p:cNvPr id="2" name="Text Placeholder 6">
            <a:extLst>
              <a:ext uri="{FF2B5EF4-FFF2-40B4-BE49-F238E27FC236}">
                <a16:creationId xmlns:a16="http://schemas.microsoft.com/office/drawing/2014/main" id="{A1F8D393-AFA5-F84F-920B-E189F2EFF000}"/>
              </a:ext>
            </a:extLst>
          </p:cNvPr>
          <p:cNvSpPr txBox="1">
            <a:spLocks/>
          </p:cNvSpPr>
          <p:nvPr/>
        </p:nvSpPr>
        <p:spPr>
          <a:xfrm>
            <a:off x="421663" y="3344927"/>
            <a:ext cx="5215440" cy="20529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NZ" sz="1200">
                <a:solidFill>
                  <a:srgbClr val="333333"/>
                </a:solidFill>
                <a:latin typeface="Arial"/>
              </a:rPr>
              <a:t>Only a third of creative professionals believe there are enough training and development opportunities for them in New Zealand. Those who don’t believe there are enough opportunities would like to see more mentoring, workshops and higher education available to them. </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200" b="0" i="0" u="none" strike="noStrike" kern="1200" cap="none" spc="0" normalizeH="0" baseline="0" noProof="0">
                <a:ln>
                  <a:noFill/>
                </a:ln>
                <a:solidFill>
                  <a:srgbClr val="333333"/>
                </a:solidFill>
                <a:effectLst/>
                <a:uLnTx/>
                <a:uFillTx/>
                <a:latin typeface="Arial"/>
                <a:ea typeface="+mn-ea"/>
                <a:cs typeface="+mn-cs"/>
              </a:rPr>
              <a:t>Creative professionals would also like more support </a:t>
            </a:r>
            <a:r>
              <a:rPr lang="en-NZ" sz="1200">
                <a:solidFill>
                  <a:srgbClr val="333333"/>
                </a:solidFill>
                <a:latin typeface="Arial"/>
              </a:rPr>
              <a:t>to develop their business skills. They are most likely to mention marketing (39%) and business management (35%) as key areas for development.</a:t>
            </a:r>
            <a:endParaRPr kumimoji="0" lang="en-NZ" sz="1400" b="0" i="0" u="none" strike="noStrike" kern="1200" cap="none" spc="0" normalizeH="0" baseline="0" noProof="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NZ" sz="1400" b="0" i="0" u="none" strike="noStrike" kern="1200" cap="none" spc="0" normalizeH="0" baseline="0" noProof="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NZ" sz="1400" b="0" i="0" u="none" strike="noStrike" kern="1200" cap="none" spc="0" normalizeH="0" baseline="0" noProof="0">
              <a:ln>
                <a:noFill/>
              </a:ln>
              <a:solidFill>
                <a:srgbClr val="333333"/>
              </a:solidFill>
              <a:effectLst/>
              <a:uLnTx/>
              <a:uFillTx/>
              <a:latin typeface="Arial"/>
              <a:ea typeface="+mn-ea"/>
              <a:cs typeface="+mn-cs"/>
            </a:endParaRPr>
          </a:p>
        </p:txBody>
      </p:sp>
      <p:sp>
        <p:nvSpPr>
          <p:cNvPr id="4" name="Text Placeholder 6">
            <a:extLst>
              <a:ext uri="{FF2B5EF4-FFF2-40B4-BE49-F238E27FC236}">
                <a16:creationId xmlns:a16="http://schemas.microsoft.com/office/drawing/2014/main" id="{1AF458E6-32B0-66A7-E50A-8C89B76DC120}"/>
              </a:ext>
            </a:extLst>
          </p:cNvPr>
          <p:cNvSpPr txBox="1">
            <a:spLocks/>
          </p:cNvSpPr>
          <p:nvPr/>
        </p:nvSpPr>
        <p:spPr>
          <a:xfrm>
            <a:off x="6538064" y="1442880"/>
            <a:ext cx="5423959" cy="20529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NZ" sz="1200">
                <a:solidFill>
                  <a:srgbClr val="333333"/>
                </a:solidFill>
                <a:latin typeface="Arial"/>
              </a:rPr>
              <a:t>Fifty-three percent of creative professionals believe it is necessary to learn from, or work with, overseas-based creative professionals to sustain their career. Although older creative professionals are less likely than average to believe this.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NZ" sz="1200">
                <a:solidFill>
                  <a:srgbClr val="333333"/>
                </a:solidFill>
                <a:latin typeface="Arial"/>
              </a:rPr>
              <a:t>In total, two thirds of creative professionals have spent time collaborating with overseas creatives to sustain their career. This includes both spending time overseas (44%) and online (34%). The top three benefits of doing this are more experience, new contacts, and new ideas and inspiration.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NZ" sz="1400" b="0" i="0" u="none" strike="noStrike" kern="1200" cap="none" spc="0" normalizeH="0" baseline="0" noProof="0">
              <a:ln>
                <a:noFill/>
              </a:ln>
              <a:solidFill>
                <a:srgbClr val="333333"/>
              </a:solidFill>
              <a:effectLst/>
              <a:uLnTx/>
              <a:uFillTx/>
              <a:latin typeface="Arial"/>
              <a:ea typeface="+mn-ea"/>
              <a:cs typeface="+mn-cs"/>
            </a:endParaRPr>
          </a:p>
        </p:txBody>
      </p:sp>
      <p:pic>
        <p:nvPicPr>
          <p:cNvPr id="5" name="Graphic 4">
            <a:extLst>
              <a:ext uri="{FF2B5EF4-FFF2-40B4-BE49-F238E27FC236}">
                <a16:creationId xmlns:a16="http://schemas.microsoft.com/office/drawing/2014/main" id="{3AA79DB5-06FC-042B-1F27-D53AE983A9A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7087" y="885072"/>
            <a:ext cx="482836" cy="482836"/>
          </a:xfrm>
          <a:prstGeom prst="rect">
            <a:avLst/>
          </a:prstGeom>
        </p:spPr>
      </p:pic>
      <p:pic>
        <p:nvPicPr>
          <p:cNvPr id="8" name="Graphic 7">
            <a:extLst>
              <a:ext uri="{FF2B5EF4-FFF2-40B4-BE49-F238E27FC236}">
                <a16:creationId xmlns:a16="http://schemas.microsoft.com/office/drawing/2014/main" id="{24CDFA97-8F69-1C8D-6787-819EE741B24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37102" y="2979169"/>
            <a:ext cx="369117" cy="369117"/>
          </a:xfrm>
          <a:prstGeom prst="rect">
            <a:avLst/>
          </a:prstGeom>
        </p:spPr>
      </p:pic>
      <p:pic>
        <p:nvPicPr>
          <p:cNvPr id="26" name="Graphic 25">
            <a:extLst>
              <a:ext uri="{FF2B5EF4-FFF2-40B4-BE49-F238E27FC236}">
                <a16:creationId xmlns:a16="http://schemas.microsoft.com/office/drawing/2014/main" id="{2A7CDE07-14E4-EE64-8379-AD104496062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144269" y="984936"/>
            <a:ext cx="405642" cy="405642"/>
          </a:xfrm>
          <a:prstGeom prst="rect">
            <a:avLst/>
          </a:prstGeom>
        </p:spPr>
      </p:pic>
      <p:sp>
        <p:nvSpPr>
          <p:cNvPr id="9" name="Slide Number Placeholder 8">
            <a:extLst>
              <a:ext uri="{FF2B5EF4-FFF2-40B4-BE49-F238E27FC236}">
                <a16:creationId xmlns:a16="http://schemas.microsoft.com/office/drawing/2014/main" id="{39364A64-6E84-226B-B7BE-573AA255AEF8}"/>
              </a:ext>
            </a:extLst>
          </p:cNvPr>
          <p:cNvSpPr>
            <a:spLocks noGrp="1"/>
          </p:cNvSpPr>
          <p:nvPr>
            <p:ph type="sldNum" sz="quarter" idx="10"/>
          </p:nvPr>
        </p:nvSpPr>
        <p:spPr/>
        <p:txBody>
          <a:bodyPr/>
          <a:lstStyle/>
          <a:p>
            <a:fld id="{4034BEE3-566C-4068-A777-C3A4762E861B}" type="slidenum">
              <a:rPr lang="en-GB" smtClean="0"/>
              <a:pPr/>
              <a:t>39</a:t>
            </a:fld>
            <a:endParaRPr lang="en-GB"/>
          </a:p>
        </p:txBody>
      </p:sp>
    </p:spTree>
    <p:extLst>
      <p:ext uri="{BB962C8B-B14F-4D97-AF65-F5344CB8AC3E}">
        <p14:creationId xmlns:p14="http://schemas.microsoft.com/office/powerpoint/2010/main" val="357785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B52AD9-17F1-4BFF-802E-8C28CB3E3239}"/>
              </a:ext>
            </a:extLst>
          </p:cNvPr>
          <p:cNvSpPr>
            <a:spLocks noGrp="1"/>
          </p:cNvSpPr>
          <p:nvPr>
            <p:ph type="title"/>
          </p:nvPr>
        </p:nvSpPr>
        <p:spPr>
          <a:xfrm>
            <a:off x="359999" y="219815"/>
            <a:ext cx="4167613" cy="403200"/>
          </a:xfrm>
        </p:spPr>
        <p:txBody>
          <a:bodyPr/>
          <a:lstStyle/>
          <a:p>
            <a:r>
              <a:rPr lang="en-NZ" dirty="0"/>
              <a:t>Background and </a:t>
            </a:r>
            <a:br>
              <a:rPr lang="en-NZ" dirty="0"/>
            </a:br>
            <a:r>
              <a:rPr lang="en-NZ" dirty="0"/>
              <a:t>objectives of the research</a:t>
            </a:r>
          </a:p>
        </p:txBody>
      </p:sp>
      <p:sp>
        <p:nvSpPr>
          <p:cNvPr id="7" name="Text Placeholder 6">
            <a:extLst>
              <a:ext uri="{FF2B5EF4-FFF2-40B4-BE49-F238E27FC236}">
                <a16:creationId xmlns:a16="http://schemas.microsoft.com/office/drawing/2014/main" id="{6BB0914E-12C8-4CD1-A30A-35DB13301C00}"/>
              </a:ext>
            </a:extLst>
          </p:cNvPr>
          <p:cNvSpPr>
            <a:spLocks noGrp="1"/>
          </p:cNvSpPr>
          <p:nvPr>
            <p:ph type="body" sz="quarter" idx="4294967295"/>
          </p:nvPr>
        </p:nvSpPr>
        <p:spPr>
          <a:xfrm>
            <a:off x="360000" y="1297176"/>
            <a:ext cx="5259565" cy="2211388"/>
          </a:xfrm>
        </p:spPr>
        <p:txBody>
          <a:bodyPr/>
          <a:lstStyle/>
          <a:p>
            <a:pPr>
              <a:spcBef>
                <a:spcPts val="600"/>
              </a:spcBef>
              <a:spcAft>
                <a:spcPts val="600"/>
              </a:spcAft>
            </a:pPr>
            <a:r>
              <a:rPr lang="en-NZ" sz="1200" dirty="0">
                <a:solidFill>
                  <a:srgbClr val="000000"/>
                </a:solidFill>
              </a:rPr>
              <a:t>Creative New Zealand and NZ On Air jointly commissioned Kantar Public to conduct research into the sustainability of careers in the creative sector, and opportunities to better support creative professionals in their careers. </a:t>
            </a:r>
            <a:r>
              <a:rPr lang="en-NZ" sz="1200" dirty="0"/>
              <a:t>This research was last carried out in late 2018, and the current report represents an updated snapshot of the sector. </a:t>
            </a:r>
          </a:p>
          <a:p>
            <a:pPr>
              <a:spcBef>
                <a:spcPts val="600"/>
              </a:spcBef>
              <a:spcAft>
                <a:spcPts val="1200"/>
              </a:spcAft>
            </a:pPr>
            <a:r>
              <a:rPr lang="en-NZ" sz="1200" dirty="0"/>
              <a:t>The 2022 findings are not compared to those findings in the </a:t>
            </a:r>
            <a:r>
              <a:rPr lang="en-NZ" sz="1200" dirty="0">
                <a:hlinkClick r:id="rId2"/>
              </a:rPr>
              <a:t>2019 report</a:t>
            </a:r>
            <a:r>
              <a:rPr lang="en-NZ" sz="1200" dirty="0"/>
              <a:t>. This is because the sample composition differs somewhat between the two years, with a more experienced group of professionals responding to the survey this year. Differences in sample composition mean we can not be sure whether changes observed between the two years are real, or because we are talking to two slightly different groups of creative professionals. </a:t>
            </a:r>
            <a:endParaRPr lang="en-NZ" sz="1200" b="1" dirty="0">
              <a:solidFill>
                <a:srgbClr val="000000"/>
              </a:solidFill>
            </a:endParaRPr>
          </a:p>
          <a:p>
            <a:pPr>
              <a:spcBef>
                <a:spcPts val="600"/>
              </a:spcBef>
              <a:spcAft>
                <a:spcPts val="1200"/>
              </a:spcAft>
            </a:pPr>
            <a:r>
              <a:rPr lang="en-NZ" sz="1200" b="1" dirty="0">
                <a:solidFill>
                  <a:srgbClr val="000000"/>
                </a:solidFill>
              </a:rPr>
              <a:t>What do we mean by Creative Professionals?</a:t>
            </a:r>
          </a:p>
          <a:p>
            <a:pPr>
              <a:spcBef>
                <a:spcPts val="600"/>
              </a:spcBef>
              <a:spcAft>
                <a:spcPts val="1200"/>
              </a:spcAft>
            </a:pPr>
            <a:r>
              <a:rPr lang="en-NZ" sz="1200" dirty="0">
                <a:solidFill>
                  <a:srgbClr val="000000"/>
                </a:solidFill>
              </a:rPr>
              <a:t>Creative professionals have been defined in the research as those aged 16 plus, who earned at least some income from their creative work in the financial year ending 31st March 2022. </a:t>
            </a:r>
          </a:p>
          <a:p>
            <a:pPr>
              <a:spcBef>
                <a:spcPts val="600"/>
              </a:spcBef>
              <a:spcAft>
                <a:spcPts val="1200"/>
              </a:spcAft>
            </a:pPr>
            <a:r>
              <a:rPr lang="en-NZ" sz="1200" dirty="0">
                <a:solidFill>
                  <a:srgbClr val="000000"/>
                </a:solidFill>
              </a:rPr>
              <a:t>Creative professionals working in the following creative sectors were included in the research: craft and object arts, community arts, literary arts, media production, music and sound, ngā </a:t>
            </a:r>
            <a:r>
              <a:rPr lang="en-NZ" sz="1200" dirty="0" err="1">
                <a:solidFill>
                  <a:srgbClr val="000000"/>
                </a:solidFill>
              </a:rPr>
              <a:t>toi</a:t>
            </a:r>
            <a:r>
              <a:rPr lang="en-NZ" sz="1200" dirty="0">
                <a:solidFill>
                  <a:srgbClr val="000000"/>
                </a:solidFill>
              </a:rPr>
              <a:t> Māori, Pacific arts, performing arts, video game development, and visual arts. Please see Glossary for a list of roles included under each profession. </a:t>
            </a: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a:p>
            <a:pPr>
              <a:spcBef>
                <a:spcPts val="600"/>
              </a:spcBef>
              <a:spcAft>
                <a:spcPts val="1200"/>
              </a:spcAft>
            </a:pPr>
            <a:endParaRPr lang="en-NZ" sz="1200" dirty="0">
              <a:solidFill>
                <a:srgbClr val="000000"/>
              </a:solidFill>
            </a:endParaRPr>
          </a:p>
        </p:txBody>
      </p:sp>
      <p:sp>
        <p:nvSpPr>
          <p:cNvPr id="3" name="Rectangle 2">
            <a:extLst>
              <a:ext uri="{FF2B5EF4-FFF2-40B4-BE49-F238E27FC236}">
                <a16:creationId xmlns:a16="http://schemas.microsoft.com/office/drawing/2014/main" id="{36ED5809-BCC1-8B3B-301A-CE44629F8429}"/>
              </a:ext>
            </a:extLst>
          </p:cNvPr>
          <p:cNvSpPr/>
          <p:nvPr/>
        </p:nvSpPr>
        <p:spPr bwMode="ltGray">
          <a:xfrm>
            <a:off x="7115175" y="304800"/>
            <a:ext cx="4711699" cy="5629275"/>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600" b="0">
                <a:solidFill>
                  <a:schemeClr val="bg1"/>
                </a:solidFill>
              </a:rPr>
              <a:t>PICTURE</a:t>
            </a:r>
          </a:p>
        </p:txBody>
      </p:sp>
      <p:pic>
        <p:nvPicPr>
          <p:cNvPr id="9" name="Picture 8" descr="A person painting a picture&#10;&#10;Description automatically generated with medium confidence">
            <a:extLst>
              <a:ext uri="{FF2B5EF4-FFF2-40B4-BE49-F238E27FC236}">
                <a16:creationId xmlns:a16="http://schemas.microsoft.com/office/drawing/2014/main" id="{86433360-1109-ABA1-D6E8-68EA32F76B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211" r="17826"/>
          <a:stretch/>
        </p:blipFill>
        <p:spPr>
          <a:xfrm>
            <a:off x="6090872" y="219815"/>
            <a:ext cx="5736001" cy="5714260"/>
          </a:xfrm>
          <a:prstGeom prst="rect">
            <a:avLst/>
          </a:prstGeom>
        </p:spPr>
      </p:pic>
      <p:sp>
        <p:nvSpPr>
          <p:cNvPr id="5" name="Slide Number Placeholder 4">
            <a:extLst>
              <a:ext uri="{FF2B5EF4-FFF2-40B4-BE49-F238E27FC236}">
                <a16:creationId xmlns:a16="http://schemas.microsoft.com/office/drawing/2014/main" id="{E8832D52-509C-90DC-B5BF-CB4701809BB8}"/>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191605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ed&#10;&#10;Description automatically generated">
            <a:extLst>
              <a:ext uri="{FF2B5EF4-FFF2-40B4-BE49-F238E27FC236}">
                <a16:creationId xmlns:a16="http://schemas.microsoft.com/office/drawing/2014/main" id="{AE8D1A1B-FEF6-4080-22CC-690A1C667C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6118" y="0"/>
            <a:ext cx="10285882" cy="6858000"/>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0" y="-1"/>
            <a:ext cx="12192000" cy="6858001"/>
          </a:xfrm>
          <a:prstGeom prst="rect">
            <a:avLst/>
          </a:prstGeom>
          <a:gradFill>
            <a:gsLst>
              <a:gs pos="29000">
                <a:srgbClr val="C46C6F"/>
              </a:gs>
              <a:gs pos="79000">
                <a:srgbClr val="C46C6F">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chemeClr val="bg1">
              <a:alpha val="5098"/>
            </a:scheme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p:txBody>
          <a:bodyPr/>
          <a:lstStyle/>
          <a:p>
            <a:r>
              <a:rPr lang="en-NZ"/>
              <a:t>Career prospects</a:t>
            </a: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p:txBody>
          <a:bodyPr/>
          <a:lstStyle/>
          <a:p>
            <a:r>
              <a:rPr lang="en-NZ"/>
              <a:t>8</a:t>
            </a:r>
            <a:endParaRPr lang="en-NZ" dirty="0"/>
          </a:p>
        </p:txBody>
      </p:sp>
      <p:cxnSp>
        <p:nvCxnSpPr>
          <p:cNvPr id="2" name="Straight Connector 1">
            <a:extLst>
              <a:ext uri="{FF2B5EF4-FFF2-40B4-BE49-F238E27FC236}">
                <a16:creationId xmlns:a16="http://schemas.microsoft.com/office/drawing/2014/main" id="{FE0889C9-A2C8-14BF-80B6-171E7CC2F50B}"/>
              </a:ext>
            </a:extLst>
          </p:cNvPr>
          <p:cNvCxnSpPr>
            <a:cxnSpLocks/>
          </p:cNvCxnSpPr>
          <p:nvPr/>
        </p:nvCxnSpPr>
        <p:spPr>
          <a:xfrm>
            <a:off x="359999" y="3076227"/>
            <a:ext cx="1008743"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8E60989D-BC4C-7BA8-6174-4B810A61C9F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3973" y="3990094"/>
            <a:ext cx="1777409" cy="1777409"/>
          </a:xfrm>
          <a:prstGeom prst="rect">
            <a:avLst/>
          </a:prstGeom>
        </p:spPr>
      </p:pic>
    </p:spTree>
    <p:extLst>
      <p:ext uri="{BB962C8B-B14F-4D97-AF65-F5344CB8AC3E}">
        <p14:creationId xmlns:p14="http://schemas.microsoft.com/office/powerpoint/2010/main" val="39023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9FDD46-B8E2-219B-197E-B9D6938DF272}"/>
              </a:ext>
            </a:extLst>
          </p:cNvPr>
          <p:cNvSpPr/>
          <p:nvPr/>
        </p:nvSpPr>
        <p:spPr>
          <a:xfrm>
            <a:off x="359999" y="875600"/>
            <a:ext cx="11466876" cy="549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graphicFrame>
        <p:nvGraphicFramePr>
          <p:cNvPr id="5" name="Chart 4">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4064861091"/>
              </p:ext>
            </p:extLst>
          </p:nvPr>
        </p:nvGraphicFramePr>
        <p:xfrm>
          <a:off x="310866" y="992430"/>
          <a:ext cx="11607584"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Perceived sustainability of creative careers in New Zealand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a:t>Over half (55%) of creative professionals believe there are not enough opportunities available for them to sustain their creative career in New Zealand. Those becoming established in their career are more likely than average to say there are not enough opportunities.</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383353" y="6253199"/>
            <a:ext cx="5961063" cy="252413"/>
          </a:xfrm>
        </p:spPr>
        <p:txBody>
          <a:bodyPr/>
          <a:lstStyle/>
          <a:p>
            <a:pPr>
              <a:spcBef>
                <a:spcPts val="0"/>
              </a:spcBef>
            </a:pPr>
            <a:r>
              <a:rPr lang="en-NZ" sz="800"/>
              <a:t>NOTE: PCO stands for principal creative occupation, see ‘notes to reader’ on slide 5 for further explanation </a:t>
            </a:r>
          </a:p>
          <a:p>
            <a:pPr>
              <a:spcBef>
                <a:spcPts val="0"/>
              </a:spcBef>
            </a:pPr>
            <a:r>
              <a:rPr lang="en-NZ" sz="800"/>
              <a:t>Source: B8. How much do you agree or disagree that there are sufficient opportunities for you to sustain a career in New Zealand as a [PCO]?</a:t>
            </a:r>
            <a:br>
              <a:rPr lang="en-NZ" sz="800"/>
            </a:br>
            <a:r>
              <a:rPr lang="en-NZ" sz="800"/>
              <a:t>Base: Total (n=603). </a:t>
            </a:r>
          </a:p>
        </p:txBody>
      </p:sp>
      <p:sp>
        <p:nvSpPr>
          <p:cNvPr id="85" name="Rectangle 84">
            <a:extLst>
              <a:ext uri="{FF2B5EF4-FFF2-40B4-BE49-F238E27FC236}">
                <a16:creationId xmlns:a16="http://schemas.microsoft.com/office/drawing/2014/main" id="{EC580F7A-F80A-46DC-B479-B20F5CE84922}"/>
              </a:ext>
            </a:extLst>
          </p:cNvPr>
          <p:cNvSpPr/>
          <p:nvPr/>
        </p:nvSpPr>
        <p:spPr>
          <a:xfrm>
            <a:off x="6541403" y="3464063"/>
            <a:ext cx="5062769" cy="2118740"/>
          </a:xfrm>
          <a:prstGeom prst="rect">
            <a:avLst/>
          </a:prstGeom>
          <a:solidFill>
            <a:schemeClr val="bg1">
              <a:lumMod val="95000"/>
            </a:schemeClr>
          </a:solidFill>
          <a:ln>
            <a:solidFill>
              <a:srgbClr val="348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t" anchorCtr="0" forceAA="0" compatLnSpc="1">
            <a:prstTxWarp prst="textNoShape">
              <a:avLst/>
            </a:prstTxWarp>
            <a:noAutofit/>
          </a:bodyPr>
          <a:lstStyle/>
          <a:p>
            <a:pPr marL="14288"/>
            <a:r>
              <a:rPr lang="en-NZ" sz="1200" b="1" dirty="0">
                <a:solidFill>
                  <a:schemeClr val="tx1"/>
                </a:solidFill>
              </a:rPr>
              <a:t>More likely than average (26%) to agree with the statement ‘there are sufficient opportunities for you to sustain a career in New Zealand’:</a:t>
            </a:r>
          </a:p>
          <a:p>
            <a:pPr marL="14288"/>
            <a:r>
              <a:rPr lang="en-NZ" sz="1200" dirty="0">
                <a:solidFill>
                  <a:schemeClr val="tx1"/>
                </a:solidFill>
              </a:rPr>
              <a:t> </a:t>
            </a:r>
          </a:p>
          <a:p>
            <a:pPr marL="185738" indent="-171450">
              <a:buFont typeface="Arial" panose="020B0604020202020204" pitchFamily="34" charset="0"/>
              <a:buChar char="•"/>
            </a:pPr>
            <a:r>
              <a:rPr lang="mi-NZ" sz="1200" dirty="0" err="1">
                <a:solidFill>
                  <a:schemeClr val="tx1"/>
                </a:solidFill>
              </a:rPr>
              <a:t>Living</a:t>
            </a:r>
            <a:r>
              <a:rPr lang="mi-NZ" sz="1200" dirty="0">
                <a:solidFill>
                  <a:schemeClr val="tx1"/>
                </a:solidFill>
              </a:rPr>
              <a:t> </a:t>
            </a:r>
            <a:r>
              <a:rPr lang="mi-NZ" sz="1200" dirty="0" err="1">
                <a:solidFill>
                  <a:schemeClr val="tx1"/>
                </a:solidFill>
              </a:rPr>
              <a:t>comfortably</a:t>
            </a:r>
            <a:r>
              <a:rPr lang="mi-NZ" sz="1200" dirty="0">
                <a:solidFill>
                  <a:schemeClr val="tx1"/>
                </a:solidFill>
              </a:rPr>
              <a:t> </a:t>
            </a:r>
            <a:r>
              <a:rPr lang="mi-NZ" sz="1200" dirty="0" err="1">
                <a:solidFill>
                  <a:schemeClr val="tx1"/>
                </a:solidFill>
              </a:rPr>
              <a:t>on</a:t>
            </a:r>
            <a:r>
              <a:rPr lang="mi-NZ" sz="1200" dirty="0">
                <a:solidFill>
                  <a:schemeClr val="tx1"/>
                </a:solidFill>
              </a:rPr>
              <a:t> </a:t>
            </a:r>
            <a:r>
              <a:rPr lang="mi-NZ" sz="1200" dirty="0" err="1">
                <a:solidFill>
                  <a:schemeClr val="tx1"/>
                </a:solidFill>
              </a:rPr>
              <a:t>present</a:t>
            </a:r>
            <a:r>
              <a:rPr lang="mi-NZ" sz="1200" dirty="0">
                <a:solidFill>
                  <a:schemeClr val="tx1"/>
                </a:solidFill>
              </a:rPr>
              <a:t> </a:t>
            </a:r>
            <a:r>
              <a:rPr lang="mi-NZ" sz="1200" dirty="0" err="1">
                <a:solidFill>
                  <a:schemeClr val="tx1"/>
                </a:solidFill>
              </a:rPr>
              <a:t>income</a:t>
            </a:r>
            <a:r>
              <a:rPr lang="mi-NZ" sz="1200" dirty="0">
                <a:solidFill>
                  <a:schemeClr val="tx1"/>
                </a:solidFill>
              </a:rPr>
              <a:t> (40%)</a:t>
            </a:r>
          </a:p>
          <a:p>
            <a:pPr marL="185738" indent="-171450">
              <a:buFont typeface="Arial" panose="020B0604020202020204" pitchFamily="34" charset="0"/>
              <a:buChar char="•"/>
            </a:pPr>
            <a:r>
              <a:rPr lang="mi-NZ" sz="1200" dirty="0" err="1">
                <a:solidFill>
                  <a:schemeClr val="tx1"/>
                </a:solidFill>
              </a:rPr>
              <a:t>Satisfied</a:t>
            </a:r>
            <a:r>
              <a:rPr lang="mi-NZ" sz="1200" dirty="0">
                <a:solidFill>
                  <a:schemeClr val="tx1"/>
                </a:solidFill>
              </a:rPr>
              <a:t> </a:t>
            </a:r>
            <a:r>
              <a:rPr lang="mi-NZ" sz="1200" dirty="0" err="1">
                <a:solidFill>
                  <a:schemeClr val="tx1"/>
                </a:solidFill>
              </a:rPr>
              <a:t>with</a:t>
            </a:r>
            <a:r>
              <a:rPr lang="mi-NZ" sz="1200" dirty="0">
                <a:solidFill>
                  <a:schemeClr val="tx1"/>
                </a:solidFill>
              </a:rPr>
              <a:t> </a:t>
            </a:r>
            <a:r>
              <a:rPr lang="mi-NZ" sz="1200" dirty="0" err="1">
                <a:solidFill>
                  <a:schemeClr val="tx1"/>
                </a:solidFill>
              </a:rPr>
              <a:t>creative</a:t>
            </a:r>
            <a:r>
              <a:rPr lang="mi-NZ" sz="1200" dirty="0">
                <a:solidFill>
                  <a:schemeClr val="tx1"/>
                </a:solidFill>
              </a:rPr>
              <a:t> </a:t>
            </a:r>
            <a:r>
              <a:rPr lang="mi-NZ" sz="1200" dirty="0" err="1">
                <a:solidFill>
                  <a:schemeClr val="tx1"/>
                </a:solidFill>
              </a:rPr>
              <a:t>career</a:t>
            </a:r>
            <a:r>
              <a:rPr lang="mi-NZ" sz="1200" dirty="0">
                <a:solidFill>
                  <a:schemeClr val="tx1"/>
                </a:solidFill>
              </a:rPr>
              <a:t> (40%)</a:t>
            </a:r>
          </a:p>
          <a:p>
            <a:pPr marL="185738" indent="-171450">
              <a:buFont typeface="Arial" panose="020B0604020202020204" pitchFamily="34" charset="0"/>
              <a:buChar char="•"/>
            </a:pPr>
            <a:r>
              <a:rPr lang="mi-NZ" sz="1200" dirty="0" err="1">
                <a:solidFill>
                  <a:schemeClr val="tx1"/>
                </a:solidFill>
              </a:rPr>
              <a:t>Working</a:t>
            </a:r>
            <a:r>
              <a:rPr lang="mi-NZ" sz="1200" dirty="0">
                <a:solidFill>
                  <a:schemeClr val="tx1"/>
                </a:solidFill>
              </a:rPr>
              <a:t> </a:t>
            </a:r>
            <a:r>
              <a:rPr lang="mi-NZ" sz="1200" dirty="0" err="1">
                <a:solidFill>
                  <a:schemeClr val="tx1"/>
                </a:solidFill>
              </a:rPr>
              <a:t>inside</a:t>
            </a:r>
            <a:r>
              <a:rPr lang="mi-NZ" sz="1200" dirty="0">
                <a:solidFill>
                  <a:schemeClr val="tx1"/>
                </a:solidFill>
              </a:rPr>
              <a:t> </a:t>
            </a:r>
            <a:r>
              <a:rPr lang="mi-NZ" sz="1200" dirty="0" err="1">
                <a:solidFill>
                  <a:schemeClr val="tx1"/>
                </a:solidFill>
              </a:rPr>
              <a:t>creative</a:t>
            </a:r>
            <a:r>
              <a:rPr lang="mi-NZ" sz="1200" dirty="0">
                <a:solidFill>
                  <a:schemeClr val="tx1"/>
                </a:solidFill>
              </a:rPr>
              <a:t> </a:t>
            </a:r>
            <a:r>
              <a:rPr lang="mi-NZ" sz="1200" dirty="0" err="1">
                <a:solidFill>
                  <a:schemeClr val="tx1"/>
                </a:solidFill>
              </a:rPr>
              <a:t>sector</a:t>
            </a:r>
            <a:r>
              <a:rPr lang="mi-NZ" sz="1200" dirty="0">
                <a:solidFill>
                  <a:schemeClr val="tx1"/>
                </a:solidFill>
              </a:rPr>
              <a:t> </a:t>
            </a:r>
            <a:r>
              <a:rPr lang="mi-NZ" sz="1200" dirty="0" err="1">
                <a:solidFill>
                  <a:schemeClr val="tx1"/>
                </a:solidFill>
              </a:rPr>
              <a:t>only</a:t>
            </a:r>
            <a:r>
              <a:rPr lang="mi-NZ" sz="1200" dirty="0">
                <a:solidFill>
                  <a:schemeClr val="tx1"/>
                </a:solidFill>
              </a:rPr>
              <a:t> (35%)</a:t>
            </a:r>
          </a:p>
          <a:p>
            <a:pPr marL="185738" indent="-171450">
              <a:buFont typeface="Arial" panose="020B0604020202020204" pitchFamily="34" charset="0"/>
              <a:buChar char="•"/>
            </a:pPr>
            <a:r>
              <a:rPr lang="mi-NZ" sz="1200" dirty="0" err="1">
                <a:solidFill>
                  <a:schemeClr val="tx1"/>
                </a:solidFill>
              </a:rPr>
              <a:t>Not</a:t>
            </a:r>
            <a:r>
              <a:rPr lang="mi-NZ" sz="1200" dirty="0">
                <a:solidFill>
                  <a:schemeClr val="tx1"/>
                </a:solidFill>
              </a:rPr>
              <a:t> </a:t>
            </a:r>
            <a:r>
              <a:rPr lang="mi-NZ" sz="1200" dirty="0" err="1">
                <a:solidFill>
                  <a:schemeClr val="tx1"/>
                </a:solidFill>
              </a:rPr>
              <a:t>part</a:t>
            </a:r>
            <a:r>
              <a:rPr lang="mi-NZ" sz="1200" dirty="0">
                <a:solidFill>
                  <a:schemeClr val="tx1"/>
                </a:solidFill>
              </a:rPr>
              <a:t> of </a:t>
            </a:r>
            <a:r>
              <a:rPr lang="mi-NZ" sz="1200" dirty="0" err="1">
                <a:solidFill>
                  <a:schemeClr val="tx1"/>
                </a:solidFill>
              </a:rPr>
              <a:t>gig</a:t>
            </a:r>
            <a:r>
              <a:rPr lang="mi-NZ" sz="1200" dirty="0">
                <a:solidFill>
                  <a:schemeClr val="tx1"/>
                </a:solidFill>
              </a:rPr>
              <a:t> </a:t>
            </a:r>
            <a:r>
              <a:rPr lang="mi-NZ" sz="1200" dirty="0" err="1">
                <a:solidFill>
                  <a:schemeClr val="tx1"/>
                </a:solidFill>
              </a:rPr>
              <a:t>economy</a:t>
            </a:r>
            <a:r>
              <a:rPr lang="mi-NZ" sz="1200" dirty="0">
                <a:solidFill>
                  <a:schemeClr val="tx1"/>
                </a:solidFill>
              </a:rPr>
              <a:t> (33%)</a:t>
            </a:r>
          </a:p>
          <a:p>
            <a:pPr marL="185738" indent="-171450">
              <a:buFont typeface="Arial" panose="020B0604020202020204" pitchFamily="34" charset="0"/>
              <a:buChar char="•"/>
            </a:pPr>
            <a:r>
              <a:rPr lang="mi-NZ" sz="1200" dirty="0" err="1">
                <a:solidFill>
                  <a:schemeClr val="tx1"/>
                </a:solidFill>
              </a:rPr>
              <a:t>Established</a:t>
            </a:r>
            <a:r>
              <a:rPr lang="mi-NZ" sz="1200" dirty="0">
                <a:solidFill>
                  <a:schemeClr val="tx1"/>
                </a:solidFill>
              </a:rPr>
              <a:t> </a:t>
            </a:r>
            <a:r>
              <a:rPr lang="mi-NZ" sz="1200" dirty="0" err="1">
                <a:solidFill>
                  <a:schemeClr val="tx1"/>
                </a:solidFill>
              </a:rPr>
              <a:t>in</a:t>
            </a:r>
            <a:r>
              <a:rPr lang="mi-NZ" sz="1200" dirty="0">
                <a:solidFill>
                  <a:schemeClr val="tx1"/>
                </a:solidFill>
              </a:rPr>
              <a:t> </a:t>
            </a:r>
            <a:r>
              <a:rPr lang="mi-NZ" sz="1200" dirty="0" err="1">
                <a:solidFill>
                  <a:schemeClr val="tx1"/>
                </a:solidFill>
              </a:rPr>
              <a:t>creative</a:t>
            </a:r>
            <a:r>
              <a:rPr lang="mi-NZ" sz="1200" dirty="0">
                <a:solidFill>
                  <a:schemeClr val="tx1"/>
                </a:solidFill>
              </a:rPr>
              <a:t> </a:t>
            </a:r>
            <a:r>
              <a:rPr lang="mi-NZ" sz="1200" dirty="0" err="1">
                <a:solidFill>
                  <a:schemeClr val="tx1"/>
                </a:solidFill>
              </a:rPr>
              <a:t>career</a:t>
            </a:r>
            <a:r>
              <a:rPr lang="mi-NZ" sz="1200" dirty="0">
                <a:solidFill>
                  <a:schemeClr val="tx1"/>
                </a:solidFill>
              </a:rPr>
              <a:t> (31%)</a:t>
            </a:r>
          </a:p>
          <a:p>
            <a:pPr marL="185738" indent="-171450">
              <a:buFont typeface="Arial" panose="020B0604020202020204" pitchFamily="34" charset="0"/>
              <a:buChar char="•"/>
            </a:pPr>
            <a:r>
              <a:rPr lang="mi-NZ" sz="1200" dirty="0" err="1">
                <a:solidFill>
                  <a:schemeClr val="tx1"/>
                </a:solidFill>
              </a:rPr>
              <a:t>Committed</a:t>
            </a:r>
            <a:r>
              <a:rPr lang="mi-NZ" sz="1200" dirty="0">
                <a:solidFill>
                  <a:schemeClr val="tx1"/>
                </a:solidFill>
              </a:rPr>
              <a:t> to </a:t>
            </a:r>
            <a:r>
              <a:rPr lang="mi-NZ" sz="1200" dirty="0" err="1">
                <a:solidFill>
                  <a:schemeClr val="tx1"/>
                </a:solidFill>
              </a:rPr>
              <a:t>the</a:t>
            </a:r>
            <a:r>
              <a:rPr lang="mi-NZ" sz="1200" dirty="0">
                <a:solidFill>
                  <a:schemeClr val="tx1"/>
                </a:solidFill>
              </a:rPr>
              <a:t> </a:t>
            </a:r>
            <a:r>
              <a:rPr lang="mi-NZ" sz="1200" dirty="0" err="1">
                <a:solidFill>
                  <a:schemeClr val="tx1"/>
                </a:solidFill>
              </a:rPr>
              <a:t>creative</a:t>
            </a:r>
            <a:r>
              <a:rPr lang="mi-NZ" sz="1200" dirty="0">
                <a:solidFill>
                  <a:schemeClr val="tx1"/>
                </a:solidFill>
              </a:rPr>
              <a:t> </a:t>
            </a:r>
            <a:r>
              <a:rPr lang="mi-NZ" sz="1200" dirty="0" err="1">
                <a:solidFill>
                  <a:schemeClr val="tx1"/>
                </a:solidFill>
              </a:rPr>
              <a:t>sector</a:t>
            </a:r>
            <a:r>
              <a:rPr lang="mi-NZ" sz="1200" dirty="0">
                <a:solidFill>
                  <a:schemeClr val="tx1"/>
                </a:solidFill>
              </a:rPr>
              <a:t> (28%).</a:t>
            </a:r>
            <a:endParaRPr lang="en-NZ" sz="1200" dirty="0">
              <a:solidFill>
                <a:schemeClr val="tx1"/>
              </a:solidFill>
            </a:endParaRPr>
          </a:p>
          <a:p>
            <a:pPr marL="185738" indent="-171450">
              <a:buFont typeface="Arial" panose="020B0604020202020204" pitchFamily="34" charset="0"/>
              <a:buChar char="•"/>
            </a:pPr>
            <a:endParaRPr lang="en-NZ" sz="1200" dirty="0">
              <a:solidFill>
                <a:schemeClr val="tx1"/>
              </a:solidFill>
            </a:endParaRPr>
          </a:p>
        </p:txBody>
      </p:sp>
      <p:sp>
        <p:nvSpPr>
          <p:cNvPr id="86" name="Rectangle 85">
            <a:extLst>
              <a:ext uri="{FF2B5EF4-FFF2-40B4-BE49-F238E27FC236}">
                <a16:creationId xmlns:a16="http://schemas.microsoft.com/office/drawing/2014/main" id="{391D4A5D-D0B1-4F24-9799-3C2F984ED19E}"/>
              </a:ext>
            </a:extLst>
          </p:cNvPr>
          <p:cNvSpPr/>
          <p:nvPr/>
        </p:nvSpPr>
        <p:spPr>
          <a:xfrm>
            <a:off x="603100" y="3459255"/>
            <a:ext cx="5332781" cy="2123548"/>
          </a:xfrm>
          <a:prstGeom prst="rect">
            <a:avLst/>
          </a:prstGeom>
          <a:solidFill>
            <a:schemeClr val="bg1">
              <a:lumMod val="95000"/>
            </a:schemeClr>
          </a:solidFill>
          <a:ln>
            <a:solidFill>
              <a:srgbClr val="C46C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t" anchorCtr="0" forceAA="0" compatLnSpc="1">
            <a:prstTxWarp prst="textNoShape">
              <a:avLst/>
            </a:prstTxWarp>
            <a:noAutofit/>
          </a:bodyPr>
          <a:lstStyle/>
          <a:p>
            <a:pPr marL="14288"/>
            <a:r>
              <a:rPr lang="en-NZ" sz="1200" b="1" dirty="0">
                <a:solidFill>
                  <a:schemeClr val="tx1"/>
                </a:solidFill>
              </a:rPr>
              <a:t>More likely than average (55%) to disagree with the statement ‘there are sufficient opportunities for you to sustain a career in New Zealand’: </a:t>
            </a:r>
          </a:p>
          <a:p>
            <a:pPr marL="14288"/>
            <a:r>
              <a:rPr lang="en-NZ" sz="1200" dirty="0">
                <a:solidFill>
                  <a:schemeClr val="tx1"/>
                </a:solidFill>
              </a:rPr>
              <a:t> </a:t>
            </a:r>
          </a:p>
          <a:p>
            <a:pPr marL="185738" indent="-171450">
              <a:buFont typeface="Arial" panose="020B0604020202020204" pitchFamily="34" charset="0"/>
              <a:buChar char="•"/>
            </a:pPr>
            <a:r>
              <a:rPr lang="mi-NZ" sz="1200" dirty="0" err="1">
                <a:solidFill>
                  <a:schemeClr val="tx1"/>
                </a:solidFill>
              </a:rPr>
              <a:t>Dissatisfied</a:t>
            </a:r>
            <a:r>
              <a:rPr lang="mi-NZ" sz="1200" dirty="0">
                <a:solidFill>
                  <a:schemeClr val="tx1"/>
                </a:solidFill>
              </a:rPr>
              <a:t> / </a:t>
            </a:r>
            <a:r>
              <a:rPr lang="mi-NZ" sz="1200" dirty="0" err="1">
                <a:solidFill>
                  <a:schemeClr val="tx1"/>
                </a:solidFill>
              </a:rPr>
              <a:t>neutral</a:t>
            </a:r>
            <a:r>
              <a:rPr lang="mi-NZ" sz="1200" dirty="0">
                <a:solidFill>
                  <a:schemeClr val="tx1"/>
                </a:solidFill>
              </a:rPr>
              <a:t> </a:t>
            </a:r>
            <a:r>
              <a:rPr lang="mi-NZ" sz="1200" dirty="0" err="1">
                <a:solidFill>
                  <a:schemeClr val="tx1"/>
                </a:solidFill>
              </a:rPr>
              <a:t>toward</a:t>
            </a:r>
            <a:r>
              <a:rPr lang="mi-NZ" sz="1200" dirty="0">
                <a:solidFill>
                  <a:schemeClr val="tx1"/>
                </a:solidFill>
              </a:rPr>
              <a:t> </a:t>
            </a:r>
            <a:r>
              <a:rPr lang="mi-NZ" sz="1200" dirty="0" err="1">
                <a:solidFill>
                  <a:schemeClr val="tx1"/>
                </a:solidFill>
              </a:rPr>
              <a:t>creative</a:t>
            </a:r>
            <a:r>
              <a:rPr lang="mi-NZ" sz="1200" dirty="0">
                <a:solidFill>
                  <a:schemeClr val="tx1"/>
                </a:solidFill>
              </a:rPr>
              <a:t> </a:t>
            </a:r>
            <a:r>
              <a:rPr lang="mi-NZ" sz="1200" dirty="0" err="1">
                <a:solidFill>
                  <a:schemeClr val="tx1"/>
                </a:solidFill>
              </a:rPr>
              <a:t>career</a:t>
            </a:r>
            <a:r>
              <a:rPr lang="mi-NZ" sz="1200" dirty="0">
                <a:solidFill>
                  <a:schemeClr val="tx1"/>
                </a:solidFill>
              </a:rPr>
              <a:t> (72%)</a:t>
            </a:r>
          </a:p>
          <a:p>
            <a:pPr marL="185738" indent="-171450">
              <a:buFont typeface="Arial" panose="020B0604020202020204" pitchFamily="34" charset="0"/>
              <a:buChar char="•"/>
            </a:pPr>
            <a:r>
              <a:rPr lang="mi-NZ" sz="1200" dirty="0" err="1">
                <a:solidFill>
                  <a:schemeClr val="tx1"/>
                </a:solidFill>
              </a:rPr>
              <a:t>Finding</a:t>
            </a:r>
            <a:r>
              <a:rPr lang="mi-NZ" sz="1200" dirty="0">
                <a:solidFill>
                  <a:schemeClr val="tx1"/>
                </a:solidFill>
              </a:rPr>
              <a:t> </a:t>
            </a:r>
            <a:r>
              <a:rPr lang="mi-NZ" sz="1200" dirty="0" err="1">
                <a:solidFill>
                  <a:schemeClr val="tx1"/>
                </a:solidFill>
              </a:rPr>
              <a:t>it</a:t>
            </a:r>
            <a:r>
              <a:rPr lang="mi-NZ" sz="1200" dirty="0">
                <a:solidFill>
                  <a:schemeClr val="tx1"/>
                </a:solidFill>
              </a:rPr>
              <a:t> </a:t>
            </a:r>
            <a:r>
              <a:rPr lang="mi-NZ" sz="1200" dirty="0" err="1">
                <a:solidFill>
                  <a:schemeClr val="tx1"/>
                </a:solidFill>
              </a:rPr>
              <a:t>difficult</a:t>
            </a:r>
            <a:r>
              <a:rPr lang="mi-NZ" sz="1200" dirty="0">
                <a:solidFill>
                  <a:schemeClr val="tx1"/>
                </a:solidFill>
              </a:rPr>
              <a:t> </a:t>
            </a:r>
            <a:r>
              <a:rPr lang="mi-NZ" sz="1200" dirty="0" err="1">
                <a:solidFill>
                  <a:schemeClr val="tx1"/>
                </a:solidFill>
              </a:rPr>
              <a:t>very</a:t>
            </a:r>
            <a:r>
              <a:rPr lang="mi-NZ" sz="1200" dirty="0">
                <a:solidFill>
                  <a:schemeClr val="tx1"/>
                </a:solidFill>
              </a:rPr>
              <a:t> </a:t>
            </a:r>
            <a:r>
              <a:rPr lang="mi-NZ" sz="1200" dirty="0" err="1">
                <a:solidFill>
                  <a:schemeClr val="tx1"/>
                </a:solidFill>
              </a:rPr>
              <a:t>difficult</a:t>
            </a:r>
            <a:r>
              <a:rPr lang="mi-NZ" sz="1200" dirty="0">
                <a:solidFill>
                  <a:schemeClr val="tx1"/>
                </a:solidFill>
              </a:rPr>
              <a:t> </a:t>
            </a:r>
            <a:r>
              <a:rPr lang="mi-NZ" sz="1200" dirty="0" err="1">
                <a:solidFill>
                  <a:schemeClr val="tx1"/>
                </a:solidFill>
              </a:rPr>
              <a:t>on</a:t>
            </a:r>
            <a:r>
              <a:rPr lang="mi-NZ" sz="1200" dirty="0">
                <a:solidFill>
                  <a:schemeClr val="tx1"/>
                </a:solidFill>
              </a:rPr>
              <a:t> </a:t>
            </a:r>
            <a:r>
              <a:rPr lang="mi-NZ" sz="1200" dirty="0" err="1">
                <a:solidFill>
                  <a:schemeClr val="tx1"/>
                </a:solidFill>
              </a:rPr>
              <a:t>present</a:t>
            </a:r>
            <a:r>
              <a:rPr lang="mi-NZ" sz="1200" dirty="0">
                <a:solidFill>
                  <a:schemeClr val="tx1"/>
                </a:solidFill>
              </a:rPr>
              <a:t> </a:t>
            </a:r>
            <a:r>
              <a:rPr lang="mi-NZ" sz="1200" dirty="0" err="1">
                <a:solidFill>
                  <a:schemeClr val="tx1"/>
                </a:solidFill>
              </a:rPr>
              <a:t>income</a:t>
            </a:r>
            <a:r>
              <a:rPr lang="mi-NZ" sz="1200" dirty="0">
                <a:solidFill>
                  <a:schemeClr val="tx1"/>
                </a:solidFill>
              </a:rPr>
              <a:t> (70%)</a:t>
            </a:r>
          </a:p>
          <a:p>
            <a:pPr marL="185738" indent="-171450">
              <a:buFont typeface="Arial" panose="020B0604020202020204" pitchFamily="34" charset="0"/>
              <a:buChar char="•"/>
            </a:pPr>
            <a:r>
              <a:rPr lang="mi-NZ" sz="1200" dirty="0" err="1">
                <a:solidFill>
                  <a:schemeClr val="tx1"/>
                </a:solidFill>
              </a:rPr>
              <a:t>Also</a:t>
            </a:r>
            <a:r>
              <a:rPr lang="mi-NZ" sz="1200" dirty="0">
                <a:solidFill>
                  <a:schemeClr val="tx1"/>
                </a:solidFill>
              </a:rPr>
              <a:t> </a:t>
            </a:r>
            <a:r>
              <a:rPr lang="mi-NZ" sz="1200" dirty="0" err="1">
                <a:solidFill>
                  <a:schemeClr val="tx1"/>
                </a:solidFill>
              </a:rPr>
              <a:t>working</a:t>
            </a:r>
            <a:r>
              <a:rPr lang="mi-NZ" sz="1200" dirty="0">
                <a:solidFill>
                  <a:schemeClr val="tx1"/>
                </a:solidFill>
              </a:rPr>
              <a:t> </a:t>
            </a:r>
            <a:r>
              <a:rPr lang="mi-NZ" sz="1200" dirty="0" err="1">
                <a:solidFill>
                  <a:schemeClr val="tx1"/>
                </a:solidFill>
              </a:rPr>
              <a:t>outside</a:t>
            </a:r>
            <a:r>
              <a:rPr lang="mi-NZ" sz="1200" dirty="0">
                <a:solidFill>
                  <a:schemeClr val="tx1"/>
                </a:solidFill>
              </a:rPr>
              <a:t> of </a:t>
            </a:r>
            <a:r>
              <a:rPr lang="mi-NZ" sz="1200" dirty="0" err="1">
                <a:solidFill>
                  <a:schemeClr val="tx1"/>
                </a:solidFill>
              </a:rPr>
              <a:t>cerative</a:t>
            </a:r>
            <a:r>
              <a:rPr lang="mi-NZ" sz="1200" dirty="0">
                <a:solidFill>
                  <a:schemeClr val="tx1"/>
                </a:solidFill>
              </a:rPr>
              <a:t> </a:t>
            </a:r>
            <a:r>
              <a:rPr lang="mi-NZ" sz="1200" dirty="0" err="1">
                <a:solidFill>
                  <a:schemeClr val="tx1"/>
                </a:solidFill>
              </a:rPr>
              <a:t>sector</a:t>
            </a:r>
            <a:r>
              <a:rPr lang="mi-NZ" sz="1200" dirty="0">
                <a:solidFill>
                  <a:schemeClr val="tx1"/>
                </a:solidFill>
              </a:rPr>
              <a:t> (66%)</a:t>
            </a:r>
          </a:p>
          <a:p>
            <a:pPr marL="185738" indent="-171450">
              <a:buFont typeface="Arial" panose="020B0604020202020204" pitchFamily="34" charset="0"/>
              <a:buChar char="•"/>
            </a:pPr>
            <a:r>
              <a:rPr lang="mi-NZ" sz="1200" dirty="0" err="1">
                <a:solidFill>
                  <a:schemeClr val="tx1"/>
                </a:solidFill>
              </a:rPr>
              <a:t>Not</a:t>
            </a:r>
            <a:r>
              <a:rPr lang="mi-NZ" sz="1200" dirty="0">
                <a:solidFill>
                  <a:schemeClr val="tx1"/>
                </a:solidFill>
              </a:rPr>
              <a:t> </a:t>
            </a:r>
            <a:r>
              <a:rPr lang="mi-NZ" sz="1200" dirty="0" err="1">
                <a:solidFill>
                  <a:schemeClr val="tx1"/>
                </a:solidFill>
              </a:rPr>
              <a:t>committed</a:t>
            </a:r>
            <a:r>
              <a:rPr lang="mi-NZ" sz="1200" dirty="0">
                <a:solidFill>
                  <a:schemeClr val="tx1"/>
                </a:solidFill>
              </a:rPr>
              <a:t> to </a:t>
            </a:r>
            <a:r>
              <a:rPr lang="mi-NZ" sz="1200" dirty="0" err="1">
                <a:solidFill>
                  <a:schemeClr val="tx1"/>
                </a:solidFill>
              </a:rPr>
              <a:t>creative</a:t>
            </a:r>
            <a:r>
              <a:rPr lang="mi-NZ" sz="1200" dirty="0">
                <a:solidFill>
                  <a:schemeClr val="tx1"/>
                </a:solidFill>
              </a:rPr>
              <a:t> </a:t>
            </a:r>
            <a:r>
              <a:rPr lang="mi-NZ" sz="1200" dirty="0" err="1">
                <a:solidFill>
                  <a:schemeClr val="tx1"/>
                </a:solidFill>
              </a:rPr>
              <a:t>sector</a:t>
            </a:r>
            <a:r>
              <a:rPr lang="mi-NZ" sz="1200" dirty="0">
                <a:solidFill>
                  <a:schemeClr val="tx1"/>
                </a:solidFill>
              </a:rPr>
              <a:t> (65%)</a:t>
            </a:r>
          </a:p>
          <a:p>
            <a:pPr marL="185738" indent="-171450">
              <a:buFont typeface="Arial" panose="020B0604020202020204" pitchFamily="34" charset="0"/>
              <a:buChar char="•"/>
            </a:pPr>
            <a:r>
              <a:rPr lang="mi-NZ" sz="1200" dirty="0">
                <a:solidFill>
                  <a:schemeClr val="tx1"/>
                </a:solidFill>
              </a:rPr>
              <a:t>Wellington </a:t>
            </a:r>
            <a:r>
              <a:rPr lang="mi-NZ" sz="1200" dirty="0" err="1">
                <a:solidFill>
                  <a:schemeClr val="tx1"/>
                </a:solidFill>
              </a:rPr>
              <a:t>residents</a:t>
            </a:r>
            <a:r>
              <a:rPr lang="mi-NZ" sz="1200" dirty="0">
                <a:solidFill>
                  <a:schemeClr val="tx1"/>
                </a:solidFill>
              </a:rPr>
              <a:t> (64%)</a:t>
            </a:r>
          </a:p>
          <a:p>
            <a:pPr marL="185738" indent="-171450">
              <a:buFont typeface="Arial" panose="020B0604020202020204" pitchFamily="34" charset="0"/>
              <a:buChar char="•"/>
            </a:pPr>
            <a:r>
              <a:rPr lang="mi-NZ" sz="1200" dirty="0" err="1">
                <a:solidFill>
                  <a:schemeClr val="tx1"/>
                </a:solidFill>
              </a:rPr>
              <a:t>Becoming</a:t>
            </a:r>
            <a:r>
              <a:rPr lang="mi-NZ" sz="1200" dirty="0">
                <a:solidFill>
                  <a:schemeClr val="tx1"/>
                </a:solidFill>
              </a:rPr>
              <a:t> </a:t>
            </a:r>
            <a:r>
              <a:rPr lang="mi-NZ" sz="1200" dirty="0" err="1">
                <a:solidFill>
                  <a:schemeClr val="tx1"/>
                </a:solidFill>
              </a:rPr>
              <a:t>established</a:t>
            </a:r>
            <a:r>
              <a:rPr lang="mi-NZ" sz="1200" dirty="0">
                <a:solidFill>
                  <a:schemeClr val="tx1"/>
                </a:solidFill>
              </a:rPr>
              <a:t> </a:t>
            </a:r>
            <a:r>
              <a:rPr lang="mi-NZ" sz="1200" dirty="0" err="1">
                <a:solidFill>
                  <a:schemeClr val="tx1"/>
                </a:solidFill>
              </a:rPr>
              <a:t>in</a:t>
            </a:r>
            <a:r>
              <a:rPr lang="mi-NZ" sz="1200" dirty="0">
                <a:solidFill>
                  <a:schemeClr val="tx1"/>
                </a:solidFill>
              </a:rPr>
              <a:t> </a:t>
            </a:r>
            <a:r>
              <a:rPr lang="mi-NZ" sz="1200" dirty="0" err="1">
                <a:solidFill>
                  <a:schemeClr val="tx1"/>
                </a:solidFill>
              </a:rPr>
              <a:t>creative</a:t>
            </a:r>
            <a:r>
              <a:rPr lang="mi-NZ" sz="1200" dirty="0">
                <a:solidFill>
                  <a:schemeClr val="tx1"/>
                </a:solidFill>
              </a:rPr>
              <a:t> </a:t>
            </a:r>
            <a:r>
              <a:rPr lang="mi-NZ" sz="1200" dirty="0" err="1">
                <a:solidFill>
                  <a:schemeClr val="tx1"/>
                </a:solidFill>
              </a:rPr>
              <a:t>career</a:t>
            </a:r>
            <a:r>
              <a:rPr lang="mi-NZ" sz="1200" dirty="0">
                <a:solidFill>
                  <a:schemeClr val="tx1"/>
                </a:solidFill>
              </a:rPr>
              <a:t> (64%).</a:t>
            </a:r>
          </a:p>
          <a:p>
            <a:pPr marL="185738" indent="-171450">
              <a:buFont typeface="Arial" panose="020B0604020202020204" pitchFamily="34" charset="0"/>
              <a:buChar char="•"/>
            </a:pPr>
            <a:endParaRPr lang="mi-NZ" sz="1200" dirty="0">
              <a:solidFill>
                <a:schemeClr val="tx1"/>
              </a:solidFill>
            </a:endParaRPr>
          </a:p>
          <a:p>
            <a:pPr marL="185738" indent="-171450">
              <a:buFont typeface="Arial" panose="020B0604020202020204" pitchFamily="34" charset="0"/>
              <a:buChar char="•"/>
            </a:pPr>
            <a:endParaRPr lang="en-NZ" sz="1200" dirty="0">
              <a:solidFill>
                <a:schemeClr val="tx1"/>
              </a:solidFill>
            </a:endParaRPr>
          </a:p>
        </p:txBody>
      </p:sp>
      <p:grpSp>
        <p:nvGrpSpPr>
          <p:cNvPr id="4" name="Group 3">
            <a:extLst>
              <a:ext uri="{FF2B5EF4-FFF2-40B4-BE49-F238E27FC236}">
                <a16:creationId xmlns:a16="http://schemas.microsoft.com/office/drawing/2014/main" id="{915BEA48-1C83-4488-A38C-9D0F21754DA8}"/>
              </a:ext>
            </a:extLst>
          </p:cNvPr>
          <p:cNvGrpSpPr/>
          <p:nvPr/>
        </p:nvGrpSpPr>
        <p:grpSpPr>
          <a:xfrm>
            <a:off x="8618901" y="3060888"/>
            <a:ext cx="2898186" cy="368112"/>
            <a:chOff x="9014436" y="3060888"/>
            <a:chExt cx="1944000" cy="287999"/>
          </a:xfrm>
        </p:grpSpPr>
        <p:cxnSp>
          <p:nvCxnSpPr>
            <p:cNvPr id="18" name="Straight Connector 17">
              <a:extLst>
                <a:ext uri="{FF2B5EF4-FFF2-40B4-BE49-F238E27FC236}">
                  <a16:creationId xmlns:a16="http://schemas.microsoft.com/office/drawing/2014/main" id="{8A8BA879-43A8-47BC-ADC9-182F33D42A7F}"/>
                </a:ext>
              </a:extLst>
            </p:cNvPr>
            <p:cNvCxnSpPr>
              <a:cxnSpLocks/>
            </p:cNvCxnSpPr>
            <p:nvPr/>
          </p:nvCxnSpPr>
          <p:spPr>
            <a:xfrm rot="16200000">
              <a:off x="9869325" y="3240887"/>
              <a:ext cx="216000" cy="0"/>
            </a:xfrm>
            <a:prstGeom prst="line">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 name="Left Bracket 18">
              <a:extLst>
                <a:ext uri="{FF2B5EF4-FFF2-40B4-BE49-F238E27FC236}">
                  <a16:creationId xmlns:a16="http://schemas.microsoft.com/office/drawing/2014/main" id="{85141890-7AFE-4AF5-A69B-E2204BCB7ED3}"/>
                </a:ext>
              </a:extLst>
            </p:cNvPr>
            <p:cNvSpPr/>
            <p:nvPr/>
          </p:nvSpPr>
          <p:spPr>
            <a:xfrm rot="16200000">
              <a:off x="9950436" y="2124888"/>
              <a:ext cx="72000" cy="1944000"/>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grpSp>
        <p:nvGrpSpPr>
          <p:cNvPr id="6" name="Group 5">
            <a:extLst>
              <a:ext uri="{FF2B5EF4-FFF2-40B4-BE49-F238E27FC236}">
                <a16:creationId xmlns:a16="http://schemas.microsoft.com/office/drawing/2014/main" id="{F1D9FB75-76D8-4A49-B9F8-4FF6E5628B80}"/>
              </a:ext>
            </a:extLst>
          </p:cNvPr>
          <p:cNvGrpSpPr/>
          <p:nvPr/>
        </p:nvGrpSpPr>
        <p:grpSpPr>
          <a:xfrm>
            <a:off x="611991" y="3060888"/>
            <a:ext cx="6006092" cy="368113"/>
            <a:chOff x="644649" y="3060888"/>
            <a:chExt cx="6048000" cy="287999"/>
          </a:xfrm>
        </p:grpSpPr>
        <p:sp>
          <p:nvSpPr>
            <p:cNvPr id="20" name="Left Bracket 19">
              <a:extLst>
                <a:ext uri="{FF2B5EF4-FFF2-40B4-BE49-F238E27FC236}">
                  <a16:creationId xmlns:a16="http://schemas.microsoft.com/office/drawing/2014/main" id="{24241348-9AE7-4280-AECA-7AEAC11D4F0B}"/>
                </a:ext>
              </a:extLst>
            </p:cNvPr>
            <p:cNvSpPr/>
            <p:nvPr/>
          </p:nvSpPr>
          <p:spPr>
            <a:xfrm rot="16200000">
              <a:off x="3632649" y="72888"/>
              <a:ext cx="72000" cy="6048000"/>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21" name="Straight Connector 20">
              <a:extLst>
                <a:ext uri="{FF2B5EF4-FFF2-40B4-BE49-F238E27FC236}">
                  <a16:creationId xmlns:a16="http://schemas.microsoft.com/office/drawing/2014/main" id="{1EB82741-822E-40EB-A887-677475593522}"/>
                </a:ext>
              </a:extLst>
            </p:cNvPr>
            <p:cNvCxnSpPr>
              <a:cxnSpLocks/>
            </p:cNvCxnSpPr>
            <p:nvPr/>
          </p:nvCxnSpPr>
          <p:spPr>
            <a:xfrm rot="16200000">
              <a:off x="3560649" y="3240887"/>
              <a:ext cx="216000" cy="0"/>
            </a:xfrm>
            <a:prstGeom prst="line">
              <a:avLst/>
            </a:pr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1" name="Slide Number Placeholder 10">
            <a:extLst>
              <a:ext uri="{FF2B5EF4-FFF2-40B4-BE49-F238E27FC236}">
                <a16:creationId xmlns:a16="http://schemas.microsoft.com/office/drawing/2014/main" id="{FEAB8CFD-5777-F63A-E014-D9CD5AEBCEC7}"/>
              </a:ext>
            </a:extLst>
          </p:cNvPr>
          <p:cNvSpPr>
            <a:spLocks noGrp="1"/>
          </p:cNvSpPr>
          <p:nvPr>
            <p:ph type="sldNum" sz="quarter" idx="10"/>
          </p:nvPr>
        </p:nvSpPr>
        <p:spPr/>
        <p:txBody>
          <a:bodyPr/>
          <a:lstStyle/>
          <a:p>
            <a:fld id="{4034BEE3-566C-4068-A777-C3A4762E861B}" type="slidenum">
              <a:rPr lang="en-GB" smtClean="0"/>
              <a:pPr/>
              <a:t>41</a:t>
            </a:fld>
            <a:endParaRPr lang="en-GB"/>
          </a:p>
        </p:txBody>
      </p:sp>
    </p:spTree>
    <p:extLst>
      <p:ext uri="{BB962C8B-B14F-4D97-AF65-F5344CB8AC3E}">
        <p14:creationId xmlns:p14="http://schemas.microsoft.com/office/powerpoint/2010/main" val="381697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89A5FD44-9C4D-D455-7C6C-5A69A1D10108}"/>
              </a:ext>
            </a:extLst>
          </p:cNvPr>
          <p:cNvSpPr/>
          <p:nvPr/>
        </p:nvSpPr>
        <p:spPr bwMode="ltGray">
          <a:xfrm>
            <a:off x="359999" y="842951"/>
            <a:ext cx="11466512" cy="59258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mi-NZ" dirty="0"/>
              <a:t>Perceived sustainability by principal creative occupation</a:t>
            </a:r>
            <a:endParaRPr lang="en-NZ" dirty="0"/>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sz="1200" dirty="0"/>
              <a:t>Those who have their principal creative occupation (PCO) within the performing arts, and writing and literary arts are more likely than average to say there are not enough opportunities for them in New Zealand, while those </a:t>
            </a:r>
            <a:r>
              <a:rPr lang="en-NZ" dirty="0"/>
              <a:t>whose PCO lies in</a:t>
            </a:r>
            <a:r>
              <a:rPr lang="en-NZ" sz="1200" dirty="0"/>
              <a:t> media production are less likely to feel this way.</a:t>
            </a:r>
            <a:endParaRPr lang="en-NZ" dirty="0"/>
          </a:p>
        </p:txBody>
      </p:sp>
      <p:sp>
        <p:nvSpPr>
          <p:cNvPr id="6" name="Text Placeholder 3">
            <a:extLst>
              <a:ext uri="{FF2B5EF4-FFF2-40B4-BE49-F238E27FC236}">
                <a16:creationId xmlns:a16="http://schemas.microsoft.com/office/drawing/2014/main" id="{AC886CCE-EBC1-2896-E712-9D001D1BE237}"/>
              </a:ext>
            </a:extLst>
          </p:cNvPr>
          <p:cNvSpPr txBox="1">
            <a:spLocks/>
          </p:cNvSpPr>
          <p:nvPr/>
        </p:nvSpPr>
        <p:spPr>
          <a:xfrm>
            <a:off x="5238125" y="6274426"/>
            <a:ext cx="6170610" cy="25494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dirty="0"/>
              <a:t>           = Significantly higher/lower than average | </a:t>
            </a:r>
            <a:r>
              <a:rPr lang="en-NZ" sz="800" dirty="0"/>
              <a:t>NOTE: PCO stands for principal creative occupation, see ‘notes to reader’ on slide 5 for further explanation. |  </a:t>
            </a:r>
            <a:r>
              <a:rPr lang="en-US" sz="800" dirty="0"/>
              <a:t>*Small base size, interpret with caution, Pacific arts not included because base size too small</a:t>
            </a:r>
            <a:endParaRPr lang="en-NZ" sz="800" dirty="0"/>
          </a:p>
          <a:p>
            <a:pPr>
              <a:spcBef>
                <a:spcPts val="0"/>
              </a:spcBef>
            </a:pPr>
            <a:r>
              <a:rPr lang="en-NZ" sz="800" dirty="0"/>
              <a:t>Source: B8. How much do you agree or disagree that there are sufficient opportunities for you to sustain a career in New Zealand as a [PCO]? | Base: Total (n=603).</a:t>
            </a:r>
          </a:p>
        </p:txBody>
      </p:sp>
      <p:graphicFrame>
        <p:nvGraphicFramePr>
          <p:cNvPr id="53" name="Chart 52">
            <a:extLst>
              <a:ext uri="{FF2B5EF4-FFF2-40B4-BE49-F238E27FC236}">
                <a16:creationId xmlns:a16="http://schemas.microsoft.com/office/drawing/2014/main" id="{5D529D27-FB3E-E6D3-321C-FAC82BD3F536}"/>
              </a:ext>
            </a:extLst>
          </p:cNvPr>
          <p:cNvGraphicFramePr/>
          <p:nvPr>
            <p:extLst>
              <p:ext uri="{D42A27DB-BD31-4B8C-83A1-F6EECF244321}">
                <p14:modId xmlns:p14="http://schemas.microsoft.com/office/powerpoint/2010/main" val="4287377444"/>
              </p:ext>
            </p:extLst>
          </p:nvPr>
        </p:nvGraphicFramePr>
        <p:xfrm>
          <a:off x="359635" y="1561744"/>
          <a:ext cx="11466511" cy="4385456"/>
        </p:xfrm>
        <a:graphic>
          <a:graphicData uri="http://schemas.openxmlformats.org/drawingml/2006/chart">
            <c:chart xmlns:c="http://schemas.openxmlformats.org/drawingml/2006/chart" xmlns:r="http://schemas.openxmlformats.org/officeDocument/2006/relationships" r:id="rId3"/>
          </a:graphicData>
        </a:graphic>
      </p:graphicFrame>
      <p:grpSp>
        <p:nvGrpSpPr>
          <p:cNvPr id="54" name="Group 53">
            <a:extLst>
              <a:ext uri="{FF2B5EF4-FFF2-40B4-BE49-F238E27FC236}">
                <a16:creationId xmlns:a16="http://schemas.microsoft.com/office/drawing/2014/main" id="{B583473F-2E9B-F273-F822-94A1664F12C7}"/>
              </a:ext>
            </a:extLst>
          </p:cNvPr>
          <p:cNvGrpSpPr>
            <a:grpSpLocks noChangeAspect="1"/>
          </p:cNvGrpSpPr>
          <p:nvPr/>
        </p:nvGrpSpPr>
        <p:grpSpPr>
          <a:xfrm>
            <a:off x="9707960" y="5512991"/>
            <a:ext cx="396000" cy="392042"/>
            <a:chOff x="351261" y="134656"/>
            <a:chExt cx="300973" cy="297964"/>
          </a:xfrm>
          <a:solidFill>
            <a:schemeClr val="tx1">
              <a:lumMod val="75000"/>
            </a:schemeClr>
          </a:solidFill>
        </p:grpSpPr>
        <p:sp>
          <p:nvSpPr>
            <p:cNvPr id="55" name="Freeform 562">
              <a:extLst>
                <a:ext uri="{FF2B5EF4-FFF2-40B4-BE49-F238E27FC236}">
                  <a16:creationId xmlns:a16="http://schemas.microsoft.com/office/drawing/2014/main" id="{FAFCE5DB-A37F-8AFC-4530-00D36D96EDA7}"/>
                </a:ext>
              </a:extLst>
            </p:cNvPr>
            <p:cNvSpPr>
              <a:spLocks/>
            </p:cNvSpPr>
            <p:nvPr/>
          </p:nvSpPr>
          <p:spPr bwMode="auto">
            <a:xfrm>
              <a:off x="351261" y="336309"/>
              <a:ext cx="99322" cy="96311"/>
            </a:xfrm>
            <a:custGeom>
              <a:avLst/>
              <a:gdLst>
                <a:gd name="T0" fmla="*/ 0 w 33"/>
                <a:gd name="T1" fmla="*/ 32 h 32"/>
                <a:gd name="T2" fmla="*/ 3 w 33"/>
                <a:gd name="T3" fmla="*/ 16 h 32"/>
                <a:gd name="T4" fmla="*/ 4 w 33"/>
                <a:gd name="T5" fmla="*/ 0 h 32"/>
                <a:gd name="T6" fmla="*/ 19 w 33"/>
                <a:gd name="T7" fmla="*/ 13 h 32"/>
                <a:gd name="T8" fmla="*/ 33 w 33"/>
                <a:gd name="T9" fmla="*/ 27 h 32"/>
                <a:gd name="T10" fmla="*/ 17 w 33"/>
                <a:gd name="T11" fmla="*/ 30 h 32"/>
                <a:gd name="T12" fmla="*/ 0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0" y="32"/>
                  </a:moveTo>
                  <a:lnTo>
                    <a:pt x="3" y="16"/>
                  </a:lnTo>
                  <a:lnTo>
                    <a:pt x="4" y="0"/>
                  </a:lnTo>
                  <a:lnTo>
                    <a:pt x="19" y="13"/>
                  </a:lnTo>
                  <a:lnTo>
                    <a:pt x="33" y="27"/>
                  </a:lnTo>
                  <a:lnTo>
                    <a:pt x="17" y="30"/>
                  </a:lnTo>
                  <a:lnTo>
                    <a:pt x="0" y="3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6" name="Freeform 563">
              <a:extLst>
                <a:ext uri="{FF2B5EF4-FFF2-40B4-BE49-F238E27FC236}">
                  <a16:creationId xmlns:a16="http://schemas.microsoft.com/office/drawing/2014/main" id="{0C06878C-50C5-AB6B-D09A-3F5598DDF376}"/>
                </a:ext>
              </a:extLst>
            </p:cNvPr>
            <p:cNvSpPr>
              <a:spLocks/>
            </p:cNvSpPr>
            <p:nvPr/>
          </p:nvSpPr>
          <p:spPr bwMode="auto">
            <a:xfrm>
              <a:off x="378348" y="185823"/>
              <a:ext cx="222720" cy="219711"/>
            </a:xfrm>
            <a:custGeom>
              <a:avLst/>
              <a:gdLst>
                <a:gd name="T0" fmla="*/ 69 w 74"/>
                <a:gd name="T1" fmla="*/ 22 h 73"/>
                <a:gd name="T2" fmla="*/ 28 w 74"/>
                <a:gd name="T3" fmla="*/ 63 h 73"/>
                <a:gd name="T4" fmla="*/ 24 w 74"/>
                <a:gd name="T5" fmla="*/ 60 h 73"/>
                <a:gd name="T6" fmla="*/ 65 w 74"/>
                <a:gd name="T7" fmla="*/ 17 h 73"/>
                <a:gd name="T8" fmla="*/ 55 w 74"/>
                <a:gd name="T9" fmla="*/ 8 h 73"/>
                <a:gd name="T10" fmla="*/ 14 w 74"/>
                <a:gd name="T11" fmla="*/ 50 h 73"/>
                <a:gd name="T12" fmla="*/ 9 w 74"/>
                <a:gd name="T13" fmla="*/ 45 h 73"/>
                <a:gd name="T14" fmla="*/ 51 w 74"/>
                <a:gd name="T15" fmla="*/ 3 h 73"/>
                <a:gd name="T16" fmla="*/ 46 w 74"/>
                <a:gd name="T17" fmla="*/ 0 h 73"/>
                <a:gd name="T18" fmla="*/ 0 w 74"/>
                <a:gd name="T19" fmla="*/ 45 h 73"/>
                <a:gd name="T20" fmla="*/ 28 w 74"/>
                <a:gd name="T21" fmla="*/ 73 h 73"/>
                <a:gd name="T22" fmla="*/ 74 w 74"/>
                <a:gd name="T23" fmla="*/ 27 h 73"/>
                <a:gd name="T24" fmla="*/ 69 w 74"/>
                <a:gd name="T25" fmla="*/ 2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73">
                  <a:moveTo>
                    <a:pt x="69" y="22"/>
                  </a:moveTo>
                  <a:lnTo>
                    <a:pt x="28" y="63"/>
                  </a:lnTo>
                  <a:lnTo>
                    <a:pt x="24" y="60"/>
                  </a:lnTo>
                  <a:lnTo>
                    <a:pt x="65" y="17"/>
                  </a:lnTo>
                  <a:lnTo>
                    <a:pt x="55" y="8"/>
                  </a:lnTo>
                  <a:lnTo>
                    <a:pt x="14" y="50"/>
                  </a:lnTo>
                  <a:lnTo>
                    <a:pt x="9" y="45"/>
                  </a:lnTo>
                  <a:lnTo>
                    <a:pt x="51" y="3"/>
                  </a:lnTo>
                  <a:lnTo>
                    <a:pt x="46" y="0"/>
                  </a:lnTo>
                  <a:lnTo>
                    <a:pt x="0" y="45"/>
                  </a:lnTo>
                  <a:lnTo>
                    <a:pt x="28" y="73"/>
                  </a:lnTo>
                  <a:lnTo>
                    <a:pt x="74" y="27"/>
                  </a:lnTo>
                  <a:lnTo>
                    <a:pt x="69" y="2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57" name="Freeform 564">
              <a:extLst>
                <a:ext uri="{FF2B5EF4-FFF2-40B4-BE49-F238E27FC236}">
                  <a16:creationId xmlns:a16="http://schemas.microsoft.com/office/drawing/2014/main" id="{4CDCE916-50D8-0332-5940-D016D1C2A069}"/>
                </a:ext>
              </a:extLst>
            </p:cNvPr>
            <p:cNvSpPr>
              <a:spLocks/>
            </p:cNvSpPr>
            <p:nvPr/>
          </p:nvSpPr>
          <p:spPr bwMode="auto">
            <a:xfrm>
              <a:off x="531845" y="134656"/>
              <a:ext cx="120389" cy="117380"/>
            </a:xfrm>
            <a:custGeom>
              <a:avLst/>
              <a:gdLst>
                <a:gd name="T0" fmla="*/ 30 w 32"/>
                <a:gd name="T1" fmla="*/ 24 h 31"/>
                <a:gd name="T2" fmla="*/ 29 w 32"/>
                <a:gd name="T3" fmla="*/ 17 h 31"/>
                <a:gd name="T4" fmla="*/ 15 w 32"/>
                <a:gd name="T5" fmla="*/ 2 h 31"/>
                <a:gd name="T6" fmla="*/ 8 w 32"/>
                <a:gd name="T7" fmla="*/ 2 h 31"/>
                <a:gd name="T8" fmla="*/ 7 w 32"/>
                <a:gd name="T9" fmla="*/ 2 h 31"/>
                <a:gd name="T10" fmla="*/ 7 w 32"/>
                <a:gd name="T11" fmla="*/ 2 h 31"/>
                <a:gd name="T12" fmla="*/ 0 w 32"/>
                <a:gd name="T13" fmla="*/ 9 h 31"/>
                <a:gd name="T14" fmla="*/ 22 w 32"/>
                <a:gd name="T15" fmla="*/ 31 h 31"/>
                <a:gd name="T16" fmla="*/ 29 w 32"/>
                <a:gd name="T17" fmla="*/ 24 h 31"/>
                <a:gd name="T18" fmla="*/ 29 w 32"/>
                <a:gd name="T19" fmla="*/ 24 h 31"/>
                <a:gd name="T20" fmla="*/ 30 w 32"/>
                <a:gd name="T2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1">
                  <a:moveTo>
                    <a:pt x="30" y="24"/>
                  </a:moveTo>
                  <a:cubicBezTo>
                    <a:pt x="32" y="22"/>
                    <a:pt x="32" y="19"/>
                    <a:pt x="29" y="17"/>
                  </a:cubicBezTo>
                  <a:cubicBezTo>
                    <a:pt x="15" y="2"/>
                    <a:pt x="15" y="2"/>
                    <a:pt x="15" y="2"/>
                  </a:cubicBezTo>
                  <a:cubicBezTo>
                    <a:pt x="13" y="0"/>
                    <a:pt x="9" y="0"/>
                    <a:pt x="8" y="2"/>
                  </a:cubicBezTo>
                  <a:cubicBezTo>
                    <a:pt x="7" y="2"/>
                    <a:pt x="7" y="2"/>
                    <a:pt x="7" y="2"/>
                  </a:cubicBezTo>
                  <a:cubicBezTo>
                    <a:pt x="7" y="2"/>
                    <a:pt x="7" y="2"/>
                    <a:pt x="7" y="2"/>
                  </a:cubicBezTo>
                  <a:cubicBezTo>
                    <a:pt x="0" y="9"/>
                    <a:pt x="0" y="9"/>
                    <a:pt x="0" y="9"/>
                  </a:cubicBezTo>
                  <a:cubicBezTo>
                    <a:pt x="22" y="31"/>
                    <a:pt x="22" y="31"/>
                    <a:pt x="22" y="31"/>
                  </a:cubicBezTo>
                  <a:cubicBezTo>
                    <a:pt x="29" y="24"/>
                    <a:pt x="29" y="24"/>
                    <a:pt x="29" y="24"/>
                  </a:cubicBezTo>
                  <a:cubicBezTo>
                    <a:pt x="29" y="24"/>
                    <a:pt x="29" y="24"/>
                    <a:pt x="29" y="24"/>
                  </a:cubicBezTo>
                  <a:cubicBezTo>
                    <a:pt x="29" y="24"/>
                    <a:pt x="29" y="24"/>
                    <a:pt x="30"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grpSp>
      <p:grpSp>
        <p:nvGrpSpPr>
          <p:cNvPr id="58" name="Group 57">
            <a:extLst>
              <a:ext uri="{FF2B5EF4-FFF2-40B4-BE49-F238E27FC236}">
                <a16:creationId xmlns:a16="http://schemas.microsoft.com/office/drawing/2014/main" id="{EB537084-E7F9-B9EA-C08B-4AE8556B5A31}"/>
              </a:ext>
            </a:extLst>
          </p:cNvPr>
          <p:cNvGrpSpPr>
            <a:grpSpLocks noChangeAspect="1"/>
          </p:cNvGrpSpPr>
          <p:nvPr/>
        </p:nvGrpSpPr>
        <p:grpSpPr>
          <a:xfrm>
            <a:off x="5238806" y="5533210"/>
            <a:ext cx="432000" cy="349712"/>
            <a:chOff x="3499440" y="6918195"/>
            <a:chExt cx="316023" cy="255828"/>
          </a:xfrm>
          <a:solidFill>
            <a:schemeClr val="tx1">
              <a:lumMod val="75000"/>
            </a:schemeClr>
          </a:solidFill>
        </p:grpSpPr>
        <p:sp>
          <p:nvSpPr>
            <p:cNvPr id="59" name="Freeform 504">
              <a:extLst>
                <a:ext uri="{FF2B5EF4-FFF2-40B4-BE49-F238E27FC236}">
                  <a16:creationId xmlns:a16="http://schemas.microsoft.com/office/drawing/2014/main" id="{7C54DB26-A73F-C249-980D-F53F4C239EAC}"/>
                </a:ext>
              </a:extLst>
            </p:cNvPr>
            <p:cNvSpPr>
              <a:spLocks noEditPoints="1"/>
            </p:cNvSpPr>
            <p:nvPr/>
          </p:nvSpPr>
          <p:spPr bwMode="auto">
            <a:xfrm>
              <a:off x="3499440" y="6918195"/>
              <a:ext cx="316023" cy="255828"/>
            </a:xfrm>
            <a:custGeom>
              <a:avLst/>
              <a:gdLst>
                <a:gd name="T0" fmla="*/ 81 w 84"/>
                <a:gd name="T1" fmla="*/ 27 h 68"/>
                <a:gd name="T2" fmla="*/ 76 w 84"/>
                <a:gd name="T3" fmla="*/ 30 h 68"/>
                <a:gd name="T4" fmla="*/ 73 w 84"/>
                <a:gd name="T5" fmla="*/ 34 h 68"/>
                <a:gd name="T6" fmla="*/ 73 w 84"/>
                <a:gd name="T7" fmla="*/ 21 h 68"/>
                <a:gd name="T8" fmla="*/ 68 w 84"/>
                <a:gd name="T9" fmla="*/ 16 h 68"/>
                <a:gd name="T10" fmla="*/ 50 w 84"/>
                <a:gd name="T11" fmla="*/ 16 h 68"/>
                <a:gd name="T12" fmla="*/ 52 w 84"/>
                <a:gd name="T13" fmla="*/ 13 h 68"/>
                <a:gd name="T14" fmla="*/ 50 w 84"/>
                <a:gd name="T15" fmla="*/ 10 h 68"/>
                <a:gd name="T16" fmla="*/ 39 w 84"/>
                <a:gd name="T17" fmla="*/ 6 h 68"/>
                <a:gd name="T18" fmla="*/ 34 w 84"/>
                <a:gd name="T19" fmla="*/ 5 h 68"/>
                <a:gd name="T20" fmla="*/ 5 w 84"/>
                <a:gd name="T21" fmla="*/ 5 h 68"/>
                <a:gd name="T22" fmla="*/ 5 w 84"/>
                <a:gd name="T23" fmla="*/ 2 h 68"/>
                <a:gd name="T24" fmla="*/ 2 w 84"/>
                <a:gd name="T25" fmla="*/ 0 h 68"/>
                <a:gd name="T26" fmla="*/ 0 w 84"/>
                <a:gd name="T27" fmla="*/ 2 h 68"/>
                <a:gd name="T28" fmla="*/ 0 w 84"/>
                <a:gd name="T29" fmla="*/ 8 h 68"/>
                <a:gd name="T30" fmla="*/ 0 w 84"/>
                <a:gd name="T31" fmla="*/ 13 h 68"/>
                <a:gd name="T32" fmla="*/ 0 w 84"/>
                <a:gd name="T33" fmla="*/ 18 h 68"/>
                <a:gd name="T34" fmla="*/ 2 w 84"/>
                <a:gd name="T35" fmla="*/ 21 h 68"/>
                <a:gd name="T36" fmla="*/ 5 w 84"/>
                <a:gd name="T37" fmla="*/ 18 h 68"/>
                <a:gd name="T38" fmla="*/ 5 w 84"/>
                <a:gd name="T39" fmla="*/ 16 h 68"/>
                <a:gd name="T40" fmla="*/ 15 w 84"/>
                <a:gd name="T41" fmla="*/ 16 h 68"/>
                <a:gd name="T42" fmla="*/ 10 w 84"/>
                <a:gd name="T43" fmla="*/ 21 h 68"/>
                <a:gd name="T44" fmla="*/ 10 w 84"/>
                <a:gd name="T45" fmla="*/ 58 h 68"/>
                <a:gd name="T46" fmla="*/ 15 w 84"/>
                <a:gd name="T47" fmla="*/ 63 h 68"/>
                <a:gd name="T48" fmla="*/ 15 w 84"/>
                <a:gd name="T49" fmla="*/ 66 h 68"/>
                <a:gd name="T50" fmla="*/ 18 w 84"/>
                <a:gd name="T51" fmla="*/ 68 h 68"/>
                <a:gd name="T52" fmla="*/ 50 w 84"/>
                <a:gd name="T53" fmla="*/ 68 h 68"/>
                <a:gd name="T54" fmla="*/ 52 w 84"/>
                <a:gd name="T55" fmla="*/ 66 h 68"/>
                <a:gd name="T56" fmla="*/ 52 w 84"/>
                <a:gd name="T57" fmla="*/ 63 h 68"/>
                <a:gd name="T58" fmla="*/ 68 w 84"/>
                <a:gd name="T59" fmla="*/ 63 h 68"/>
                <a:gd name="T60" fmla="*/ 73 w 84"/>
                <a:gd name="T61" fmla="*/ 58 h 68"/>
                <a:gd name="T62" fmla="*/ 73 w 84"/>
                <a:gd name="T63" fmla="*/ 45 h 68"/>
                <a:gd name="T64" fmla="*/ 76 w 84"/>
                <a:gd name="T65" fmla="*/ 48 h 68"/>
                <a:gd name="T66" fmla="*/ 81 w 84"/>
                <a:gd name="T67" fmla="*/ 51 h 68"/>
                <a:gd name="T68" fmla="*/ 84 w 84"/>
                <a:gd name="T69" fmla="*/ 50 h 68"/>
                <a:gd name="T70" fmla="*/ 84 w 84"/>
                <a:gd name="T71" fmla="*/ 29 h 68"/>
                <a:gd name="T72" fmla="*/ 81 w 84"/>
                <a:gd name="T73" fmla="*/ 27 h 68"/>
                <a:gd name="T74" fmla="*/ 57 w 84"/>
                <a:gd name="T75" fmla="*/ 52 h 68"/>
                <a:gd name="T76" fmla="*/ 21 w 84"/>
                <a:gd name="T77" fmla="*/ 52 h 68"/>
                <a:gd name="T78" fmla="*/ 21 w 84"/>
                <a:gd name="T79" fmla="*/ 26 h 68"/>
                <a:gd name="T80" fmla="*/ 57 w 84"/>
                <a:gd name="T81" fmla="*/ 26 h 68"/>
                <a:gd name="T82" fmla="*/ 57 w 84"/>
                <a:gd name="T83"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68">
                  <a:moveTo>
                    <a:pt x="81" y="27"/>
                  </a:moveTo>
                  <a:cubicBezTo>
                    <a:pt x="76" y="30"/>
                    <a:pt x="76" y="30"/>
                    <a:pt x="76" y="30"/>
                  </a:cubicBezTo>
                  <a:cubicBezTo>
                    <a:pt x="74" y="31"/>
                    <a:pt x="73" y="33"/>
                    <a:pt x="73" y="34"/>
                  </a:cubicBezTo>
                  <a:cubicBezTo>
                    <a:pt x="73" y="21"/>
                    <a:pt x="73" y="21"/>
                    <a:pt x="73" y="21"/>
                  </a:cubicBezTo>
                  <a:cubicBezTo>
                    <a:pt x="73" y="18"/>
                    <a:pt x="71" y="16"/>
                    <a:pt x="68" y="16"/>
                  </a:cubicBezTo>
                  <a:cubicBezTo>
                    <a:pt x="50" y="16"/>
                    <a:pt x="50" y="16"/>
                    <a:pt x="50" y="16"/>
                  </a:cubicBezTo>
                  <a:cubicBezTo>
                    <a:pt x="51" y="16"/>
                    <a:pt x="52" y="14"/>
                    <a:pt x="52" y="13"/>
                  </a:cubicBezTo>
                  <a:cubicBezTo>
                    <a:pt x="52" y="12"/>
                    <a:pt x="51" y="10"/>
                    <a:pt x="50" y="10"/>
                  </a:cubicBezTo>
                  <a:cubicBezTo>
                    <a:pt x="39" y="6"/>
                    <a:pt x="39" y="6"/>
                    <a:pt x="39" y="6"/>
                  </a:cubicBezTo>
                  <a:cubicBezTo>
                    <a:pt x="38" y="5"/>
                    <a:pt x="35" y="5"/>
                    <a:pt x="34" y="5"/>
                  </a:cubicBezTo>
                  <a:cubicBezTo>
                    <a:pt x="5" y="5"/>
                    <a:pt x="5" y="5"/>
                    <a:pt x="5" y="5"/>
                  </a:cubicBezTo>
                  <a:cubicBezTo>
                    <a:pt x="5" y="2"/>
                    <a:pt x="5" y="2"/>
                    <a:pt x="5" y="2"/>
                  </a:cubicBezTo>
                  <a:cubicBezTo>
                    <a:pt x="5" y="1"/>
                    <a:pt x="4" y="0"/>
                    <a:pt x="2" y="0"/>
                  </a:cubicBezTo>
                  <a:cubicBezTo>
                    <a:pt x="1" y="0"/>
                    <a:pt x="0" y="1"/>
                    <a:pt x="0" y="2"/>
                  </a:cubicBezTo>
                  <a:cubicBezTo>
                    <a:pt x="0" y="8"/>
                    <a:pt x="0" y="8"/>
                    <a:pt x="0" y="8"/>
                  </a:cubicBezTo>
                  <a:cubicBezTo>
                    <a:pt x="0" y="13"/>
                    <a:pt x="0" y="13"/>
                    <a:pt x="0" y="13"/>
                  </a:cubicBezTo>
                  <a:cubicBezTo>
                    <a:pt x="0" y="18"/>
                    <a:pt x="0" y="18"/>
                    <a:pt x="0" y="18"/>
                  </a:cubicBezTo>
                  <a:cubicBezTo>
                    <a:pt x="0" y="20"/>
                    <a:pt x="1" y="21"/>
                    <a:pt x="2" y="21"/>
                  </a:cubicBezTo>
                  <a:cubicBezTo>
                    <a:pt x="4" y="21"/>
                    <a:pt x="5" y="20"/>
                    <a:pt x="5" y="18"/>
                  </a:cubicBezTo>
                  <a:cubicBezTo>
                    <a:pt x="5" y="16"/>
                    <a:pt x="5" y="16"/>
                    <a:pt x="5" y="16"/>
                  </a:cubicBezTo>
                  <a:cubicBezTo>
                    <a:pt x="15" y="16"/>
                    <a:pt x="15" y="16"/>
                    <a:pt x="15" y="16"/>
                  </a:cubicBezTo>
                  <a:cubicBezTo>
                    <a:pt x="13" y="16"/>
                    <a:pt x="10" y="18"/>
                    <a:pt x="10" y="21"/>
                  </a:cubicBezTo>
                  <a:cubicBezTo>
                    <a:pt x="10" y="58"/>
                    <a:pt x="10" y="58"/>
                    <a:pt x="10" y="58"/>
                  </a:cubicBezTo>
                  <a:cubicBezTo>
                    <a:pt x="10" y="61"/>
                    <a:pt x="13" y="63"/>
                    <a:pt x="15" y="63"/>
                  </a:cubicBezTo>
                  <a:cubicBezTo>
                    <a:pt x="15" y="66"/>
                    <a:pt x="15" y="66"/>
                    <a:pt x="15" y="66"/>
                  </a:cubicBezTo>
                  <a:cubicBezTo>
                    <a:pt x="15" y="67"/>
                    <a:pt x="17" y="68"/>
                    <a:pt x="18" y="68"/>
                  </a:cubicBezTo>
                  <a:cubicBezTo>
                    <a:pt x="50" y="68"/>
                    <a:pt x="50" y="68"/>
                    <a:pt x="50" y="68"/>
                  </a:cubicBezTo>
                  <a:cubicBezTo>
                    <a:pt x="51" y="68"/>
                    <a:pt x="52" y="67"/>
                    <a:pt x="52" y="66"/>
                  </a:cubicBezTo>
                  <a:cubicBezTo>
                    <a:pt x="52" y="63"/>
                    <a:pt x="52" y="63"/>
                    <a:pt x="52" y="63"/>
                  </a:cubicBezTo>
                  <a:cubicBezTo>
                    <a:pt x="68" y="63"/>
                    <a:pt x="68" y="63"/>
                    <a:pt x="68" y="63"/>
                  </a:cubicBezTo>
                  <a:cubicBezTo>
                    <a:pt x="71" y="63"/>
                    <a:pt x="73" y="61"/>
                    <a:pt x="73" y="58"/>
                  </a:cubicBezTo>
                  <a:cubicBezTo>
                    <a:pt x="73" y="45"/>
                    <a:pt x="73" y="45"/>
                    <a:pt x="73" y="45"/>
                  </a:cubicBezTo>
                  <a:cubicBezTo>
                    <a:pt x="73" y="46"/>
                    <a:pt x="74" y="48"/>
                    <a:pt x="76" y="48"/>
                  </a:cubicBezTo>
                  <a:cubicBezTo>
                    <a:pt x="81" y="51"/>
                    <a:pt x="81" y="51"/>
                    <a:pt x="81" y="51"/>
                  </a:cubicBezTo>
                  <a:cubicBezTo>
                    <a:pt x="83" y="52"/>
                    <a:pt x="84" y="51"/>
                    <a:pt x="84" y="50"/>
                  </a:cubicBezTo>
                  <a:cubicBezTo>
                    <a:pt x="84" y="29"/>
                    <a:pt x="84" y="29"/>
                    <a:pt x="84" y="29"/>
                  </a:cubicBezTo>
                  <a:cubicBezTo>
                    <a:pt x="84" y="27"/>
                    <a:pt x="83" y="27"/>
                    <a:pt x="81" y="27"/>
                  </a:cubicBezTo>
                  <a:close/>
                  <a:moveTo>
                    <a:pt x="57" y="52"/>
                  </a:moveTo>
                  <a:cubicBezTo>
                    <a:pt x="21" y="52"/>
                    <a:pt x="21" y="52"/>
                    <a:pt x="21" y="52"/>
                  </a:cubicBezTo>
                  <a:cubicBezTo>
                    <a:pt x="21" y="26"/>
                    <a:pt x="21" y="26"/>
                    <a:pt x="21" y="26"/>
                  </a:cubicBezTo>
                  <a:cubicBezTo>
                    <a:pt x="57" y="26"/>
                    <a:pt x="57" y="26"/>
                    <a:pt x="57" y="26"/>
                  </a:cubicBezTo>
                  <a:lnTo>
                    <a:pt x="57" y="52"/>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60" name="Rectangle 505">
              <a:extLst>
                <a:ext uri="{FF2B5EF4-FFF2-40B4-BE49-F238E27FC236}">
                  <a16:creationId xmlns:a16="http://schemas.microsoft.com/office/drawing/2014/main" id="{47C6F97B-147F-D592-547B-AC2FA404F0C3}"/>
                </a:ext>
              </a:extLst>
            </p:cNvPr>
            <p:cNvSpPr>
              <a:spLocks noChangeArrowheads="1"/>
            </p:cNvSpPr>
            <p:nvPr/>
          </p:nvSpPr>
          <p:spPr bwMode="auto">
            <a:xfrm>
              <a:off x="3773324" y="7035574"/>
              <a:ext cx="42136" cy="6019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61" name="Freeform 506">
              <a:extLst>
                <a:ext uri="{FF2B5EF4-FFF2-40B4-BE49-F238E27FC236}">
                  <a16:creationId xmlns:a16="http://schemas.microsoft.com/office/drawing/2014/main" id="{6276705C-9D0B-6F3B-E2B6-EA4C8CFE2017}"/>
                </a:ext>
              </a:extLst>
            </p:cNvPr>
            <p:cNvSpPr>
              <a:spLocks noEditPoints="1"/>
            </p:cNvSpPr>
            <p:nvPr/>
          </p:nvSpPr>
          <p:spPr bwMode="auto">
            <a:xfrm>
              <a:off x="3598760" y="7035574"/>
              <a:ext cx="96311" cy="60195"/>
            </a:xfrm>
            <a:custGeom>
              <a:avLst/>
              <a:gdLst>
                <a:gd name="T0" fmla="*/ 0 w 32"/>
                <a:gd name="T1" fmla="*/ 0 h 20"/>
                <a:gd name="T2" fmla="*/ 0 w 32"/>
                <a:gd name="T3" fmla="*/ 20 h 20"/>
                <a:gd name="T4" fmla="*/ 32 w 32"/>
                <a:gd name="T5" fmla="*/ 20 h 20"/>
                <a:gd name="T6" fmla="*/ 32 w 32"/>
                <a:gd name="T7" fmla="*/ 0 h 20"/>
                <a:gd name="T8" fmla="*/ 0 w 32"/>
                <a:gd name="T9" fmla="*/ 0 h 20"/>
                <a:gd name="T10" fmla="*/ 12 w 32"/>
                <a:gd name="T11" fmla="*/ 14 h 20"/>
                <a:gd name="T12" fmla="*/ 6 w 32"/>
                <a:gd name="T13" fmla="*/ 14 h 20"/>
                <a:gd name="T14" fmla="*/ 6 w 32"/>
                <a:gd name="T15" fmla="*/ 8 h 20"/>
                <a:gd name="T16" fmla="*/ 12 w 32"/>
                <a:gd name="T17" fmla="*/ 8 h 20"/>
                <a:gd name="T18" fmla="*/ 12 w 32"/>
                <a:gd name="T19" fmla="*/ 14 h 20"/>
                <a:gd name="T20" fmla="*/ 26 w 32"/>
                <a:gd name="T21" fmla="*/ 14 h 20"/>
                <a:gd name="T22" fmla="*/ 20 w 32"/>
                <a:gd name="T23" fmla="*/ 14 h 20"/>
                <a:gd name="T24" fmla="*/ 20 w 32"/>
                <a:gd name="T25" fmla="*/ 8 h 20"/>
                <a:gd name="T26" fmla="*/ 26 w 32"/>
                <a:gd name="T27" fmla="*/ 8 h 20"/>
                <a:gd name="T28" fmla="*/ 26 w 32"/>
                <a:gd name="T2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0">
                  <a:moveTo>
                    <a:pt x="0" y="0"/>
                  </a:moveTo>
                  <a:lnTo>
                    <a:pt x="0" y="20"/>
                  </a:lnTo>
                  <a:lnTo>
                    <a:pt x="32" y="20"/>
                  </a:lnTo>
                  <a:lnTo>
                    <a:pt x="32" y="0"/>
                  </a:lnTo>
                  <a:lnTo>
                    <a:pt x="0" y="0"/>
                  </a:lnTo>
                  <a:close/>
                  <a:moveTo>
                    <a:pt x="12" y="14"/>
                  </a:moveTo>
                  <a:lnTo>
                    <a:pt x="6" y="14"/>
                  </a:lnTo>
                  <a:lnTo>
                    <a:pt x="6" y="8"/>
                  </a:lnTo>
                  <a:lnTo>
                    <a:pt x="12" y="8"/>
                  </a:lnTo>
                  <a:lnTo>
                    <a:pt x="12" y="14"/>
                  </a:lnTo>
                  <a:close/>
                  <a:moveTo>
                    <a:pt x="26" y="14"/>
                  </a:moveTo>
                  <a:lnTo>
                    <a:pt x="20" y="14"/>
                  </a:lnTo>
                  <a:lnTo>
                    <a:pt x="20" y="8"/>
                  </a:lnTo>
                  <a:lnTo>
                    <a:pt x="26" y="8"/>
                  </a:lnTo>
                  <a:lnTo>
                    <a:pt x="26" y="14"/>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62" name="Freeform 723">
            <a:extLst>
              <a:ext uri="{FF2B5EF4-FFF2-40B4-BE49-F238E27FC236}">
                <a16:creationId xmlns:a16="http://schemas.microsoft.com/office/drawing/2014/main" id="{6DAA8C2F-915D-E72D-1A8C-6B37D5A1DDBC}"/>
              </a:ext>
            </a:extLst>
          </p:cNvPr>
          <p:cNvSpPr>
            <a:spLocks noChangeAspect="1"/>
          </p:cNvSpPr>
          <p:nvPr/>
        </p:nvSpPr>
        <p:spPr bwMode="auto">
          <a:xfrm>
            <a:off x="7938291" y="5558922"/>
            <a:ext cx="287258" cy="324000"/>
          </a:xfrm>
          <a:custGeom>
            <a:avLst/>
            <a:gdLst>
              <a:gd name="T0" fmla="*/ 16 w 69"/>
              <a:gd name="T1" fmla="*/ 10 h 78"/>
              <a:gd name="T2" fmla="*/ 16 w 69"/>
              <a:gd name="T3" fmla="*/ 21 h 78"/>
              <a:gd name="T4" fmla="*/ 16 w 69"/>
              <a:gd name="T5" fmla="*/ 57 h 78"/>
              <a:gd name="T6" fmla="*/ 14 w 69"/>
              <a:gd name="T7" fmla="*/ 57 h 78"/>
              <a:gd name="T8" fmla="*/ 0 w 69"/>
              <a:gd name="T9" fmla="*/ 67 h 78"/>
              <a:gd name="T10" fmla="*/ 14 w 69"/>
              <a:gd name="T11" fmla="*/ 78 h 78"/>
              <a:gd name="T12" fmla="*/ 27 w 69"/>
              <a:gd name="T13" fmla="*/ 68 h 78"/>
              <a:gd name="T14" fmla="*/ 27 w 69"/>
              <a:gd name="T15" fmla="*/ 68 h 78"/>
              <a:gd name="T16" fmla="*/ 27 w 69"/>
              <a:gd name="T17" fmla="*/ 19 h 78"/>
              <a:gd name="T18" fmla="*/ 58 w 69"/>
              <a:gd name="T19" fmla="*/ 13 h 78"/>
              <a:gd name="T20" fmla="*/ 58 w 69"/>
              <a:gd name="T21" fmla="*/ 46 h 78"/>
              <a:gd name="T22" fmla="*/ 56 w 69"/>
              <a:gd name="T23" fmla="*/ 46 h 78"/>
              <a:gd name="T24" fmla="*/ 42 w 69"/>
              <a:gd name="T25" fmla="*/ 57 h 78"/>
              <a:gd name="T26" fmla="*/ 56 w 69"/>
              <a:gd name="T27" fmla="*/ 67 h 78"/>
              <a:gd name="T28" fmla="*/ 69 w 69"/>
              <a:gd name="T29" fmla="*/ 58 h 78"/>
              <a:gd name="T30" fmla="*/ 69 w 69"/>
              <a:gd name="T31" fmla="*/ 58 h 78"/>
              <a:gd name="T32" fmla="*/ 69 w 69"/>
              <a:gd name="T33" fmla="*/ 10 h 78"/>
              <a:gd name="T34" fmla="*/ 69 w 69"/>
              <a:gd name="T35" fmla="*/ 5 h 78"/>
              <a:gd name="T36" fmla="*/ 69 w 69"/>
              <a:gd name="T37" fmla="*/ 0 h 78"/>
              <a:gd name="T38" fmla="*/ 16 w 69"/>
              <a:gd name="T3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78">
                <a:moveTo>
                  <a:pt x="16" y="10"/>
                </a:moveTo>
                <a:cubicBezTo>
                  <a:pt x="16" y="21"/>
                  <a:pt x="16" y="21"/>
                  <a:pt x="16" y="21"/>
                </a:cubicBezTo>
                <a:cubicBezTo>
                  <a:pt x="16" y="57"/>
                  <a:pt x="16" y="57"/>
                  <a:pt x="16" y="57"/>
                </a:cubicBezTo>
                <a:cubicBezTo>
                  <a:pt x="15" y="57"/>
                  <a:pt x="14" y="57"/>
                  <a:pt x="14" y="57"/>
                </a:cubicBezTo>
                <a:cubicBezTo>
                  <a:pt x="6" y="57"/>
                  <a:pt x="0" y="61"/>
                  <a:pt x="0" y="67"/>
                </a:cubicBezTo>
                <a:cubicBezTo>
                  <a:pt x="0" y="73"/>
                  <a:pt x="6" y="78"/>
                  <a:pt x="14" y="78"/>
                </a:cubicBezTo>
                <a:cubicBezTo>
                  <a:pt x="20" y="78"/>
                  <a:pt x="26" y="74"/>
                  <a:pt x="27" y="68"/>
                </a:cubicBezTo>
                <a:cubicBezTo>
                  <a:pt x="27" y="68"/>
                  <a:pt x="27" y="68"/>
                  <a:pt x="27" y="68"/>
                </a:cubicBezTo>
                <a:cubicBezTo>
                  <a:pt x="27" y="19"/>
                  <a:pt x="27" y="19"/>
                  <a:pt x="27" y="19"/>
                </a:cubicBezTo>
                <a:cubicBezTo>
                  <a:pt x="58" y="13"/>
                  <a:pt x="58" y="13"/>
                  <a:pt x="58" y="13"/>
                </a:cubicBezTo>
                <a:cubicBezTo>
                  <a:pt x="58" y="46"/>
                  <a:pt x="58" y="46"/>
                  <a:pt x="58" y="46"/>
                </a:cubicBezTo>
                <a:cubicBezTo>
                  <a:pt x="57" y="46"/>
                  <a:pt x="56" y="46"/>
                  <a:pt x="56" y="46"/>
                </a:cubicBezTo>
                <a:cubicBezTo>
                  <a:pt x="48" y="46"/>
                  <a:pt x="42" y="51"/>
                  <a:pt x="42" y="57"/>
                </a:cubicBezTo>
                <a:cubicBezTo>
                  <a:pt x="42" y="62"/>
                  <a:pt x="48" y="67"/>
                  <a:pt x="56" y="67"/>
                </a:cubicBezTo>
                <a:cubicBezTo>
                  <a:pt x="62" y="67"/>
                  <a:pt x="68" y="63"/>
                  <a:pt x="69" y="58"/>
                </a:cubicBezTo>
                <a:cubicBezTo>
                  <a:pt x="69" y="58"/>
                  <a:pt x="69" y="58"/>
                  <a:pt x="69" y="58"/>
                </a:cubicBezTo>
                <a:cubicBezTo>
                  <a:pt x="69" y="10"/>
                  <a:pt x="69" y="10"/>
                  <a:pt x="69" y="10"/>
                </a:cubicBezTo>
                <a:cubicBezTo>
                  <a:pt x="69" y="5"/>
                  <a:pt x="69" y="5"/>
                  <a:pt x="69" y="5"/>
                </a:cubicBezTo>
                <a:cubicBezTo>
                  <a:pt x="69" y="0"/>
                  <a:pt x="69" y="0"/>
                  <a:pt x="69" y="0"/>
                </a:cubicBezTo>
                <a:lnTo>
                  <a:pt x="16" y="1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NZ"/>
          </a:p>
        </p:txBody>
      </p:sp>
      <p:grpSp>
        <p:nvGrpSpPr>
          <p:cNvPr id="63" name="Group 62">
            <a:extLst>
              <a:ext uri="{FF2B5EF4-FFF2-40B4-BE49-F238E27FC236}">
                <a16:creationId xmlns:a16="http://schemas.microsoft.com/office/drawing/2014/main" id="{EE94043B-2E20-FFF6-0404-842E85B92869}"/>
              </a:ext>
            </a:extLst>
          </p:cNvPr>
          <p:cNvGrpSpPr>
            <a:grpSpLocks noChangeAspect="1"/>
          </p:cNvGrpSpPr>
          <p:nvPr/>
        </p:nvGrpSpPr>
        <p:grpSpPr>
          <a:xfrm>
            <a:off x="6105159" y="5516194"/>
            <a:ext cx="434495" cy="360000"/>
            <a:chOff x="-4679951" y="-1830388"/>
            <a:chExt cx="4259263" cy="3529013"/>
          </a:xfrm>
          <a:solidFill>
            <a:schemeClr val="tx1">
              <a:lumMod val="75000"/>
            </a:schemeClr>
          </a:solidFill>
        </p:grpSpPr>
        <p:sp>
          <p:nvSpPr>
            <p:cNvPr id="64" name="Freeform 108">
              <a:extLst>
                <a:ext uri="{FF2B5EF4-FFF2-40B4-BE49-F238E27FC236}">
                  <a16:creationId xmlns:a16="http://schemas.microsoft.com/office/drawing/2014/main" id="{EE559337-53D3-3870-B4B3-C04184DA0350}"/>
                </a:ext>
              </a:extLst>
            </p:cNvPr>
            <p:cNvSpPr>
              <a:spLocks noEditPoints="1"/>
            </p:cNvSpPr>
            <p:nvPr/>
          </p:nvSpPr>
          <p:spPr bwMode="auto">
            <a:xfrm>
              <a:off x="-1954213" y="-968375"/>
              <a:ext cx="1128713" cy="1125538"/>
            </a:xfrm>
            <a:custGeom>
              <a:avLst/>
              <a:gdLst>
                <a:gd name="T0" fmla="*/ 151 w 301"/>
                <a:gd name="T1" fmla="*/ 0 h 300"/>
                <a:gd name="T2" fmla="*/ 0 w 301"/>
                <a:gd name="T3" fmla="*/ 150 h 300"/>
                <a:gd name="T4" fmla="*/ 151 w 301"/>
                <a:gd name="T5" fmla="*/ 300 h 300"/>
                <a:gd name="T6" fmla="*/ 301 w 301"/>
                <a:gd name="T7" fmla="*/ 150 h 300"/>
                <a:gd name="T8" fmla="*/ 151 w 301"/>
                <a:gd name="T9" fmla="*/ 0 h 300"/>
                <a:gd name="T10" fmla="*/ 68 w 301"/>
                <a:gd name="T11" fmla="*/ 187 h 300"/>
                <a:gd name="T12" fmla="*/ 34 w 301"/>
                <a:gd name="T13" fmla="*/ 152 h 300"/>
                <a:gd name="T14" fmla="*/ 68 w 301"/>
                <a:gd name="T15" fmla="*/ 118 h 300"/>
                <a:gd name="T16" fmla="*/ 103 w 301"/>
                <a:gd name="T17" fmla="*/ 152 h 300"/>
                <a:gd name="T18" fmla="*/ 68 w 301"/>
                <a:gd name="T19" fmla="*/ 187 h 300"/>
                <a:gd name="T20" fmla="*/ 153 w 301"/>
                <a:gd name="T21" fmla="*/ 267 h 300"/>
                <a:gd name="T22" fmla="*/ 119 w 301"/>
                <a:gd name="T23" fmla="*/ 232 h 300"/>
                <a:gd name="T24" fmla="*/ 153 w 301"/>
                <a:gd name="T25" fmla="*/ 198 h 300"/>
                <a:gd name="T26" fmla="*/ 187 w 301"/>
                <a:gd name="T27" fmla="*/ 232 h 300"/>
                <a:gd name="T28" fmla="*/ 153 w 301"/>
                <a:gd name="T29" fmla="*/ 267 h 300"/>
                <a:gd name="T30" fmla="*/ 153 w 301"/>
                <a:gd name="T31" fmla="*/ 102 h 300"/>
                <a:gd name="T32" fmla="*/ 119 w 301"/>
                <a:gd name="T33" fmla="*/ 68 h 300"/>
                <a:gd name="T34" fmla="*/ 153 w 301"/>
                <a:gd name="T35" fmla="*/ 34 h 300"/>
                <a:gd name="T36" fmla="*/ 187 w 301"/>
                <a:gd name="T37" fmla="*/ 68 h 300"/>
                <a:gd name="T38" fmla="*/ 153 w 301"/>
                <a:gd name="T39" fmla="*/ 102 h 300"/>
                <a:gd name="T40" fmla="*/ 267 w 301"/>
                <a:gd name="T41" fmla="*/ 152 h 300"/>
                <a:gd name="T42" fmla="*/ 233 w 301"/>
                <a:gd name="T43" fmla="*/ 187 h 300"/>
                <a:gd name="T44" fmla="*/ 198 w 301"/>
                <a:gd name="T45" fmla="*/ 152 h 300"/>
                <a:gd name="T46" fmla="*/ 233 w 301"/>
                <a:gd name="T47" fmla="*/ 118 h 300"/>
                <a:gd name="T48" fmla="*/ 267 w 301"/>
                <a:gd name="T49" fmla="*/ 15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300">
                  <a:moveTo>
                    <a:pt x="151" y="0"/>
                  </a:moveTo>
                  <a:cubicBezTo>
                    <a:pt x="68" y="0"/>
                    <a:pt x="0" y="68"/>
                    <a:pt x="0" y="150"/>
                  </a:cubicBezTo>
                  <a:cubicBezTo>
                    <a:pt x="0" y="233"/>
                    <a:pt x="68" y="300"/>
                    <a:pt x="151" y="300"/>
                  </a:cubicBezTo>
                  <a:cubicBezTo>
                    <a:pt x="233" y="300"/>
                    <a:pt x="301" y="233"/>
                    <a:pt x="301" y="150"/>
                  </a:cubicBezTo>
                  <a:cubicBezTo>
                    <a:pt x="301" y="68"/>
                    <a:pt x="233" y="0"/>
                    <a:pt x="151" y="0"/>
                  </a:cubicBezTo>
                  <a:close/>
                  <a:moveTo>
                    <a:pt x="68" y="187"/>
                  </a:moveTo>
                  <a:cubicBezTo>
                    <a:pt x="50" y="187"/>
                    <a:pt x="34" y="171"/>
                    <a:pt x="34" y="152"/>
                  </a:cubicBezTo>
                  <a:cubicBezTo>
                    <a:pt x="34" y="134"/>
                    <a:pt x="50" y="118"/>
                    <a:pt x="68" y="118"/>
                  </a:cubicBezTo>
                  <a:cubicBezTo>
                    <a:pt x="87" y="118"/>
                    <a:pt x="103" y="134"/>
                    <a:pt x="103" y="152"/>
                  </a:cubicBezTo>
                  <a:cubicBezTo>
                    <a:pt x="103" y="171"/>
                    <a:pt x="87" y="187"/>
                    <a:pt x="68" y="187"/>
                  </a:cubicBezTo>
                  <a:close/>
                  <a:moveTo>
                    <a:pt x="153" y="267"/>
                  </a:moveTo>
                  <a:cubicBezTo>
                    <a:pt x="134" y="267"/>
                    <a:pt x="119" y="251"/>
                    <a:pt x="119" y="232"/>
                  </a:cubicBezTo>
                  <a:cubicBezTo>
                    <a:pt x="119" y="214"/>
                    <a:pt x="134" y="198"/>
                    <a:pt x="153" y="198"/>
                  </a:cubicBezTo>
                  <a:cubicBezTo>
                    <a:pt x="171" y="198"/>
                    <a:pt x="187" y="214"/>
                    <a:pt x="187" y="232"/>
                  </a:cubicBezTo>
                  <a:cubicBezTo>
                    <a:pt x="187" y="251"/>
                    <a:pt x="171" y="267"/>
                    <a:pt x="153" y="267"/>
                  </a:cubicBezTo>
                  <a:close/>
                  <a:moveTo>
                    <a:pt x="153" y="102"/>
                  </a:moveTo>
                  <a:cubicBezTo>
                    <a:pt x="134" y="102"/>
                    <a:pt x="119" y="87"/>
                    <a:pt x="119" y="68"/>
                  </a:cubicBezTo>
                  <a:cubicBezTo>
                    <a:pt x="119" y="49"/>
                    <a:pt x="134" y="34"/>
                    <a:pt x="153" y="34"/>
                  </a:cubicBezTo>
                  <a:cubicBezTo>
                    <a:pt x="171" y="34"/>
                    <a:pt x="187" y="49"/>
                    <a:pt x="187" y="68"/>
                  </a:cubicBezTo>
                  <a:cubicBezTo>
                    <a:pt x="187" y="87"/>
                    <a:pt x="171" y="102"/>
                    <a:pt x="153" y="102"/>
                  </a:cubicBezTo>
                  <a:close/>
                  <a:moveTo>
                    <a:pt x="267" y="152"/>
                  </a:moveTo>
                  <a:cubicBezTo>
                    <a:pt x="267" y="171"/>
                    <a:pt x="251" y="187"/>
                    <a:pt x="233" y="187"/>
                  </a:cubicBezTo>
                  <a:cubicBezTo>
                    <a:pt x="214" y="187"/>
                    <a:pt x="198" y="171"/>
                    <a:pt x="198" y="152"/>
                  </a:cubicBezTo>
                  <a:cubicBezTo>
                    <a:pt x="198" y="134"/>
                    <a:pt x="214" y="118"/>
                    <a:pt x="233" y="118"/>
                  </a:cubicBezTo>
                  <a:cubicBezTo>
                    <a:pt x="251" y="118"/>
                    <a:pt x="267" y="134"/>
                    <a:pt x="26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0" name="Freeform 109">
              <a:extLst>
                <a:ext uri="{FF2B5EF4-FFF2-40B4-BE49-F238E27FC236}">
                  <a16:creationId xmlns:a16="http://schemas.microsoft.com/office/drawing/2014/main" id="{4B752F3E-00D9-5825-CA35-2B605B876483}"/>
                </a:ext>
              </a:extLst>
            </p:cNvPr>
            <p:cNvSpPr>
              <a:spLocks noEditPoints="1"/>
            </p:cNvSpPr>
            <p:nvPr/>
          </p:nvSpPr>
          <p:spPr bwMode="auto">
            <a:xfrm>
              <a:off x="-4679951" y="-1830388"/>
              <a:ext cx="4259263" cy="3529013"/>
            </a:xfrm>
            <a:custGeom>
              <a:avLst/>
              <a:gdLst>
                <a:gd name="T0" fmla="*/ 1134 w 1136"/>
                <a:gd name="T1" fmla="*/ 329 h 941"/>
                <a:gd name="T2" fmla="*/ 1070 w 1136"/>
                <a:gd name="T3" fmla="*/ 145 h 941"/>
                <a:gd name="T4" fmla="*/ 712 w 1136"/>
                <a:gd name="T5" fmla="*/ 141 h 941"/>
                <a:gd name="T6" fmla="*/ 424 w 1136"/>
                <a:gd name="T7" fmla="*/ 141 h 941"/>
                <a:gd name="T8" fmla="*/ 67 w 1136"/>
                <a:gd name="T9" fmla="*/ 145 h 941"/>
                <a:gd name="T10" fmla="*/ 3 w 1136"/>
                <a:gd name="T11" fmla="*/ 329 h 941"/>
                <a:gd name="T12" fmla="*/ 85 w 1136"/>
                <a:gd name="T13" fmla="*/ 828 h 941"/>
                <a:gd name="T14" fmla="*/ 84 w 1136"/>
                <a:gd name="T15" fmla="*/ 829 h 941"/>
                <a:gd name="T16" fmla="*/ 88 w 1136"/>
                <a:gd name="T17" fmla="*/ 835 h 941"/>
                <a:gd name="T18" fmla="*/ 145 w 1136"/>
                <a:gd name="T19" fmla="*/ 897 h 941"/>
                <a:gd name="T20" fmla="*/ 276 w 1136"/>
                <a:gd name="T21" fmla="*/ 918 h 941"/>
                <a:gd name="T22" fmla="*/ 456 w 1136"/>
                <a:gd name="T23" fmla="*/ 602 h 941"/>
                <a:gd name="T24" fmla="*/ 681 w 1136"/>
                <a:gd name="T25" fmla="*/ 602 h 941"/>
                <a:gd name="T26" fmla="*/ 861 w 1136"/>
                <a:gd name="T27" fmla="*/ 918 h 941"/>
                <a:gd name="T28" fmla="*/ 991 w 1136"/>
                <a:gd name="T29" fmla="*/ 897 h 941"/>
                <a:gd name="T30" fmla="*/ 1049 w 1136"/>
                <a:gd name="T31" fmla="*/ 835 h 941"/>
                <a:gd name="T32" fmla="*/ 1053 w 1136"/>
                <a:gd name="T33" fmla="*/ 829 h 941"/>
                <a:gd name="T34" fmla="*/ 1052 w 1136"/>
                <a:gd name="T35" fmla="*/ 828 h 941"/>
                <a:gd name="T36" fmla="*/ 1134 w 1136"/>
                <a:gd name="T37" fmla="*/ 329 h 941"/>
                <a:gd name="T38" fmla="*/ 250 w 1136"/>
                <a:gd name="T39" fmla="*/ 548 h 941"/>
                <a:gd name="T40" fmla="*/ 82 w 1136"/>
                <a:gd name="T41" fmla="*/ 380 h 941"/>
                <a:gd name="T42" fmla="*/ 250 w 1136"/>
                <a:gd name="T43" fmla="*/ 212 h 941"/>
                <a:gd name="T44" fmla="*/ 418 w 1136"/>
                <a:gd name="T45" fmla="*/ 380 h 941"/>
                <a:gd name="T46" fmla="*/ 250 w 1136"/>
                <a:gd name="T47" fmla="*/ 548 h 941"/>
                <a:gd name="T48" fmla="*/ 878 w 1136"/>
                <a:gd name="T49" fmla="*/ 548 h 941"/>
                <a:gd name="T50" fmla="*/ 709 w 1136"/>
                <a:gd name="T51" fmla="*/ 380 h 941"/>
                <a:gd name="T52" fmla="*/ 878 w 1136"/>
                <a:gd name="T53" fmla="*/ 212 h 941"/>
                <a:gd name="T54" fmla="*/ 1046 w 1136"/>
                <a:gd name="T55" fmla="*/ 380 h 941"/>
                <a:gd name="T56" fmla="*/ 878 w 1136"/>
                <a:gd name="T57" fmla="*/ 548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6" h="941">
                  <a:moveTo>
                    <a:pt x="1134" y="329"/>
                  </a:moveTo>
                  <a:cubicBezTo>
                    <a:pt x="1123" y="231"/>
                    <a:pt x="1091" y="173"/>
                    <a:pt x="1070" y="145"/>
                  </a:cubicBezTo>
                  <a:cubicBezTo>
                    <a:pt x="935" y="0"/>
                    <a:pt x="712" y="141"/>
                    <a:pt x="712" y="141"/>
                  </a:cubicBezTo>
                  <a:cubicBezTo>
                    <a:pt x="424" y="141"/>
                    <a:pt x="424" y="141"/>
                    <a:pt x="424" y="141"/>
                  </a:cubicBezTo>
                  <a:cubicBezTo>
                    <a:pt x="424" y="141"/>
                    <a:pt x="202" y="0"/>
                    <a:pt x="67" y="145"/>
                  </a:cubicBezTo>
                  <a:cubicBezTo>
                    <a:pt x="46" y="173"/>
                    <a:pt x="14" y="231"/>
                    <a:pt x="3" y="329"/>
                  </a:cubicBezTo>
                  <a:cubicBezTo>
                    <a:pt x="0" y="454"/>
                    <a:pt x="8" y="695"/>
                    <a:pt x="85" y="828"/>
                  </a:cubicBezTo>
                  <a:cubicBezTo>
                    <a:pt x="84" y="829"/>
                    <a:pt x="84" y="829"/>
                    <a:pt x="84" y="829"/>
                  </a:cubicBezTo>
                  <a:cubicBezTo>
                    <a:pt x="84" y="829"/>
                    <a:pt x="86" y="831"/>
                    <a:pt x="88" y="835"/>
                  </a:cubicBezTo>
                  <a:cubicBezTo>
                    <a:pt x="104" y="861"/>
                    <a:pt x="123" y="881"/>
                    <a:pt x="145" y="897"/>
                  </a:cubicBezTo>
                  <a:cubicBezTo>
                    <a:pt x="179" y="923"/>
                    <a:pt x="225" y="941"/>
                    <a:pt x="276" y="918"/>
                  </a:cubicBezTo>
                  <a:cubicBezTo>
                    <a:pt x="332" y="896"/>
                    <a:pt x="406" y="822"/>
                    <a:pt x="456" y="602"/>
                  </a:cubicBezTo>
                  <a:cubicBezTo>
                    <a:pt x="681" y="602"/>
                    <a:pt x="681" y="602"/>
                    <a:pt x="681" y="602"/>
                  </a:cubicBezTo>
                  <a:cubicBezTo>
                    <a:pt x="731" y="822"/>
                    <a:pt x="805" y="896"/>
                    <a:pt x="861" y="918"/>
                  </a:cubicBezTo>
                  <a:cubicBezTo>
                    <a:pt x="912" y="941"/>
                    <a:pt x="958" y="923"/>
                    <a:pt x="991" y="897"/>
                  </a:cubicBezTo>
                  <a:cubicBezTo>
                    <a:pt x="1014" y="881"/>
                    <a:pt x="1033" y="861"/>
                    <a:pt x="1049" y="835"/>
                  </a:cubicBezTo>
                  <a:cubicBezTo>
                    <a:pt x="1051" y="831"/>
                    <a:pt x="1053" y="829"/>
                    <a:pt x="1053" y="829"/>
                  </a:cubicBezTo>
                  <a:cubicBezTo>
                    <a:pt x="1052" y="828"/>
                    <a:pt x="1052" y="828"/>
                    <a:pt x="1052" y="828"/>
                  </a:cubicBezTo>
                  <a:cubicBezTo>
                    <a:pt x="1129" y="695"/>
                    <a:pt x="1136" y="454"/>
                    <a:pt x="1134" y="329"/>
                  </a:cubicBezTo>
                  <a:close/>
                  <a:moveTo>
                    <a:pt x="250" y="548"/>
                  </a:moveTo>
                  <a:cubicBezTo>
                    <a:pt x="157" y="548"/>
                    <a:pt x="82" y="473"/>
                    <a:pt x="82" y="380"/>
                  </a:cubicBezTo>
                  <a:cubicBezTo>
                    <a:pt x="82" y="288"/>
                    <a:pt x="157" y="212"/>
                    <a:pt x="250" y="212"/>
                  </a:cubicBezTo>
                  <a:cubicBezTo>
                    <a:pt x="343" y="212"/>
                    <a:pt x="418" y="288"/>
                    <a:pt x="418" y="380"/>
                  </a:cubicBezTo>
                  <a:cubicBezTo>
                    <a:pt x="418" y="473"/>
                    <a:pt x="343" y="548"/>
                    <a:pt x="250" y="548"/>
                  </a:cubicBezTo>
                  <a:close/>
                  <a:moveTo>
                    <a:pt x="878" y="548"/>
                  </a:moveTo>
                  <a:cubicBezTo>
                    <a:pt x="785" y="548"/>
                    <a:pt x="709" y="473"/>
                    <a:pt x="709" y="380"/>
                  </a:cubicBezTo>
                  <a:cubicBezTo>
                    <a:pt x="709" y="288"/>
                    <a:pt x="785" y="212"/>
                    <a:pt x="878" y="212"/>
                  </a:cubicBezTo>
                  <a:cubicBezTo>
                    <a:pt x="970" y="212"/>
                    <a:pt x="1046" y="288"/>
                    <a:pt x="1046" y="380"/>
                  </a:cubicBezTo>
                  <a:cubicBezTo>
                    <a:pt x="1046" y="473"/>
                    <a:pt x="970" y="548"/>
                    <a:pt x="878" y="5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4" name="Freeform 110">
              <a:extLst>
                <a:ext uri="{FF2B5EF4-FFF2-40B4-BE49-F238E27FC236}">
                  <a16:creationId xmlns:a16="http://schemas.microsoft.com/office/drawing/2014/main" id="{8C7FDF21-4781-6810-3746-1634AA726D34}"/>
                </a:ext>
              </a:extLst>
            </p:cNvPr>
            <p:cNvSpPr>
              <a:spLocks noEditPoints="1"/>
            </p:cNvSpPr>
            <p:nvPr/>
          </p:nvSpPr>
          <p:spPr bwMode="auto">
            <a:xfrm>
              <a:off x="-4305301" y="-968375"/>
              <a:ext cx="1125538" cy="1125538"/>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239 w 300"/>
                <a:gd name="T11" fmla="*/ 174 h 300"/>
                <a:gd name="T12" fmla="*/ 171 w 300"/>
                <a:gd name="T13" fmla="*/ 174 h 300"/>
                <a:gd name="T14" fmla="*/ 171 w 300"/>
                <a:gd name="T15" fmla="*/ 244 h 300"/>
                <a:gd name="T16" fmla="*/ 120 w 300"/>
                <a:gd name="T17" fmla="*/ 244 h 300"/>
                <a:gd name="T18" fmla="*/ 120 w 300"/>
                <a:gd name="T19" fmla="*/ 174 h 300"/>
                <a:gd name="T20" fmla="*/ 52 w 300"/>
                <a:gd name="T21" fmla="*/ 174 h 300"/>
                <a:gd name="T22" fmla="*/ 52 w 300"/>
                <a:gd name="T23" fmla="*/ 123 h 300"/>
                <a:gd name="T24" fmla="*/ 120 w 300"/>
                <a:gd name="T25" fmla="*/ 123 h 300"/>
                <a:gd name="T26" fmla="*/ 120 w 300"/>
                <a:gd name="T27" fmla="*/ 57 h 300"/>
                <a:gd name="T28" fmla="*/ 171 w 300"/>
                <a:gd name="T29" fmla="*/ 57 h 300"/>
                <a:gd name="T30" fmla="*/ 171 w 300"/>
                <a:gd name="T31" fmla="*/ 123 h 300"/>
                <a:gd name="T32" fmla="*/ 239 w 300"/>
                <a:gd name="T33" fmla="*/ 123 h 300"/>
                <a:gd name="T34" fmla="*/ 239 w 300"/>
                <a:gd name="T35"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0">
                  <a:moveTo>
                    <a:pt x="150" y="0"/>
                  </a:moveTo>
                  <a:cubicBezTo>
                    <a:pt x="67" y="0"/>
                    <a:pt x="0" y="68"/>
                    <a:pt x="0" y="150"/>
                  </a:cubicBezTo>
                  <a:cubicBezTo>
                    <a:pt x="0" y="233"/>
                    <a:pt x="67" y="300"/>
                    <a:pt x="150" y="300"/>
                  </a:cubicBezTo>
                  <a:cubicBezTo>
                    <a:pt x="233" y="300"/>
                    <a:pt x="300" y="233"/>
                    <a:pt x="300" y="150"/>
                  </a:cubicBezTo>
                  <a:cubicBezTo>
                    <a:pt x="300" y="68"/>
                    <a:pt x="233" y="0"/>
                    <a:pt x="150" y="0"/>
                  </a:cubicBezTo>
                  <a:close/>
                  <a:moveTo>
                    <a:pt x="239" y="174"/>
                  </a:moveTo>
                  <a:cubicBezTo>
                    <a:pt x="171" y="174"/>
                    <a:pt x="171" y="174"/>
                    <a:pt x="171" y="174"/>
                  </a:cubicBezTo>
                  <a:cubicBezTo>
                    <a:pt x="171" y="244"/>
                    <a:pt x="171" y="244"/>
                    <a:pt x="171" y="244"/>
                  </a:cubicBezTo>
                  <a:cubicBezTo>
                    <a:pt x="120" y="244"/>
                    <a:pt x="120" y="244"/>
                    <a:pt x="120" y="244"/>
                  </a:cubicBezTo>
                  <a:cubicBezTo>
                    <a:pt x="120" y="174"/>
                    <a:pt x="120" y="174"/>
                    <a:pt x="120" y="174"/>
                  </a:cubicBezTo>
                  <a:cubicBezTo>
                    <a:pt x="52" y="174"/>
                    <a:pt x="52" y="174"/>
                    <a:pt x="52" y="174"/>
                  </a:cubicBezTo>
                  <a:cubicBezTo>
                    <a:pt x="52" y="123"/>
                    <a:pt x="52" y="123"/>
                    <a:pt x="52" y="123"/>
                  </a:cubicBezTo>
                  <a:cubicBezTo>
                    <a:pt x="120" y="123"/>
                    <a:pt x="120" y="123"/>
                    <a:pt x="120" y="123"/>
                  </a:cubicBezTo>
                  <a:cubicBezTo>
                    <a:pt x="120" y="57"/>
                    <a:pt x="120" y="57"/>
                    <a:pt x="120" y="57"/>
                  </a:cubicBezTo>
                  <a:cubicBezTo>
                    <a:pt x="171" y="57"/>
                    <a:pt x="171" y="57"/>
                    <a:pt x="171" y="57"/>
                  </a:cubicBezTo>
                  <a:cubicBezTo>
                    <a:pt x="171" y="123"/>
                    <a:pt x="171" y="123"/>
                    <a:pt x="171" y="123"/>
                  </a:cubicBezTo>
                  <a:cubicBezTo>
                    <a:pt x="239" y="123"/>
                    <a:pt x="239" y="123"/>
                    <a:pt x="239" y="123"/>
                  </a:cubicBezTo>
                  <a:lnTo>
                    <a:pt x="239"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87" name="Group 86">
            <a:extLst>
              <a:ext uri="{FF2B5EF4-FFF2-40B4-BE49-F238E27FC236}">
                <a16:creationId xmlns:a16="http://schemas.microsoft.com/office/drawing/2014/main" id="{D618C3E9-04AA-CF46-F111-4ADC21C77C8C}"/>
              </a:ext>
            </a:extLst>
          </p:cNvPr>
          <p:cNvGrpSpPr>
            <a:grpSpLocks noChangeAspect="1"/>
          </p:cNvGrpSpPr>
          <p:nvPr/>
        </p:nvGrpSpPr>
        <p:grpSpPr>
          <a:xfrm>
            <a:off x="7060951" y="5476368"/>
            <a:ext cx="383327" cy="432000"/>
            <a:chOff x="574675" y="448288"/>
            <a:chExt cx="720135" cy="811573"/>
          </a:xfrm>
          <a:solidFill>
            <a:schemeClr val="tx1">
              <a:lumMod val="75000"/>
            </a:schemeClr>
          </a:solidFill>
        </p:grpSpPr>
        <p:sp>
          <p:nvSpPr>
            <p:cNvPr id="96" name="Freeform 966">
              <a:extLst>
                <a:ext uri="{FF2B5EF4-FFF2-40B4-BE49-F238E27FC236}">
                  <a16:creationId xmlns:a16="http://schemas.microsoft.com/office/drawing/2014/main" id="{46045AB2-C4C2-EEE6-2113-DC6EA00D5916}"/>
                </a:ext>
              </a:extLst>
            </p:cNvPr>
            <p:cNvSpPr>
              <a:spLocks noEditPoints="1"/>
            </p:cNvSpPr>
            <p:nvPr/>
          </p:nvSpPr>
          <p:spPr bwMode="auto">
            <a:xfrm>
              <a:off x="574675" y="448288"/>
              <a:ext cx="720135" cy="811573"/>
            </a:xfrm>
            <a:custGeom>
              <a:avLst/>
              <a:gdLst/>
              <a:ahLst/>
              <a:cxnLst>
                <a:cxn ang="0">
                  <a:pos x="671" y="806"/>
                </a:cxn>
                <a:cxn ang="0">
                  <a:pos x="1013" y="820"/>
                </a:cxn>
                <a:cxn ang="0">
                  <a:pos x="984" y="412"/>
                </a:cxn>
                <a:cxn ang="0">
                  <a:pos x="333" y="105"/>
                </a:cxn>
                <a:cxn ang="0">
                  <a:pos x="121" y="793"/>
                </a:cxn>
                <a:cxn ang="0">
                  <a:pos x="717" y="1120"/>
                </a:cxn>
                <a:cxn ang="0">
                  <a:pos x="671" y="806"/>
                </a:cxn>
                <a:cxn ang="0">
                  <a:pos x="409" y="823"/>
                </a:cxn>
                <a:cxn ang="0">
                  <a:pos x="450" y="692"/>
                </a:cxn>
                <a:cxn ang="0">
                  <a:pos x="575" y="750"/>
                </a:cxn>
                <a:cxn ang="0">
                  <a:pos x="533" y="881"/>
                </a:cxn>
                <a:cxn ang="0">
                  <a:pos x="409" y="823"/>
                </a:cxn>
              </a:cxnLst>
              <a:rect l="0" t="0" r="r" b="b"/>
              <a:pathLst>
                <a:path w="1051" h="1184">
                  <a:moveTo>
                    <a:pt x="671" y="806"/>
                  </a:moveTo>
                  <a:cubicBezTo>
                    <a:pt x="783" y="680"/>
                    <a:pt x="976" y="1006"/>
                    <a:pt x="1013" y="820"/>
                  </a:cubicBezTo>
                  <a:cubicBezTo>
                    <a:pt x="1051" y="695"/>
                    <a:pt x="1044" y="550"/>
                    <a:pt x="984" y="412"/>
                  </a:cubicBezTo>
                  <a:cubicBezTo>
                    <a:pt x="862" y="138"/>
                    <a:pt x="571" y="0"/>
                    <a:pt x="333" y="105"/>
                  </a:cubicBezTo>
                  <a:cubicBezTo>
                    <a:pt x="94" y="210"/>
                    <a:pt x="0" y="518"/>
                    <a:pt x="121" y="793"/>
                  </a:cubicBezTo>
                  <a:cubicBezTo>
                    <a:pt x="233" y="1047"/>
                    <a:pt x="490" y="1184"/>
                    <a:pt x="717" y="1120"/>
                  </a:cubicBezTo>
                  <a:cubicBezTo>
                    <a:pt x="840" y="1066"/>
                    <a:pt x="573" y="916"/>
                    <a:pt x="671" y="806"/>
                  </a:cubicBezTo>
                  <a:close/>
                  <a:moveTo>
                    <a:pt x="409" y="823"/>
                  </a:moveTo>
                  <a:cubicBezTo>
                    <a:pt x="386" y="771"/>
                    <a:pt x="404" y="713"/>
                    <a:pt x="450" y="692"/>
                  </a:cubicBezTo>
                  <a:cubicBezTo>
                    <a:pt x="496" y="672"/>
                    <a:pt x="552" y="698"/>
                    <a:pt x="575" y="750"/>
                  </a:cubicBezTo>
                  <a:cubicBezTo>
                    <a:pt x="598" y="802"/>
                    <a:pt x="579" y="861"/>
                    <a:pt x="533" y="881"/>
                  </a:cubicBezTo>
                  <a:cubicBezTo>
                    <a:pt x="488" y="901"/>
                    <a:pt x="432" y="875"/>
                    <a:pt x="409" y="823"/>
                  </a:cubicBezTo>
                  <a:close/>
                </a:path>
              </a:pathLst>
            </a:custGeom>
            <a:grpFill/>
            <a:ln w="6"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98" name="Freeform 967">
              <a:extLst>
                <a:ext uri="{FF2B5EF4-FFF2-40B4-BE49-F238E27FC236}">
                  <a16:creationId xmlns:a16="http://schemas.microsoft.com/office/drawing/2014/main" id="{9669B9A0-1A17-E12B-EFF8-957C44AA956A}"/>
                </a:ext>
              </a:extLst>
            </p:cNvPr>
            <p:cNvSpPr>
              <a:spLocks/>
            </p:cNvSpPr>
            <p:nvPr/>
          </p:nvSpPr>
          <p:spPr bwMode="auto">
            <a:xfrm>
              <a:off x="1102932" y="835361"/>
              <a:ext cx="165347" cy="150660"/>
            </a:xfrm>
            <a:custGeom>
              <a:avLst/>
              <a:gdLst/>
              <a:ahLst/>
              <a:cxnLst>
                <a:cxn ang="0">
                  <a:pos x="225" y="174"/>
                </a:cxn>
                <a:cxn ang="0">
                  <a:pos x="205" y="160"/>
                </a:cxn>
                <a:cxn ang="0">
                  <a:pos x="200" y="175"/>
                </a:cxn>
                <a:cxn ang="0">
                  <a:pos x="188" y="208"/>
                </a:cxn>
                <a:cxn ang="0">
                  <a:pos x="164" y="192"/>
                </a:cxn>
                <a:cxn ang="0">
                  <a:pos x="156" y="204"/>
                </a:cxn>
                <a:cxn ang="0">
                  <a:pos x="143" y="190"/>
                </a:cxn>
                <a:cxn ang="0">
                  <a:pos x="124" y="187"/>
                </a:cxn>
                <a:cxn ang="0">
                  <a:pos x="105" y="187"/>
                </a:cxn>
                <a:cxn ang="0">
                  <a:pos x="90" y="178"/>
                </a:cxn>
                <a:cxn ang="0">
                  <a:pos x="40" y="201"/>
                </a:cxn>
                <a:cxn ang="0">
                  <a:pos x="68" y="148"/>
                </a:cxn>
                <a:cxn ang="0">
                  <a:pos x="61" y="138"/>
                </a:cxn>
                <a:cxn ang="0">
                  <a:pos x="36" y="122"/>
                </a:cxn>
                <a:cxn ang="0">
                  <a:pos x="42" y="99"/>
                </a:cxn>
                <a:cxn ang="0">
                  <a:pos x="52" y="88"/>
                </a:cxn>
                <a:cxn ang="0">
                  <a:pos x="58" y="70"/>
                </a:cxn>
                <a:cxn ang="0">
                  <a:pos x="65" y="58"/>
                </a:cxn>
                <a:cxn ang="0">
                  <a:pos x="78" y="52"/>
                </a:cxn>
                <a:cxn ang="0">
                  <a:pos x="87" y="38"/>
                </a:cxn>
                <a:cxn ang="0">
                  <a:pos x="103" y="21"/>
                </a:cxn>
                <a:cxn ang="0">
                  <a:pos x="114" y="17"/>
                </a:cxn>
                <a:cxn ang="0">
                  <a:pos x="123" y="9"/>
                </a:cxn>
                <a:cxn ang="0">
                  <a:pos x="135" y="17"/>
                </a:cxn>
                <a:cxn ang="0">
                  <a:pos x="161" y="8"/>
                </a:cxn>
                <a:cxn ang="0">
                  <a:pos x="169" y="24"/>
                </a:cxn>
                <a:cxn ang="0">
                  <a:pos x="185" y="20"/>
                </a:cxn>
                <a:cxn ang="0">
                  <a:pos x="184" y="32"/>
                </a:cxn>
                <a:cxn ang="0">
                  <a:pos x="204" y="27"/>
                </a:cxn>
                <a:cxn ang="0">
                  <a:pos x="199" y="43"/>
                </a:cxn>
                <a:cxn ang="0">
                  <a:pos x="234" y="61"/>
                </a:cxn>
                <a:cxn ang="0">
                  <a:pos x="226" y="80"/>
                </a:cxn>
                <a:cxn ang="0">
                  <a:pos x="225" y="100"/>
                </a:cxn>
                <a:cxn ang="0">
                  <a:pos x="228" y="126"/>
                </a:cxn>
                <a:cxn ang="0">
                  <a:pos x="228" y="153"/>
                </a:cxn>
                <a:cxn ang="0">
                  <a:pos x="218" y="167"/>
                </a:cxn>
              </a:cxnLst>
              <a:rect l="0" t="0" r="r" b="b"/>
              <a:pathLst>
                <a:path w="241" h="220">
                  <a:moveTo>
                    <a:pt x="218" y="167"/>
                  </a:moveTo>
                  <a:cubicBezTo>
                    <a:pt x="222" y="170"/>
                    <a:pt x="225" y="173"/>
                    <a:pt x="225" y="174"/>
                  </a:cubicBezTo>
                  <a:cubicBezTo>
                    <a:pt x="224" y="174"/>
                    <a:pt x="221" y="171"/>
                    <a:pt x="219" y="167"/>
                  </a:cubicBezTo>
                  <a:cubicBezTo>
                    <a:pt x="218" y="163"/>
                    <a:pt x="207" y="159"/>
                    <a:pt x="205" y="160"/>
                  </a:cubicBezTo>
                  <a:cubicBezTo>
                    <a:pt x="203" y="161"/>
                    <a:pt x="199" y="168"/>
                    <a:pt x="199" y="170"/>
                  </a:cubicBezTo>
                  <a:cubicBezTo>
                    <a:pt x="200" y="173"/>
                    <a:pt x="202" y="175"/>
                    <a:pt x="200" y="175"/>
                  </a:cubicBezTo>
                  <a:cubicBezTo>
                    <a:pt x="198" y="174"/>
                    <a:pt x="190" y="186"/>
                    <a:pt x="190" y="201"/>
                  </a:cubicBezTo>
                  <a:cubicBezTo>
                    <a:pt x="189" y="215"/>
                    <a:pt x="187" y="220"/>
                    <a:pt x="188" y="208"/>
                  </a:cubicBezTo>
                  <a:cubicBezTo>
                    <a:pt x="188" y="196"/>
                    <a:pt x="171" y="182"/>
                    <a:pt x="169" y="185"/>
                  </a:cubicBezTo>
                  <a:cubicBezTo>
                    <a:pt x="166" y="187"/>
                    <a:pt x="166" y="193"/>
                    <a:pt x="164" y="192"/>
                  </a:cubicBezTo>
                  <a:cubicBezTo>
                    <a:pt x="162" y="191"/>
                    <a:pt x="160" y="189"/>
                    <a:pt x="160" y="192"/>
                  </a:cubicBezTo>
                  <a:cubicBezTo>
                    <a:pt x="160" y="196"/>
                    <a:pt x="156" y="202"/>
                    <a:pt x="156" y="204"/>
                  </a:cubicBezTo>
                  <a:cubicBezTo>
                    <a:pt x="156" y="206"/>
                    <a:pt x="157" y="207"/>
                    <a:pt x="157" y="202"/>
                  </a:cubicBezTo>
                  <a:cubicBezTo>
                    <a:pt x="157" y="196"/>
                    <a:pt x="148" y="189"/>
                    <a:pt x="143" y="190"/>
                  </a:cubicBezTo>
                  <a:cubicBezTo>
                    <a:pt x="137" y="192"/>
                    <a:pt x="133" y="204"/>
                    <a:pt x="132" y="201"/>
                  </a:cubicBezTo>
                  <a:cubicBezTo>
                    <a:pt x="131" y="197"/>
                    <a:pt x="127" y="187"/>
                    <a:pt x="124" y="187"/>
                  </a:cubicBezTo>
                  <a:cubicBezTo>
                    <a:pt x="121" y="186"/>
                    <a:pt x="114" y="183"/>
                    <a:pt x="112" y="185"/>
                  </a:cubicBezTo>
                  <a:cubicBezTo>
                    <a:pt x="109" y="187"/>
                    <a:pt x="105" y="190"/>
                    <a:pt x="105" y="187"/>
                  </a:cubicBezTo>
                  <a:cubicBezTo>
                    <a:pt x="106" y="183"/>
                    <a:pt x="98" y="177"/>
                    <a:pt x="95" y="178"/>
                  </a:cubicBezTo>
                  <a:cubicBezTo>
                    <a:pt x="92" y="179"/>
                    <a:pt x="87" y="181"/>
                    <a:pt x="90" y="178"/>
                  </a:cubicBezTo>
                  <a:cubicBezTo>
                    <a:pt x="92" y="175"/>
                    <a:pt x="78" y="174"/>
                    <a:pt x="65" y="184"/>
                  </a:cubicBezTo>
                  <a:cubicBezTo>
                    <a:pt x="53" y="193"/>
                    <a:pt x="29" y="210"/>
                    <a:pt x="40" y="201"/>
                  </a:cubicBezTo>
                  <a:cubicBezTo>
                    <a:pt x="52" y="191"/>
                    <a:pt x="76" y="158"/>
                    <a:pt x="75" y="156"/>
                  </a:cubicBezTo>
                  <a:cubicBezTo>
                    <a:pt x="74" y="154"/>
                    <a:pt x="68" y="152"/>
                    <a:pt x="68" y="148"/>
                  </a:cubicBezTo>
                  <a:cubicBezTo>
                    <a:pt x="68" y="145"/>
                    <a:pt x="65" y="146"/>
                    <a:pt x="66" y="145"/>
                  </a:cubicBezTo>
                  <a:cubicBezTo>
                    <a:pt x="68" y="143"/>
                    <a:pt x="66" y="139"/>
                    <a:pt x="61" y="138"/>
                  </a:cubicBezTo>
                  <a:cubicBezTo>
                    <a:pt x="56" y="138"/>
                    <a:pt x="47" y="138"/>
                    <a:pt x="49" y="135"/>
                  </a:cubicBezTo>
                  <a:cubicBezTo>
                    <a:pt x="51" y="131"/>
                    <a:pt x="49" y="124"/>
                    <a:pt x="36" y="122"/>
                  </a:cubicBezTo>
                  <a:cubicBezTo>
                    <a:pt x="22" y="120"/>
                    <a:pt x="0" y="113"/>
                    <a:pt x="14" y="113"/>
                  </a:cubicBezTo>
                  <a:cubicBezTo>
                    <a:pt x="27" y="113"/>
                    <a:pt x="51" y="103"/>
                    <a:pt x="42" y="99"/>
                  </a:cubicBezTo>
                  <a:cubicBezTo>
                    <a:pt x="33" y="95"/>
                    <a:pt x="15" y="94"/>
                    <a:pt x="25" y="94"/>
                  </a:cubicBezTo>
                  <a:cubicBezTo>
                    <a:pt x="34" y="94"/>
                    <a:pt x="57" y="90"/>
                    <a:pt x="52" y="88"/>
                  </a:cubicBezTo>
                  <a:cubicBezTo>
                    <a:pt x="46" y="87"/>
                    <a:pt x="40" y="79"/>
                    <a:pt x="46" y="81"/>
                  </a:cubicBezTo>
                  <a:cubicBezTo>
                    <a:pt x="51" y="82"/>
                    <a:pt x="61" y="73"/>
                    <a:pt x="58" y="70"/>
                  </a:cubicBezTo>
                  <a:cubicBezTo>
                    <a:pt x="56" y="66"/>
                    <a:pt x="47" y="60"/>
                    <a:pt x="52" y="59"/>
                  </a:cubicBezTo>
                  <a:cubicBezTo>
                    <a:pt x="58" y="57"/>
                    <a:pt x="65" y="60"/>
                    <a:pt x="65" y="58"/>
                  </a:cubicBezTo>
                  <a:cubicBezTo>
                    <a:pt x="65" y="56"/>
                    <a:pt x="65" y="55"/>
                    <a:pt x="66" y="56"/>
                  </a:cubicBezTo>
                  <a:cubicBezTo>
                    <a:pt x="68" y="57"/>
                    <a:pt x="76" y="54"/>
                    <a:pt x="78" y="52"/>
                  </a:cubicBezTo>
                  <a:cubicBezTo>
                    <a:pt x="80" y="49"/>
                    <a:pt x="79" y="46"/>
                    <a:pt x="81" y="46"/>
                  </a:cubicBezTo>
                  <a:cubicBezTo>
                    <a:pt x="83" y="45"/>
                    <a:pt x="88" y="42"/>
                    <a:pt x="87" y="38"/>
                  </a:cubicBezTo>
                  <a:cubicBezTo>
                    <a:pt x="87" y="35"/>
                    <a:pt x="87" y="29"/>
                    <a:pt x="90" y="31"/>
                  </a:cubicBezTo>
                  <a:cubicBezTo>
                    <a:pt x="94" y="34"/>
                    <a:pt x="104" y="26"/>
                    <a:pt x="103" y="21"/>
                  </a:cubicBezTo>
                  <a:cubicBezTo>
                    <a:pt x="101" y="17"/>
                    <a:pt x="99" y="9"/>
                    <a:pt x="101" y="13"/>
                  </a:cubicBezTo>
                  <a:cubicBezTo>
                    <a:pt x="104" y="17"/>
                    <a:pt x="114" y="21"/>
                    <a:pt x="114" y="17"/>
                  </a:cubicBezTo>
                  <a:cubicBezTo>
                    <a:pt x="113" y="13"/>
                    <a:pt x="113" y="8"/>
                    <a:pt x="114" y="10"/>
                  </a:cubicBezTo>
                  <a:cubicBezTo>
                    <a:pt x="114" y="13"/>
                    <a:pt x="122" y="13"/>
                    <a:pt x="123" y="9"/>
                  </a:cubicBezTo>
                  <a:cubicBezTo>
                    <a:pt x="124" y="5"/>
                    <a:pt x="130" y="0"/>
                    <a:pt x="131" y="3"/>
                  </a:cubicBezTo>
                  <a:cubicBezTo>
                    <a:pt x="132" y="6"/>
                    <a:pt x="134" y="16"/>
                    <a:pt x="135" y="17"/>
                  </a:cubicBezTo>
                  <a:cubicBezTo>
                    <a:pt x="136" y="17"/>
                    <a:pt x="142" y="20"/>
                    <a:pt x="146" y="19"/>
                  </a:cubicBezTo>
                  <a:cubicBezTo>
                    <a:pt x="151" y="18"/>
                    <a:pt x="161" y="11"/>
                    <a:pt x="161" y="8"/>
                  </a:cubicBezTo>
                  <a:cubicBezTo>
                    <a:pt x="161" y="4"/>
                    <a:pt x="167" y="6"/>
                    <a:pt x="167" y="10"/>
                  </a:cubicBezTo>
                  <a:cubicBezTo>
                    <a:pt x="168" y="15"/>
                    <a:pt x="167" y="23"/>
                    <a:pt x="169" y="24"/>
                  </a:cubicBezTo>
                  <a:cubicBezTo>
                    <a:pt x="171" y="25"/>
                    <a:pt x="179" y="24"/>
                    <a:pt x="180" y="23"/>
                  </a:cubicBezTo>
                  <a:cubicBezTo>
                    <a:pt x="181" y="21"/>
                    <a:pt x="184" y="18"/>
                    <a:pt x="185" y="20"/>
                  </a:cubicBezTo>
                  <a:cubicBezTo>
                    <a:pt x="186" y="21"/>
                    <a:pt x="189" y="23"/>
                    <a:pt x="187" y="24"/>
                  </a:cubicBezTo>
                  <a:cubicBezTo>
                    <a:pt x="185" y="26"/>
                    <a:pt x="183" y="30"/>
                    <a:pt x="184" y="32"/>
                  </a:cubicBezTo>
                  <a:cubicBezTo>
                    <a:pt x="186" y="34"/>
                    <a:pt x="193" y="34"/>
                    <a:pt x="194" y="32"/>
                  </a:cubicBezTo>
                  <a:cubicBezTo>
                    <a:pt x="195" y="30"/>
                    <a:pt x="201" y="26"/>
                    <a:pt x="204" y="27"/>
                  </a:cubicBezTo>
                  <a:cubicBezTo>
                    <a:pt x="207" y="28"/>
                    <a:pt x="206" y="36"/>
                    <a:pt x="203" y="35"/>
                  </a:cubicBezTo>
                  <a:cubicBezTo>
                    <a:pt x="200" y="35"/>
                    <a:pt x="198" y="41"/>
                    <a:pt x="199" y="43"/>
                  </a:cubicBezTo>
                  <a:cubicBezTo>
                    <a:pt x="201" y="45"/>
                    <a:pt x="215" y="49"/>
                    <a:pt x="223" y="53"/>
                  </a:cubicBezTo>
                  <a:cubicBezTo>
                    <a:pt x="230" y="57"/>
                    <a:pt x="241" y="57"/>
                    <a:pt x="234" y="61"/>
                  </a:cubicBezTo>
                  <a:cubicBezTo>
                    <a:pt x="228" y="64"/>
                    <a:pt x="217" y="77"/>
                    <a:pt x="220" y="77"/>
                  </a:cubicBezTo>
                  <a:cubicBezTo>
                    <a:pt x="224" y="77"/>
                    <a:pt x="229" y="79"/>
                    <a:pt x="226" y="80"/>
                  </a:cubicBezTo>
                  <a:cubicBezTo>
                    <a:pt x="222" y="81"/>
                    <a:pt x="221" y="91"/>
                    <a:pt x="224" y="91"/>
                  </a:cubicBezTo>
                  <a:cubicBezTo>
                    <a:pt x="227" y="92"/>
                    <a:pt x="228" y="99"/>
                    <a:pt x="225" y="100"/>
                  </a:cubicBezTo>
                  <a:cubicBezTo>
                    <a:pt x="221" y="101"/>
                    <a:pt x="221" y="110"/>
                    <a:pt x="226" y="113"/>
                  </a:cubicBezTo>
                  <a:cubicBezTo>
                    <a:pt x="230" y="115"/>
                    <a:pt x="231" y="128"/>
                    <a:pt x="228" y="126"/>
                  </a:cubicBezTo>
                  <a:cubicBezTo>
                    <a:pt x="224" y="124"/>
                    <a:pt x="219" y="134"/>
                    <a:pt x="222" y="139"/>
                  </a:cubicBezTo>
                  <a:cubicBezTo>
                    <a:pt x="225" y="145"/>
                    <a:pt x="231" y="156"/>
                    <a:pt x="228" y="153"/>
                  </a:cubicBezTo>
                  <a:cubicBezTo>
                    <a:pt x="224" y="151"/>
                    <a:pt x="213" y="148"/>
                    <a:pt x="213" y="148"/>
                  </a:cubicBezTo>
                  <a:cubicBezTo>
                    <a:pt x="213" y="149"/>
                    <a:pt x="215" y="164"/>
                    <a:pt x="218" y="1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99" name="Freeform 968">
              <a:extLst>
                <a:ext uri="{FF2B5EF4-FFF2-40B4-BE49-F238E27FC236}">
                  <a16:creationId xmlns:a16="http://schemas.microsoft.com/office/drawing/2014/main" id="{22C2D51B-280F-924E-F6D2-A9DB4F2988CF}"/>
                </a:ext>
              </a:extLst>
            </p:cNvPr>
            <p:cNvSpPr>
              <a:spLocks/>
            </p:cNvSpPr>
            <p:nvPr/>
          </p:nvSpPr>
          <p:spPr bwMode="auto">
            <a:xfrm>
              <a:off x="1038025" y="652011"/>
              <a:ext cx="165347" cy="151134"/>
            </a:xfrm>
            <a:custGeom>
              <a:avLst/>
              <a:gdLst/>
              <a:ahLst/>
              <a:cxnLst>
                <a:cxn ang="0">
                  <a:pos x="225" y="174"/>
                </a:cxn>
                <a:cxn ang="0">
                  <a:pos x="205" y="161"/>
                </a:cxn>
                <a:cxn ang="0">
                  <a:pos x="200" y="175"/>
                </a:cxn>
                <a:cxn ang="0">
                  <a:pos x="188" y="209"/>
                </a:cxn>
                <a:cxn ang="0">
                  <a:pos x="164" y="193"/>
                </a:cxn>
                <a:cxn ang="0">
                  <a:pos x="157" y="205"/>
                </a:cxn>
                <a:cxn ang="0">
                  <a:pos x="143" y="191"/>
                </a:cxn>
                <a:cxn ang="0">
                  <a:pos x="124" y="187"/>
                </a:cxn>
                <a:cxn ang="0">
                  <a:pos x="106" y="188"/>
                </a:cxn>
                <a:cxn ang="0">
                  <a:pos x="90" y="179"/>
                </a:cxn>
                <a:cxn ang="0">
                  <a:pos x="41" y="201"/>
                </a:cxn>
                <a:cxn ang="0">
                  <a:pos x="68" y="149"/>
                </a:cxn>
                <a:cxn ang="0">
                  <a:pos x="61" y="139"/>
                </a:cxn>
                <a:cxn ang="0">
                  <a:pos x="36" y="123"/>
                </a:cxn>
                <a:cxn ang="0">
                  <a:pos x="42" y="100"/>
                </a:cxn>
                <a:cxn ang="0">
                  <a:pos x="52" y="89"/>
                </a:cxn>
                <a:cxn ang="0">
                  <a:pos x="59" y="70"/>
                </a:cxn>
                <a:cxn ang="0">
                  <a:pos x="65" y="59"/>
                </a:cxn>
                <a:cxn ang="0">
                  <a:pos x="78" y="53"/>
                </a:cxn>
                <a:cxn ang="0">
                  <a:pos x="88" y="39"/>
                </a:cxn>
                <a:cxn ang="0">
                  <a:pos x="103" y="22"/>
                </a:cxn>
                <a:cxn ang="0">
                  <a:pos x="114" y="18"/>
                </a:cxn>
                <a:cxn ang="0">
                  <a:pos x="123" y="10"/>
                </a:cxn>
                <a:cxn ang="0">
                  <a:pos x="135" y="17"/>
                </a:cxn>
                <a:cxn ang="0">
                  <a:pos x="161" y="8"/>
                </a:cxn>
                <a:cxn ang="0">
                  <a:pos x="169" y="25"/>
                </a:cxn>
                <a:cxn ang="0">
                  <a:pos x="185" y="20"/>
                </a:cxn>
                <a:cxn ang="0">
                  <a:pos x="185" y="33"/>
                </a:cxn>
                <a:cxn ang="0">
                  <a:pos x="204" y="28"/>
                </a:cxn>
                <a:cxn ang="0">
                  <a:pos x="200" y="44"/>
                </a:cxn>
                <a:cxn ang="0">
                  <a:pos x="235" y="61"/>
                </a:cxn>
                <a:cxn ang="0">
                  <a:pos x="226" y="81"/>
                </a:cxn>
                <a:cxn ang="0">
                  <a:pos x="225" y="101"/>
                </a:cxn>
                <a:cxn ang="0">
                  <a:pos x="228" y="127"/>
                </a:cxn>
                <a:cxn ang="0">
                  <a:pos x="228" y="154"/>
                </a:cxn>
                <a:cxn ang="0">
                  <a:pos x="219" y="168"/>
                </a:cxn>
              </a:cxnLst>
              <a:rect l="0" t="0" r="r" b="b"/>
              <a:pathLst>
                <a:path w="241" h="221">
                  <a:moveTo>
                    <a:pt x="219" y="168"/>
                  </a:moveTo>
                  <a:cubicBezTo>
                    <a:pt x="223" y="171"/>
                    <a:pt x="226" y="174"/>
                    <a:pt x="225" y="174"/>
                  </a:cubicBezTo>
                  <a:cubicBezTo>
                    <a:pt x="225" y="175"/>
                    <a:pt x="221" y="172"/>
                    <a:pt x="220" y="168"/>
                  </a:cubicBezTo>
                  <a:cubicBezTo>
                    <a:pt x="218" y="164"/>
                    <a:pt x="207" y="159"/>
                    <a:pt x="205" y="161"/>
                  </a:cubicBezTo>
                  <a:cubicBezTo>
                    <a:pt x="203" y="162"/>
                    <a:pt x="199" y="169"/>
                    <a:pt x="200" y="171"/>
                  </a:cubicBezTo>
                  <a:cubicBezTo>
                    <a:pt x="200" y="174"/>
                    <a:pt x="202" y="176"/>
                    <a:pt x="200" y="175"/>
                  </a:cubicBezTo>
                  <a:cubicBezTo>
                    <a:pt x="198" y="174"/>
                    <a:pt x="190" y="187"/>
                    <a:pt x="190" y="201"/>
                  </a:cubicBezTo>
                  <a:cubicBezTo>
                    <a:pt x="190" y="216"/>
                    <a:pt x="188" y="221"/>
                    <a:pt x="188" y="209"/>
                  </a:cubicBezTo>
                  <a:cubicBezTo>
                    <a:pt x="189" y="196"/>
                    <a:pt x="172" y="183"/>
                    <a:pt x="169" y="185"/>
                  </a:cubicBezTo>
                  <a:cubicBezTo>
                    <a:pt x="167" y="188"/>
                    <a:pt x="167" y="193"/>
                    <a:pt x="164" y="193"/>
                  </a:cubicBezTo>
                  <a:cubicBezTo>
                    <a:pt x="162" y="192"/>
                    <a:pt x="160" y="190"/>
                    <a:pt x="160" y="193"/>
                  </a:cubicBezTo>
                  <a:cubicBezTo>
                    <a:pt x="160" y="196"/>
                    <a:pt x="157" y="202"/>
                    <a:pt x="157" y="205"/>
                  </a:cubicBezTo>
                  <a:cubicBezTo>
                    <a:pt x="157" y="207"/>
                    <a:pt x="157" y="208"/>
                    <a:pt x="157" y="202"/>
                  </a:cubicBezTo>
                  <a:cubicBezTo>
                    <a:pt x="157" y="197"/>
                    <a:pt x="149" y="190"/>
                    <a:pt x="143" y="191"/>
                  </a:cubicBezTo>
                  <a:cubicBezTo>
                    <a:pt x="138" y="192"/>
                    <a:pt x="134" y="205"/>
                    <a:pt x="133" y="201"/>
                  </a:cubicBezTo>
                  <a:cubicBezTo>
                    <a:pt x="132" y="198"/>
                    <a:pt x="127" y="188"/>
                    <a:pt x="124" y="187"/>
                  </a:cubicBezTo>
                  <a:cubicBezTo>
                    <a:pt x="121" y="187"/>
                    <a:pt x="114" y="184"/>
                    <a:pt x="112" y="186"/>
                  </a:cubicBezTo>
                  <a:cubicBezTo>
                    <a:pt x="110" y="188"/>
                    <a:pt x="105" y="191"/>
                    <a:pt x="106" y="188"/>
                  </a:cubicBezTo>
                  <a:cubicBezTo>
                    <a:pt x="106" y="184"/>
                    <a:pt x="98" y="178"/>
                    <a:pt x="95" y="179"/>
                  </a:cubicBezTo>
                  <a:cubicBezTo>
                    <a:pt x="92" y="179"/>
                    <a:pt x="88" y="181"/>
                    <a:pt x="90" y="179"/>
                  </a:cubicBezTo>
                  <a:cubicBezTo>
                    <a:pt x="92" y="176"/>
                    <a:pt x="79" y="175"/>
                    <a:pt x="66" y="184"/>
                  </a:cubicBezTo>
                  <a:cubicBezTo>
                    <a:pt x="53" y="194"/>
                    <a:pt x="29" y="211"/>
                    <a:pt x="41" y="201"/>
                  </a:cubicBezTo>
                  <a:cubicBezTo>
                    <a:pt x="52" y="191"/>
                    <a:pt x="76" y="158"/>
                    <a:pt x="75" y="156"/>
                  </a:cubicBezTo>
                  <a:cubicBezTo>
                    <a:pt x="74" y="155"/>
                    <a:pt x="69" y="152"/>
                    <a:pt x="68" y="149"/>
                  </a:cubicBezTo>
                  <a:cubicBezTo>
                    <a:pt x="68" y="146"/>
                    <a:pt x="65" y="147"/>
                    <a:pt x="67" y="146"/>
                  </a:cubicBezTo>
                  <a:cubicBezTo>
                    <a:pt x="68" y="144"/>
                    <a:pt x="66" y="139"/>
                    <a:pt x="61" y="139"/>
                  </a:cubicBezTo>
                  <a:cubicBezTo>
                    <a:pt x="56" y="139"/>
                    <a:pt x="47" y="139"/>
                    <a:pt x="49" y="135"/>
                  </a:cubicBezTo>
                  <a:cubicBezTo>
                    <a:pt x="52" y="132"/>
                    <a:pt x="49" y="125"/>
                    <a:pt x="36" y="123"/>
                  </a:cubicBezTo>
                  <a:cubicBezTo>
                    <a:pt x="23" y="121"/>
                    <a:pt x="0" y="114"/>
                    <a:pt x="14" y="114"/>
                  </a:cubicBezTo>
                  <a:cubicBezTo>
                    <a:pt x="28" y="113"/>
                    <a:pt x="51" y="104"/>
                    <a:pt x="42" y="100"/>
                  </a:cubicBezTo>
                  <a:cubicBezTo>
                    <a:pt x="33" y="96"/>
                    <a:pt x="16" y="94"/>
                    <a:pt x="25" y="95"/>
                  </a:cubicBezTo>
                  <a:cubicBezTo>
                    <a:pt x="35" y="95"/>
                    <a:pt x="58" y="91"/>
                    <a:pt x="52" y="89"/>
                  </a:cubicBezTo>
                  <a:cubicBezTo>
                    <a:pt x="47" y="87"/>
                    <a:pt x="41" y="80"/>
                    <a:pt x="46" y="81"/>
                  </a:cubicBezTo>
                  <a:cubicBezTo>
                    <a:pt x="51" y="83"/>
                    <a:pt x="61" y="74"/>
                    <a:pt x="59" y="70"/>
                  </a:cubicBezTo>
                  <a:cubicBezTo>
                    <a:pt x="56" y="67"/>
                    <a:pt x="48" y="61"/>
                    <a:pt x="53" y="59"/>
                  </a:cubicBezTo>
                  <a:cubicBezTo>
                    <a:pt x="58" y="58"/>
                    <a:pt x="65" y="61"/>
                    <a:pt x="65" y="59"/>
                  </a:cubicBezTo>
                  <a:cubicBezTo>
                    <a:pt x="65" y="57"/>
                    <a:pt x="65" y="56"/>
                    <a:pt x="67" y="57"/>
                  </a:cubicBezTo>
                  <a:cubicBezTo>
                    <a:pt x="68" y="58"/>
                    <a:pt x="77" y="55"/>
                    <a:pt x="78" y="53"/>
                  </a:cubicBezTo>
                  <a:cubicBezTo>
                    <a:pt x="80" y="50"/>
                    <a:pt x="79" y="47"/>
                    <a:pt x="81" y="46"/>
                  </a:cubicBezTo>
                  <a:cubicBezTo>
                    <a:pt x="84" y="46"/>
                    <a:pt x="88" y="42"/>
                    <a:pt x="88" y="39"/>
                  </a:cubicBezTo>
                  <a:cubicBezTo>
                    <a:pt x="87" y="36"/>
                    <a:pt x="87" y="30"/>
                    <a:pt x="91" y="32"/>
                  </a:cubicBezTo>
                  <a:cubicBezTo>
                    <a:pt x="95" y="34"/>
                    <a:pt x="105" y="26"/>
                    <a:pt x="103" y="22"/>
                  </a:cubicBezTo>
                  <a:cubicBezTo>
                    <a:pt x="101" y="18"/>
                    <a:pt x="99" y="10"/>
                    <a:pt x="102" y="14"/>
                  </a:cubicBezTo>
                  <a:cubicBezTo>
                    <a:pt x="104" y="18"/>
                    <a:pt x="114" y="22"/>
                    <a:pt x="114" y="18"/>
                  </a:cubicBezTo>
                  <a:cubicBezTo>
                    <a:pt x="114" y="14"/>
                    <a:pt x="113" y="8"/>
                    <a:pt x="114" y="11"/>
                  </a:cubicBezTo>
                  <a:cubicBezTo>
                    <a:pt x="115" y="14"/>
                    <a:pt x="122" y="13"/>
                    <a:pt x="123" y="10"/>
                  </a:cubicBezTo>
                  <a:cubicBezTo>
                    <a:pt x="125" y="6"/>
                    <a:pt x="130" y="0"/>
                    <a:pt x="131" y="4"/>
                  </a:cubicBezTo>
                  <a:cubicBezTo>
                    <a:pt x="132" y="7"/>
                    <a:pt x="134" y="17"/>
                    <a:pt x="135" y="17"/>
                  </a:cubicBezTo>
                  <a:cubicBezTo>
                    <a:pt x="137" y="18"/>
                    <a:pt x="142" y="21"/>
                    <a:pt x="147" y="20"/>
                  </a:cubicBezTo>
                  <a:cubicBezTo>
                    <a:pt x="151" y="19"/>
                    <a:pt x="162" y="12"/>
                    <a:pt x="161" y="8"/>
                  </a:cubicBezTo>
                  <a:cubicBezTo>
                    <a:pt x="161" y="5"/>
                    <a:pt x="167" y="6"/>
                    <a:pt x="168" y="11"/>
                  </a:cubicBezTo>
                  <a:cubicBezTo>
                    <a:pt x="168" y="15"/>
                    <a:pt x="167" y="24"/>
                    <a:pt x="169" y="25"/>
                  </a:cubicBezTo>
                  <a:cubicBezTo>
                    <a:pt x="171" y="26"/>
                    <a:pt x="179" y="25"/>
                    <a:pt x="180" y="23"/>
                  </a:cubicBezTo>
                  <a:cubicBezTo>
                    <a:pt x="181" y="22"/>
                    <a:pt x="184" y="19"/>
                    <a:pt x="185" y="20"/>
                  </a:cubicBezTo>
                  <a:cubicBezTo>
                    <a:pt x="186" y="22"/>
                    <a:pt x="189" y="24"/>
                    <a:pt x="187" y="25"/>
                  </a:cubicBezTo>
                  <a:cubicBezTo>
                    <a:pt x="186" y="26"/>
                    <a:pt x="183" y="31"/>
                    <a:pt x="185" y="33"/>
                  </a:cubicBezTo>
                  <a:cubicBezTo>
                    <a:pt x="186" y="34"/>
                    <a:pt x="193" y="35"/>
                    <a:pt x="194" y="33"/>
                  </a:cubicBezTo>
                  <a:cubicBezTo>
                    <a:pt x="195" y="31"/>
                    <a:pt x="201" y="27"/>
                    <a:pt x="204" y="28"/>
                  </a:cubicBezTo>
                  <a:cubicBezTo>
                    <a:pt x="207" y="29"/>
                    <a:pt x="206" y="36"/>
                    <a:pt x="203" y="36"/>
                  </a:cubicBezTo>
                  <a:cubicBezTo>
                    <a:pt x="200" y="35"/>
                    <a:pt x="198" y="42"/>
                    <a:pt x="200" y="44"/>
                  </a:cubicBezTo>
                  <a:cubicBezTo>
                    <a:pt x="201" y="46"/>
                    <a:pt x="215" y="50"/>
                    <a:pt x="223" y="54"/>
                  </a:cubicBezTo>
                  <a:cubicBezTo>
                    <a:pt x="231" y="58"/>
                    <a:pt x="241" y="58"/>
                    <a:pt x="235" y="61"/>
                  </a:cubicBezTo>
                  <a:cubicBezTo>
                    <a:pt x="228" y="65"/>
                    <a:pt x="217" y="77"/>
                    <a:pt x="221" y="78"/>
                  </a:cubicBezTo>
                  <a:cubicBezTo>
                    <a:pt x="224" y="78"/>
                    <a:pt x="230" y="80"/>
                    <a:pt x="226" y="81"/>
                  </a:cubicBezTo>
                  <a:cubicBezTo>
                    <a:pt x="222" y="82"/>
                    <a:pt x="222" y="91"/>
                    <a:pt x="225" y="92"/>
                  </a:cubicBezTo>
                  <a:cubicBezTo>
                    <a:pt x="228" y="93"/>
                    <a:pt x="228" y="100"/>
                    <a:pt x="225" y="101"/>
                  </a:cubicBezTo>
                  <a:cubicBezTo>
                    <a:pt x="222" y="102"/>
                    <a:pt x="221" y="111"/>
                    <a:pt x="226" y="113"/>
                  </a:cubicBezTo>
                  <a:cubicBezTo>
                    <a:pt x="230" y="116"/>
                    <a:pt x="232" y="128"/>
                    <a:pt x="228" y="127"/>
                  </a:cubicBezTo>
                  <a:cubicBezTo>
                    <a:pt x="225" y="125"/>
                    <a:pt x="220" y="134"/>
                    <a:pt x="223" y="140"/>
                  </a:cubicBezTo>
                  <a:cubicBezTo>
                    <a:pt x="225" y="146"/>
                    <a:pt x="232" y="156"/>
                    <a:pt x="228" y="154"/>
                  </a:cubicBezTo>
                  <a:cubicBezTo>
                    <a:pt x="225" y="151"/>
                    <a:pt x="214" y="149"/>
                    <a:pt x="213" y="149"/>
                  </a:cubicBezTo>
                  <a:cubicBezTo>
                    <a:pt x="213" y="150"/>
                    <a:pt x="215" y="165"/>
                    <a:pt x="219"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00" name="Freeform 969">
              <a:extLst>
                <a:ext uri="{FF2B5EF4-FFF2-40B4-BE49-F238E27FC236}">
                  <a16:creationId xmlns:a16="http://schemas.microsoft.com/office/drawing/2014/main" id="{D054B85D-03B8-6706-8ABC-BB152B106F2C}"/>
                </a:ext>
              </a:extLst>
            </p:cNvPr>
            <p:cNvSpPr>
              <a:spLocks/>
            </p:cNvSpPr>
            <p:nvPr/>
          </p:nvSpPr>
          <p:spPr bwMode="auto">
            <a:xfrm>
              <a:off x="903473" y="530725"/>
              <a:ext cx="156345" cy="169611"/>
            </a:xfrm>
            <a:custGeom>
              <a:avLst/>
              <a:gdLst/>
              <a:ahLst/>
              <a:cxnLst>
                <a:cxn ang="0">
                  <a:pos x="194" y="50"/>
                </a:cxn>
                <a:cxn ang="0">
                  <a:pos x="175" y="65"/>
                </a:cxn>
                <a:cxn ang="0">
                  <a:pos x="188" y="74"/>
                </a:cxn>
                <a:cxn ang="0">
                  <a:pos x="216" y="95"/>
                </a:cxn>
                <a:cxn ang="0">
                  <a:pos x="194" y="113"/>
                </a:cxn>
                <a:cxn ang="0">
                  <a:pos x="203" y="124"/>
                </a:cxn>
                <a:cxn ang="0">
                  <a:pos x="186" y="133"/>
                </a:cxn>
                <a:cxn ang="0">
                  <a:pos x="177" y="150"/>
                </a:cxn>
                <a:cxn ang="0">
                  <a:pos x="172" y="168"/>
                </a:cxn>
                <a:cxn ang="0">
                  <a:pos x="159" y="180"/>
                </a:cxn>
                <a:cxn ang="0">
                  <a:pos x="166" y="234"/>
                </a:cxn>
                <a:cxn ang="0">
                  <a:pos x="124" y="192"/>
                </a:cxn>
                <a:cxn ang="0">
                  <a:pos x="112" y="196"/>
                </a:cxn>
                <a:cxn ang="0">
                  <a:pos x="90" y="216"/>
                </a:cxn>
                <a:cxn ang="0">
                  <a:pos x="69" y="203"/>
                </a:cxn>
                <a:cxn ang="0">
                  <a:pos x="62" y="190"/>
                </a:cxn>
                <a:cxn ang="0">
                  <a:pos x="46" y="178"/>
                </a:cxn>
                <a:cxn ang="0">
                  <a:pos x="37" y="169"/>
                </a:cxn>
                <a:cxn ang="0">
                  <a:pos x="35" y="154"/>
                </a:cxn>
                <a:cxn ang="0">
                  <a:pos x="25" y="141"/>
                </a:cxn>
                <a:cxn ang="0">
                  <a:pos x="13" y="122"/>
                </a:cxn>
                <a:cxn ang="0">
                  <a:pos x="12" y="110"/>
                </a:cxn>
                <a:cxn ang="0">
                  <a:pos x="7" y="99"/>
                </a:cxn>
                <a:cxn ang="0">
                  <a:pos x="18" y="89"/>
                </a:cxn>
                <a:cxn ang="0">
                  <a:pos x="17" y="62"/>
                </a:cxn>
                <a:cxn ang="0">
                  <a:pos x="35" y="60"/>
                </a:cxn>
                <a:cxn ang="0">
                  <a:pos x="35" y="43"/>
                </a:cxn>
                <a:cxn ang="0">
                  <a:pos x="47" y="47"/>
                </a:cxn>
                <a:cxn ang="0">
                  <a:pos x="48" y="27"/>
                </a:cxn>
                <a:cxn ang="0">
                  <a:pos x="62" y="36"/>
                </a:cxn>
                <a:cxn ang="0">
                  <a:pos x="89" y="8"/>
                </a:cxn>
                <a:cxn ang="0">
                  <a:pos x="105" y="21"/>
                </a:cxn>
                <a:cxn ang="0">
                  <a:pos x="124" y="28"/>
                </a:cxn>
                <a:cxn ang="0">
                  <a:pos x="150" y="33"/>
                </a:cxn>
                <a:cxn ang="0">
                  <a:pos x="176" y="41"/>
                </a:cxn>
                <a:cxn ang="0">
                  <a:pos x="186" y="54"/>
                </a:cxn>
              </a:cxnLst>
              <a:rect l="0" t="0" r="r" b="b"/>
              <a:pathLst>
                <a:path w="228" h="248">
                  <a:moveTo>
                    <a:pt x="186" y="54"/>
                  </a:moveTo>
                  <a:cubicBezTo>
                    <a:pt x="190" y="51"/>
                    <a:pt x="194" y="49"/>
                    <a:pt x="194" y="50"/>
                  </a:cubicBezTo>
                  <a:cubicBezTo>
                    <a:pt x="195" y="50"/>
                    <a:pt x="191" y="53"/>
                    <a:pt x="187" y="53"/>
                  </a:cubicBezTo>
                  <a:cubicBezTo>
                    <a:pt x="182" y="53"/>
                    <a:pt x="175" y="62"/>
                    <a:pt x="175" y="65"/>
                  </a:cubicBezTo>
                  <a:cubicBezTo>
                    <a:pt x="176" y="67"/>
                    <a:pt x="181" y="73"/>
                    <a:pt x="184" y="73"/>
                  </a:cubicBezTo>
                  <a:cubicBezTo>
                    <a:pt x="186" y="74"/>
                    <a:pt x="189" y="72"/>
                    <a:pt x="188" y="74"/>
                  </a:cubicBezTo>
                  <a:cubicBezTo>
                    <a:pt x="186" y="76"/>
                    <a:pt x="196" y="87"/>
                    <a:pt x="210" y="91"/>
                  </a:cubicBezTo>
                  <a:cubicBezTo>
                    <a:pt x="223" y="96"/>
                    <a:pt x="228" y="99"/>
                    <a:pt x="216" y="95"/>
                  </a:cubicBezTo>
                  <a:cubicBezTo>
                    <a:pt x="205" y="91"/>
                    <a:pt x="186" y="103"/>
                    <a:pt x="188" y="107"/>
                  </a:cubicBezTo>
                  <a:cubicBezTo>
                    <a:pt x="190" y="110"/>
                    <a:pt x="195" y="111"/>
                    <a:pt x="194" y="113"/>
                  </a:cubicBezTo>
                  <a:cubicBezTo>
                    <a:pt x="192" y="115"/>
                    <a:pt x="190" y="116"/>
                    <a:pt x="193" y="117"/>
                  </a:cubicBezTo>
                  <a:cubicBezTo>
                    <a:pt x="196" y="118"/>
                    <a:pt x="201" y="124"/>
                    <a:pt x="203" y="124"/>
                  </a:cubicBezTo>
                  <a:cubicBezTo>
                    <a:pt x="205" y="125"/>
                    <a:pt x="206" y="125"/>
                    <a:pt x="201" y="123"/>
                  </a:cubicBezTo>
                  <a:cubicBezTo>
                    <a:pt x="196" y="121"/>
                    <a:pt x="187" y="127"/>
                    <a:pt x="186" y="133"/>
                  </a:cubicBezTo>
                  <a:cubicBezTo>
                    <a:pt x="186" y="139"/>
                    <a:pt x="197" y="146"/>
                    <a:pt x="193" y="146"/>
                  </a:cubicBezTo>
                  <a:cubicBezTo>
                    <a:pt x="190" y="146"/>
                    <a:pt x="179" y="148"/>
                    <a:pt x="177" y="150"/>
                  </a:cubicBezTo>
                  <a:cubicBezTo>
                    <a:pt x="176" y="153"/>
                    <a:pt x="171" y="159"/>
                    <a:pt x="172" y="161"/>
                  </a:cubicBezTo>
                  <a:cubicBezTo>
                    <a:pt x="173" y="164"/>
                    <a:pt x="175" y="170"/>
                    <a:pt x="172" y="168"/>
                  </a:cubicBezTo>
                  <a:cubicBezTo>
                    <a:pt x="169" y="166"/>
                    <a:pt x="160" y="172"/>
                    <a:pt x="160" y="175"/>
                  </a:cubicBezTo>
                  <a:cubicBezTo>
                    <a:pt x="160" y="179"/>
                    <a:pt x="161" y="183"/>
                    <a:pt x="159" y="180"/>
                  </a:cubicBezTo>
                  <a:cubicBezTo>
                    <a:pt x="157" y="177"/>
                    <a:pt x="152" y="190"/>
                    <a:pt x="157" y="205"/>
                  </a:cubicBezTo>
                  <a:cubicBezTo>
                    <a:pt x="162" y="220"/>
                    <a:pt x="172" y="248"/>
                    <a:pt x="166" y="234"/>
                  </a:cubicBezTo>
                  <a:cubicBezTo>
                    <a:pt x="160" y="220"/>
                    <a:pt x="135" y="187"/>
                    <a:pt x="133" y="188"/>
                  </a:cubicBezTo>
                  <a:cubicBezTo>
                    <a:pt x="131" y="188"/>
                    <a:pt x="127" y="193"/>
                    <a:pt x="124" y="192"/>
                  </a:cubicBezTo>
                  <a:cubicBezTo>
                    <a:pt x="121" y="191"/>
                    <a:pt x="121" y="195"/>
                    <a:pt x="120" y="193"/>
                  </a:cubicBezTo>
                  <a:cubicBezTo>
                    <a:pt x="119" y="191"/>
                    <a:pt x="114" y="191"/>
                    <a:pt x="112" y="196"/>
                  </a:cubicBezTo>
                  <a:cubicBezTo>
                    <a:pt x="111" y="201"/>
                    <a:pt x="108" y="210"/>
                    <a:pt x="105" y="207"/>
                  </a:cubicBezTo>
                  <a:cubicBezTo>
                    <a:pt x="103" y="203"/>
                    <a:pt x="95" y="203"/>
                    <a:pt x="90" y="216"/>
                  </a:cubicBezTo>
                  <a:cubicBezTo>
                    <a:pt x="84" y="228"/>
                    <a:pt x="71" y="247"/>
                    <a:pt x="74" y="234"/>
                  </a:cubicBezTo>
                  <a:cubicBezTo>
                    <a:pt x="78" y="221"/>
                    <a:pt x="76" y="195"/>
                    <a:pt x="69" y="203"/>
                  </a:cubicBezTo>
                  <a:cubicBezTo>
                    <a:pt x="63" y="210"/>
                    <a:pt x="56" y="227"/>
                    <a:pt x="59" y="218"/>
                  </a:cubicBezTo>
                  <a:cubicBezTo>
                    <a:pt x="63" y="209"/>
                    <a:pt x="65" y="186"/>
                    <a:pt x="62" y="190"/>
                  </a:cubicBezTo>
                  <a:cubicBezTo>
                    <a:pt x="59" y="195"/>
                    <a:pt x="50" y="198"/>
                    <a:pt x="53" y="194"/>
                  </a:cubicBezTo>
                  <a:cubicBezTo>
                    <a:pt x="56" y="189"/>
                    <a:pt x="50" y="177"/>
                    <a:pt x="46" y="178"/>
                  </a:cubicBezTo>
                  <a:cubicBezTo>
                    <a:pt x="42" y="180"/>
                    <a:pt x="34" y="186"/>
                    <a:pt x="34" y="181"/>
                  </a:cubicBezTo>
                  <a:cubicBezTo>
                    <a:pt x="34" y="175"/>
                    <a:pt x="39" y="169"/>
                    <a:pt x="37" y="169"/>
                  </a:cubicBezTo>
                  <a:cubicBezTo>
                    <a:pt x="35" y="168"/>
                    <a:pt x="34" y="168"/>
                    <a:pt x="36" y="167"/>
                  </a:cubicBezTo>
                  <a:cubicBezTo>
                    <a:pt x="37" y="165"/>
                    <a:pt x="37" y="157"/>
                    <a:pt x="35" y="154"/>
                  </a:cubicBezTo>
                  <a:cubicBezTo>
                    <a:pt x="33" y="152"/>
                    <a:pt x="29" y="152"/>
                    <a:pt x="30" y="150"/>
                  </a:cubicBezTo>
                  <a:cubicBezTo>
                    <a:pt x="30" y="147"/>
                    <a:pt x="28" y="142"/>
                    <a:pt x="25" y="141"/>
                  </a:cubicBezTo>
                  <a:cubicBezTo>
                    <a:pt x="21" y="141"/>
                    <a:pt x="16" y="139"/>
                    <a:pt x="19" y="136"/>
                  </a:cubicBezTo>
                  <a:cubicBezTo>
                    <a:pt x="22" y="134"/>
                    <a:pt x="17" y="122"/>
                    <a:pt x="13" y="122"/>
                  </a:cubicBezTo>
                  <a:cubicBezTo>
                    <a:pt x="8" y="122"/>
                    <a:pt x="0" y="122"/>
                    <a:pt x="5" y="121"/>
                  </a:cubicBezTo>
                  <a:cubicBezTo>
                    <a:pt x="9" y="120"/>
                    <a:pt x="16" y="111"/>
                    <a:pt x="12" y="110"/>
                  </a:cubicBezTo>
                  <a:cubicBezTo>
                    <a:pt x="8" y="109"/>
                    <a:pt x="3" y="108"/>
                    <a:pt x="6" y="108"/>
                  </a:cubicBezTo>
                  <a:cubicBezTo>
                    <a:pt x="8" y="108"/>
                    <a:pt x="10" y="101"/>
                    <a:pt x="7" y="99"/>
                  </a:cubicBezTo>
                  <a:cubicBezTo>
                    <a:pt x="4" y="96"/>
                    <a:pt x="0" y="89"/>
                    <a:pt x="3" y="90"/>
                  </a:cubicBezTo>
                  <a:cubicBezTo>
                    <a:pt x="7" y="90"/>
                    <a:pt x="17" y="91"/>
                    <a:pt x="18" y="89"/>
                  </a:cubicBezTo>
                  <a:cubicBezTo>
                    <a:pt x="19" y="88"/>
                    <a:pt x="23" y="84"/>
                    <a:pt x="24" y="79"/>
                  </a:cubicBezTo>
                  <a:cubicBezTo>
                    <a:pt x="24" y="75"/>
                    <a:pt x="20" y="63"/>
                    <a:pt x="17" y="62"/>
                  </a:cubicBezTo>
                  <a:cubicBezTo>
                    <a:pt x="14" y="61"/>
                    <a:pt x="17" y="56"/>
                    <a:pt x="21" y="57"/>
                  </a:cubicBezTo>
                  <a:cubicBezTo>
                    <a:pt x="26" y="58"/>
                    <a:pt x="33" y="61"/>
                    <a:pt x="35" y="60"/>
                  </a:cubicBezTo>
                  <a:cubicBezTo>
                    <a:pt x="36" y="58"/>
                    <a:pt x="38" y="50"/>
                    <a:pt x="37" y="48"/>
                  </a:cubicBezTo>
                  <a:cubicBezTo>
                    <a:pt x="36" y="47"/>
                    <a:pt x="34" y="43"/>
                    <a:pt x="35" y="43"/>
                  </a:cubicBezTo>
                  <a:cubicBezTo>
                    <a:pt x="37" y="42"/>
                    <a:pt x="40" y="40"/>
                    <a:pt x="41" y="42"/>
                  </a:cubicBezTo>
                  <a:cubicBezTo>
                    <a:pt x="41" y="44"/>
                    <a:pt x="45" y="48"/>
                    <a:pt x="47" y="47"/>
                  </a:cubicBezTo>
                  <a:cubicBezTo>
                    <a:pt x="49" y="46"/>
                    <a:pt x="52" y="40"/>
                    <a:pt x="50" y="38"/>
                  </a:cubicBezTo>
                  <a:cubicBezTo>
                    <a:pt x="48" y="36"/>
                    <a:pt x="47" y="29"/>
                    <a:pt x="48" y="27"/>
                  </a:cubicBezTo>
                  <a:cubicBezTo>
                    <a:pt x="50" y="24"/>
                    <a:pt x="57" y="27"/>
                    <a:pt x="56" y="30"/>
                  </a:cubicBezTo>
                  <a:cubicBezTo>
                    <a:pt x="54" y="33"/>
                    <a:pt x="60" y="36"/>
                    <a:pt x="62" y="36"/>
                  </a:cubicBezTo>
                  <a:cubicBezTo>
                    <a:pt x="64" y="35"/>
                    <a:pt x="73" y="23"/>
                    <a:pt x="79" y="16"/>
                  </a:cubicBezTo>
                  <a:cubicBezTo>
                    <a:pt x="85" y="10"/>
                    <a:pt x="88" y="0"/>
                    <a:pt x="89" y="8"/>
                  </a:cubicBezTo>
                  <a:cubicBezTo>
                    <a:pt x="91" y="15"/>
                    <a:pt x="99" y="29"/>
                    <a:pt x="100" y="26"/>
                  </a:cubicBezTo>
                  <a:cubicBezTo>
                    <a:pt x="102" y="22"/>
                    <a:pt x="105" y="18"/>
                    <a:pt x="105" y="21"/>
                  </a:cubicBezTo>
                  <a:cubicBezTo>
                    <a:pt x="105" y="25"/>
                    <a:pt x="114" y="29"/>
                    <a:pt x="115" y="26"/>
                  </a:cubicBezTo>
                  <a:cubicBezTo>
                    <a:pt x="117" y="23"/>
                    <a:pt x="124" y="25"/>
                    <a:pt x="124" y="28"/>
                  </a:cubicBezTo>
                  <a:cubicBezTo>
                    <a:pt x="124" y="32"/>
                    <a:pt x="133" y="35"/>
                    <a:pt x="136" y="31"/>
                  </a:cubicBezTo>
                  <a:cubicBezTo>
                    <a:pt x="140" y="27"/>
                    <a:pt x="152" y="30"/>
                    <a:pt x="150" y="33"/>
                  </a:cubicBezTo>
                  <a:cubicBezTo>
                    <a:pt x="147" y="36"/>
                    <a:pt x="154" y="43"/>
                    <a:pt x="161" y="42"/>
                  </a:cubicBezTo>
                  <a:cubicBezTo>
                    <a:pt x="167" y="41"/>
                    <a:pt x="179" y="38"/>
                    <a:pt x="176" y="41"/>
                  </a:cubicBezTo>
                  <a:cubicBezTo>
                    <a:pt x="172" y="43"/>
                    <a:pt x="166" y="53"/>
                    <a:pt x="167" y="54"/>
                  </a:cubicBezTo>
                  <a:cubicBezTo>
                    <a:pt x="167" y="54"/>
                    <a:pt x="182" y="57"/>
                    <a:pt x="186"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01" name="Freeform 970">
              <a:extLst>
                <a:ext uri="{FF2B5EF4-FFF2-40B4-BE49-F238E27FC236}">
                  <a16:creationId xmlns:a16="http://schemas.microsoft.com/office/drawing/2014/main" id="{B99EDE68-498B-17C6-2F85-CAF124FDEE5B}"/>
                </a:ext>
              </a:extLst>
            </p:cNvPr>
            <p:cNvSpPr>
              <a:spLocks/>
            </p:cNvSpPr>
            <p:nvPr/>
          </p:nvSpPr>
          <p:spPr bwMode="auto">
            <a:xfrm>
              <a:off x="717281" y="568153"/>
              <a:ext cx="158240" cy="165347"/>
            </a:xfrm>
            <a:custGeom>
              <a:avLst/>
              <a:gdLst/>
              <a:ahLst/>
              <a:cxnLst>
                <a:cxn ang="0">
                  <a:pos x="0" y="107"/>
                </a:cxn>
                <a:cxn ang="0">
                  <a:pos x="24" y="112"/>
                </a:cxn>
                <a:cxn ang="0">
                  <a:pos x="23" y="97"/>
                </a:cxn>
                <a:cxn ang="0">
                  <a:pos x="22" y="61"/>
                </a:cxn>
                <a:cxn ang="0">
                  <a:pos x="50" y="67"/>
                </a:cxn>
                <a:cxn ang="0">
                  <a:pos x="52" y="53"/>
                </a:cxn>
                <a:cxn ang="0">
                  <a:pos x="70" y="61"/>
                </a:cxn>
                <a:cxn ang="0">
                  <a:pos x="89" y="57"/>
                </a:cxn>
                <a:cxn ang="0">
                  <a:pos x="106" y="50"/>
                </a:cxn>
                <a:cxn ang="0">
                  <a:pos x="124" y="53"/>
                </a:cxn>
                <a:cxn ang="0">
                  <a:pos x="161" y="13"/>
                </a:cxn>
                <a:cxn ang="0">
                  <a:pos x="155" y="72"/>
                </a:cxn>
                <a:cxn ang="0">
                  <a:pos x="167" y="77"/>
                </a:cxn>
                <a:cxn ang="0">
                  <a:pos x="195" y="84"/>
                </a:cxn>
                <a:cxn ang="0">
                  <a:pos x="198" y="108"/>
                </a:cxn>
                <a:cxn ang="0">
                  <a:pos x="192" y="121"/>
                </a:cxn>
                <a:cxn ang="0">
                  <a:pos x="193" y="141"/>
                </a:cxn>
                <a:cxn ang="0">
                  <a:pos x="191" y="155"/>
                </a:cxn>
                <a:cxn ang="0">
                  <a:pos x="182" y="165"/>
                </a:cxn>
                <a:cxn ang="0">
                  <a:pos x="178" y="181"/>
                </a:cxn>
                <a:cxn ang="0">
                  <a:pos x="170" y="203"/>
                </a:cxn>
                <a:cxn ang="0">
                  <a:pos x="161" y="211"/>
                </a:cxn>
                <a:cxn ang="0">
                  <a:pos x="156" y="222"/>
                </a:cxn>
                <a:cxn ang="0">
                  <a:pos x="142" y="219"/>
                </a:cxn>
                <a:cxn ang="0">
                  <a:pos x="121" y="237"/>
                </a:cxn>
                <a:cxn ang="0">
                  <a:pos x="108" y="225"/>
                </a:cxn>
                <a:cxn ang="0">
                  <a:pos x="94" y="235"/>
                </a:cxn>
                <a:cxn ang="0">
                  <a:pos x="90" y="223"/>
                </a:cxn>
                <a:cxn ang="0">
                  <a:pos x="74" y="235"/>
                </a:cxn>
                <a:cxn ang="0">
                  <a:pos x="72" y="219"/>
                </a:cxn>
                <a:cxn ang="0">
                  <a:pos x="33" y="215"/>
                </a:cxn>
                <a:cxn ang="0">
                  <a:pos x="34" y="194"/>
                </a:cxn>
                <a:cxn ang="0">
                  <a:pos x="28" y="175"/>
                </a:cxn>
                <a:cxn ang="0">
                  <a:pos x="15" y="152"/>
                </a:cxn>
                <a:cxn ang="0">
                  <a:pos x="5" y="127"/>
                </a:cxn>
                <a:cxn ang="0">
                  <a:pos x="8" y="111"/>
                </a:cxn>
              </a:cxnLst>
              <a:rect l="0" t="0" r="r" b="b"/>
              <a:pathLst>
                <a:path w="231" h="241">
                  <a:moveTo>
                    <a:pt x="8" y="111"/>
                  </a:moveTo>
                  <a:cubicBezTo>
                    <a:pt x="3" y="109"/>
                    <a:pt x="0" y="107"/>
                    <a:pt x="0" y="107"/>
                  </a:cubicBezTo>
                  <a:cubicBezTo>
                    <a:pt x="0" y="106"/>
                    <a:pt x="4" y="108"/>
                    <a:pt x="7" y="111"/>
                  </a:cubicBezTo>
                  <a:cubicBezTo>
                    <a:pt x="10" y="114"/>
                    <a:pt x="22" y="114"/>
                    <a:pt x="24" y="112"/>
                  </a:cubicBezTo>
                  <a:cubicBezTo>
                    <a:pt x="25" y="110"/>
                    <a:pt x="26" y="102"/>
                    <a:pt x="25" y="100"/>
                  </a:cubicBezTo>
                  <a:cubicBezTo>
                    <a:pt x="24" y="98"/>
                    <a:pt x="21" y="97"/>
                    <a:pt x="23" y="97"/>
                  </a:cubicBezTo>
                  <a:cubicBezTo>
                    <a:pt x="25" y="97"/>
                    <a:pt x="28" y="82"/>
                    <a:pt x="23" y="69"/>
                  </a:cubicBezTo>
                  <a:cubicBezTo>
                    <a:pt x="18" y="55"/>
                    <a:pt x="17" y="50"/>
                    <a:pt x="22" y="61"/>
                  </a:cubicBezTo>
                  <a:cubicBezTo>
                    <a:pt x="26" y="73"/>
                    <a:pt x="47" y="79"/>
                    <a:pt x="48" y="76"/>
                  </a:cubicBezTo>
                  <a:cubicBezTo>
                    <a:pt x="49" y="72"/>
                    <a:pt x="47" y="68"/>
                    <a:pt x="50" y="67"/>
                  </a:cubicBezTo>
                  <a:cubicBezTo>
                    <a:pt x="52" y="67"/>
                    <a:pt x="55" y="68"/>
                    <a:pt x="53" y="65"/>
                  </a:cubicBezTo>
                  <a:cubicBezTo>
                    <a:pt x="52" y="63"/>
                    <a:pt x="53" y="55"/>
                    <a:pt x="52" y="53"/>
                  </a:cubicBezTo>
                  <a:cubicBezTo>
                    <a:pt x="51" y="51"/>
                    <a:pt x="51" y="50"/>
                    <a:pt x="53" y="56"/>
                  </a:cubicBezTo>
                  <a:cubicBezTo>
                    <a:pt x="54" y="61"/>
                    <a:pt x="65" y="64"/>
                    <a:pt x="70" y="61"/>
                  </a:cubicBezTo>
                  <a:cubicBezTo>
                    <a:pt x="75" y="58"/>
                    <a:pt x="73" y="45"/>
                    <a:pt x="76" y="47"/>
                  </a:cubicBezTo>
                  <a:cubicBezTo>
                    <a:pt x="78" y="50"/>
                    <a:pt x="86" y="58"/>
                    <a:pt x="89" y="57"/>
                  </a:cubicBezTo>
                  <a:cubicBezTo>
                    <a:pt x="92" y="57"/>
                    <a:pt x="99" y="57"/>
                    <a:pt x="101" y="54"/>
                  </a:cubicBezTo>
                  <a:cubicBezTo>
                    <a:pt x="102" y="51"/>
                    <a:pt x="105" y="47"/>
                    <a:pt x="106" y="50"/>
                  </a:cubicBezTo>
                  <a:cubicBezTo>
                    <a:pt x="107" y="54"/>
                    <a:pt x="117" y="57"/>
                    <a:pt x="119" y="55"/>
                  </a:cubicBezTo>
                  <a:cubicBezTo>
                    <a:pt x="122" y="53"/>
                    <a:pt x="125" y="49"/>
                    <a:pt x="124" y="53"/>
                  </a:cubicBezTo>
                  <a:cubicBezTo>
                    <a:pt x="123" y="56"/>
                    <a:pt x="136" y="52"/>
                    <a:pt x="144" y="38"/>
                  </a:cubicBezTo>
                  <a:cubicBezTo>
                    <a:pt x="152" y="25"/>
                    <a:pt x="168" y="0"/>
                    <a:pt x="161" y="13"/>
                  </a:cubicBezTo>
                  <a:cubicBezTo>
                    <a:pt x="154" y="27"/>
                    <a:pt x="144" y="66"/>
                    <a:pt x="146" y="68"/>
                  </a:cubicBezTo>
                  <a:cubicBezTo>
                    <a:pt x="147" y="69"/>
                    <a:pt x="154" y="69"/>
                    <a:pt x="155" y="72"/>
                  </a:cubicBezTo>
                  <a:cubicBezTo>
                    <a:pt x="156" y="75"/>
                    <a:pt x="160" y="72"/>
                    <a:pt x="160" y="73"/>
                  </a:cubicBezTo>
                  <a:cubicBezTo>
                    <a:pt x="160" y="74"/>
                    <a:pt x="163" y="77"/>
                    <a:pt x="167" y="77"/>
                  </a:cubicBezTo>
                  <a:cubicBezTo>
                    <a:pt x="171" y="76"/>
                    <a:pt x="179" y="73"/>
                    <a:pt x="178" y="77"/>
                  </a:cubicBezTo>
                  <a:cubicBezTo>
                    <a:pt x="177" y="81"/>
                    <a:pt x="182" y="87"/>
                    <a:pt x="195" y="84"/>
                  </a:cubicBezTo>
                  <a:cubicBezTo>
                    <a:pt x="208" y="81"/>
                    <a:pt x="231" y="79"/>
                    <a:pt x="219" y="84"/>
                  </a:cubicBezTo>
                  <a:cubicBezTo>
                    <a:pt x="206" y="90"/>
                    <a:pt x="188" y="107"/>
                    <a:pt x="198" y="108"/>
                  </a:cubicBezTo>
                  <a:cubicBezTo>
                    <a:pt x="207" y="109"/>
                    <a:pt x="224" y="103"/>
                    <a:pt x="215" y="106"/>
                  </a:cubicBezTo>
                  <a:cubicBezTo>
                    <a:pt x="206" y="109"/>
                    <a:pt x="187" y="122"/>
                    <a:pt x="192" y="121"/>
                  </a:cubicBezTo>
                  <a:cubicBezTo>
                    <a:pt x="198" y="121"/>
                    <a:pt x="206" y="126"/>
                    <a:pt x="201" y="126"/>
                  </a:cubicBezTo>
                  <a:cubicBezTo>
                    <a:pt x="196" y="127"/>
                    <a:pt x="189" y="139"/>
                    <a:pt x="193" y="141"/>
                  </a:cubicBezTo>
                  <a:cubicBezTo>
                    <a:pt x="197" y="144"/>
                    <a:pt x="207" y="146"/>
                    <a:pt x="203" y="149"/>
                  </a:cubicBezTo>
                  <a:cubicBezTo>
                    <a:pt x="199" y="153"/>
                    <a:pt x="191" y="153"/>
                    <a:pt x="191" y="155"/>
                  </a:cubicBezTo>
                  <a:cubicBezTo>
                    <a:pt x="192" y="156"/>
                    <a:pt x="193" y="157"/>
                    <a:pt x="191" y="157"/>
                  </a:cubicBezTo>
                  <a:cubicBezTo>
                    <a:pt x="189" y="156"/>
                    <a:pt x="182" y="162"/>
                    <a:pt x="182" y="165"/>
                  </a:cubicBezTo>
                  <a:cubicBezTo>
                    <a:pt x="181" y="168"/>
                    <a:pt x="183" y="171"/>
                    <a:pt x="181" y="172"/>
                  </a:cubicBezTo>
                  <a:cubicBezTo>
                    <a:pt x="179" y="173"/>
                    <a:pt x="176" y="179"/>
                    <a:pt x="178" y="181"/>
                  </a:cubicBezTo>
                  <a:cubicBezTo>
                    <a:pt x="180" y="184"/>
                    <a:pt x="182" y="189"/>
                    <a:pt x="178" y="189"/>
                  </a:cubicBezTo>
                  <a:cubicBezTo>
                    <a:pt x="173" y="188"/>
                    <a:pt x="167" y="199"/>
                    <a:pt x="170" y="203"/>
                  </a:cubicBezTo>
                  <a:cubicBezTo>
                    <a:pt x="173" y="206"/>
                    <a:pt x="178" y="213"/>
                    <a:pt x="174" y="210"/>
                  </a:cubicBezTo>
                  <a:cubicBezTo>
                    <a:pt x="171" y="207"/>
                    <a:pt x="160" y="207"/>
                    <a:pt x="161" y="211"/>
                  </a:cubicBezTo>
                  <a:cubicBezTo>
                    <a:pt x="163" y="214"/>
                    <a:pt x="166" y="219"/>
                    <a:pt x="164" y="217"/>
                  </a:cubicBezTo>
                  <a:cubicBezTo>
                    <a:pt x="162" y="215"/>
                    <a:pt x="156" y="218"/>
                    <a:pt x="156" y="222"/>
                  </a:cubicBezTo>
                  <a:cubicBezTo>
                    <a:pt x="156" y="226"/>
                    <a:pt x="153" y="233"/>
                    <a:pt x="151" y="230"/>
                  </a:cubicBezTo>
                  <a:cubicBezTo>
                    <a:pt x="149" y="228"/>
                    <a:pt x="143" y="219"/>
                    <a:pt x="142" y="219"/>
                  </a:cubicBezTo>
                  <a:cubicBezTo>
                    <a:pt x="140" y="219"/>
                    <a:pt x="135" y="219"/>
                    <a:pt x="130" y="221"/>
                  </a:cubicBezTo>
                  <a:cubicBezTo>
                    <a:pt x="126" y="224"/>
                    <a:pt x="120" y="234"/>
                    <a:pt x="121" y="237"/>
                  </a:cubicBezTo>
                  <a:cubicBezTo>
                    <a:pt x="123" y="240"/>
                    <a:pt x="116" y="241"/>
                    <a:pt x="114" y="237"/>
                  </a:cubicBezTo>
                  <a:cubicBezTo>
                    <a:pt x="112" y="233"/>
                    <a:pt x="110" y="225"/>
                    <a:pt x="108" y="225"/>
                  </a:cubicBezTo>
                  <a:cubicBezTo>
                    <a:pt x="106" y="225"/>
                    <a:pt x="98" y="228"/>
                    <a:pt x="98" y="230"/>
                  </a:cubicBezTo>
                  <a:cubicBezTo>
                    <a:pt x="98" y="232"/>
                    <a:pt x="96" y="236"/>
                    <a:pt x="94" y="235"/>
                  </a:cubicBezTo>
                  <a:cubicBezTo>
                    <a:pt x="93" y="234"/>
                    <a:pt x="89" y="233"/>
                    <a:pt x="91" y="231"/>
                  </a:cubicBezTo>
                  <a:cubicBezTo>
                    <a:pt x="92" y="230"/>
                    <a:pt x="92" y="224"/>
                    <a:pt x="90" y="223"/>
                  </a:cubicBezTo>
                  <a:cubicBezTo>
                    <a:pt x="88" y="222"/>
                    <a:pt x="82" y="224"/>
                    <a:pt x="81" y="227"/>
                  </a:cubicBezTo>
                  <a:cubicBezTo>
                    <a:pt x="81" y="229"/>
                    <a:pt x="77" y="235"/>
                    <a:pt x="74" y="235"/>
                  </a:cubicBezTo>
                  <a:cubicBezTo>
                    <a:pt x="71" y="235"/>
                    <a:pt x="69" y="228"/>
                    <a:pt x="72" y="227"/>
                  </a:cubicBezTo>
                  <a:cubicBezTo>
                    <a:pt x="75" y="226"/>
                    <a:pt x="74" y="220"/>
                    <a:pt x="72" y="219"/>
                  </a:cubicBezTo>
                  <a:cubicBezTo>
                    <a:pt x="70" y="217"/>
                    <a:pt x="55" y="219"/>
                    <a:pt x="47" y="218"/>
                  </a:cubicBezTo>
                  <a:cubicBezTo>
                    <a:pt x="38" y="217"/>
                    <a:pt x="29" y="221"/>
                    <a:pt x="33" y="215"/>
                  </a:cubicBezTo>
                  <a:cubicBezTo>
                    <a:pt x="38" y="210"/>
                    <a:pt x="44" y="194"/>
                    <a:pt x="40" y="195"/>
                  </a:cubicBezTo>
                  <a:cubicBezTo>
                    <a:pt x="37" y="196"/>
                    <a:pt x="31" y="197"/>
                    <a:pt x="34" y="194"/>
                  </a:cubicBezTo>
                  <a:cubicBezTo>
                    <a:pt x="37" y="192"/>
                    <a:pt x="34" y="183"/>
                    <a:pt x="31" y="183"/>
                  </a:cubicBezTo>
                  <a:cubicBezTo>
                    <a:pt x="28" y="184"/>
                    <a:pt x="25" y="177"/>
                    <a:pt x="28" y="175"/>
                  </a:cubicBezTo>
                  <a:cubicBezTo>
                    <a:pt x="30" y="173"/>
                    <a:pt x="27" y="164"/>
                    <a:pt x="22" y="164"/>
                  </a:cubicBezTo>
                  <a:cubicBezTo>
                    <a:pt x="17" y="163"/>
                    <a:pt x="11" y="152"/>
                    <a:pt x="15" y="152"/>
                  </a:cubicBezTo>
                  <a:cubicBezTo>
                    <a:pt x="19" y="153"/>
                    <a:pt x="20" y="142"/>
                    <a:pt x="15" y="138"/>
                  </a:cubicBezTo>
                  <a:cubicBezTo>
                    <a:pt x="11" y="134"/>
                    <a:pt x="1" y="126"/>
                    <a:pt x="5" y="127"/>
                  </a:cubicBezTo>
                  <a:cubicBezTo>
                    <a:pt x="9" y="128"/>
                    <a:pt x="20" y="127"/>
                    <a:pt x="20" y="126"/>
                  </a:cubicBezTo>
                  <a:cubicBezTo>
                    <a:pt x="21" y="125"/>
                    <a:pt x="13" y="112"/>
                    <a:pt x="8" y="1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grpSp>
      <p:grpSp>
        <p:nvGrpSpPr>
          <p:cNvPr id="102" name="Group 4">
            <a:extLst>
              <a:ext uri="{FF2B5EF4-FFF2-40B4-BE49-F238E27FC236}">
                <a16:creationId xmlns:a16="http://schemas.microsoft.com/office/drawing/2014/main" id="{7247E1AD-3A3C-EF0F-1667-F1FAC7DB6498}"/>
              </a:ext>
            </a:extLst>
          </p:cNvPr>
          <p:cNvGrpSpPr>
            <a:grpSpLocks noChangeAspect="1"/>
          </p:cNvGrpSpPr>
          <p:nvPr/>
        </p:nvGrpSpPr>
        <p:grpSpPr bwMode="auto">
          <a:xfrm>
            <a:off x="8775163" y="5549507"/>
            <a:ext cx="460466" cy="411075"/>
            <a:chOff x="840" y="1632"/>
            <a:chExt cx="1762" cy="1573"/>
          </a:xfrm>
          <a:solidFill>
            <a:srgbClr val="292A29"/>
          </a:solidFill>
        </p:grpSpPr>
        <p:sp>
          <p:nvSpPr>
            <p:cNvPr id="103" name="Freeform 5">
              <a:extLst>
                <a:ext uri="{FF2B5EF4-FFF2-40B4-BE49-F238E27FC236}">
                  <a16:creationId xmlns:a16="http://schemas.microsoft.com/office/drawing/2014/main" id="{DCE3D97F-887B-6521-4147-EC4015D3967B}"/>
                </a:ext>
              </a:extLst>
            </p:cNvPr>
            <p:cNvSpPr>
              <a:spLocks noEditPoints="1"/>
            </p:cNvSpPr>
            <p:nvPr/>
          </p:nvSpPr>
          <p:spPr bwMode="auto">
            <a:xfrm>
              <a:off x="840" y="1632"/>
              <a:ext cx="1109" cy="1238"/>
            </a:xfrm>
            <a:custGeom>
              <a:avLst/>
              <a:gdLst>
                <a:gd name="T0" fmla="*/ 237 w 414"/>
                <a:gd name="T1" fmla="*/ 462 h 462"/>
                <a:gd name="T2" fmla="*/ 48 w 414"/>
                <a:gd name="T3" fmla="*/ 306 h 462"/>
                <a:gd name="T4" fmla="*/ 47 w 414"/>
                <a:gd name="T5" fmla="*/ 304 h 462"/>
                <a:gd name="T6" fmla="*/ 10 w 414"/>
                <a:gd name="T7" fmla="*/ 102 h 462"/>
                <a:gd name="T8" fmla="*/ 10 w 414"/>
                <a:gd name="T9" fmla="*/ 102 h 462"/>
                <a:gd name="T10" fmla="*/ 261 w 414"/>
                <a:gd name="T11" fmla="*/ 0 h 462"/>
                <a:gd name="T12" fmla="*/ 375 w 414"/>
                <a:gd name="T13" fmla="*/ 42 h 462"/>
                <a:gd name="T14" fmla="*/ 376 w 414"/>
                <a:gd name="T15" fmla="*/ 44 h 462"/>
                <a:gd name="T16" fmla="*/ 377 w 414"/>
                <a:gd name="T17" fmla="*/ 47 h 462"/>
                <a:gd name="T18" fmla="*/ 408 w 414"/>
                <a:gd name="T19" fmla="*/ 219 h 462"/>
                <a:gd name="T20" fmla="*/ 266 w 414"/>
                <a:gd name="T21" fmla="*/ 460 h 462"/>
                <a:gd name="T22" fmla="*/ 237 w 414"/>
                <a:gd name="T23" fmla="*/ 462 h 462"/>
                <a:gd name="T24" fmla="*/ 237 w 414"/>
                <a:gd name="T25" fmla="*/ 462 h 462"/>
                <a:gd name="T26" fmla="*/ 85 w 414"/>
                <a:gd name="T27" fmla="*/ 292 h 462"/>
                <a:gd name="T28" fmla="*/ 237 w 414"/>
                <a:gd name="T29" fmla="*/ 422 h 462"/>
                <a:gd name="T30" fmla="*/ 237 w 414"/>
                <a:gd name="T31" fmla="*/ 422 h 462"/>
                <a:gd name="T32" fmla="*/ 259 w 414"/>
                <a:gd name="T33" fmla="*/ 420 h 462"/>
                <a:gd name="T34" fmla="*/ 369 w 414"/>
                <a:gd name="T35" fmla="*/ 221 h 462"/>
                <a:gd name="T36" fmla="*/ 338 w 414"/>
                <a:gd name="T37" fmla="*/ 59 h 462"/>
                <a:gd name="T38" fmla="*/ 261 w 414"/>
                <a:gd name="T39" fmla="*/ 40 h 462"/>
                <a:gd name="T40" fmla="*/ 47 w 414"/>
                <a:gd name="T41" fmla="*/ 115 h 462"/>
                <a:gd name="T42" fmla="*/ 47 w 414"/>
                <a:gd name="T43" fmla="*/ 115 h 462"/>
                <a:gd name="T44" fmla="*/ 85 w 414"/>
                <a:gd name="T45" fmla="*/ 29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462">
                  <a:moveTo>
                    <a:pt x="237" y="462"/>
                  </a:moveTo>
                  <a:cubicBezTo>
                    <a:pt x="115" y="462"/>
                    <a:pt x="51" y="312"/>
                    <a:pt x="48" y="306"/>
                  </a:cubicBezTo>
                  <a:cubicBezTo>
                    <a:pt x="47" y="304"/>
                    <a:pt x="47" y="304"/>
                    <a:pt x="47" y="304"/>
                  </a:cubicBezTo>
                  <a:cubicBezTo>
                    <a:pt x="29" y="240"/>
                    <a:pt x="0" y="129"/>
                    <a:pt x="10" y="102"/>
                  </a:cubicBezTo>
                  <a:cubicBezTo>
                    <a:pt x="10" y="102"/>
                    <a:pt x="10" y="102"/>
                    <a:pt x="10" y="102"/>
                  </a:cubicBezTo>
                  <a:cubicBezTo>
                    <a:pt x="32" y="36"/>
                    <a:pt x="170" y="0"/>
                    <a:pt x="261" y="0"/>
                  </a:cubicBezTo>
                  <a:cubicBezTo>
                    <a:pt x="303" y="0"/>
                    <a:pt x="357" y="8"/>
                    <a:pt x="375" y="42"/>
                  </a:cubicBezTo>
                  <a:cubicBezTo>
                    <a:pt x="376" y="44"/>
                    <a:pt x="376" y="44"/>
                    <a:pt x="376" y="44"/>
                  </a:cubicBezTo>
                  <a:cubicBezTo>
                    <a:pt x="377" y="47"/>
                    <a:pt x="377" y="47"/>
                    <a:pt x="377" y="47"/>
                  </a:cubicBezTo>
                  <a:cubicBezTo>
                    <a:pt x="378" y="52"/>
                    <a:pt x="406" y="179"/>
                    <a:pt x="408" y="219"/>
                  </a:cubicBezTo>
                  <a:cubicBezTo>
                    <a:pt x="414" y="297"/>
                    <a:pt x="390" y="436"/>
                    <a:pt x="266" y="460"/>
                  </a:cubicBezTo>
                  <a:cubicBezTo>
                    <a:pt x="257" y="461"/>
                    <a:pt x="247" y="462"/>
                    <a:pt x="237" y="462"/>
                  </a:cubicBezTo>
                  <a:cubicBezTo>
                    <a:pt x="237" y="462"/>
                    <a:pt x="237" y="462"/>
                    <a:pt x="237" y="462"/>
                  </a:cubicBezTo>
                  <a:close/>
                  <a:moveTo>
                    <a:pt x="85" y="292"/>
                  </a:moveTo>
                  <a:cubicBezTo>
                    <a:pt x="91" y="303"/>
                    <a:pt x="146" y="422"/>
                    <a:pt x="237" y="422"/>
                  </a:cubicBezTo>
                  <a:cubicBezTo>
                    <a:pt x="237" y="422"/>
                    <a:pt x="237" y="422"/>
                    <a:pt x="237" y="422"/>
                  </a:cubicBezTo>
                  <a:cubicBezTo>
                    <a:pt x="244" y="422"/>
                    <a:pt x="251" y="422"/>
                    <a:pt x="259" y="420"/>
                  </a:cubicBezTo>
                  <a:cubicBezTo>
                    <a:pt x="379" y="397"/>
                    <a:pt x="369" y="229"/>
                    <a:pt x="369" y="221"/>
                  </a:cubicBezTo>
                  <a:cubicBezTo>
                    <a:pt x="366" y="188"/>
                    <a:pt x="343" y="79"/>
                    <a:pt x="338" y="59"/>
                  </a:cubicBezTo>
                  <a:cubicBezTo>
                    <a:pt x="331" y="49"/>
                    <a:pt x="305" y="40"/>
                    <a:pt x="261" y="40"/>
                  </a:cubicBezTo>
                  <a:cubicBezTo>
                    <a:pt x="167" y="40"/>
                    <a:pt x="60" y="78"/>
                    <a:pt x="47" y="115"/>
                  </a:cubicBezTo>
                  <a:cubicBezTo>
                    <a:pt x="47" y="115"/>
                    <a:pt x="47" y="115"/>
                    <a:pt x="47" y="115"/>
                  </a:cubicBezTo>
                  <a:cubicBezTo>
                    <a:pt x="44" y="131"/>
                    <a:pt x="65" y="219"/>
                    <a:pt x="85"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4" name="Freeform 6">
              <a:extLst>
                <a:ext uri="{FF2B5EF4-FFF2-40B4-BE49-F238E27FC236}">
                  <a16:creationId xmlns:a16="http://schemas.microsoft.com/office/drawing/2014/main" id="{FF68F5FA-BACD-C8EC-D450-953A901F4A98}"/>
                </a:ext>
              </a:extLst>
            </p:cNvPr>
            <p:cNvSpPr>
              <a:spLocks/>
            </p:cNvSpPr>
            <p:nvPr/>
          </p:nvSpPr>
          <p:spPr bwMode="auto">
            <a:xfrm>
              <a:off x="1100" y="1983"/>
              <a:ext cx="262" cy="209"/>
            </a:xfrm>
            <a:custGeom>
              <a:avLst/>
              <a:gdLst>
                <a:gd name="T0" fmla="*/ 20 w 98"/>
                <a:gd name="T1" fmla="*/ 78 h 78"/>
                <a:gd name="T2" fmla="*/ 0 w 98"/>
                <a:gd name="T3" fmla="*/ 59 h 78"/>
                <a:gd name="T4" fmla="*/ 19 w 98"/>
                <a:gd name="T5" fmla="*/ 38 h 78"/>
                <a:gd name="T6" fmla="*/ 56 w 98"/>
                <a:gd name="T7" fmla="*/ 18 h 78"/>
                <a:gd name="T8" fmla="*/ 80 w 98"/>
                <a:gd name="T9" fmla="*/ 2 h 78"/>
                <a:gd name="T10" fmla="*/ 95 w 98"/>
                <a:gd name="T11" fmla="*/ 26 h 78"/>
                <a:gd name="T12" fmla="*/ 21 w 98"/>
                <a:gd name="T13" fmla="*/ 78 h 78"/>
                <a:gd name="T14" fmla="*/ 20 w 98"/>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8">
                  <a:moveTo>
                    <a:pt x="20" y="78"/>
                  </a:moveTo>
                  <a:cubicBezTo>
                    <a:pt x="10" y="78"/>
                    <a:pt x="1" y="70"/>
                    <a:pt x="0" y="59"/>
                  </a:cubicBezTo>
                  <a:cubicBezTo>
                    <a:pt x="0" y="48"/>
                    <a:pt x="8" y="39"/>
                    <a:pt x="19" y="38"/>
                  </a:cubicBezTo>
                  <a:cubicBezTo>
                    <a:pt x="20" y="38"/>
                    <a:pt x="52" y="35"/>
                    <a:pt x="56" y="18"/>
                  </a:cubicBezTo>
                  <a:cubicBezTo>
                    <a:pt x="59" y="7"/>
                    <a:pt x="69" y="0"/>
                    <a:pt x="80" y="2"/>
                  </a:cubicBezTo>
                  <a:cubicBezTo>
                    <a:pt x="91" y="5"/>
                    <a:pt x="98" y="15"/>
                    <a:pt x="95" y="26"/>
                  </a:cubicBezTo>
                  <a:cubicBezTo>
                    <a:pt x="87" y="65"/>
                    <a:pt x="45" y="77"/>
                    <a:pt x="21" y="78"/>
                  </a:cubicBezTo>
                  <a:cubicBezTo>
                    <a:pt x="21" y="78"/>
                    <a:pt x="21" y="78"/>
                    <a:pt x="2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7">
              <a:extLst>
                <a:ext uri="{FF2B5EF4-FFF2-40B4-BE49-F238E27FC236}">
                  <a16:creationId xmlns:a16="http://schemas.microsoft.com/office/drawing/2014/main" id="{3CFB6345-44F7-E0BF-E472-C436EC58FF91}"/>
                </a:ext>
              </a:extLst>
            </p:cNvPr>
            <p:cNvSpPr>
              <a:spLocks/>
            </p:cNvSpPr>
            <p:nvPr/>
          </p:nvSpPr>
          <p:spPr bwMode="auto">
            <a:xfrm>
              <a:off x="1429" y="1951"/>
              <a:ext cx="297" cy="169"/>
            </a:xfrm>
            <a:custGeom>
              <a:avLst/>
              <a:gdLst>
                <a:gd name="T0" fmla="*/ 64 w 111"/>
                <a:gd name="T1" fmla="*/ 63 h 63"/>
                <a:gd name="T2" fmla="*/ 8 w 111"/>
                <a:gd name="T3" fmla="*/ 35 h 63"/>
                <a:gd name="T4" fmla="*/ 10 w 111"/>
                <a:gd name="T5" fmla="*/ 7 h 63"/>
                <a:gd name="T6" fmla="*/ 38 w 111"/>
                <a:gd name="T7" fmla="*/ 9 h 63"/>
                <a:gd name="T8" fmla="*/ 77 w 111"/>
                <a:gd name="T9" fmla="*/ 19 h 63"/>
                <a:gd name="T10" fmla="*/ 105 w 111"/>
                <a:gd name="T11" fmla="*/ 25 h 63"/>
                <a:gd name="T12" fmla="*/ 99 w 111"/>
                <a:gd name="T13" fmla="*/ 53 h 63"/>
                <a:gd name="T14" fmla="*/ 64 w 111"/>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63">
                  <a:moveTo>
                    <a:pt x="64" y="63"/>
                  </a:moveTo>
                  <a:cubicBezTo>
                    <a:pt x="46" y="63"/>
                    <a:pt x="26" y="56"/>
                    <a:pt x="8" y="35"/>
                  </a:cubicBezTo>
                  <a:cubicBezTo>
                    <a:pt x="0" y="27"/>
                    <a:pt x="1" y="14"/>
                    <a:pt x="10" y="7"/>
                  </a:cubicBezTo>
                  <a:cubicBezTo>
                    <a:pt x="18" y="0"/>
                    <a:pt x="31" y="0"/>
                    <a:pt x="38" y="9"/>
                  </a:cubicBezTo>
                  <a:cubicBezTo>
                    <a:pt x="56" y="30"/>
                    <a:pt x="73" y="22"/>
                    <a:pt x="77" y="19"/>
                  </a:cubicBezTo>
                  <a:cubicBezTo>
                    <a:pt x="87" y="13"/>
                    <a:pt x="99" y="16"/>
                    <a:pt x="105" y="25"/>
                  </a:cubicBezTo>
                  <a:cubicBezTo>
                    <a:pt x="111" y="35"/>
                    <a:pt x="108" y="47"/>
                    <a:pt x="99" y="53"/>
                  </a:cubicBezTo>
                  <a:cubicBezTo>
                    <a:pt x="91" y="58"/>
                    <a:pt x="79" y="63"/>
                    <a:pt x="6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7" name="Freeform 8">
              <a:extLst>
                <a:ext uri="{FF2B5EF4-FFF2-40B4-BE49-F238E27FC236}">
                  <a16:creationId xmlns:a16="http://schemas.microsoft.com/office/drawing/2014/main" id="{A5C1AB87-35F4-D7F0-2240-6B915656FBBC}"/>
                </a:ext>
              </a:extLst>
            </p:cNvPr>
            <p:cNvSpPr>
              <a:spLocks/>
            </p:cNvSpPr>
            <p:nvPr/>
          </p:nvSpPr>
          <p:spPr bwMode="auto">
            <a:xfrm>
              <a:off x="1258" y="2254"/>
              <a:ext cx="439" cy="281"/>
            </a:xfrm>
            <a:custGeom>
              <a:avLst/>
              <a:gdLst>
                <a:gd name="T0" fmla="*/ 22 w 164"/>
                <a:gd name="T1" fmla="*/ 105 h 105"/>
                <a:gd name="T2" fmla="*/ 8 w 164"/>
                <a:gd name="T3" fmla="*/ 99 h 105"/>
                <a:gd name="T4" fmla="*/ 7 w 164"/>
                <a:gd name="T5" fmla="*/ 71 h 105"/>
                <a:gd name="T6" fmla="*/ 156 w 164"/>
                <a:gd name="T7" fmla="*/ 51 h 105"/>
                <a:gd name="T8" fmla="*/ 157 w 164"/>
                <a:gd name="T9" fmla="*/ 80 h 105"/>
                <a:gd name="T10" fmla="*/ 128 w 164"/>
                <a:gd name="T11" fmla="*/ 80 h 105"/>
                <a:gd name="T12" fmla="*/ 36 w 164"/>
                <a:gd name="T13" fmla="*/ 99 h 105"/>
                <a:gd name="T14" fmla="*/ 22 w 164"/>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5">
                  <a:moveTo>
                    <a:pt x="22" y="105"/>
                  </a:moveTo>
                  <a:cubicBezTo>
                    <a:pt x="17" y="105"/>
                    <a:pt x="12" y="103"/>
                    <a:pt x="8" y="99"/>
                  </a:cubicBezTo>
                  <a:cubicBezTo>
                    <a:pt x="0" y="92"/>
                    <a:pt x="0" y="79"/>
                    <a:pt x="7" y="71"/>
                  </a:cubicBezTo>
                  <a:cubicBezTo>
                    <a:pt x="35" y="42"/>
                    <a:pt x="103" y="0"/>
                    <a:pt x="156" y="51"/>
                  </a:cubicBezTo>
                  <a:cubicBezTo>
                    <a:pt x="164" y="59"/>
                    <a:pt x="164" y="72"/>
                    <a:pt x="157" y="80"/>
                  </a:cubicBezTo>
                  <a:cubicBezTo>
                    <a:pt x="149" y="88"/>
                    <a:pt x="136" y="88"/>
                    <a:pt x="128" y="80"/>
                  </a:cubicBezTo>
                  <a:cubicBezTo>
                    <a:pt x="91" y="44"/>
                    <a:pt x="38" y="97"/>
                    <a:pt x="36" y="99"/>
                  </a:cubicBezTo>
                  <a:cubicBezTo>
                    <a:pt x="32" y="103"/>
                    <a:pt x="27" y="105"/>
                    <a:pt x="2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8" name="Freeform 9">
              <a:extLst>
                <a:ext uri="{FF2B5EF4-FFF2-40B4-BE49-F238E27FC236}">
                  <a16:creationId xmlns:a16="http://schemas.microsoft.com/office/drawing/2014/main" id="{03F55DF2-A751-4660-E234-B631897D3C5F}"/>
                </a:ext>
              </a:extLst>
            </p:cNvPr>
            <p:cNvSpPr>
              <a:spLocks/>
            </p:cNvSpPr>
            <p:nvPr/>
          </p:nvSpPr>
          <p:spPr bwMode="auto">
            <a:xfrm>
              <a:off x="1560" y="1962"/>
              <a:ext cx="1042" cy="1243"/>
            </a:xfrm>
            <a:custGeom>
              <a:avLst/>
              <a:gdLst>
                <a:gd name="T0" fmla="*/ 157 w 389"/>
                <a:gd name="T1" fmla="*/ 464 h 464"/>
                <a:gd name="T2" fmla="*/ 121 w 389"/>
                <a:gd name="T3" fmla="*/ 460 h 464"/>
                <a:gd name="T4" fmla="*/ 4 w 389"/>
                <a:gd name="T5" fmla="*/ 349 h 464"/>
                <a:gd name="T6" fmla="*/ 16 w 389"/>
                <a:gd name="T7" fmla="*/ 324 h 464"/>
                <a:gd name="T8" fmla="*/ 42 w 389"/>
                <a:gd name="T9" fmla="*/ 335 h 464"/>
                <a:gd name="T10" fmla="*/ 130 w 389"/>
                <a:gd name="T11" fmla="*/ 421 h 464"/>
                <a:gd name="T12" fmla="*/ 311 w 389"/>
                <a:gd name="T13" fmla="*/ 283 h 464"/>
                <a:gd name="T14" fmla="*/ 348 w 389"/>
                <a:gd name="T15" fmla="*/ 122 h 464"/>
                <a:gd name="T16" fmla="*/ 133 w 389"/>
                <a:gd name="T17" fmla="*/ 41 h 464"/>
                <a:gd name="T18" fmla="*/ 114 w 389"/>
                <a:gd name="T19" fmla="*/ 20 h 464"/>
                <a:gd name="T20" fmla="*/ 134 w 389"/>
                <a:gd name="T21" fmla="*/ 1 h 464"/>
                <a:gd name="T22" fmla="*/ 316 w 389"/>
                <a:gd name="T23" fmla="*/ 39 h 464"/>
                <a:gd name="T24" fmla="*/ 389 w 389"/>
                <a:gd name="T25" fmla="*/ 121 h 464"/>
                <a:gd name="T26" fmla="*/ 388 w 389"/>
                <a:gd name="T27" fmla="*/ 127 h 464"/>
                <a:gd name="T28" fmla="*/ 348 w 389"/>
                <a:gd name="T29" fmla="*/ 297 h 464"/>
                <a:gd name="T30" fmla="*/ 157 w 389"/>
                <a:gd name="T31"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9" h="464">
                  <a:moveTo>
                    <a:pt x="157" y="464"/>
                  </a:moveTo>
                  <a:cubicBezTo>
                    <a:pt x="146" y="464"/>
                    <a:pt x="134" y="463"/>
                    <a:pt x="121" y="460"/>
                  </a:cubicBezTo>
                  <a:cubicBezTo>
                    <a:pt x="68" y="448"/>
                    <a:pt x="27" y="410"/>
                    <a:pt x="4" y="349"/>
                  </a:cubicBezTo>
                  <a:cubicBezTo>
                    <a:pt x="0" y="339"/>
                    <a:pt x="5" y="328"/>
                    <a:pt x="16" y="324"/>
                  </a:cubicBezTo>
                  <a:cubicBezTo>
                    <a:pt x="26" y="320"/>
                    <a:pt x="38" y="325"/>
                    <a:pt x="42" y="335"/>
                  </a:cubicBezTo>
                  <a:cubicBezTo>
                    <a:pt x="60" y="383"/>
                    <a:pt x="90" y="412"/>
                    <a:pt x="130" y="421"/>
                  </a:cubicBezTo>
                  <a:cubicBezTo>
                    <a:pt x="249" y="448"/>
                    <a:pt x="308" y="290"/>
                    <a:pt x="311" y="283"/>
                  </a:cubicBezTo>
                  <a:cubicBezTo>
                    <a:pt x="322" y="251"/>
                    <a:pt x="344" y="142"/>
                    <a:pt x="348" y="122"/>
                  </a:cubicBezTo>
                  <a:cubicBezTo>
                    <a:pt x="343" y="93"/>
                    <a:pt x="282" y="47"/>
                    <a:pt x="133" y="41"/>
                  </a:cubicBezTo>
                  <a:cubicBezTo>
                    <a:pt x="122" y="40"/>
                    <a:pt x="113" y="31"/>
                    <a:pt x="114" y="20"/>
                  </a:cubicBezTo>
                  <a:cubicBezTo>
                    <a:pt x="114" y="9"/>
                    <a:pt x="123" y="0"/>
                    <a:pt x="134" y="1"/>
                  </a:cubicBezTo>
                  <a:cubicBezTo>
                    <a:pt x="208" y="4"/>
                    <a:pt x="271" y="17"/>
                    <a:pt x="316" y="39"/>
                  </a:cubicBezTo>
                  <a:cubicBezTo>
                    <a:pt x="361" y="60"/>
                    <a:pt x="386" y="89"/>
                    <a:pt x="389" y="121"/>
                  </a:cubicBezTo>
                  <a:cubicBezTo>
                    <a:pt x="389" y="123"/>
                    <a:pt x="389" y="125"/>
                    <a:pt x="388" y="127"/>
                  </a:cubicBezTo>
                  <a:cubicBezTo>
                    <a:pt x="387" y="132"/>
                    <a:pt x="362" y="259"/>
                    <a:pt x="348" y="297"/>
                  </a:cubicBezTo>
                  <a:cubicBezTo>
                    <a:pt x="324" y="363"/>
                    <a:pt x="259" y="464"/>
                    <a:pt x="157" y="4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9" name="Freeform 10">
              <a:extLst>
                <a:ext uri="{FF2B5EF4-FFF2-40B4-BE49-F238E27FC236}">
                  <a16:creationId xmlns:a16="http://schemas.microsoft.com/office/drawing/2014/main" id="{E0086DD4-BA1F-DB1E-74B9-5E3940B53F52}"/>
                </a:ext>
              </a:extLst>
            </p:cNvPr>
            <p:cNvSpPr>
              <a:spLocks/>
            </p:cNvSpPr>
            <p:nvPr/>
          </p:nvSpPr>
          <p:spPr bwMode="auto">
            <a:xfrm>
              <a:off x="1825" y="2297"/>
              <a:ext cx="199" cy="126"/>
            </a:xfrm>
            <a:custGeom>
              <a:avLst/>
              <a:gdLst>
                <a:gd name="T0" fmla="*/ 73 w 74"/>
                <a:gd name="T1" fmla="*/ 46 h 47"/>
                <a:gd name="T2" fmla="*/ 34 w 74"/>
                <a:gd name="T3" fmla="*/ 42 h 47"/>
                <a:gd name="T4" fmla="*/ 35 w 74"/>
                <a:gd name="T5" fmla="*/ 44 h 47"/>
                <a:gd name="T6" fmla="*/ 27 w 74"/>
                <a:gd name="T7" fmla="*/ 44 h 47"/>
                <a:gd name="T8" fmla="*/ 3 w 74"/>
                <a:gd name="T9" fmla="*/ 29 h 47"/>
                <a:gd name="T10" fmla="*/ 18 w 74"/>
                <a:gd name="T11" fmla="*/ 5 h 47"/>
                <a:gd name="T12" fmla="*/ 61 w 74"/>
                <a:gd name="T13" fmla="*/ 13 h 47"/>
                <a:gd name="T14" fmla="*/ 73 w 74"/>
                <a:gd name="T15" fmla="*/ 4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47">
                  <a:moveTo>
                    <a:pt x="73" y="46"/>
                  </a:moveTo>
                  <a:cubicBezTo>
                    <a:pt x="34" y="42"/>
                    <a:pt x="34" y="42"/>
                    <a:pt x="34" y="42"/>
                  </a:cubicBezTo>
                  <a:cubicBezTo>
                    <a:pt x="34" y="43"/>
                    <a:pt x="35" y="43"/>
                    <a:pt x="35" y="44"/>
                  </a:cubicBezTo>
                  <a:cubicBezTo>
                    <a:pt x="35" y="44"/>
                    <a:pt x="33" y="43"/>
                    <a:pt x="27" y="44"/>
                  </a:cubicBezTo>
                  <a:cubicBezTo>
                    <a:pt x="16" y="47"/>
                    <a:pt x="5" y="40"/>
                    <a:pt x="3" y="29"/>
                  </a:cubicBezTo>
                  <a:cubicBezTo>
                    <a:pt x="0" y="18"/>
                    <a:pt x="7" y="8"/>
                    <a:pt x="18" y="5"/>
                  </a:cubicBezTo>
                  <a:cubicBezTo>
                    <a:pt x="40" y="0"/>
                    <a:pt x="54" y="7"/>
                    <a:pt x="61" y="13"/>
                  </a:cubicBezTo>
                  <a:cubicBezTo>
                    <a:pt x="72" y="22"/>
                    <a:pt x="74" y="37"/>
                    <a:pt x="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0" name="Freeform 11">
              <a:extLst>
                <a:ext uri="{FF2B5EF4-FFF2-40B4-BE49-F238E27FC236}">
                  <a16:creationId xmlns:a16="http://schemas.microsoft.com/office/drawing/2014/main" id="{ABC1155E-D5E2-4BCB-9DA6-6D1AEC23A517}"/>
                </a:ext>
              </a:extLst>
            </p:cNvPr>
            <p:cNvSpPr>
              <a:spLocks/>
            </p:cNvSpPr>
            <p:nvPr/>
          </p:nvSpPr>
          <p:spPr bwMode="auto">
            <a:xfrm>
              <a:off x="2093" y="2315"/>
              <a:ext cx="300" cy="183"/>
            </a:xfrm>
            <a:custGeom>
              <a:avLst/>
              <a:gdLst>
                <a:gd name="T0" fmla="*/ 89 w 112"/>
                <a:gd name="T1" fmla="*/ 68 h 68"/>
                <a:gd name="T2" fmla="*/ 77 w 112"/>
                <a:gd name="T3" fmla="*/ 64 h 68"/>
                <a:gd name="T4" fmla="*/ 36 w 112"/>
                <a:gd name="T5" fmla="*/ 60 h 68"/>
                <a:gd name="T6" fmla="*/ 8 w 112"/>
                <a:gd name="T7" fmla="*/ 59 h 68"/>
                <a:gd name="T8" fmla="*/ 9 w 112"/>
                <a:gd name="T9" fmla="*/ 31 h 68"/>
                <a:gd name="T10" fmla="*/ 102 w 112"/>
                <a:gd name="T11" fmla="*/ 33 h 68"/>
                <a:gd name="T12" fmla="*/ 105 w 112"/>
                <a:gd name="T13" fmla="*/ 61 h 68"/>
                <a:gd name="T14" fmla="*/ 89 w 112"/>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
                  <a:moveTo>
                    <a:pt x="89" y="68"/>
                  </a:moveTo>
                  <a:cubicBezTo>
                    <a:pt x="85" y="68"/>
                    <a:pt x="80" y="67"/>
                    <a:pt x="77" y="64"/>
                  </a:cubicBezTo>
                  <a:cubicBezTo>
                    <a:pt x="53" y="45"/>
                    <a:pt x="37" y="59"/>
                    <a:pt x="36" y="60"/>
                  </a:cubicBezTo>
                  <a:cubicBezTo>
                    <a:pt x="28" y="67"/>
                    <a:pt x="15" y="67"/>
                    <a:pt x="8" y="59"/>
                  </a:cubicBezTo>
                  <a:cubicBezTo>
                    <a:pt x="0" y="51"/>
                    <a:pt x="1" y="38"/>
                    <a:pt x="9" y="31"/>
                  </a:cubicBezTo>
                  <a:cubicBezTo>
                    <a:pt x="24" y="17"/>
                    <a:pt x="62" y="0"/>
                    <a:pt x="102" y="33"/>
                  </a:cubicBezTo>
                  <a:cubicBezTo>
                    <a:pt x="110" y="40"/>
                    <a:pt x="112" y="52"/>
                    <a:pt x="105" y="61"/>
                  </a:cubicBezTo>
                  <a:cubicBezTo>
                    <a:pt x="101" y="66"/>
                    <a:pt x="95" y="68"/>
                    <a:pt x="8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1" name="Freeform 12">
              <a:extLst>
                <a:ext uri="{FF2B5EF4-FFF2-40B4-BE49-F238E27FC236}">
                  <a16:creationId xmlns:a16="http://schemas.microsoft.com/office/drawing/2014/main" id="{49CDD475-FB6B-2EA8-2A13-B773DEEDFC3B}"/>
                </a:ext>
              </a:extLst>
            </p:cNvPr>
            <p:cNvSpPr>
              <a:spLocks/>
            </p:cNvSpPr>
            <p:nvPr/>
          </p:nvSpPr>
          <p:spPr bwMode="auto">
            <a:xfrm>
              <a:off x="1772" y="2642"/>
              <a:ext cx="418" cy="250"/>
            </a:xfrm>
            <a:custGeom>
              <a:avLst/>
              <a:gdLst>
                <a:gd name="T0" fmla="*/ 101 w 156"/>
                <a:gd name="T1" fmla="*/ 93 h 93"/>
                <a:gd name="T2" fmla="*/ 2 w 156"/>
                <a:gd name="T3" fmla="*/ 27 h 93"/>
                <a:gd name="T4" fmla="*/ 17 w 156"/>
                <a:gd name="T5" fmla="*/ 2 h 93"/>
                <a:gd name="T6" fmla="*/ 41 w 156"/>
                <a:gd name="T7" fmla="*/ 17 h 93"/>
                <a:gd name="T8" fmla="*/ 129 w 156"/>
                <a:gd name="T9" fmla="*/ 50 h 93"/>
                <a:gd name="T10" fmla="*/ 154 w 156"/>
                <a:gd name="T11" fmla="*/ 65 h 93"/>
                <a:gd name="T12" fmla="*/ 139 w 156"/>
                <a:gd name="T13" fmla="*/ 89 h 93"/>
                <a:gd name="T14" fmla="*/ 101 w 156"/>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93">
                  <a:moveTo>
                    <a:pt x="101" y="93"/>
                  </a:moveTo>
                  <a:cubicBezTo>
                    <a:pt x="62" y="93"/>
                    <a:pt x="16" y="79"/>
                    <a:pt x="2" y="27"/>
                  </a:cubicBezTo>
                  <a:cubicBezTo>
                    <a:pt x="0" y="16"/>
                    <a:pt x="6" y="5"/>
                    <a:pt x="17" y="2"/>
                  </a:cubicBezTo>
                  <a:cubicBezTo>
                    <a:pt x="28" y="0"/>
                    <a:pt x="38" y="6"/>
                    <a:pt x="41" y="17"/>
                  </a:cubicBezTo>
                  <a:cubicBezTo>
                    <a:pt x="54" y="68"/>
                    <a:pt x="126" y="51"/>
                    <a:pt x="129" y="50"/>
                  </a:cubicBezTo>
                  <a:cubicBezTo>
                    <a:pt x="140" y="48"/>
                    <a:pt x="151" y="54"/>
                    <a:pt x="154" y="65"/>
                  </a:cubicBezTo>
                  <a:cubicBezTo>
                    <a:pt x="156" y="75"/>
                    <a:pt x="150" y="86"/>
                    <a:pt x="139" y="89"/>
                  </a:cubicBezTo>
                  <a:cubicBezTo>
                    <a:pt x="129" y="92"/>
                    <a:pt x="115" y="93"/>
                    <a:pt x="101"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23" name="Group 17">
            <a:extLst>
              <a:ext uri="{FF2B5EF4-FFF2-40B4-BE49-F238E27FC236}">
                <a16:creationId xmlns:a16="http://schemas.microsoft.com/office/drawing/2014/main" id="{D54B05C3-419C-5457-9529-9BC998AEFB0C}"/>
              </a:ext>
            </a:extLst>
          </p:cNvPr>
          <p:cNvGrpSpPr>
            <a:grpSpLocks noChangeAspect="1"/>
          </p:cNvGrpSpPr>
          <p:nvPr/>
        </p:nvGrpSpPr>
        <p:grpSpPr bwMode="auto">
          <a:xfrm>
            <a:off x="3490220" y="5549507"/>
            <a:ext cx="308915" cy="322039"/>
            <a:chOff x="5532" y="1026"/>
            <a:chExt cx="306" cy="319"/>
          </a:xfrm>
          <a:solidFill>
            <a:srgbClr val="292A29"/>
          </a:solidFill>
        </p:grpSpPr>
        <p:sp>
          <p:nvSpPr>
            <p:cNvPr id="124" name="Freeform 18">
              <a:extLst>
                <a:ext uri="{FF2B5EF4-FFF2-40B4-BE49-F238E27FC236}">
                  <a16:creationId xmlns:a16="http://schemas.microsoft.com/office/drawing/2014/main" id="{FB43AD81-2B94-32BB-62D5-0DC8C2EE4F53}"/>
                </a:ext>
              </a:extLst>
            </p:cNvPr>
            <p:cNvSpPr>
              <a:spLocks/>
            </p:cNvSpPr>
            <p:nvPr/>
          </p:nvSpPr>
          <p:spPr bwMode="auto">
            <a:xfrm>
              <a:off x="5557" y="1184"/>
              <a:ext cx="141" cy="139"/>
            </a:xfrm>
            <a:custGeom>
              <a:avLst/>
              <a:gdLst>
                <a:gd name="T0" fmla="*/ 258 w 271"/>
                <a:gd name="T1" fmla="*/ 266 h 266"/>
                <a:gd name="T2" fmla="*/ 0 w 271"/>
                <a:gd name="T3" fmla="*/ 13 h 266"/>
                <a:gd name="T4" fmla="*/ 13 w 271"/>
                <a:gd name="T5" fmla="*/ 0 h 266"/>
                <a:gd name="T6" fmla="*/ 26 w 271"/>
                <a:gd name="T7" fmla="*/ 13 h 266"/>
                <a:gd name="T8" fmla="*/ 258 w 271"/>
                <a:gd name="T9" fmla="*/ 240 h 266"/>
                <a:gd name="T10" fmla="*/ 271 w 271"/>
                <a:gd name="T11" fmla="*/ 253 h 266"/>
                <a:gd name="T12" fmla="*/ 258 w 271"/>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271" h="266">
                  <a:moveTo>
                    <a:pt x="258" y="266"/>
                  </a:moveTo>
                  <a:cubicBezTo>
                    <a:pt x="125" y="266"/>
                    <a:pt x="0" y="143"/>
                    <a:pt x="0" y="13"/>
                  </a:cubicBezTo>
                  <a:cubicBezTo>
                    <a:pt x="0" y="6"/>
                    <a:pt x="6" y="0"/>
                    <a:pt x="13" y="0"/>
                  </a:cubicBezTo>
                  <a:cubicBezTo>
                    <a:pt x="20" y="0"/>
                    <a:pt x="26" y="6"/>
                    <a:pt x="26" y="13"/>
                  </a:cubicBezTo>
                  <a:cubicBezTo>
                    <a:pt x="26" y="139"/>
                    <a:pt x="153" y="240"/>
                    <a:pt x="258" y="240"/>
                  </a:cubicBezTo>
                  <a:cubicBezTo>
                    <a:pt x="265" y="240"/>
                    <a:pt x="271" y="246"/>
                    <a:pt x="271" y="253"/>
                  </a:cubicBezTo>
                  <a:cubicBezTo>
                    <a:pt x="271" y="260"/>
                    <a:pt x="265" y="266"/>
                    <a:pt x="258"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125" name="Freeform 19">
              <a:extLst>
                <a:ext uri="{FF2B5EF4-FFF2-40B4-BE49-F238E27FC236}">
                  <a16:creationId xmlns:a16="http://schemas.microsoft.com/office/drawing/2014/main" id="{A5264115-D646-3413-E1B9-54109F99D8E0}"/>
                </a:ext>
              </a:extLst>
            </p:cNvPr>
            <p:cNvSpPr>
              <a:spLocks noEditPoints="1"/>
            </p:cNvSpPr>
            <p:nvPr/>
          </p:nvSpPr>
          <p:spPr bwMode="auto">
            <a:xfrm>
              <a:off x="5532" y="1026"/>
              <a:ext cx="306" cy="319"/>
            </a:xfrm>
            <a:custGeom>
              <a:avLst/>
              <a:gdLst>
                <a:gd name="T0" fmla="*/ 307 w 588"/>
                <a:gd name="T1" fmla="*/ 612 h 612"/>
                <a:gd name="T2" fmla="*/ 0 w 588"/>
                <a:gd name="T3" fmla="*/ 306 h 612"/>
                <a:gd name="T4" fmla="*/ 314 w 588"/>
                <a:gd name="T5" fmla="*/ 0 h 612"/>
                <a:gd name="T6" fmla="*/ 584 w 588"/>
                <a:gd name="T7" fmla="*/ 197 h 612"/>
                <a:gd name="T8" fmla="*/ 575 w 588"/>
                <a:gd name="T9" fmla="*/ 210 h 612"/>
                <a:gd name="T10" fmla="*/ 561 w 588"/>
                <a:gd name="T11" fmla="*/ 205 h 612"/>
                <a:gd name="T12" fmla="*/ 371 w 588"/>
                <a:gd name="T13" fmla="*/ 115 h 612"/>
                <a:gd name="T14" fmla="*/ 209 w 588"/>
                <a:gd name="T15" fmla="*/ 255 h 612"/>
                <a:gd name="T16" fmla="*/ 255 w 588"/>
                <a:gd name="T17" fmla="*/ 349 h 612"/>
                <a:gd name="T18" fmla="*/ 323 w 588"/>
                <a:gd name="T19" fmla="*/ 375 h 612"/>
                <a:gd name="T20" fmla="*/ 408 w 588"/>
                <a:gd name="T21" fmla="*/ 298 h 612"/>
                <a:gd name="T22" fmla="*/ 371 w 588"/>
                <a:gd name="T23" fmla="*/ 253 h 612"/>
                <a:gd name="T24" fmla="*/ 335 w 588"/>
                <a:gd name="T25" fmla="*/ 298 h 612"/>
                <a:gd name="T26" fmla="*/ 335 w 588"/>
                <a:gd name="T27" fmla="*/ 322 h 612"/>
                <a:gd name="T28" fmla="*/ 333 w 588"/>
                <a:gd name="T29" fmla="*/ 333 h 612"/>
                <a:gd name="T30" fmla="*/ 324 w 588"/>
                <a:gd name="T31" fmla="*/ 335 h 612"/>
                <a:gd name="T32" fmla="*/ 252 w 588"/>
                <a:gd name="T33" fmla="*/ 258 h 612"/>
                <a:gd name="T34" fmla="*/ 383 w 588"/>
                <a:gd name="T35" fmla="*/ 154 h 612"/>
                <a:gd name="T36" fmla="*/ 588 w 588"/>
                <a:gd name="T37" fmla="*/ 345 h 612"/>
                <a:gd name="T38" fmla="*/ 513 w 588"/>
                <a:gd name="T39" fmla="*/ 529 h 612"/>
                <a:gd name="T40" fmla="*/ 307 w 588"/>
                <a:gd name="T41" fmla="*/ 612 h 612"/>
                <a:gd name="T42" fmla="*/ 314 w 588"/>
                <a:gd name="T43" fmla="*/ 26 h 612"/>
                <a:gd name="T44" fmla="*/ 26 w 588"/>
                <a:gd name="T45" fmla="*/ 306 h 612"/>
                <a:gd name="T46" fmla="*/ 307 w 588"/>
                <a:gd name="T47" fmla="*/ 586 h 612"/>
                <a:gd name="T48" fmla="*/ 562 w 588"/>
                <a:gd name="T49" fmla="*/ 345 h 612"/>
                <a:gd name="T50" fmla="*/ 383 w 588"/>
                <a:gd name="T51" fmla="*/ 180 h 612"/>
                <a:gd name="T52" fmla="*/ 278 w 588"/>
                <a:gd name="T53" fmla="*/ 258 h 612"/>
                <a:gd name="T54" fmla="*/ 315 w 588"/>
                <a:gd name="T55" fmla="*/ 303 h 612"/>
                <a:gd name="T56" fmla="*/ 315 w 588"/>
                <a:gd name="T57" fmla="*/ 298 h 612"/>
                <a:gd name="T58" fmla="*/ 373 w 588"/>
                <a:gd name="T59" fmla="*/ 227 h 612"/>
                <a:gd name="T60" fmla="*/ 434 w 588"/>
                <a:gd name="T61" fmla="*/ 298 h 612"/>
                <a:gd name="T62" fmla="*/ 323 w 588"/>
                <a:gd name="T63" fmla="*/ 401 h 612"/>
                <a:gd name="T64" fmla="*/ 239 w 588"/>
                <a:gd name="T65" fmla="*/ 370 h 612"/>
                <a:gd name="T66" fmla="*/ 239 w 588"/>
                <a:gd name="T67" fmla="*/ 370 h 612"/>
                <a:gd name="T68" fmla="*/ 183 w 588"/>
                <a:gd name="T69" fmla="*/ 255 h 612"/>
                <a:gd name="T70" fmla="*/ 371 w 588"/>
                <a:gd name="T71" fmla="*/ 89 h 612"/>
                <a:gd name="T72" fmla="*/ 546 w 588"/>
                <a:gd name="T73" fmla="*/ 152 h 612"/>
                <a:gd name="T74" fmla="*/ 314 w 588"/>
                <a:gd name="T75" fmla="*/ 2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8" h="612">
                  <a:moveTo>
                    <a:pt x="307" y="612"/>
                  </a:moveTo>
                  <a:cubicBezTo>
                    <a:pt x="138" y="612"/>
                    <a:pt x="0" y="475"/>
                    <a:pt x="0" y="306"/>
                  </a:cubicBezTo>
                  <a:cubicBezTo>
                    <a:pt x="0" y="128"/>
                    <a:pt x="132" y="0"/>
                    <a:pt x="314" y="0"/>
                  </a:cubicBezTo>
                  <a:cubicBezTo>
                    <a:pt x="491" y="0"/>
                    <a:pt x="584" y="128"/>
                    <a:pt x="584" y="197"/>
                  </a:cubicBezTo>
                  <a:cubicBezTo>
                    <a:pt x="584" y="203"/>
                    <a:pt x="581" y="208"/>
                    <a:pt x="575" y="210"/>
                  </a:cubicBezTo>
                  <a:cubicBezTo>
                    <a:pt x="570" y="212"/>
                    <a:pt x="564" y="210"/>
                    <a:pt x="561" y="205"/>
                  </a:cubicBezTo>
                  <a:cubicBezTo>
                    <a:pt x="523" y="154"/>
                    <a:pt x="441" y="115"/>
                    <a:pt x="371" y="115"/>
                  </a:cubicBezTo>
                  <a:cubicBezTo>
                    <a:pt x="270" y="115"/>
                    <a:pt x="209" y="186"/>
                    <a:pt x="209" y="255"/>
                  </a:cubicBezTo>
                  <a:cubicBezTo>
                    <a:pt x="209" y="291"/>
                    <a:pt x="226" y="326"/>
                    <a:pt x="255" y="349"/>
                  </a:cubicBezTo>
                  <a:cubicBezTo>
                    <a:pt x="276" y="365"/>
                    <a:pt x="301" y="375"/>
                    <a:pt x="323" y="375"/>
                  </a:cubicBezTo>
                  <a:cubicBezTo>
                    <a:pt x="386" y="375"/>
                    <a:pt x="408" y="333"/>
                    <a:pt x="408" y="298"/>
                  </a:cubicBezTo>
                  <a:cubicBezTo>
                    <a:pt x="408" y="281"/>
                    <a:pt x="397" y="253"/>
                    <a:pt x="371" y="253"/>
                  </a:cubicBezTo>
                  <a:cubicBezTo>
                    <a:pt x="343" y="253"/>
                    <a:pt x="335" y="281"/>
                    <a:pt x="335" y="298"/>
                  </a:cubicBezTo>
                  <a:cubicBezTo>
                    <a:pt x="335" y="322"/>
                    <a:pt x="335" y="322"/>
                    <a:pt x="335" y="322"/>
                  </a:cubicBezTo>
                  <a:cubicBezTo>
                    <a:pt x="335" y="326"/>
                    <a:pt x="337" y="330"/>
                    <a:pt x="333" y="333"/>
                  </a:cubicBezTo>
                  <a:cubicBezTo>
                    <a:pt x="330" y="335"/>
                    <a:pt x="328" y="336"/>
                    <a:pt x="324" y="335"/>
                  </a:cubicBezTo>
                  <a:cubicBezTo>
                    <a:pt x="321" y="334"/>
                    <a:pt x="252" y="315"/>
                    <a:pt x="252" y="258"/>
                  </a:cubicBezTo>
                  <a:cubicBezTo>
                    <a:pt x="252" y="186"/>
                    <a:pt x="318" y="154"/>
                    <a:pt x="383" y="154"/>
                  </a:cubicBezTo>
                  <a:cubicBezTo>
                    <a:pt x="480" y="154"/>
                    <a:pt x="588" y="232"/>
                    <a:pt x="588" y="345"/>
                  </a:cubicBezTo>
                  <a:cubicBezTo>
                    <a:pt x="588" y="413"/>
                    <a:pt x="561" y="480"/>
                    <a:pt x="513" y="529"/>
                  </a:cubicBezTo>
                  <a:cubicBezTo>
                    <a:pt x="461" y="583"/>
                    <a:pt x="388" y="612"/>
                    <a:pt x="307" y="612"/>
                  </a:cubicBezTo>
                  <a:close/>
                  <a:moveTo>
                    <a:pt x="314" y="26"/>
                  </a:moveTo>
                  <a:cubicBezTo>
                    <a:pt x="147" y="26"/>
                    <a:pt x="26" y="143"/>
                    <a:pt x="26" y="306"/>
                  </a:cubicBezTo>
                  <a:cubicBezTo>
                    <a:pt x="26" y="460"/>
                    <a:pt x="152" y="586"/>
                    <a:pt x="307" y="586"/>
                  </a:cubicBezTo>
                  <a:cubicBezTo>
                    <a:pt x="473" y="586"/>
                    <a:pt x="562" y="462"/>
                    <a:pt x="562" y="345"/>
                  </a:cubicBezTo>
                  <a:cubicBezTo>
                    <a:pt x="562" y="267"/>
                    <a:pt x="489" y="180"/>
                    <a:pt x="383" y="180"/>
                  </a:cubicBezTo>
                  <a:cubicBezTo>
                    <a:pt x="335" y="180"/>
                    <a:pt x="278" y="200"/>
                    <a:pt x="278" y="258"/>
                  </a:cubicBezTo>
                  <a:cubicBezTo>
                    <a:pt x="278" y="282"/>
                    <a:pt x="301" y="296"/>
                    <a:pt x="315" y="303"/>
                  </a:cubicBezTo>
                  <a:cubicBezTo>
                    <a:pt x="315" y="298"/>
                    <a:pt x="315" y="298"/>
                    <a:pt x="315" y="298"/>
                  </a:cubicBezTo>
                  <a:cubicBezTo>
                    <a:pt x="315" y="254"/>
                    <a:pt x="338" y="227"/>
                    <a:pt x="373" y="227"/>
                  </a:cubicBezTo>
                  <a:cubicBezTo>
                    <a:pt x="414" y="227"/>
                    <a:pt x="434" y="263"/>
                    <a:pt x="434" y="298"/>
                  </a:cubicBezTo>
                  <a:cubicBezTo>
                    <a:pt x="434" y="349"/>
                    <a:pt x="400" y="401"/>
                    <a:pt x="323" y="401"/>
                  </a:cubicBezTo>
                  <a:cubicBezTo>
                    <a:pt x="295" y="401"/>
                    <a:pt x="264" y="389"/>
                    <a:pt x="239" y="370"/>
                  </a:cubicBezTo>
                  <a:cubicBezTo>
                    <a:pt x="239" y="370"/>
                    <a:pt x="239" y="370"/>
                    <a:pt x="239" y="370"/>
                  </a:cubicBezTo>
                  <a:cubicBezTo>
                    <a:pt x="203" y="341"/>
                    <a:pt x="183" y="299"/>
                    <a:pt x="183" y="255"/>
                  </a:cubicBezTo>
                  <a:cubicBezTo>
                    <a:pt x="183" y="173"/>
                    <a:pt x="253" y="89"/>
                    <a:pt x="371" y="89"/>
                  </a:cubicBezTo>
                  <a:cubicBezTo>
                    <a:pt x="432" y="89"/>
                    <a:pt x="499" y="114"/>
                    <a:pt x="546" y="152"/>
                  </a:cubicBezTo>
                  <a:cubicBezTo>
                    <a:pt x="516" y="94"/>
                    <a:pt x="437" y="26"/>
                    <a:pt x="3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grpSp>
      <p:sp>
        <p:nvSpPr>
          <p:cNvPr id="126" name="Freeform 5">
            <a:extLst>
              <a:ext uri="{FF2B5EF4-FFF2-40B4-BE49-F238E27FC236}">
                <a16:creationId xmlns:a16="http://schemas.microsoft.com/office/drawing/2014/main" id="{404BDEE2-F4C7-0AFE-F06D-7EC0AF981D94}"/>
              </a:ext>
            </a:extLst>
          </p:cNvPr>
          <p:cNvSpPr>
            <a:spLocks noEditPoints="1"/>
          </p:cNvSpPr>
          <p:nvPr/>
        </p:nvSpPr>
        <p:spPr bwMode="auto">
          <a:xfrm>
            <a:off x="4398458" y="5504730"/>
            <a:ext cx="297498" cy="414649"/>
          </a:xfrm>
          <a:custGeom>
            <a:avLst/>
            <a:gdLst>
              <a:gd name="T0" fmla="*/ 157 w 589"/>
              <a:gd name="T1" fmla="*/ 694 h 821"/>
              <a:gd name="T2" fmla="*/ 126 w 589"/>
              <a:gd name="T3" fmla="*/ 626 h 821"/>
              <a:gd name="T4" fmla="*/ 21 w 589"/>
              <a:gd name="T5" fmla="*/ 507 h 821"/>
              <a:gd name="T6" fmla="*/ 13 w 589"/>
              <a:gd name="T7" fmla="*/ 501 h 821"/>
              <a:gd name="T8" fmla="*/ 1 w 589"/>
              <a:gd name="T9" fmla="*/ 480 h 821"/>
              <a:gd name="T10" fmla="*/ 20 w 589"/>
              <a:gd name="T11" fmla="*/ 463 h 821"/>
              <a:gd name="T12" fmla="*/ 122 w 589"/>
              <a:gd name="T13" fmla="*/ 429 h 821"/>
              <a:gd name="T14" fmla="*/ 162 w 589"/>
              <a:gd name="T15" fmla="*/ 412 h 821"/>
              <a:gd name="T16" fmla="*/ 198 w 589"/>
              <a:gd name="T17" fmla="*/ 348 h 821"/>
              <a:gd name="T18" fmla="*/ 187 w 589"/>
              <a:gd name="T19" fmla="*/ 328 h 821"/>
              <a:gd name="T20" fmla="*/ 119 w 589"/>
              <a:gd name="T21" fmla="*/ 138 h 821"/>
              <a:gd name="T22" fmla="*/ 223 w 589"/>
              <a:gd name="T23" fmla="*/ 14 h 821"/>
              <a:gd name="T24" fmla="*/ 353 w 589"/>
              <a:gd name="T25" fmla="*/ 11 h 821"/>
              <a:gd name="T26" fmla="*/ 462 w 589"/>
              <a:gd name="T27" fmla="*/ 192 h 821"/>
              <a:gd name="T28" fmla="*/ 402 w 589"/>
              <a:gd name="T29" fmla="*/ 321 h 821"/>
              <a:gd name="T30" fmla="*/ 419 w 589"/>
              <a:gd name="T31" fmla="*/ 410 h 821"/>
              <a:gd name="T32" fmla="*/ 532 w 589"/>
              <a:gd name="T33" fmla="*/ 454 h 821"/>
              <a:gd name="T34" fmla="*/ 568 w 589"/>
              <a:gd name="T35" fmla="*/ 465 h 821"/>
              <a:gd name="T36" fmla="*/ 574 w 589"/>
              <a:gd name="T37" fmla="*/ 500 h 821"/>
              <a:gd name="T38" fmla="*/ 545 w 589"/>
              <a:gd name="T39" fmla="*/ 521 h 821"/>
              <a:gd name="T40" fmla="*/ 432 w 589"/>
              <a:gd name="T41" fmla="*/ 679 h 821"/>
              <a:gd name="T42" fmla="*/ 430 w 589"/>
              <a:gd name="T43" fmla="*/ 690 h 821"/>
              <a:gd name="T44" fmla="*/ 429 w 589"/>
              <a:gd name="T45" fmla="*/ 698 h 821"/>
              <a:gd name="T46" fmla="*/ 508 w 589"/>
              <a:gd name="T47" fmla="*/ 698 h 821"/>
              <a:gd name="T48" fmla="*/ 538 w 589"/>
              <a:gd name="T49" fmla="*/ 728 h 821"/>
              <a:gd name="T50" fmla="*/ 538 w 589"/>
              <a:gd name="T51" fmla="*/ 792 h 821"/>
              <a:gd name="T52" fmla="*/ 509 w 589"/>
              <a:gd name="T53" fmla="*/ 820 h 821"/>
              <a:gd name="T54" fmla="*/ 245 w 589"/>
              <a:gd name="T55" fmla="*/ 821 h 821"/>
              <a:gd name="T56" fmla="*/ 75 w 589"/>
              <a:gd name="T57" fmla="*/ 820 h 821"/>
              <a:gd name="T58" fmla="*/ 45 w 589"/>
              <a:gd name="T59" fmla="*/ 789 h 821"/>
              <a:gd name="T60" fmla="*/ 45 w 589"/>
              <a:gd name="T61" fmla="*/ 725 h 821"/>
              <a:gd name="T62" fmla="*/ 74 w 589"/>
              <a:gd name="T63" fmla="*/ 698 h 821"/>
              <a:gd name="T64" fmla="*/ 148 w 589"/>
              <a:gd name="T65" fmla="*/ 697 h 821"/>
              <a:gd name="T66" fmla="*/ 157 w 589"/>
              <a:gd name="T67" fmla="*/ 694 h 821"/>
              <a:gd name="T68" fmla="*/ 291 w 589"/>
              <a:gd name="T69" fmla="*/ 40 h 821"/>
              <a:gd name="T70" fmla="*/ 243 w 589"/>
              <a:gd name="T71" fmla="*/ 46 h 821"/>
              <a:gd name="T72" fmla="*/ 156 w 589"/>
              <a:gd name="T73" fmla="*/ 132 h 821"/>
              <a:gd name="T74" fmla="*/ 227 w 589"/>
              <a:gd name="T75" fmla="*/ 317 h 821"/>
              <a:gd name="T76" fmla="*/ 354 w 589"/>
              <a:gd name="T77" fmla="*/ 317 h 821"/>
              <a:gd name="T78" fmla="*/ 428 w 589"/>
              <a:gd name="T79" fmla="*/ 155 h 821"/>
              <a:gd name="T80" fmla="*/ 336 w 589"/>
              <a:gd name="T81" fmla="*/ 45 h 821"/>
              <a:gd name="T82" fmla="*/ 291 w 589"/>
              <a:gd name="T83" fmla="*/ 40 h 821"/>
              <a:gd name="T84" fmla="*/ 63 w 589"/>
              <a:gd name="T85" fmla="*/ 489 h 821"/>
              <a:gd name="T86" fmla="*/ 520 w 589"/>
              <a:gd name="T87" fmla="*/ 490 h 821"/>
              <a:gd name="T88" fmla="*/ 460 w 589"/>
              <a:gd name="T89" fmla="*/ 469 h 821"/>
              <a:gd name="T90" fmla="*/ 388 w 589"/>
              <a:gd name="T91" fmla="*/ 435 h 821"/>
              <a:gd name="T92" fmla="*/ 349 w 589"/>
              <a:gd name="T93" fmla="*/ 365 h 821"/>
              <a:gd name="T94" fmla="*/ 237 w 589"/>
              <a:gd name="T95" fmla="*/ 367 h 821"/>
              <a:gd name="T96" fmla="*/ 234 w 589"/>
              <a:gd name="T97" fmla="*/ 371 h 821"/>
              <a:gd name="T98" fmla="*/ 231 w 589"/>
              <a:gd name="T99" fmla="*/ 379 h 821"/>
              <a:gd name="T100" fmla="*/ 177 w 589"/>
              <a:gd name="T101" fmla="*/ 446 h 821"/>
              <a:gd name="T102" fmla="*/ 111 w 589"/>
              <a:gd name="T103" fmla="*/ 473 h 821"/>
              <a:gd name="T104" fmla="*/ 63 w 589"/>
              <a:gd name="T105" fmla="*/ 489 h 821"/>
              <a:gd name="T106" fmla="*/ 387 w 589"/>
              <a:gd name="T107" fmla="*/ 689 h 821"/>
              <a:gd name="T108" fmla="*/ 435 w 589"/>
              <a:gd name="T109" fmla="*/ 582 h 821"/>
              <a:gd name="T110" fmla="*/ 148 w 589"/>
              <a:gd name="T111" fmla="*/ 582 h 821"/>
              <a:gd name="T112" fmla="*/ 195 w 589"/>
              <a:gd name="T113" fmla="*/ 689 h 821"/>
              <a:gd name="T114" fmla="*/ 387 w 589"/>
              <a:gd name="T115" fmla="*/ 689 h 821"/>
              <a:gd name="T116" fmla="*/ 84 w 589"/>
              <a:gd name="T117" fmla="*/ 780 h 821"/>
              <a:gd name="T118" fmla="*/ 498 w 589"/>
              <a:gd name="T119" fmla="*/ 780 h 821"/>
              <a:gd name="T120" fmla="*/ 498 w 589"/>
              <a:gd name="T121" fmla="*/ 737 h 821"/>
              <a:gd name="T122" fmla="*/ 84 w 589"/>
              <a:gd name="T123" fmla="*/ 737 h 821"/>
              <a:gd name="T124" fmla="*/ 84 w 589"/>
              <a:gd name="T125" fmla="*/ 78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821">
                <a:moveTo>
                  <a:pt x="157" y="694"/>
                </a:moveTo>
                <a:cubicBezTo>
                  <a:pt x="147" y="670"/>
                  <a:pt x="138" y="647"/>
                  <a:pt x="126" y="626"/>
                </a:cubicBezTo>
                <a:cubicBezTo>
                  <a:pt x="100" y="579"/>
                  <a:pt x="70" y="534"/>
                  <a:pt x="21" y="507"/>
                </a:cubicBezTo>
                <a:cubicBezTo>
                  <a:pt x="18" y="506"/>
                  <a:pt x="15" y="504"/>
                  <a:pt x="13" y="501"/>
                </a:cubicBezTo>
                <a:cubicBezTo>
                  <a:pt x="8" y="494"/>
                  <a:pt x="0" y="486"/>
                  <a:pt x="1" y="480"/>
                </a:cubicBezTo>
                <a:cubicBezTo>
                  <a:pt x="3" y="473"/>
                  <a:pt x="12" y="465"/>
                  <a:pt x="20" y="463"/>
                </a:cubicBezTo>
                <a:cubicBezTo>
                  <a:pt x="54" y="451"/>
                  <a:pt x="88" y="441"/>
                  <a:pt x="122" y="429"/>
                </a:cubicBezTo>
                <a:cubicBezTo>
                  <a:pt x="136" y="424"/>
                  <a:pt x="149" y="418"/>
                  <a:pt x="162" y="412"/>
                </a:cubicBezTo>
                <a:cubicBezTo>
                  <a:pt x="189" y="399"/>
                  <a:pt x="198" y="375"/>
                  <a:pt x="198" y="348"/>
                </a:cubicBezTo>
                <a:cubicBezTo>
                  <a:pt x="197" y="341"/>
                  <a:pt x="192" y="333"/>
                  <a:pt x="187" y="328"/>
                </a:cubicBezTo>
                <a:cubicBezTo>
                  <a:pt x="141" y="273"/>
                  <a:pt x="113" y="211"/>
                  <a:pt x="119" y="138"/>
                </a:cubicBezTo>
                <a:cubicBezTo>
                  <a:pt x="124" y="72"/>
                  <a:pt x="162" y="33"/>
                  <a:pt x="223" y="14"/>
                </a:cubicBezTo>
                <a:cubicBezTo>
                  <a:pt x="266" y="0"/>
                  <a:pt x="310" y="0"/>
                  <a:pt x="353" y="11"/>
                </a:cubicBezTo>
                <a:cubicBezTo>
                  <a:pt x="439" y="35"/>
                  <a:pt x="479" y="103"/>
                  <a:pt x="462" y="192"/>
                </a:cubicBezTo>
                <a:cubicBezTo>
                  <a:pt x="453" y="240"/>
                  <a:pt x="433" y="283"/>
                  <a:pt x="402" y="321"/>
                </a:cubicBezTo>
                <a:cubicBezTo>
                  <a:pt x="377" y="350"/>
                  <a:pt x="383" y="394"/>
                  <a:pt x="419" y="410"/>
                </a:cubicBezTo>
                <a:cubicBezTo>
                  <a:pt x="456" y="427"/>
                  <a:pt x="494" y="440"/>
                  <a:pt x="532" y="454"/>
                </a:cubicBezTo>
                <a:cubicBezTo>
                  <a:pt x="544" y="458"/>
                  <a:pt x="556" y="461"/>
                  <a:pt x="568" y="465"/>
                </a:cubicBezTo>
                <a:cubicBezTo>
                  <a:pt x="587" y="472"/>
                  <a:pt x="589" y="487"/>
                  <a:pt x="574" y="500"/>
                </a:cubicBezTo>
                <a:cubicBezTo>
                  <a:pt x="565" y="508"/>
                  <a:pt x="555" y="514"/>
                  <a:pt x="545" y="521"/>
                </a:cubicBezTo>
                <a:cubicBezTo>
                  <a:pt x="487" y="559"/>
                  <a:pt x="458" y="618"/>
                  <a:pt x="432" y="679"/>
                </a:cubicBezTo>
                <a:cubicBezTo>
                  <a:pt x="430" y="682"/>
                  <a:pt x="430" y="686"/>
                  <a:pt x="430" y="690"/>
                </a:cubicBezTo>
                <a:cubicBezTo>
                  <a:pt x="429" y="692"/>
                  <a:pt x="429" y="694"/>
                  <a:pt x="429" y="698"/>
                </a:cubicBezTo>
                <a:cubicBezTo>
                  <a:pt x="456" y="698"/>
                  <a:pt x="482" y="698"/>
                  <a:pt x="508" y="698"/>
                </a:cubicBezTo>
                <a:cubicBezTo>
                  <a:pt x="532" y="698"/>
                  <a:pt x="538" y="704"/>
                  <a:pt x="538" y="728"/>
                </a:cubicBezTo>
                <a:cubicBezTo>
                  <a:pt x="538" y="749"/>
                  <a:pt x="538" y="771"/>
                  <a:pt x="538" y="792"/>
                </a:cubicBezTo>
                <a:cubicBezTo>
                  <a:pt x="537" y="815"/>
                  <a:pt x="532" y="820"/>
                  <a:pt x="509" y="820"/>
                </a:cubicBezTo>
                <a:cubicBezTo>
                  <a:pt x="421" y="821"/>
                  <a:pt x="333" y="821"/>
                  <a:pt x="245" y="821"/>
                </a:cubicBezTo>
                <a:cubicBezTo>
                  <a:pt x="188" y="821"/>
                  <a:pt x="132" y="821"/>
                  <a:pt x="75" y="820"/>
                </a:cubicBezTo>
                <a:cubicBezTo>
                  <a:pt x="51" y="820"/>
                  <a:pt x="45" y="814"/>
                  <a:pt x="45" y="789"/>
                </a:cubicBezTo>
                <a:cubicBezTo>
                  <a:pt x="45" y="768"/>
                  <a:pt x="45" y="747"/>
                  <a:pt x="45" y="725"/>
                </a:cubicBezTo>
                <a:cubicBezTo>
                  <a:pt x="45" y="703"/>
                  <a:pt x="51" y="698"/>
                  <a:pt x="74" y="698"/>
                </a:cubicBezTo>
                <a:cubicBezTo>
                  <a:pt x="99" y="697"/>
                  <a:pt x="123" y="697"/>
                  <a:pt x="148" y="697"/>
                </a:cubicBezTo>
                <a:cubicBezTo>
                  <a:pt x="149" y="697"/>
                  <a:pt x="150" y="696"/>
                  <a:pt x="157" y="694"/>
                </a:cubicBezTo>
                <a:close/>
                <a:moveTo>
                  <a:pt x="291" y="40"/>
                </a:moveTo>
                <a:cubicBezTo>
                  <a:pt x="275" y="42"/>
                  <a:pt x="259" y="43"/>
                  <a:pt x="243" y="46"/>
                </a:cubicBezTo>
                <a:cubicBezTo>
                  <a:pt x="192" y="55"/>
                  <a:pt x="161" y="85"/>
                  <a:pt x="156" y="132"/>
                </a:cubicBezTo>
                <a:cubicBezTo>
                  <a:pt x="150" y="205"/>
                  <a:pt x="172" y="268"/>
                  <a:pt x="227" y="317"/>
                </a:cubicBezTo>
                <a:cubicBezTo>
                  <a:pt x="267" y="352"/>
                  <a:pt x="314" y="352"/>
                  <a:pt x="354" y="317"/>
                </a:cubicBezTo>
                <a:cubicBezTo>
                  <a:pt x="404" y="275"/>
                  <a:pt x="426" y="220"/>
                  <a:pt x="428" y="155"/>
                </a:cubicBezTo>
                <a:cubicBezTo>
                  <a:pt x="429" y="93"/>
                  <a:pt x="397" y="55"/>
                  <a:pt x="336" y="45"/>
                </a:cubicBezTo>
                <a:cubicBezTo>
                  <a:pt x="321" y="43"/>
                  <a:pt x="307" y="42"/>
                  <a:pt x="291" y="40"/>
                </a:cubicBezTo>
                <a:close/>
                <a:moveTo>
                  <a:pt x="63" y="489"/>
                </a:moveTo>
                <a:cubicBezTo>
                  <a:pt x="240" y="613"/>
                  <a:pt x="343" y="613"/>
                  <a:pt x="520" y="490"/>
                </a:cubicBezTo>
                <a:cubicBezTo>
                  <a:pt x="500" y="483"/>
                  <a:pt x="479" y="477"/>
                  <a:pt x="460" y="469"/>
                </a:cubicBezTo>
                <a:cubicBezTo>
                  <a:pt x="435" y="459"/>
                  <a:pt x="410" y="449"/>
                  <a:pt x="388" y="435"/>
                </a:cubicBezTo>
                <a:cubicBezTo>
                  <a:pt x="364" y="420"/>
                  <a:pt x="354" y="394"/>
                  <a:pt x="349" y="365"/>
                </a:cubicBezTo>
                <a:cubicBezTo>
                  <a:pt x="311" y="385"/>
                  <a:pt x="273" y="384"/>
                  <a:pt x="237" y="367"/>
                </a:cubicBezTo>
                <a:cubicBezTo>
                  <a:pt x="235" y="369"/>
                  <a:pt x="234" y="370"/>
                  <a:pt x="234" y="371"/>
                </a:cubicBezTo>
                <a:cubicBezTo>
                  <a:pt x="233" y="374"/>
                  <a:pt x="232" y="376"/>
                  <a:pt x="231" y="379"/>
                </a:cubicBezTo>
                <a:cubicBezTo>
                  <a:pt x="224" y="410"/>
                  <a:pt x="206" y="433"/>
                  <a:pt x="177" y="446"/>
                </a:cubicBezTo>
                <a:cubicBezTo>
                  <a:pt x="155" y="455"/>
                  <a:pt x="133" y="464"/>
                  <a:pt x="111" y="473"/>
                </a:cubicBezTo>
                <a:cubicBezTo>
                  <a:pt x="95" y="479"/>
                  <a:pt x="80" y="484"/>
                  <a:pt x="63" y="489"/>
                </a:cubicBezTo>
                <a:close/>
                <a:moveTo>
                  <a:pt x="387" y="689"/>
                </a:moveTo>
                <a:cubicBezTo>
                  <a:pt x="403" y="653"/>
                  <a:pt x="418" y="620"/>
                  <a:pt x="435" y="582"/>
                </a:cubicBezTo>
                <a:cubicBezTo>
                  <a:pt x="338" y="633"/>
                  <a:pt x="243" y="632"/>
                  <a:pt x="148" y="582"/>
                </a:cubicBezTo>
                <a:cubicBezTo>
                  <a:pt x="165" y="620"/>
                  <a:pt x="180" y="654"/>
                  <a:pt x="195" y="689"/>
                </a:cubicBezTo>
                <a:cubicBezTo>
                  <a:pt x="258" y="689"/>
                  <a:pt x="323" y="689"/>
                  <a:pt x="387" y="689"/>
                </a:cubicBezTo>
                <a:close/>
                <a:moveTo>
                  <a:pt x="84" y="780"/>
                </a:moveTo>
                <a:cubicBezTo>
                  <a:pt x="224" y="780"/>
                  <a:pt x="361" y="780"/>
                  <a:pt x="498" y="780"/>
                </a:cubicBezTo>
                <a:cubicBezTo>
                  <a:pt x="498" y="765"/>
                  <a:pt x="498" y="751"/>
                  <a:pt x="498" y="737"/>
                </a:cubicBezTo>
                <a:cubicBezTo>
                  <a:pt x="360" y="737"/>
                  <a:pt x="222" y="737"/>
                  <a:pt x="84" y="737"/>
                </a:cubicBezTo>
                <a:cubicBezTo>
                  <a:pt x="84" y="752"/>
                  <a:pt x="84" y="766"/>
                  <a:pt x="84" y="780"/>
                </a:cubicBezTo>
                <a:close/>
              </a:path>
            </a:pathLst>
          </a:custGeom>
          <a:solidFill>
            <a:srgbClr val="3E3F3E"/>
          </a:solid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pic>
        <p:nvPicPr>
          <p:cNvPr id="127" name="Graphic 126" descr="Group success with solid fill">
            <a:extLst>
              <a:ext uri="{FF2B5EF4-FFF2-40B4-BE49-F238E27FC236}">
                <a16:creationId xmlns:a16="http://schemas.microsoft.com/office/drawing/2014/main" id="{BE7EB34B-873C-548A-2F89-407205B717B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52701" y="5420838"/>
            <a:ext cx="555994" cy="555994"/>
          </a:xfrm>
          <a:prstGeom prst="rect">
            <a:avLst/>
          </a:prstGeom>
        </p:spPr>
      </p:pic>
      <p:sp>
        <p:nvSpPr>
          <p:cNvPr id="128" name="Isosceles Triangle 127">
            <a:extLst>
              <a:ext uri="{FF2B5EF4-FFF2-40B4-BE49-F238E27FC236}">
                <a16:creationId xmlns:a16="http://schemas.microsoft.com/office/drawing/2014/main" id="{167F257C-3415-7733-1F7B-DE32C40F4A4D}"/>
              </a:ext>
            </a:extLst>
          </p:cNvPr>
          <p:cNvSpPr/>
          <p:nvPr/>
        </p:nvSpPr>
        <p:spPr>
          <a:xfrm>
            <a:off x="5257750" y="6276730"/>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29" name="Isosceles Triangle 128">
            <a:extLst>
              <a:ext uri="{FF2B5EF4-FFF2-40B4-BE49-F238E27FC236}">
                <a16:creationId xmlns:a16="http://schemas.microsoft.com/office/drawing/2014/main" id="{86E401D0-C5BF-5F87-1DD0-1D5D24A5752B}"/>
              </a:ext>
            </a:extLst>
          </p:cNvPr>
          <p:cNvSpPr/>
          <p:nvPr/>
        </p:nvSpPr>
        <p:spPr>
          <a:xfrm flipV="1">
            <a:off x="5374671" y="6277158"/>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30" name="Isosceles Triangle 129">
            <a:extLst>
              <a:ext uri="{FF2B5EF4-FFF2-40B4-BE49-F238E27FC236}">
                <a16:creationId xmlns:a16="http://schemas.microsoft.com/office/drawing/2014/main" id="{57A36C28-0479-89C2-9350-E14841B09F6D}"/>
              </a:ext>
            </a:extLst>
          </p:cNvPr>
          <p:cNvSpPr/>
          <p:nvPr/>
        </p:nvSpPr>
        <p:spPr>
          <a:xfrm flipV="1">
            <a:off x="5378214" y="2527397"/>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31" name="Isosceles Triangle 130">
            <a:extLst>
              <a:ext uri="{FF2B5EF4-FFF2-40B4-BE49-F238E27FC236}">
                <a16:creationId xmlns:a16="http://schemas.microsoft.com/office/drawing/2014/main" id="{413FAB18-EA22-7B02-74E8-B09C0E9E45BD}"/>
              </a:ext>
            </a:extLst>
          </p:cNvPr>
          <p:cNvSpPr/>
          <p:nvPr/>
        </p:nvSpPr>
        <p:spPr>
          <a:xfrm>
            <a:off x="9865205" y="3026701"/>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32" name="Isosceles Triangle 131">
            <a:extLst>
              <a:ext uri="{FF2B5EF4-FFF2-40B4-BE49-F238E27FC236}">
                <a16:creationId xmlns:a16="http://schemas.microsoft.com/office/drawing/2014/main" id="{C25F72A4-E8E7-D957-F25A-946C8A3BF05F}"/>
              </a:ext>
            </a:extLst>
          </p:cNvPr>
          <p:cNvSpPr/>
          <p:nvPr/>
        </p:nvSpPr>
        <p:spPr>
          <a:xfrm>
            <a:off x="8954348" y="2881387"/>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5" name="Slide Number Placeholder 4">
            <a:extLst>
              <a:ext uri="{FF2B5EF4-FFF2-40B4-BE49-F238E27FC236}">
                <a16:creationId xmlns:a16="http://schemas.microsoft.com/office/drawing/2014/main" id="{B1D665D6-0093-0EAB-FF4C-A0EC9B2F0236}"/>
              </a:ext>
            </a:extLst>
          </p:cNvPr>
          <p:cNvSpPr>
            <a:spLocks noGrp="1"/>
          </p:cNvSpPr>
          <p:nvPr>
            <p:ph type="sldNum" sz="quarter" idx="10"/>
          </p:nvPr>
        </p:nvSpPr>
        <p:spPr/>
        <p:txBody>
          <a:bodyPr/>
          <a:lstStyle/>
          <a:p>
            <a:fld id="{4034BEE3-566C-4068-A777-C3A4762E861B}" type="slidenum">
              <a:rPr lang="en-GB" smtClean="0"/>
              <a:pPr/>
              <a:t>42</a:t>
            </a:fld>
            <a:endParaRPr lang="en-GB"/>
          </a:p>
        </p:txBody>
      </p:sp>
    </p:spTree>
    <p:extLst>
      <p:ext uri="{BB962C8B-B14F-4D97-AF65-F5344CB8AC3E}">
        <p14:creationId xmlns:p14="http://schemas.microsoft.com/office/powerpoint/2010/main" val="294616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2286ED5-9995-C462-2619-3DEF852419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287" r="25192"/>
          <a:stretch/>
        </p:blipFill>
        <p:spPr>
          <a:xfrm>
            <a:off x="8367822" y="1603830"/>
            <a:ext cx="3459052" cy="4362495"/>
          </a:xfrm>
          <a:prstGeom prst="rect">
            <a:avLst/>
          </a:prstGeom>
        </p:spPr>
      </p:pic>
      <p:sp>
        <p:nvSpPr>
          <p:cNvPr id="7" name="Rectangle 6">
            <a:extLst>
              <a:ext uri="{FF2B5EF4-FFF2-40B4-BE49-F238E27FC236}">
                <a16:creationId xmlns:a16="http://schemas.microsoft.com/office/drawing/2014/main" id="{C7FC37C9-DC65-14FB-AEE2-99F74C5CF117}"/>
              </a:ext>
            </a:extLst>
          </p:cNvPr>
          <p:cNvSpPr/>
          <p:nvPr/>
        </p:nvSpPr>
        <p:spPr>
          <a:xfrm>
            <a:off x="359999" y="875599"/>
            <a:ext cx="11466876" cy="617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1" name="Rectangle 10">
            <a:extLst>
              <a:ext uri="{FF2B5EF4-FFF2-40B4-BE49-F238E27FC236}">
                <a16:creationId xmlns:a16="http://schemas.microsoft.com/office/drawing/2014/main" id="{065751C5-1B02-4263-A70F-BDCD3F4108B5}"/>
              </a:ext>
            </a:extLst>
          </p:cNvPr>
          <p:cNvSpPr/>
          <p:nvPr/>
        </p:nvSpPr>
        <p:spPr>
          <a:xfrm>
            <a:off x="5639796" y="3806635"/>
            <a:ext cx="2607914" cy="2175766"/>
          </a:xfrm>
          <a:prstGeom prst="rect">
            <a:avLst/>
          </a:prstGeom>
          <a:solidFill>
            <a:schemeClr val="bg1">
              <a:lumMod val="95000"/>
            </a:schemeClr>
          </a:solidFill>
          <a:ln>
            <a:solidFill>
              <a:srgbClr val="C46C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t" anchorCtr="0" forceAA="0" compatLnSpc="1">
            <a:prstTxWarp prst="textNoShape">
              <a:avLst/>
            </a:prstTxWarp>
            <a:noAutofit/>
          </a:bodyPr>
          <a:lstStyle/>
          <a:p>
            <a:pPr marL="14288"/>
            <a:r>
              <a:rPr lang="en-NZ" sz="1200" b="1">
                <a:solidFill>
                  <a:schemeClr val="tx1"/>
                </a:solidFill>
              </a:rPr>
              <a:t>Less likely than average (81%) to be committed to the creative sector:</a:t>
            </a:r>
          </a:p>
          <a:p>
            <a:pPr marL="14288"/>
            <a:r>
              <a:rPr lang="en-NZ" sz="1200">
                <a:solidFill>
                  <a:schemeClr val="tx1"/>
                </a:solidFill>
              </a:rPr>
              <a:t> </a:t>
            </a:r>
          </a:p>
          <a:p>
            <a:pPr marL="185738" indent="-171450">
              <a:buFont typeface="Arial" panose="020B0604020202020204" pitchFamily="34" charset="0"/>
              <a:buChar char="•"/>
            </a:pPr>
            <a:r>
              <a:rPr lang="en-NZ" sz="1200">
                <a:solidFill>
                  <a:schemeClr val="tx1"/>
                </a:solidFill>
              </a:rPr>
              <a:t>Auckland residents (76%)</a:t>
            </a:r>
          </a:p>
          <a:p>
            <a:pPr marL="185738" indent="-171450">
              <a:buFont typeface="Arial" panose="020B0604020202020204" pitchFamily="34" charset="0"/>
              <a:buChar char="•"/>
            </a:pPr>
            <a:r>
              <a:rPr lang="en-NZ" sz="1200">
                <a:solidFill>
                  <a:schemeClr val="tx1"/>
                </a:solidFill>
              </a:rPr>
              <a:t>Aged 40 to 49 (73%)</a:t>
            </a:r>
          </a:p>
          <a:p>
            <a:pPr marL="185738" indent="-171450">
              <a:buFont typeface="Arial" panose="020B0604020202020204" pitchFamily="34" charset="0"/>
              <a:buChar char="•"/>
            </a:pPr>
            <a:r>
              <a:rPr lang="en-NZ" sz="1200">
                <a:solidFill>
                  <a:schemeClr val="tx1"/>
                </a:solidFill>
              </a:rPr>
              <a:t>Those finding it difficult / very difficult to live on present income (72%)</a:t>
            </a:r>
          </a:p>
          <a:p>
            <a:pPr marL="185738" indent="-171450">
              <a:buFont typeface="Arial" panose="020B0604020202020204" pitchFamily="34" charset="0"/>
              <a:buChar char="•"/>
            </a:pPr>
            <a:r>
              <a:rPr lang="en-NZ" sz="1200">
                <a:solidFill>
                  <a:schemeClr val="tx1"/>
                </a:solidFill>
              </a:rPr>
              <a:t>Dissatisfied with creative career (47%).</a:t>
            </a:r>
          </a:p>
        </p:txBody>
      </p:sp>
      <p:sp>
        <p:nvSpPr>
          <p:cNvPr id="3" name="Title 2"/>
          <p:cNvSpPr>
            <a:spLocks noGrp="1"/>
          </p:cNvSpPr>
          <p:nvPr>
            <p:ph type="title"/>
          </p:nvPr>
        </p:nvSpPr>
        <p:spPr/>
        <p:txBody>
          <a:bodyPr/>
          <a:lstStyle/>
          <a:p>
            <a:r>
              <a:rPr lang="en-NZ"/>
              <a:t>Commitment to the creative sector </a:t>
            </a:r>
          </a:p>
        </p:txBody>
      </p:sp>
      <p:sp>
        <p:nvSpPr>
          <p:cNvPr id="4" name="Text Placeholder 3"/>
          <p:cNvSpPr>
            <a:spLocks noGrp="1"/>
          </p:cNvSpPr>
          <p:nvPr>
            <p:ph type="body" sz="quarter" idx="12"/>
          </p:nvPr>
        </p:nvSpPr>
        <p:spPr>
          <a:xfrm>
            <a:off x="457199" y="889533"/>
            <a:ext cx="11206717" cy="396000"/>
          </a:xfrm>
        </p:spPr>
        <p:txBody>
          <a:bodyPr/>
          <a:lstStyle/>
          <a:p>
            <a:r>
              <a:rPr lang="en-NZ"/>
              <a:t>Eighty-one percent of creative professionals see themselves in the creative sector in five years’ time; however this does leave a fifth who think they might exit the sector. Creative Professionals more likely to exit the sector include Auckland residents, people aged 40 to 49, those finding it difficult to live on their income, and those who are dissatisfied with their creative career.</a:t>
            </a:r>
          </a:p>
        </p:txBody>
      </p:sp>
      <p:sp>
        <p:nvSpPr>
          <p:cNvPr id="5" name="Text Placeholder 4"/>
          <p:cNvSpPr>
            <a:spLocks noGrp="1"/>
          </p:cNvSpPr>
          <p:nvPr>
            <p:ph type="body" sz="quarter" idx="4294967295"/>
          </p:nvPr>
        </p:nvSpPr>
        <p:spPr>
          <a:xfrm>
            <a:off x="5639796" y="6407150"/>
            <a:ext cx="4579938" cy="252413"/>
          </a:xfrm>
        </p:spPr>
        <p:txBody>
          <a:bodyPr/>
          <a:lstStyle/>
          <a:p>
            <a:r>
              <a:rPr lang="en-NZ" sz="800"/>
              <a:t>Source: B7. Do you see yourself in the creative sector in 5 years' time?</a:t>
            </a:r>
            <a:br>
              <a:rPr lang="en-NZ" sz="800"/>
            </a:br>
            <a:r>
              <a:rPr lang="en-NZ" sz="800"/>
              <a:t>Base: Total (n=603). </a:t>
            </a:r>
          </a:p>
        </p:txBody>
      </p:sp>
      <p:graphicFrame>
        <p:nvGraphicFramePr>
          <p:cNvPr id="9" name="Chart 8"/>
          <p:cNvGraphicFramePr/>
          <p:nvPr>
            <p:extLst>
              <p:ext uri="{D42A27DB-BD31-4B8C-83A1-F6EECF244321}">
                <p14:modId xmlns:p14="http://schemas.microsoft.com/office/powerpoint/2010/main" val="3185830824"/>
              </p:ext>
            </p:extLst>
          </p:nvPr>
        </p:nvGraphicFramePr>
        <p:xfrm>
          <a:off x="-752370" y="1418245"/>
          <a:ext cx="7291394" cy="477678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065751C5-1B02-4263-A70F-BDCD3F4108B5}"/>
              </a:ext>
            </a:extLst>
          </p:cNvPr>
          <p:cNvSpPr/>
          <p:nvPr/>
        </p:nvSpPr>
        <p:spPr>
          <a:xfrm>
            <a:off x="5639796" y="1594884"/>
            <a:ext cx="2607914" cy="2109910"/>
          </a:xfrm>
          <a:prstGeom prst="rect">
            <a:avLst/>
          </a:prstGeom>
          <a:solidFill>
            <a:schemeClr val="bg1">
              <a:lumMod val="95000"/>
            </a:schemeClr>
          </a:solidFill>
          <a:ln>
            <a:solidFill>
              <a:srgbClr val="348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t" anchorCtr="0" forceAA="0" compatLnSpc="1">
            <a:prstTxWarp prst="textNoShape">
              <a:avLst/>
            </a:prstTxWarp>
            <a:noAutofit/>
          </a:bodyPr>
          <a:lstStyle/>
          <a:p>
            <a:pPr marL="14288"/>
            <a:r>
              <a:rPr lang="en-NZ" sz="1200" b="1">
                <a:solidFill>
                  <a:schemeClr val="tx1"/>
                </a:solidFill>
              </a:rPr>
              <a:t>More likely than average (81%) to be committed to the creative sector:</a:t>
            </a:r>
          </a:p>
          <a:p>
            <a:pPr marL="14288"/>
            <a:r>
              <a:rPr lang="en-NZ" sz="1200">
                <a:solidFill>
                  <a:schemeClr val="tx1"/>
                </a:solidFill>
              </a:rPr>
              <a:t> </a:t>
            </a:r>
          </a:p>
          <a:p>
            <a:pPr marL="185738" indent="-171450">
              <a:buFont typeface="Arial" panose="020B0604020202020204" pitchFamily="34" charset="0"/>
              <a:buChar char="•"/>
            </a:pPr>
            <a:r>
              <a:rPr lang="en-NZ" sz="1200">
                <a:solidFill>
                  <a:schemeClr val="tx1"/>
                </a:solidFill>
              </a:rPr>
              <a:t>Video game developers (93%)</a:t>
            </a:r>
          </a:p>
          <a:p>
            <a:pPr marL="185738" indent="-171450">
              <a:buFont typeface="Arial" panose="020B0604020202020204" pitchFamily="34" charset="0"/>
              <a:buChar char="•"/>
            </a:pPr>
            <a:r>
              <a:rPr lang="en-NZ" sz="1200">
                <a:solidFill>
                  <a:schemeClr val="tx1"/>
                </a:solidFill>
              </a:rPr>
              <a:t>Satisfied with creative career (89%)</a:t>
            </a:r>
          </a:p>
          <a:p>
            <a:pPr marL="185738" indent="-171450">
              <a:buFont typeface="Arial" panose="020B0604020202020204" pitchFamily="34" charset="0"/>
              <a:buChar char="•"/>
            </a:pPr>
            <a:r>
              <a:rPr lang="en-NZ" sz="1200">
                <a:solidFill>
                  <a:schemeClr val="tx1"/>
                </a:solidFill>
              </a:rPr>
              <a:t>Teachers / instructors in the creative sector (88%)</a:t>
            </a:r>
          </a:p>
          <a:p>
            <a:pPr marL="185738" indent="-171450">
              <a:buFont typeface="Arial" panose="020B0604020202020204" pitchFamily="34" charset="0"/>
              <a:buChar char="•"/>
            </a:pPr>
            <a:r>
              <a:rPr lang="en-NZ" sz="1200">
                <a:solidFill>
                  <a:schemeClr val="tx1"/>
                </a:solidFill>
              </a:rPr>
              <a:t>Those living comfortably on their present income (88%).</a:t>
            </a:r>
          </a:p>
        </p:txBody>
      </p:sp>
      <p:sp>
        <p:nvSpPr>
          <p:cNvPr id="2" name="TextBox 1">
            <a:extLst>
              <a:ext uri="{FF2B5EF4-FFF2-40B4-BE49-F238E27FC236}">
                <a16:creationId xmlns:a16="http://schemas.microsoft.com/office/drawing/2014/main" id="{2D6B7629-E2D8-4898-994F-AA098990FEEE}"/>
              </a:ext>
            </a:extLst>
          </p:cNvPr>
          <p:cNvSpPr txBox="1"/>
          <p:nvPr/>
        </p:nvSpPr>
        <p:spPr>
          <a:xfrm>
            <a:off x="2112741" y="2947095"/>
            <a:ext cx="1561171" cy="1692771"/>
          </a:xfrm>
          <a:prstGeom prst="rect">
            <a:avLst/>
          </a:prstGeom>
          <a:noFill/>
        </p:spPr>
        <p:txBody>
          <a:bodyPr wrap="square" lIns="0" tIns="0" rIns="0" bIns="0" rtlCol="0">
            <a:spAutoFit/>
          </a:bodyPr>
          <a:lstStyle/>
          <a:p>
            <a:pPr algn="ctr"/>
            <a:r>
              <a:rPr lang="en-NZ" sz="4000" b="1">
                <a:solidFill>
                  <a:schemeClr val="tx1">
                    <a:lumMod val="75000"/>
                  </a:schemeClr>
                </a:solidFill>
              </a:rPr>
              <a:t>81%</a:t>
            </a:r>
          </a:p>
          <a:p>
            <a:pPr algn="ctr"/>
            <a:r>
              <a:rPr lang="en-NZ" sz="1400"/>
              <a:t>Of creative professionals see themselves in the creative sector in 5 years’ time</a:t>
            </a:r>
          </a:p>
        </p:txBody>
      </p:sp>
      <p:sp>
        <p:nvSpPr>
          <p:cNvPr id="10" name="Slide Number Placeholder 9">
            <a:extLst>
              <a:ext uri="{FF2B5EF4-FFF2-40B4-BE49-F238E27FC236}">
                <a16:creationId xmlns:a16="http://schemas.microsoft.com/office/drawing/2014/main" id="{76552E03-B439-F874-F725-A3F4F077F356}"/>
              </a:ext>
            </a:extLst>
          </p:cNvPr>
          <p:cNvSpPr>
            <a:spLocks noGrp="1"/>
          </p:cNvSpPr>
          <p:nvPr>
            <p:ph type="sldNum" sz="quarter" idx="10"/>
          </p:nvPr>
        </p:nvSpPr>
        <p:spPr/>
        <p:txBody>
          <a:bodyPr/>
          <a:lstStyle/>
          <a:p>
            <a:fld id="{4034BEE3-566C-4068-A777-C3A4762E861B}" type="slidenum">
              <a:rPr lang="en-GB" smtClean="0"/>
              <a:pPr/>
              <a:t>43</a:t>
            </a:fld>
            <a:endParaRPr lang="en-GB"/>
          </a:p>
        </p:txBody>
      </p:sp>
    </p:spTree>
    <p:extLst>
      <p:ext uri="{BB962C8B-B14F-4D97-AF65-F5344CB8AC3E}">
        <p14:creationId xmlns:p14="http://schemas.microsoft.com/office/powerpoint/2010/main" val="416885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58A6369-12F4-3C37-0759-C5AFDA1F44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924" r="14924"/>
          <a:stretch/>
        </p:blipFill>
        <p:spPr>
          <a:xfrm>
            <a:off x="1916171" y="0"/>
            <a:ext cx="10275830" cy="6858000"/>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0" y="0"/>
            <a:ext cx="12192000" cy="6858001"/>
          </a:xfrm>
          <a:prstGeom prst="rect">
            <a:avLst/>
          </a:prstGeom>
          <a:gradFill>
            <a:gsLst>
              <a:gs pos="29000">
                <a:srgbClr val="3B98B7"/>
              </a:gs>
              <a:gs pos="79000">
                <a:srgbClr val="3B98B7">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95705" y="521733"/>
            <a:ext cx="6900332" cy="7728724"/>
            <a:chOff x="4388240" y="225802"/>
            <a:chExt cx="6357989" cy="7121273"/>
          </a:xfrm>
          <a:solidFill>
            <a:schemeClr val="bg1">
              <a:alpha val="5098"/>
            </a:scheme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1">
            <a:extLst>
              <a:ext uri="{FF2B5EF4-FFF2-40B4-BE49-F238E27FC236}">
                <a16:creationId xmlns:a16="http://schemas.microsoft.com/office/drawing/2014/main" id="{6F6E810E-9630-D381-764F-F4505FBAE0CA}"/>
              </a:ext>
            </a:extLst>
          </p:cNvPr>
          <p:cNvSpPr>
            <a:spLocks noGrp="1"/>
          </p:cNvSpPr>
          <p:nvPr>
            <p:ph type="body" sz="quarter" idx="15"/>
          </p:nvPr>
        </p:nvSpPr>
        <p:spPr>
          <a:xfrm>
            <a:off x="359999" y="2258559"/>
            <a:ext cx="5643563" cy="1980000"/>
          </a:xfrm>
        </p:spPr>
        <p:txBody>
          <a:bodyPr/>
          <a:lstStyle/>
          <a:p>
            <a:r>
              <a:rPr lang="en-NZ"/>
              <a:t>Development and training opportunities</a:t>
            </a:r>
          </a:p>
        </p:txBody>
      </p:sp>
      <p:sp>
        <p:nvSpPr>
          <p:cNvPr id="8" name="Text Placeholder 22">
            <a:extLst>
              <a:ext uri="{FF2B5EF4-FFF2-40B4-BE49-F238E27FC236}">
                <a16:creationId xmlns:a16="http://schemas.microsoft.com/office/drawing/2014/main" id="{2BB24E49-E5E2-A193-FE67-17F3C844DA51}"/>
              </a:ext>
            </a:extLst>
          </p:cNvPr>
          <p:cNvSpPr>
            <a:spLocks noGrp="1"/>
          </p:cNvSpPr>
          <p:nvPr>
            <p:ph type="body" sz="quarter" idx="16"/>
          </p:nvPr>
        </p:nvSpPr>
        <p:spPr>
          <a:xfrm>
            <a:off x="359999" y="1713600"/>
            <a:ext cx="976676" cy="540000"/>
          </a:xfrm>
        </p:spPr>
        <p:txBody>
          <a:bodyPr/>
          <a:lstStyle/>
          <a:p>
            <a:r>
              <a:rPr lang="en-NZ"/>
              <a:t>9</a:t>
            </a:r>
            <a:endParaRPr lang="en-NZ" dirty="0"/>
          </a:p>
        </p:txBody>
      </p:sp>
      <p:cxnSp>
        <p:nvCxnSpPr>
          <p:cNvPr id="9" name="Straight Connector 8">
            <a:extLst>
              <a:ext uri="{FF2B5EF4-FFF2-40B4-BE49-F238E27FC236}">
                <a16:creationId xmlns:a16="http://schemas.microsoft.com/office/drawing/2014/main" id="{E1CF28F7-31EE-11BD-10B4-A8C1693B2601}"/>
              </a:ext>
            </a:extLst>
          </p:cNvPr>
          <p:cNvCxnSpPr>
            <a:cxnSpLocks/>
          </p:cNvCxnSpPr>
          <p:nvPr/>
        </p:nvCxnSpPr>
        <p:spPr>
          <a:xfrm>
            <a:off x="359999" y="3574168"/>
            <a:ext cx="1008743"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E38CC419-C0F1-13FE-A7F6-B7AAE24CF2A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3423" y="4302140"/>
            <a:ext cx="1558028" cy="1558028"/>
          </a:xfrm>
          <a:prstGeom prst="rect">
            <a:avLst/>
          </a:prstGeom>
        </p:spPr>
      </p:pic>
    </p:spTree>
    <p:extLst>
      <p:ext uri="{BB962C8B-B14F-4D97-AF65-F5344CB8AC3E}">
        <p14:creationId xmlns:p14="http://schemas.microsoft.com/office/powerpoint/2010/main" val="367058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56BD95-805E-9772-A41B-33249DE6A047}"/>
              </a:ext>
            </a:extLst>
          </p:cNvPr>
          <p:cNvSpPr/>
          <p:nvPr/>
        </p:nvSpPr>
        <p:spPr>
          <a:xfrm>
            <a:off x="359999" y="875599"/>
            <a:ext cx="11466876" cy="7071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202559948"/>
              </p:ext>
            </p:extLst>
          </p:nvPr>
        </p:nvGraphicFramePr>
        <p:xfrm>
          <a:off x="256108" y="1737262"/>
          <a:ext cx="11288191" cy="43767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Skills seen as important for a career in the creative sector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a:t>Creative thinking and talent are seen as the top two most important skills to build a successful creative career. The next most important are soft skills, such as networking, communication and being able to self-promote. Business skills are less likely to be viewed as important, such as people management, negotiation, future planning, legal issues, and numeracy. </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507666" y="6344902"/>
            <a:ext cx="4891088" cy="252413"/>
          </a:xfrm>
        </p:spPr>
        <p:txBody>
          <a:bodyPr/>
          <a:lstStyle/>
          <a:p>
            <a:pPr>
              <a:spcBef>
                <a:spcPts val="0"/>
              </a:spcBef>
            </a:pPr>
            <a:r>
              <a:rPr lang="en-NZ" sz="800"/>
              <a:t>Source: E1. Which of the following are more important for you in building a successful career in the creative sector? </a:t>
            </a:r>
          </a:p>
          <a:p>
            <a:pPr>
              <a:spcBef>
                <a:spcPts val="0"/>
              </a:spcBef>
            </a:pPr>
            <a:r>
              <a:rPr lang="en-NZ" sz="800"/>
              <a:t>Base: Total (n=603). </a:t>
            </a:r>
          </a:p>
        </p:txBody>
      </p:sp>
      <p:sp>
        <p:nvSpPr>
          <p:cNvPr id="14" name="Rectangle 13">
            <a:extLst>
              <a:ext uri="{FF2B5EF4-FFF2-40B4-BE49-F238E27FC236}">
                <a16:creationId xmlns:a16="http://schemas.microsoft.com/office/drawing/2014/main" id="{7B1F2C66-B219-4882-BA1D-FE9D67D6C91B}"/>
              </a:ext>
            </a:extLst>
          </p:cNvPr>
          <p:cNvSpPr/>
          <p:nvPr/>
        </p:nvSpPr>
        <p:spPr>
          <a:xfrm>
            <a:off x="790575" y="1836976"/>
            <a:ext cx="10668000" cy="470289"/>
          </a:xfrm>
          <a:prstGeom prst="rect">
            <a:avLst/>
          </a:prstGeom>
          <a:noFill/>
          <a:ln w="1905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7" name="Rectangle 6">
            <a:extLst>
              <a:ext uri="{FF2B5EF4-FFF2-40B4-BE49-F238E27FC236}">
                <a16:creationId xmlns:a16="http://schemas.microsoft.com/office/drawing/2014/main" id="{9D3E5ECC-3149-87CA-0DA4-9431A9CA03AC}"/>
              </a:ext>
            </a:extLst>
          </p:cNvPr>
          <p:cNvSpPr/>
          <p:nvPr/>
        </p:nvSpPr>
        <p:spPr>
          <a:xfrm>
            <a:off x="790575" y="2310809"/>
            <a:ext cx="10668000" cy="470289"/>
          </a:xfrm>
          <a:prstGeom prst="rect">
            <a:avLst/>
          </a:prstGeom>
          <a:no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5" name="Slide Number Placeholder 4">
            <a:extLst>
              <a:ext uri="{FF2B5EF4-FFF2-40B4-BE49-F238E27FC236}">
                <a16:creationId xmlns:a16="http://schemas.microsoft.com/office/drawing/2014/main" id="{8624375D-3C68-93BB-C5EA-B76662C0BB41}"/>
              </a:ext>
            </a:extLst>
          </p:cNvPr>
          <p:cNvSpPr>
            <a:spLocks noGrp="1"/>
          </p:cNvSpPr>
          <p:nvPr>
            <p:ph type="sldNum" sz="quarter" idx="10"/>
          </p:nvPr>
        </p:nvSpPr>
        <p:spPr/>
        <p:txBody>
          <a:bodyPr/>
          <a:lstStyle/>
          <a:p>
            <a:fld id="{4034BEE3-566C-4068-A777-C3A4762E861B}" type="slidenum">
              <a:rPr lang="en-GB" smtClean="0"/>
              <a:pPr/>
              <a:t>45</a:t>
            </a:fld>
            <a:endParaRPr lang="en-GB"/>
          </a:p>
        </p:txBody>
      </p:sp>
    </p:spTree>
    <p:extLst>
      <p:ext uri="{BB962C8B-B14F-4D97-AF65-F5344CB8AC3E}">
        <p14:creationId xmlns:p14="http://schemas.microsoft.com/office/powerpoint/2010/main" val="65332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FEB354-A337-463D-D56F-45323C09C677}"/>
              </a:ext>
            </a:extLst>
          </p:cNvPr>
          <p:cNvSpPr/>
          <p:nvPr/>
        </p:nvSpPr>
        <p:spPr bwMode="ltGray">
          <a:xfrm>
            <a:off x="378941" y="4372999"/>
            <a:ext cx="5516866" cy="1574201"/>
          </a:xfrm>
          <a:prstGeom prst="rect">
            <a:avLst/>
          </a:prstGeom>
          <a:solidFill>
            <a:srgbClr val="C46C6F">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Rectangle 13">
            <a:extLst>
              <a:ext uri="{FF2B5EF4-FFF2-40B4-BE49-F238E27FC236}">
                <a16:creationId xmlns:a16="http://schemas.microsoft.com/office/drawing/2014/main" id="{D07DCCB2-85C5-18B1-45E0-5A28D2E6023A}"/>
              </a:ext>
            </a:extLst>
          </p:cNvPr>
          <p:cNvSpPr/>
          <p:nvPr/>
        </p:nvSpPr>
        <p:spPr bwMode="ltGray">
          <a:xfrm>
            <a:off x="6029490" y="1553514"/>
            <a:ext cx="5797385" cy="4393686"/>
          </a:xfrm>
          <a:prstGeom prst="rect">
            <a:avLst/>
          </a:prstGeom>
          <a:solidFill>
            <a:srgbClr val="3B98B7">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30" name="Chart 29">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2880548845"/>
              </p:ext>
            </p:extLst>
          </p:nvPr>
        </p:nvGraphicFramePr>
        <p:xfrm>
          <a:off x="5851145" y="1947960"/>
          <a:ext cx="7127999" cy="365539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65E9E11D-DD41-AAF0-538C-DBD80B466F08}"/>
              </a:ext>
            </a:extLst>
          </p:cNvPr>
          <p:cNvSpPr/>
          <p:nvPr/>
        </p:nvSpPr>
        <p:spPr bwMode="ltGray">
          <a:xfrm>
            <a:off x="378941" y="1534204"/>
            <a:ext cx="5516866" cy="2717757"/>
          </a:xfrm>
          <a:prstGeom prst="rect">
            <a:avLst/>
          </a:prstGeom>
          <a:solidFill>
            <a:srgbClr val="348476">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Rectangle 11">
            <a:extLst>
              <a:ext uri="{FF2B5EF4-FFF2-40B4-BE49-F238E27FC236}">
                <a16:creationId xmlns:a16="http://schemas.microsoft.com/office/drawing/2014/main" id="{B6DDF3E7-E4FE-959E-55C2-7DB7F078F001}"/>
              </a:ext>
            </a:extLst>
          </p:cNvPr>
          <p:cNvSpPr/>
          <p:nvPr/>
        </p:nvSpPr>
        <p:spPr>
          <a:xfrm>
            <a:off x="359999" y="875599"/>
            <a:ext cx="11466876" cy="546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Training undertaken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a:t>Seventy percent of creative professionals have undertaken some formal training to further their creative career and a third have had some private training. Women are more likely to get formal qualifications than men (74% vs. 65%).</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532158" y="6322953"/>
            <a:ext cx="5940372" cy="126207"/>
          </a:xfrm>
        </p:spPr>
        <p:txBody>
          <a:bodyPr/>
          <a:lstStyle/>
          <a:p>
            <a:pPr>
              <a:spcBef>
                <a:spcPts val="0"/>
              </a:spcBef>
            </a:pPr>
            <a:r>
              <a:rPr lang="en-NZ" sz="800"/>
              <a:t>Source: C8. What types of experiences, skills development and / or training have you undertaken to further your creative career? </a:t>
            </a:r>
          </a:p>
          <a:p>
            <a:pPr>
              <a:spcBef>
                <a:spcPts val="0"/>
              </a:spcBef>
            </a:pPr>
            <a:r>
              <a:rPr lang="en-NZ" sz="800"/>
              <a:t>Base: Total (n=603). </a:t>
            </a:r>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264371099"/>
              </p:ext>
            </p:extLst>
          </p:nvPr>
        </p:nvGraphicFramePr>
        <p:xfrm>
          <a:off x="-284838" y="1835568"/>
          <a:ext cx="7200000" cy="2435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2863943093"/>
              </p:ext>
            </p:extLst>
          </p:nvPr>
        </p:nvGraphicFramePr>
        <p:xfrm>
          <a:off x="86385" y="4591695"/>
          <a:ext cx="7200000" cy="11520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457199" y="1661379"/>
            <a:ext cx="1722814" cy="246221"/>
          </a:xfrm>
          <a:prstGeom prst="rect">
            <a:avLst/>
          </a:prstGeom>
          <a:noFill/>
        </p:spPr>
        <p:txBody>
          <a:bodyPr wrap="square" lIns="0" tIns="0" rIns="0" bIns="0" rtlCol="0">
            <a:spAutoFit/>
          </a:bodyPr>
          <a:lstStyle/>
          <a:p>
            <a:r>
              <a:rPr lang="en-NZ" sz="1600" b="1">
                <a:solidFill>
                  <a:srgbClr val="348476"/>
                </a:solidFill>
              </a:rPr>
              <a:t>FORMAL</a:t>
            </a:r>
          </a:p>
        </p:txBody>
      </p:sp>
      <p:sp>
        <p:nvSpPr>
          <p:cNvPr id="31" name="TextBox 30"/>
          <p:cNvSpPr txBox="1"/>
          <p:nvPr/>
        </p:nvSpPr>
        <p:spPr>
          <a:xfrm>
            <a:off x="457199" y="4420786"/>
            <a:ext cx="1722814" cy="246221"/>
          </a:xfrm>
          <a:prstGeom prst="rect">
            <a:avLst/>
          </a:prstGeom>
          <a:noFill/>
        </p:spPr>
        <p:txBody>
          <a:bodyPr wrap="square" lIns="0" tIns="0" rIns="0" bIns="0" rtlCol="0">
            <a:spAutoFit/>
          </a:bodyPr>
          <a:lstStyle/>
          <a:p>
            <a:r>
              <a:rPr lang="en-NZ" sz="1600" b="1">
                <a:solidFill>
                  <a:srgbClr val="C46C6F"/>
                </a:solidFill>
              </a:rPr>
              <a:t>PRIVATE</a:t>
            </a:r>
          </a:p>
        </p:txBody>
      </p:sp>
      <p:sp>
        <p:nvSpPr>
          <p:cNvPr id="33" name="TextBox 32"/>
          <p:cNvSpPr txBox="1"/>
          <p:nvPr/>
        </p:nvSpPr>
        <p:spPr>
          <a:xfrm>
            <a:off x="6128160" y="1661378"/>
            <a:ext cx="1722814" cy="246221"/>
          </a:xfrm>
          <a:prstGeom prst="rect">
            <a:avLst/>
          </a:prstGeom>
          <a:noFill/>
        </p:spPr>
        <p:txBody>
          <a:bodyPr wrap="square" lIns="0" tIns="0" rIns="0" bIns="0" rtlCol="0">
            <a:spAutoFit/>
          </a:bodyPr>
          <a:lstStyle/>
          <a:p>
            <a:r>
              <a:rPr lang="en-NZ" sz="1600" b="1">
                <a:solidFill>
                  <a:srgbClr val="3B98B7"/>
                </a:solidFill>
              </a:rPr>
              <a:t>OTHER</a:t>
            </a:r>
          </a:p>
        </p:txBody>
      </p:sp>
      <p:sp>
        <p:nvSpPr>
          <p:cNvPr id="34" name="Left Bracket 33"/>
          <p:cNvSpPr/>
          <p:nvPr/>
        </p:nvSpPr>
        <p:spPr>
          <a:xfrm rot="10800000">
            <a:off x="10918328" y="1947958"/>
            <a:ext cx="128615" cy="3548495"/>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6" name="Left Bracket 35"/>
          <p:cNvSpPr/>
          <p:nvPr/>
        </p:nvSpPr>
        <p:spPr>
          <a:xfrm rot="10800000">
            <a:off x="4963023" y="1898030"/>
            <a:ext cx="121095" cy="2269931"/>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9" name="Left Bracket 38"/>
          <p:cNvSpPr/>
          <p:nvPr/>
        </p:nvSpPr>
        <p:spPr>
          <a:xfrm rot="10800000">
            <a:off x="4841967" y="4593415"/>
            <a:ext cx="72000" cy="1009942"/>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p:cNvSpPr txBox="1"/>
          <p:nvPr/>
        </p:nvSpPr>
        <p:spPr>
          <a:xfrm>
            <a:off x="5198800" y="2811896"/>
            <a:ext cx="766803" cy="584775"/>
          </a:xfrm>
          <a:prstGeom prst="rect">
            <a:avLst/>
          </a:prstGeom>
          <a:noFill/>
        </p:spPr>
        <p:txBody>
          <a:bodyPr wrap="square" lIns="0" tIns="0" rIns="0" bIns="0" rtlCol="0">
            <a:spAutoFit/>
          </a:bodyPr>
          <a:lstStyle/>
          <a:p>
            <a:r>
              <a:rPr lang="en-NZ" sz="1400" b="1"/>
              <a:t>Nett</a:t>
            </a:r>
          </a:p>
          <a:p>
            <a:r>
              <a:rPr lang="en-NZ" sz="2400" b="1">
                <a:solidFill>
                  <a:srgbClr val="348476"/>
                </a:solidFill>
              </a:rPr>
              <a:t>70%</a:t>
            </a:r>
          </a:p>
        </p:txBody>
      </p:sp>
      <p:sp>
        <p:nvSpPr>
          <p:cNvPr id="41" name="TextBox 40"/>
          <p:cNvSpPr txBox="1"/>
          <p:nvPr/>
        </p:nvSpPr>
        <p:spPr>
          <a:xfrm>
            <a:off x="5047650" y="4900453"/>
            <a:ext cx="706918" cy="584775"/>
          </a:xfrm>
          <a:prstGeom prst="rect">
            <a:avLst/>
          </a:prstGeom>
          <a:noFill/>
        </p:spPr>
        <p:txBody>
          <a:bodyPr wrap="square" lIns="0" tIns="0" rIns="0" bIns="0" rtlCol="0">
            <a:spAutoFit/>
          </a:bodyPr>
          <a:lstStyle/>
          <a:p>
            <a:r>
              <a:rPr lang="en-NZ" sz="1400" b="1"/>
              <a:t>Nett</a:t>
            </a:r>
          </a:p>
          <a:p>
            <a:r>
              <a:rPr lang="en-NZ" sz="2400" b="1">
                <a:solidFill>
                  <a:srgbClr val="C46C6F"/>
                </a:solidFill>
              </a:rPr>
              <a:t>31%</a:t>
            </a:r>
          </a:p>
        </p:txBody>
      </p:sp>
      <p:sp>
        <p:nvSpPr>
          <p:cNvPr id="43" name="TextBox 42"/>
          <p:cNvSpPr txBox="1"/>
          <p:nvPr/>
        </p:nvSpPr>
        <p:spPr>
          <a:xfrm>
            <a:off x="11143520" y="3442498"/>
            <a:ext cx="656905" cy="584775"/>
          </a:xfrm>
          <a:prstGeom prst="rect">
            <a:avLst/>
          </a:prstGeom>
          <a:noFill/>
        </p:spPr>
        <p:txBody>
          <a:bodyPr wrap="square" lIns="0" tIns="0" rIns="0" bIns="0" rtlCol="0">
            <a:spAutoFit/>
          </a:bodyPr>
          <a:lstStyle/>
          <a:p>
            <a:r>
              <a:rPr lang="en-NZ" sz="1400" b="1"/>
              <a:t>Nett</a:t>
            </a:r>
          </a:p>
          <a:p>
            <a:r>
              <a:rPr lang="en-NZ" sz="2400" b="1">
                <a:solidFill>
                  <a:srgbClr val="3B98B7"/>
                </a:solidFill>
              </a:rPr>
              <a:t>68%</a:t>
            </a:r>
          </a:p>
        </p:txBody>
      </p:sp>
      <p:sp>
        <p:nvSpPr>
          <p:cNvPr id="8" name="Slide Number Placeholder 7">
            <a:extLst>
              <a:ext uri="{FF2B5EF4-FFF2-40B4-BE49-F238E27FC236}">
                <a16:creationId xmlns:a16="http://schemas.microsoft.com/office/drawing/2014/main" id="{F5EC3A0E-6053-4F71-80C6-71FDDD1828B2}"/>
              </a:ext>
            </a:extLst>
          </p:cNvPr>
          <p:cNvSpPr>
            <a:spLocks noGrp="1"/>
          </p:cNvSpPr>
          <p:nvPr>
            <p:ph type="sldNum" sz="quarter" idx="10"/>
          </p:nvPr>
        </p:nvSpPr>
        <p:spPr/>
        <p:txBody>
          <a:bodyPr/>
          <a:lstStyle/>
          <a:p>
            <a:fld id="{4034BEE3-566C-4068-A777-C3A4762E861B}" type="slidenum">
              <a:rPr lang="en-GB" smtClean="0"/>
              <a:pPr/>
              <a:t>46</a:t>
            </a:fld>
            <a:endParaRPr lang="en-GB"/>
          </a:p>
        </p:txBody>
      </p:sp>
    </p:spTree>
    <p:extLst>
      <p:ext uri="{BB962C8B-B14F-4D97-AF65-F5344CB8AC3E}">
        <p14:creationId xmlns:p14="http://schemas.microsoft.com/office/powerpoint/2010/main" val="390951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C81B6D-B176-D19D-6BA0-1ED06756FB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543" r="10543"/>
          <a:stretch/>
        </p:blipFill>
        <p:spPr>
          <a:xfrm>
            <a:off x="6160757" y="1316651"/>
            <a:ext cx="3253028" cy="3253028"/>
          </a:xfrm>
          <a:prstGeom prst="ellipse">
            <a:avLst/>
          </a:prstGeom>
        </p:spPr>
      </p:pic>
      <p:sp>
        <p:nvSpPr>
          <p:cNvPr id="8" name="Rectangle 7">
            <a:extLst>
              <a:ext uri="{FF2B5EF4-FFF2-40B4-BE49-F238E27FC236}">
                <a16:creationId xmlns:a16="http://schemas.microsoft.com/office/drawing/2014/main" id="{53CDD19A-C9D5-B863-1ED6-8722D8FF3284}"/>
              </a:ext>
            </a:extLst>
          </p:cNvPr>
          <p:cNvSpPr/>
          <p:nvPr/>
        </p:nvSpPr>
        <p:spPr bwMode="ltGray">
          <a:xfrm>
            <a:off x="359999" y="271150"/>
            <a:ext cx="3319461" cy="567244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cxnSp>
        <p:nvCxnSpPr>
          <p:cNvPr id="12" name="Straight Connector 11">
            <a:extLst>
              <a:ext uri="{FF2B5EF4-FFF2-40B4-BE49-F238E27FC236}">
                <a16:creationId xmlns:a16="http://schemas.microsoft.com/office/drawing/2014/main" id="{F836BD1B-96BA-4C25-375C-D266D2F71C41}"/>
              </a:ext>
            </a:extLst>
          </p:cNvPr>
          <p:cNvCxnSpPr/>
          <p:nvPr/>
        </p:nvCxnSpPr>
        <p:spPr>
          <a:xfrm>
            <a:off x="498980" y="1403498"/>
            <a:ext cx="1266025" cy="0"/>
          </a:xfrm>
          <a:prstGeom prst="line">
            <a:avLst/>
          </a:prstGeom>
          <a:ln w="19050">
            <a:solidFill>
              <a:srgbClr val="C46C6F"/>
            </a:solidFill>
            <a:tailEnd type="non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51692" y="430718"/>
            <a:ext cx="11275182" cy="403200"/>
          </a:xfrm>
        </p:spPr>
        <p:txBody>
          <a:bodyPr/>
          <a:lstStyle/>
          <a:p>
            <a:r>
              <a:rPr lang="en-NZ"/>
              <a:t>Training </a:t>
            </a:r>
            <a:br>
              <a:rPr lang="en-NZ"/>
            </a:br>
            <a:r>
              <a:rPr lang="en-NZ"/>
              <a:t>opportunities </a:t>
            </a:r>
          </a:p>
        </p:txBody>
      </p:sp>
      <p:sp>
        <p:nvSpPr>
          <p:cNvPr id="4" name="Text Placeholder 3"/>
          <p:cNvSpPr>
            <a:spLocks noGrp="1"/>
          </p:cNvSpPr>
          <p:nvPr>
            <p:ph type="body" sz="quarter" idx="12"/>
          </p:nvPr>
        </p:nvSpPr>
        <p:spPr>
          <a:xfrm>
            <a:off x="551692" y="1668721"/>
            <a:ext cx="2669296" cy="396000"/>
          </a:xfrm>
        </p:spPr>
        <p:txBody>
          <a:bodyPr/>
          <a:lstStyle/>
          <a:p>
            <a:r>
              <a:rPr lang="en-NZ"/>
              <a:t>Half of creative professionals say they do not have access to the training opportunities they need to develop their skillset. Craft and object artists (65%) and 30 to 39 year olds (60%) are more likely to feel this way.</a:t>
            </a:r>
          </a:p>
          <a:p>
            <a:endParaRPr lang="en-NZ"/>
          </a:p>
          <a:p>
            <a:endParaRPr lang="en-NZ"/>
          </a:p>
        </p:txBody>
      </p:sp>
      <p:sp>
        <p:nvSpPr>
          <p:cNvPr id="5" name="Text Placeholder 4"/>
          <p:cNvSpPr>
            <a:spLocks noGrp="1"/>
          </p:cNvSpPr>
          <p:nvPr>
            <p:ph type="body" sz="quarter" idx="4294967295"/>
          </p:nvPr>
        </p:nvSpPr>
        <p:spPr>
          <a:xfrm>
            <a:off x="5367288" y="6272112"/>
            <a:ext cx="4839967" cy="196851"/>
          </a:xfrm>
        </p:spPr>
        <p:txBody>
          <a:bodyPr/>
          <a:lstStyle/>
          <a:p>
            <a:pPr>
              <a:spcBef>
                <a:spcPts val="0"/>
              </a:spcBef>
            </a:pPr>
            <a:r>
              <a:rPr lang="en-NZ" sz="800"/>
              <a:t>NOTE: PCO stands for principal creative occupation, see ‘notes to reader’ on slide 5 for further explanation</a:t>
            </a:r>
          </a:p>
          <a:p>
            <a:pPr>
              <a:spcBef>
                <a:spcPts val="0"/>
              </a:spcBef>
            </a:pPr>
            <a:r>
              <a:rPr lang="en-NZ" sz="800"/>
              <a:t>Source: D1. From your experience, is there access to adequate opportunities in New Zealand for training and developing skills as a [PCO]?</a:t>
            </a:r>
            <a:br>
              <a:rPr lang="en-NZ" sz="800"/>
            </a:br>
            <a:r>
              <a:rPr lang="en-NZ" sz="800"/>
              <a:t>Base: Total (n=603). </a:t>
            </a:r>
          </a:p>
        </p:txBody>
      </p:sp>
      <p:graphicFrame>
        <p:nvGraphicFramePr>
          <p:cNvPr id="9" name="Chart 8"/>
          <p:cNvGraphicFramePr/>
          <p:nvPr>
            <p:extLst>
              <p:ext uri="{D42A27DB-BD31-4B8C-83A1-F6EECF244321}">
                <p14:modId xmlns:p14="http://schemas.microsoft.com/office/powerpoint/2010/main" val="1262152634"/>
              </p:ext>
            </p:extLst>
          </p:nvPr>
        </p:nvGraphicFramePr>
        <p:xfrm>
          <a:off x="5367288" y="212602"/>
          <a:ext cx="6017171" cy="472607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8A6A06F-6C60-F075-DC97-154DFD02A712}"/>
              </a:ext>
            </a:extLst>
          </p:cNvPr>
          <p:cNvSpPr txBox="1"/>
          <p:nvPr/>
        </p:nvSpPr>
        <p:spPr>
          <a:xfrm>
            <a:off x="9718400" y="491348"/>
            <a:ext cx="2277025" cy="1169551"/>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48476"/>
                </a:solidFill>
                <a:effectLst/>
                <a:uLnTx/>
                <a:uFillTx/>
                <a:latin typeface="+mj-lt"/>
                <a:ea typeface="+mn-ea"/>
                <a:cs typeface="+mn-cs"/>
              </a:rPr>
              <a:t>Yes, </a:t>
            </a:r>
            <a:r>
              <a:rPr kumimoji="0" lang="en-US" sz="1400" b="0" i="0" u="none" strike="noStrike" kern="1200" cap="none" spc="0" normalizeH="0" baseline="0" noProof="0">
                <a:ln>
                  <a:noFill/>
                </a:ln>
                <a:solidFill>
                  <a:srgbClr val="000000"/>
                </a:solidFill>
                <a:effectLst/>
                <a:uLnTx/>
                <a:uFillTx/>
                <a:latin typeface="+mj-lt"/>
                <a:ea typeface="+mn-ea"/>
                <a:cs typeface="+mn-cs"/>
              </a:rPr>
              <a:t>there are adequate opportunities in New Zealand for training and developing skills</a:t>
            </a:r>
          </a:p>
        </p:txBody>
      </p:sp>
      <p:sp>
        <p:nvSpPr>
          <p:cNvPr id="17" name="TextBox 16">
            <a:extLst>
              <a:ext uri="{FF2B5EF4-FFF2-40B4-BE49-F238E27FC236}">
                <a16:creationId xmlns:a16="http://schemas.microsoft.com/office/drawing/2014/main" id="{3EEBCF36-AAB5-843D-ED82-CB9F0C1DD1B2}"/>
              </a:ext>
            </a:extLst>
          </p:cNvPr>
          <p:cNvSpPr txBox="1"/>
          <p:nvPr/>
        </p:nvSpPr>
        <p:spPr>
          <a:xfrm>
            <a:off x="4180235" y="4518541"/>
            <a:ext cx="2374105" cy="1169551"/>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46C6F"/>
                </a:solidFill>
                <a:effectLst/>
                <a:uLnTx/>
                <a:uFillTx/>
                <a:latin typeface="+mj-lt"/>
                <a:ea typeface="+mn-ea"/>
                <a:cs typeface="+mn-cs"/>
              </a:rPr>
              <a:t>No, </a:t>
            </a:r>
            <a:r>
              <a:rPr kumimoji="0" lang="en-US" sz="1400" b="0" i="0" u="none" strike="noStrike" kern="1200" cap="none" spc="0" normalizeH="0" baseline="0" noProof="0">
                <a:ln>
                  <a:noFill/>
                </a:ln>
                <a:solidFill>
                  <a:srgbClr val="000000"/>
                </a:solidFill>
                <a:effectLst/>
                <a:uLnTx/>
                <a:uFillTx/>
                <a:latin typeface="+mj-lt"/>
                <a:ea typeface="+mn-ea"/>
                <a:cs typeface="+mn-cs"/>
              </a:rPr>
              <a:t>there are not adequate opportunities in New Zealand for training and developing skills</a:t>
            </a:r>
          </a:p>
        </p:txBody>
      </p:sp>
      <p:sp>
        <p:nvSpPr>
          <p:cNvPr id="18" name="TextBox 17">
            <a:extLst>
              <a:ext uri="{FF2B5EF4-FFF2-40B4-BE49-F238E27FC236}">
                <a16:creationId xmlns:a16="http://schemas.microsoft.com/office/drawing/2014/main" id="{7BF3142A-896C-7217-2DAF-387706758ACD}"/>
              </a:ext>
            </a:extLst>
          </p:cNvPr>
          <p:cNvSpPr txBox="1"/>
          <p:nvPr/>
        </p:nvSpPr>
        <p:spPr>
          <a:xfrm>
            <a:off x="4927095" y="670320"/>
            <a:ext cx="1063257" cy="646331"/>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mj-lt"/>
                <a:ea typeface="+mn-ea"/>
                <a:cs typeface="+mn-cs"/>
              </a:rPr>
              <a:t>Not sure</a:t>
            </a:r>
          </a:p>
        </p:txBody>
      </p:sp>
      <p:sp>
        <p:nvSpPr>
          <p:cNvPr id="7" name="Slide Number Placeholder 6">
            <a:extLst>
              <a:ext uri="{FF2B5EF4-FFF2-40B4-BE49-F238E27FC236}">
                <a16:creationId xmlns:a16="http://schemas.microsoft.com/office/drawing/2014/main" id="{4F187C22-DF4B-84BF-85A7-3EBBC7F24068}"/>
              </a:ext>
            </a:extLst>
          </p:cNvPr>
          <p:cNvSpPr>
            <a:spLocks noGrp="1"/>
          </p:cNvSpPr>
          <p:nvPr>
            <p:ph type="sldNum" sz="quarter" idx="10"/>
          </p:nvPr>
        </p:nvSpPr>
        <p:spPr/>
        <p:txBody>
          <a:bodyPr/>
          <a:lstStyle/>
          <a:p>
            <a:fld id="{4034BEE3-566C-4068-A777-C3A4762E861B}" type="slidenum">
              <a:rPr lang="en-GB" smtClean="0"/>
              <a:pPr/>
              <a:t>47</a:t>
            </a:fld>
            <a:endParaRPr lang="en-GB"/>
          </a:p>
        </p:txBody>
      </p:sp>
    </p:spTree>
    <p:extLst>
      <p:ext uri="{BB962C8B-B14F-4D97-AF65-F5344CB8AC3E}">
        <p14:creationId xmlns:p14="http://schemas.microsoft.com/office/powerpoint/2010/main" val="184375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2F33E3-0F15-E203-989B-852FEE99A02B}"/>
              </a:ext>
            </a:extLst>
          </p:cNvPr>
          <p:cNvSpPr/>
          <p:nvPr/>
        </p:nvSpPr>
        <p:spPr>
          <a:xfrm>
            <a:off x="359999" y="875599"/>
            <a:ext cx="11466876" cy="558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Suggestions for training and development opportunities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a:xfrm>
            <a:off x="457199" y="910800"/>
            <a:ext cx="11206717" cy="396000"/>
          </a:xfrm>
        </p:spPr>
        <p:txBody>
          <a:bodyPr/>
          <a:lstStyle/>
          <a:p>
            <a:r>
              <a:rPr lang="en-NZ"/>
              <a:t>The most common suggestion for training and development opportunities are more mentoring, workshops and higher education. Financial support and dedicated courses are also among the most frequently mentioned suggestions.</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635699" y="6273800"/>
            <a:ext cx="4972050" cy="211138"/>
          </a:xfrm>
        </p:spPr>
        <p:txBody>
          <a:bodyPr/>
          <a:lstStyle/>
          <a:p>
            <a:pPr>
              <a:spcBef>
                <a:spcPts val="0"/>
              </a:spcBef>
            </a:pPr>
            <a:r>
              <a:rPr lang="en-NZ" sz="800" dirty="0"/>
              <a:t>NOTE: Themes mentioned by 3% or less not shown</a:t>
            </a:r>
          </a:p>
          <a:p>
            <a:pPr>
              <a:spcBef>
                <a:spcPts val="0"/>
              </a:spcBef>
            </a:pPr>
            <a:r>
              <a:rPr lang="en-NZ" sz="800" dirty="0"/>
              <a:t>Source: D2. What types of training and development opportunities would you like to see for people working as a [principal creative population]?</a:t>
            </a:r>
            <a:br>
              <a:rPr lang="en-NZ" sz="800" dirty="0"/>
            </a:br>
            <a:r>
              <a:rPr lang="en-NZ" sz="800" dirty="0"/>
              <a:t>Base: All that think there are inadequate training and development opportunities in New Zealand (n=294) </a:t>
            </a:r>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1358245618"/>
              </p:ext>
            </p:extLst>
          </p:nvPr>
        </p:nvGraphicFramePr>
        <p:xfrm>
          <a:off x="-180753" y="1501967"/>
          <a:ext cx="8848333" cy="4376792"/>
        </p:xfrm>
        <a:graphic>
          <a:graphicData uri="http://schemas.openxmlformats.org/drawingml/2006/chart">
            <c:chart xmlns:c="http://schemas.openxmlformats.org/drawingml/2006/chart" xmlns:r="http://schemas.openxmlformats.org/officeDocument/2006/relationships" r:id="rId3"/>
          </a:graphicData>
        </a:graphic>
      </p:graphicFrame>
      <p:sp>
        <p:nvSpPr>
          <p:cNvPr id="50" name="Rectangle 49">
            <a:extLst>
              <a:ext uri="{FF2B5EF4-FFF2-40B4-BE49-F238E27FC236}">
                <a16:creationId xmlns:a16="http://schemas.microsoft.com/office/drawing/2014/main" id="{065751C5-1B02-4263-A70F-BDCD3F4108B5}"/>
              </a:ext>
            </a:extLst>
          </p:cNvPr>
          <p:cNvSpPr/>
          <p:nvPr/>
        </p:nvSpPr>
        <p:spPr>
          <a:xfrm>
            <a:off x="7512915" y="1879726"/>
            <a:ext cx="4016068" cy="4022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ctr" anchorCtr="0" forceAA="0" compatLnSpc="1">
            <a:prstTxWarp prst="textNoShape">
              <a:avLst/>
            </a:prstTxWarp>
            <a:noAutofit/>
          </a:bodyPr>
          <a:lstStyle/>
          <a:p>
            <a:pPr marL="324000"/>
            <a:endParaRPr lang="en-NZ" sz="1400" i="1" dirty="0">
              <a:solidFill>
                <a:schemeClr val="tx1"/>
              </a:solidFill>
            </a:endParaRPr>
          </a:p>
          <a:p>
            <a:pPr marL="324000"/>
            <a:r>
              <a:rPr lang="en-NZ" sz="1400" i="1" dirty="0">
                <a:solidFill>
                  <a:schemeClr val="tx1"/>
                </a:solidFill>
              </a:rPr>
              <a:t>“I would like to see funding options for full-time artists and more spaces to exhibit work and more international opportunities for full-time artists.”</a:t>
            </a:r>
          </a:p>
          <a:p>
            <a:pPr marL="324000"/>
            <a:endParaRPr lang="en-NZ" sz="1400" i="1" dirty="0">
              <a:solidFill>
                <a:schemeClr val="tx1"/>
              </a:solidFill>
            </a:endParaRPr>
          </a:p>
          <a:p>
            <a:pPr marL="324000"/>
            <a:r>
              <a:rPr lang="en-NZ" sz="1400" i="1" dirty="0">
                <a:solidFill>
                  <a:schemeClr val="tx1"/>
                </a:solidFill>
              </a:rPr>
              <a:t>“We are wanting to establish a mentoring system for Pasifika storytellers.”</a:t>
            </a:r>
          </a:p>
          <a:p>
            <a:pPr marL="324000"/>
            <a:endParaRPr lang="en-NZ" sz="1400" i="1" dirty="0">
              <a:solidFill>
                <a:schemeClr val="tx1"/>
              </a:solidFill>
            </a:endParaRPr>
          </a:p>
          <a:p>
            <a:pPr marL="324000"/>
            <a:r>
              <a:rPr lang="en-NZ" sz="1400" i="1" dirty="0">
                <a:solidFill>
                  <a:schemeClr val="tx1"/>
                </a:solidFill>
              </a:rPr>
              <a:t>“Overseas writers and show runners invited to do workshops here and / or mentor directly into projects.”</a:t>
            </a:r>
          </a:p>
          <a:p>
            <a:pPr marL="324000"/>
            <a:endParaRPr lang="en-NZ" sz="1400" i="1" dirty="0">
              <a:solidFill>
                <a:schemeClr val="tx1"/>
              </a:solidFill>
            </a:endParaRPr>
          </a:p>
          <a:p>
            <a:pPr marL="324000"/>
            <a:r>
              <a:rPr lang="en-NZ" sz="1400" i="1" dirty="0">
                <a:solidFill>
                  <a:schemeClr val="tx1"/>
                </a:solidFill>
              </a:rPr>
              <a:t>“A tertiary provider or other options that give some kind of recognised qualification. More companies providing a private course in professional development.”</a:t>
            </a:r>
          </a:p>
          <a:p>
            <a:pPr marL="324000"/>
            <a:endParaRPr lang="en-NZ" sz="1400" i="1" dirty="0">
              <a:solidFill>
                <a:schemeClr val="tx1"/>
              </a:solidFill>
            </a:endParaRPr>
          </a:p>
        </p:txBody>
      </p:sp>
      <p:sp>
        <p:nvSpPr>
          <p:cNvPr id="16" name="Rectangle 15">
            <a:extLst>
              <a:ext uri="{FF2B5EF4-FFF2-40B4-BE49-F238E27FC236}">
                <a16:creationId xmlns:a16="http://schemas.microsoft.com/office/drawing/2014/main" id="{61EE326B-B37E-39EF-3740-9BAECDE8A2EA}"/>
              </a:ext>
            </a:extLst>
          </p:cNvPr>
          <p:cNvSpPr/>
          <p:nvPr/>
        </p:nvSpPr>
        <p:spPr>
          <a:xfrm>
            <a:off x="7693067" y="1794649"/>
            <a:ext cx="4063504" cy="4022425"/>
          </a:xfrm>
          <a:prstGeom prst="rect">
            <a:avLst/>
          </a:prstGeom>
          <a:noFill/>
          <a:ln>
            <a:solidFill>
              <a:srgbClr val="C46C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ctr" anchorCtr="0" forceAA="0" compatLnSpc="1">
            <a:prstTxWarp prst="textNoShape">
              <a:avLst/>
            </a:prstTxWarp>
            <a:noAutofit/>
          </a:bodyPr>
          <a:lstStyle/>
          <a:p>
            <a:pPr marL="324000"/>
            <a:endParaRPr lang="en-NZ" sz="1200" i="1">
              <a:solidFill>
                <a:srgbClr val="000000"/>
              </a:solidFill>
            </a:endParaRPr>
          </a:p>
        </p:txBody>
      </p:sp>
      <p:sp>
        <p:nvSpPr>
          <p:cNvPr id="17" name="Oval 16">
            <a:extLst>
              <a:ext uri="{FF2B5EF4-FFF2-40B4-BE49-F238E27FC236}">
                <a16:creationId xmlns:a16="http://schemas.microsoft.com/office/drawing/2014/main" id="{A4793353-8A6B-E3C4-6A92-C534F57C31A3}"/>
              </a:ext>
            </a:extLst>
          </p:cNvPr>
          <p:cNvSpPr/>
          <p:nvPr/>
        </p:nvSpPr>
        <p:spPr>
          <a:xfrm>
            <a:off x="9520949" y="1537674"/>
            <a:ext cx="544531" cy="544531"/>
          </a:xfrm>
          <a:prstGeom prst="ellipse">
            <a:avLst/>
          </a:prstGeom>
          <a:solidFill>
            <a:schemeClr val="bg1"/>
          </a:solidFill>
          <a:ln>
            <a:solidFill>
              <a:srgbClr val="C46C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8" name="Freeform 84">
            <a:extLst>
              <a:ext uri="{FF2B5EF4-FFF2-40B4-BE49-F238E27FC236}">
                <a16:creationId xmlns:a16="http://schemas.microsoft.com/office/drawing/2014/main" id="{031E172A-EC52-3551-E3D5-4185C999B6C7}"/>
              </a:ext>
            </a:extLst>
          </p:cNvPr>
          <p:cNvSpPr>
            <a:spLocks noEditPoints="1"/>
          </p:cNvSpPr>
          <p:nvPr/>
        </p:nvSpPr>
        <p:spPr bwMode="auto">
          <a:xfrm>
            <a:off x="9637801" y="1662410"/>
            <a:ext cx="294118" cy="28075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C46C6F"/>
          </a:solidFill>
          <a:ln>
            <a:noFill/>
          </a:ln>
        </p:spPr>
        <p:txBody>
          <a:bodyPr vert="horz" wrap="square" lIns="91440" tIns="45720" rIns="91440" bIns="45720" numCol="1" anchor="t" anchorCtr="0" compatLnSpc="1">
            <a:prstTxWarp prst="textNoShape">
              <a:avLst/>
            </a:prstTxWarp>
          </a:bodyPr>
          <a:lstStyle/>
          <a:p>
            <a:endParaRPr lang="en-NZ"/>
          </a:p>
        </p:txBody>
      </p:sp>
      <p:sp>
        <p:nvSpPr>
          <p:cNvPr id="5" name="Slide Number Placeholder 4">
            <a:extLst>
              <a:ext uri="{FF2B5EF4-FFF2-40B4-BE49-F238E27FC236}">
                <a16:creationId xmlns:a16="http://schemas.microsoft.com/office/drawing/2014/main" id="{C6BE1B9C-7F3E-D61A-EF12-5E2D59E3F924}"/>
              </a:ext>
            </a:extLst>
          </p:cNvPr>
          <p:cNvSpPr>
            <a:spLocks noGrp="1"/>
          </p:cNvSpPr>
          <p:nvPr>
            <p:ph type="sldNum" sz="quarter" idx="10"/>
          </p:nvPr>
        </p:nvSpPr>
        <p:spPr/>
        <p:txBody>
          <a:bodyPr/>
          <a:lstStyle/>
          <a:p>
            <a:fld id="{4034BEE3-566C-4068-A777-C3A4762E861B}" type="slidenum">
              <a:rPr lang="en-GB" smtClean="0"/>
              <a:pPr/>
              <a:t>48</a:t>
            </a:fld>
            <a:endParaRPr lang="en-GB"/>
          </a:p>
        </p:txBody>
      </p:sp>
    </p:spTree>
    <p:extLst>
      <p:ext uri="{BB962C8B-B14F-4D97-AF65-F5344CB8AC3E}">
        <p14:creationId xmlns:p14="http://schemas.microsoft.com/office/powerpoint/2010/main" val="381153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8D2F17-5F65-DCC5-794B-81632098AC21}"/>
              </a:ext>
            </a:extLst>
          </p:cNvPr>
          <p:cNvSpPr/>
          <p:nvPr/>
        </p:nvSpPr>
        <p:spPr bwMode="ltGray">
          <a:xfrm>
            <a:off x="359999" y="849044"/>
            <a:ext cx="11466512" cy="64520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Barriers to taking advantage of training and career development opportunities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a:t>The most common reasons for not taking advantage of training and career development opportunities are lack of time due to other commitments, their cost, and the opportunity not being available in New Zealand. Eleven percent of creative professionals feel they have had no barriers to taking advantage of the development opportunities around them.</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454503" y="6362218"/>
            <a:ext cx="4579938" cy="252413"/>
          </a:xfrm>
        </p:spPr>
        <p:txBody>
          <a:bodyPr/>
          <a:lstStyle/>
          <a:p>
            <a:r>
              <a:rPr lang="en-NZ" sz="800"/>
              <a:t>Source: D4. What, if anything, has prevented you from taking advantage of the training and development opportunities to develop your career as a [principal creative occupation]?</a:t>
            </a:r>
            <a:br>
              <a:rPr lang="en-NZ" sz="800"/>
            </a:br>
            <a:r>
              <a:rPr lang="en-NZ" sz="800"/>
              <a:t>Base: Total (n=603)</a:t>
            </a:r>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989363529"/>
              </p:ext>
            </p:extLst>
          </p:nvPr>
        </p:nvGraphicFramePr>
        <p:xfrm>
          <a:off x="305896" y="1589941"/>
          <a:ext cx="11672280" cy="4376792"/>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id="{C1261CF6-4291-48DF-9153-2050F970F4FA}"/>
              </a:ext>
            </a:extLst>
          </p:cNvPr>
          <p:cNvSpPr/>
          <p:nvPr/>
        </p:nvSpPr>
        <p:spPr>
          <a:xfrm>
            <a:off x="819096" y="1700289"/>
            <a:ext cx="10668000" cy="827714"/>
          </a:xfrm>
          <a:prstGeom prst="rect">
            <a:avLst/>
          </a:prstGeom>
          <a:noFill/>
          <a:ln w="1905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5" name="Slide Number Placeholder 4">
            <a:extLst>
              <a:ext uri="{FF2B5EF4-FFF2-40B4-BE49-F238E27FC236}">
                <a16:creationId xmlns:a16="http://schemas.microsoft.com/office/drawing/2014/main" id="{32AB55F5-A21C-B7BB-D707-F95D3E37AE30}"/>
              </a:ext>
            </a:extLst>
          </p:cNvPr>
          <p:cNvSpPr>
            <a:spLocks noGrp="1"/>
          </p:cNvSpPr>
          <p:nvPr>
            <p:ph type="sldNum" sz="quarter" idx="10"/>
          </p:nvPr>
        </p:nvSpPr>
        <p:spPr/>
        <p:txBody>
          <a:bodyPr/>
          <a:lstStyle/>
          <a:p>
            <a:fld id="{4034BEE3-566C-4068-A777-C3A4762E861B}" type="slidenum">
              <a:rPr lang="en-GB" smtClean="0"/>
              <a:pPr/>
              <a:t>49</a:t>
            </a:fld>
            <a:endParaRPr lang="en-GB"/>
          </a:p>
        </p:txBody>
      </p:sp>
    </p:spTree>
    <p:extLst>
      <p:ext uri="{BB962C8B-B14F-4D97-AF65-F5344CB8AC3E}">
        <p14:creationId xmlns:p14="http://schemas.microsoft.com/office/powerpoint/2010/main" val="130784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B511BF-5230-450C-8BEE-F750B3EF1F67}"/>
              </a:ext>
            </a:extLst>
          </p:cNvPr>
          <p:cNvSpPr>
            <a:spLocks noGrp="1"/>
          </p:cNvSpPr>
          <p:nvPr>
            <p:ph type="title"/>
          </p:nvPr>
        </p:nvSpPr>
        <p:spPr/>
        <p:txBody>
          <a:bodyPr/>
          <a:lstStyle/>
          <a:p>
            <a:r>
              <a:rPr lang="en-NZ"/>
              <a:t>Methodology</a:t>
            </a:r>
          </a:p>
        </p:txBody>
      </p:sp>
      <p:sp>
        <p:nvSpPr>
          <p:cNvPr id="8" name="Rectangle 7">
            <a:extLst>
              <a:ext uri="{FF2B5EF4-FFF2-40B4-BE49-F238E27FC236}">
                <a16:creationId xmlns:a16="http://schemas.microsoft.com/office/drawing/2014/main" id="{24B5D1E1-A75A-4A1C-8665-29D3E3CBF3FE}"/>
              </a:ext>
            </a:extLst>
          </p:cNvPr>
          <p:cNvSpPr/>
          <p:nvPr/>
        </p:nvSpPr>
        <p:spPr>
          <a:xfrm>
            <a:off x="295783" y="1180614"/>
            <a:ext cx="11531091" cy="1277852"/>
          </a:xfrm>
          <a:prstGeom prst="rect">
            <a:avLst/>
          </a:prstGeom>
          <a:solidFill>
            <a:srgbClr val="1631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2" name="Rectangle 11">
            <a:extLst>
              <a:ext uri="{FF2B5EF4-FFF2-40B4-BE49-F238E27FC236}">
                <a16:creationId xmlns:a16="http://schemas.microsoft.com/office/drawing/2014/main" id="{9063FB16-1602-4879-961B-DB1A08C4CAD4}"/>
              </a:ext>
            </a:extLst>
          </p:cNvPr>
          <p:cNvSpPr/>
          <p:nvPr/>
        </p:nvSpPr>
        <p:spPr>
          <a:xfrm>
            <a:off x="2021820" y="1296320"/>
            <a:ext cx="2287776" cy="1046440"/>
          </a:xfrm>
          <a:prstGeom prst="rect">
            <a:avLst/>
          </a:prstGeom>
        </p:spPr>
        <p:txBody>
          <a:bodyPr wrap="square">
            <a:spAutoFit/>
          </a:bodyPr>
          <a:lstStyle/>
          <a:p>
            <a:pPr lvl="0">
              <a:spcAft>
                <a:spcPts val="600"/>
              </a:spcAft>
            </a:pPr>
            <a:r>
              <a:rPr lang="en-NZ" b="1">
                <a:solidFill>
                  <a:schemeClr val="bg1"/>
                </a:solidFill>
              </a:rPr>
              <a:t>Online surveys were completed</a:t>
            </a:r>
          </a:p>
          <a:p>
            <a:pPr lvl="0">
              <a:spcAft>
                <a:spcPts val="600"/>
              </a:spcAft>
            </a:pPr>
            <a:r>
              <a:rPr lang="en-NZ" sz="1050">
                <a:solidFill>
                  <a:schemeClr val="bg1"/>
                </a:solidFill>
              </a:rPr>
              <a:t>(this has a maximum margin of error of +/-4.0 percentage points)</a:t>
            </a:r>
          </a:p>
        </p:txBody>
      </p:sp>
      <p:sp>
        <p:nvSpPr>
          <p:cNvPr id="18" name="Rectangle 17">
            <a:extLst>
              <a:ext uri="{FF2B5EF4-FFF2-40B4-BE49-F238E27FC236}">
                <a16:creationId xmlns:a16="http://schemas.microsoft.com/office/drawing/2014/main" id="{AC3FB6D3-32D3-4B11-B02B-D06922F91012}"/>
              </a:ext>
            </a:extLst>
          </p:cNvPr>
          <p:cNvSpPr/>
          <p:nvPr/>
        </p:nvSpPr>
        <p:spPr>
          <a:xfrm>
            <a:off x="487143" y="1311709"/>
            <a:ext cx="1468672" cy="1015663"/>
          </a:xfrm>
          <a:prstGeom prst="rect">
            <a:avLst/>
          </a:prstGeom>
        </p:spPr>
        <p:txBody>
          <a:bodyPr wrap="none">
            <a:spAutoFit/>
          </a:bodyPr>
          <a:lstStyle/>
          <a:p>
            <a:pPr lvl="0">
              <a:spcBef>
                <a:spcPts val="1200"/>
              </a:spcBef>
            </a:pPr>
            <a:r>
              <a:rPr lang="en-NZ" sz="6000" b="1">
                <a:solidFill>
                  <a:srgbClr val="C46C6F"/>
                </a:solidFill>
              </a:rPr>
              <a:t>603</a:t>
            </a:r>
          </a:p>
        </p:txBody>
      </p:sp>
      <p:sp>
        <p:nvSpPr>
          <p:cNvPr id="19" name="Rectangle 18">
            <a:extLst>
              <a:ext uri="{FF2B5EF4-FFF2-40B4-BE49-F238E27FC236}">
                <a16:creationId xmlns:a16="http://schemas.microsoft.com/office/drawing/2014/main" id="{AF883720-7C9C-4B20-B983-AC5D02A4B554}"/>
              </a:ext>
            </a:extLst>
          </p:cNvPr>
          <p:cNvSpPr/>
          <p:nvPr/>
        </p:nvSpPr>
        <p:spPr>
          <a:xfrm>
            <a:off x="6156288" y="1527153"/>
            <a:ext cx="4598798" cy="584775"/>
          </a:xfrm>
          <a:prstGeom prst="rect">
            <a:avLst/>
          </a:prstGeom>
        </p:spPr>
        <p:txBody>
          <a:bodyPr wrap="square">
            <a:spAutoFit/>
          </a:bodyPr>
          <a:lstStyle/>
          <a:p>
            <a:pPr lvl="0"/>
            <a:r>
              <a:rPr lang="en-NZ" sz="1400">
                <a:solidFill>
                  <a:schemeClr val="bg1"/>
                </a:solidFill>
              </a:rPr>
              <a:t>Fieldwork dates </a:t>
            </a:r>
          </a:p>
          <a:p>
            <a:pPr lvl="0"/>
            <a:r>
              <a:rPr lang="en-NZ" b="1">
                <a:solidFill>
                  <a:schemeClr val="bg1"/>
                </a:solidFill>
              </a:rPr>
              <a:t>15 September – 10 October 2022</a:t>
            </a:r>
          </a:p>
        </p:txBody>
      </p:sp>
      <p:sp>
        <p:nvSpPr>
          <p:cNvPr id="21" name="Rectangle 20">
            <a:extLst>
              <a:ext uri="{FF2B5EF4-FFF2-40B4-BE49-F238E27FC236}">
                <a16:creationId xmlns:a16="http://schemas.microsoft.com/office/drawing/2014/main" id="{354F42FC-B600-44DB-A46F-A63160C26A5C}"/>
              </a:ext>
            </a:extLst>
          </p:cNvPr>
          <p:cNvSpPr/>
          <p:nvPr/>
        </p:nvSpPr>
        <p:spPr>
          <a:xfrm>
            <a:off x="265941" y="3061573"/>
            <a:ext cx="2307137" cy="2346796"/>
          </a:xfrm>
          <a:prstGeom prst="rect">
            <a:avLst/>
          </a:prstGeom>
        </p:spPr>
        <p:txBody>
          <a:bodyPr wrap="square">
            <a:spAutoFit/>
          </a:bodyPr>
          <a:lstStyle/>
          <a:p>
            <a:pPr>
              <a:spcBef>
                <a:spcPts val="600"/>
              </a:spcBef>
            </a:pPr>
            <a:r>
              <a:rPr lang="en-NZ" sz="1050" dirty="0">
                <a:solidFill>
                  <a:srgbClr val="000000"/>
                </a:solidFill>
              </a:rPr>
              <a:t>The research was conducted online. Participants either received an open link, or were sent an unique link to the survey via email. </a:t>
            </a:r>
          </a:p>
          <a:p>
            <a:pPr>
              <a:spcBef>
                <a:spcPts val="600"/>
              </a:spcBef>
            </a:pPr>
            <a:r>
              <a:rPr lang="en-NZ" sz="1050" dirty="0">
                <a:solidFill>
                  <a:srgbClr val="000000"/>
                </a:solidFill>
              </a:rPr>
              <a:t>The email survey invitation was available in New Zealand Sign Language (NZSL) video, Plain Language, Large Format, Easy Read and Braille formats.  People were given the option of doing the survey over the phone or on a video call with a NZSL interpreter.</a:t>
            </a:r>
          </a:p>
          <a:p>
            <a:pPr>
              <a:spcBef>
                <a:spcPts val="600"/>
              </a:spcBef>
            </a:pPr>
            <a:endParaRPr lang="en-NZ" sz="1050" dirty="0">
              <a:solidFill>
                <a:srgbClr val="000000"/>
              </a:solidFill>
            </a:endParaRPr>
          </a:p>
        </p:txBody>
      </p:sp>
      <p:grpSp>
        <p:nvGrpSpPr>
          <p:cNvPr id="24" name="Group 4">
            <a:extLst>
              <a:ext uri="{FF2B5EF4-FFF2-40B4-BE49-F238E27FC236}">
                <a16:creationId xmlns:a16="http://schemas.microsoft.com/office/drawing/2014/main" id="{AA732A8F-FE0F-48D8-A41C-65AF9CE3D537}"/>
              </a:ext>
            </a:extLst>
          </p:cNvPr>
          <p:cNvGrpSpPr>
            <a:grpSpLocks noChangeAspect="1"/>
          </p:cNvGrpSpPr>
          <p:nvPr/>
        </p:nvGrpSpPr>
        <p:grpSpPr bwMode="auto">
          <a:xfrm>
            <a:off x="4384460" y="1514474"/>
            <a:ext cx="776858" cy="610133"/>
            <a:chOff x="2971" y="1476"/>
            <a:chExt cx="1738" cy="1365"/>
          </a:xfrm>
          <a:solidFill>
            <a:srgbClr val="3B98B7"/>
          </a:solidFill>
        </p:grpSpPr>
        <p:sp>
          <p:nvSpPr>
            <p:cNvPr id="26" name="Freeform 5">
              <a:extLst>
                <a:ext uri="{FF2B5EF4-FFF2-40B4-BE49-F238E27FC236}">
                  <a16:creationId xmlns:a16="http://schemas.microsoft.com/office/drawing/2014/main" id="{74579181-5D0D-4AED-B46D-6FEE126AD971}"/>
                </a:ext>
              </a:extLst>
            </p:cNvPr>
            <p:cNvSpPr>
              <a:spLocks/>
            </p:cNvSpPr>
            <p:nvPr/>
          </p:nvSpPr>
          <p:spPr bwMode="auto">
            <a:xfrm>
              <a:off x="3375" y="2045"/>
              <a:ext cx="557" cy="214"/>
            </a:xfrm>
            <a:custGeom>
              <a:avLst/>
              <a:gdLst>
                <a:gd name="T0" fmla="*/ 36 w 208"/>
                <a:gd name="T1" fmla="*/ 15 h 80"/>
                <a:gd name="T2" fmla="*/ 7 w 208"/>
                <a:gd name="T3" fmla="*/ 40 h 80"/>
                <a:gd name="T4" fmla="*/ 1 w 208"/>
                <a:gd name="T5" fmla="*/ 75 h 80"/>
                <a:gd name="T6" fmla="*/ 3 w 208"/>
                <a:gd name="T7" fmla="*/ 80 h 80"/>
                <a:gd name="T8" fmla="*/ 5 w 208"/>
                <a:gd name="T9" fmla="*/ 80 h 80"/>
                <a:gd name="T10" fmla="*/ 204 w 208"/>
                <a:gd name="T11" fmla="*/ 80 h 80"/>
                <a:gd name="T12" fmla="*/ 206 w 208"/>
                <a:gd name="T13" fmla="*/ 80 h 80"/>
                <a:gd name="T14" fmla="*/ 208 w 208"/>
                <a:gd name="T15" fmla="*/ 75 h 80"/>
                <a:gd name="T16" fmla="*/ 201 w 208"/>
                <a:gd name="T17" fmla="*/ 40 h 80"/>
                <a:gd name="T18" fmla="*/ 173 w 208"/>
                <a:gd name="T19" fmla="*/ 15 h 80"/>
                <a:gd name="T20" fmla="*/ 168 w 208"/>
                <a:gd name="T21" fmla="*/ 12 h 80"/>
                <a:gd name="T22" fmla="*/ 136 w 208"/>
                <a:gd name="T23" fmla="*/ 0 h 80"/>
                <a:gd name="T24" fmla="*/ 104 w 208"/>
                <a:gd name="T25" fmla="*/ 20 h 80"/>
                <a:gd name="T26" fmla="*/ 73 w 208"/>
                <a:gd name="T27" fmla="*/ 0 h 80"/>
                <a:gd name="T28" fmla="*/ 40 w 208"/>
                <a:gd name="T29" fmla="*/ 12 h 80"/>
                <a:gd name="T30" fmla="*/ 36 w 208"/>
                <a:gd name="T31"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80">
                  <a:moveTo>
                    <a:pt x="36" y="15"/>
                  </a:moveTo>
                  <a:cubicBezTo>
                    <a:pt x="23" y="20"/>
                    <a:pt x="12" y="26"/>
                    <a:pt x="7" y="40"/>
                  </a:cubicBezTo>
                  <a:cubicBezTo>
                    <a:pt x="6" y="43"/>
                    <a:pt x="3" y="65"/>
                    <a:pt x="1" y="75"/>
                  </a:cubicBezTo>
                  <a:cubicBezTo>
                    <a:pt x="0" y="77"/>
                    <a:pt x="1" y="79"/>
                    <a:pt x="3" y="80"/>
                  </a:cubicBezTo>
                  <a:cubicBezTo>
                    <a:pt x="3" y="80"/>
                    <a:pt x="4" y="80"/>
                    <a:pt x="5" y="80"/>
                  </a:cubicBezTo>
                  <a:cubicBezTo>
                    <a:pt x="204" y="80"/>
                    <a:pt x="204" y="80"/>
                    <a:pt x="204" y="80"/>
                  </a:cubicBezTo>
                  <a:cubicBezTo>
                    <a:pt x="205" y="80"/>
                    <a:pt x="205" y="80"/>
                    <a:pt x="206" y="80"/>
                  </a:cubicBezTo>
                  <a:cubicBezTo>
                    <a:pt x="207" y="79"/>
                    <a:pt x="208" y="77"/>
                    <a:pt x="208" y="75"/>
                  </a:cubicBezTo>
                  <a:cubicBezTo>
                    <a:pt x="206" y="65"/>
                    <a:pt x="202" y="43"/>
                    <a:pt x="201" y="40"/>
                  </a:cubicBezTo>
                  <a:cubicBezTo>
                    <a:pt x="196" y="26"/>
                    <a:pt x="185" y="20"/>
                    <a:pt x="173" y="15"/>
                  </a:cubicBezTo>
                  <a:cubicBezTo>
                    <a:pt x="171" y="14"/>
                    <a:pt x="170" y="14"/>
                    <a:pt x="168" y="12"/>
                  </a:cubicBezTo>
                  <a:cubicBezTo>
                    <a:pt x="157" y="8"/>
                    <a:pt x="146" y="4"/>
                    <a:pt x="136" y="0"/>
                  </a:cubicBezTo>
                  <a:cubicBezTo>
                    <a:pt x="130" y="12"/>
                    <a:pt x="119" y="20"/>
                    <a:pt x="104" y="20"/>
                  </a:cubicBezTo>
                  <a:cubicBezTo>
                    <a:pt x="90" y="20"/>
                    <a:pt x="78" y="12"/>
                    <a:pt x="73" y="0"/>
                  </a:cubicBezTo>
                  <a:cubicBezTo>
                    <a:pt x="62" y="4"/>
                    <a:pt x="51" y="8"/>
                    <a:pt x="40" y="12"/>
                  </a:cubicBezTo>
                  <a:cubicBezTo>
                    <a:pt x="39" y="13"/>
                    <a:pt x="37" y="14"/>
                    <a:pt x="3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 name="Freeform 6">
              <a:extLst>
                <a:ext uri="{FF2B5EF4-FFF2-40B4-BE49-F238E27FC236}">
                  <a16:creationId xmlns:a16="http://schemas.microsoft.com/office/drawing/2014/main" id="{5C8A711A-A7B7-4061-8248-11129D3F22F8}"/>
                </a:ext>
              </a:extLst>
            </p:cNvPr>
            <p:cNvSpPr>
              <a:spLocks/>
            </p:cNvSpPr>
            <p:nvPr/>
          </p:nvSpPr>
          <p:spPr bwMode="auto">
            <a:xfrm>
              <a:off x="3522" y="1712"/>
              <a:ext cx="263" cy="301"/>
            </a:xfrm>
            <a:custGeom>
              <a:avLst/>
              <a:gdLst>
                <a:gd name="T0" fmla="*/ 49 w 98"/>
                <a:gd name="T1" fmla="*/ 112 h 112"/>
                <a:gd name="T2" fmla="*/ 89 w 98"/>
                <a:gd name="T3" fmla="*/ 80 h 112"/>
                <a:gd name="T4" fmla="*/ 94 w 98"/>
                <a:gd name="T5" fmla="*/ 48 h 112"/>
                <a:gd name="T6" fmla="*/ 53 w 98"/>
                <a:gd name="T7" fmla="*/ 0 h 112"/>
                <a:gd name="T8" fmla="*/ 49 w 98"/>
                <a:gd name="T9" fmla="*/ 0 h 112"/>
                <a:gd name="T10" fmla="*/ 45 w 98"/>
                <a:gd name="T11" fmla="*/ 0 h 112"/>
                <a:gd name="T12" fmla="*/ 4 w 98"/>
                <a:gd name="T13" fmla="*/ 48 h 112"/>
                <a:gd name="T14" fmla="*/ 10 w 98"/>
                <a:gd name="T15" fmla="*/ 80 h 112"/>
                <a:gd name="T16" fmla="*/ 49 w 98"/>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12">
                  <a:moveTo>
                    <a:pt x="49" y="112"/>
                  </a:moveTo>
                  <a:cubicBezTo>
                    <a:pt x="68" y="112"/>
                    <a:pt x="85" y="99"/>
                    <a:pt x="89" y="80"/>
                  </a:cubicBezTo>
                  <a:cubicBezTo>
                    <a:pt x="94" y="48"/>
                    <a:pt x="94" y="48"/>
                    <a:pt x="94" y="48"/>
                  </a:cubicBezTo>
                  <a:cubicBezTo>
                    <a:pt x="98" y="23"/>
                    <a:pt x="78" y="0"/>
                    <a:pt x="53" y="0"/>
                  </a:cubicBezTo>
                  <a:cubicBezTo>
                    <a:pt x="49" y="0"/>
                    <a:pt x="49" y="0"/>
                    <a:pt x="49" y="0"/>
                  </a:cubicBezTo>
                  <a:cubicBezTo>
                    <a:pt x="45" y="0"/>
                    <a:pt x="45" y="0"/>
                    <a:pt x="45" y="0"/>
                  </a:cubicBezTo>
                  <a:cubicBezTo>
                    <a:pt x="20" y="0"/>
                    <a:pt x="0" y="23"/>
                    <a:pt x="4" y="48"/>
                  </a:cubicBezTo>
                  <a:cubicBezTo>
                    <a:pt x="10" y="80"/>
                    <a:pt x="10" y="80"/>
                    <a:pt x="10" y="80"/>
                  </a:cubicBezTo>
                  <a:cubicBezTo>
                    <a:pt x="14" y="99"/>
                    <a:pt x="30" y="112"/>
                    <a:pt x="4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 name="Freeform 7">
              <a:extLst>
                <a:ext uri="{FF2B5EF4-FFF2-40B4-BE49-F238E27FC236}">
                  <a16:creationId xmlns:a16="http://schemas.microsoft.com/office/drawing/2014/main" id="{0911FFEF-AA2D-4143-9D7B-C290E7BF5212}"/>
                </a:ext>
              </a:extLst>
            </p:cNvPr>
            <p:cNvSpPr>
              <a:spLocks/>
            </p:cNvSpPr>
            <p:nvPr/>
          </p:nvSpPr>
          <p:spPr bwMode="auto">
            <a:xfrm>
              <a:off x="3825" y="1841"/>
              <a:ext cx="884" cy="1000"/>
            </a:xfrm>
            <a:custGeom>
              <a:avLst/>
              <a:gdLst>
                <a:gd name="T0" fmla="*/ 323 w 330"/>
                <a:gd name="T1" fmla="*/ 288 h 373"/>
                <a:gd name="T2" fmla="*/ 305 w 330"/>
                <a:gd name="T3" fmla="*/ 264 h 373"/>
                <a:gd name="T4" fmla="*/ 204 w 330"/>
                <a:gd name="T5" fmla="*/ 225 h 373"/>
                <a:gd name="T6" fmla="*/ 204 w 330"/>
                <a:gd name="T7" fmla="*/ 202 h 373"/>
                <a:gd name="T8" fmla="*/ 206 w 330"/>
                <a:gd name="T9" fmla="*/ 200 h 373"/>
                <a:gd name="T10" fmla="*/ 231 w 330"/>
                <a:gd name="T11" fmla="*/ 158 h 373"/>
                <a:gd name="T12" fmla="*/ 231 w 330"/>
                <a:gd name="T13" fmla="*/ 155 h 373"/>
                <a:gd name="T14" fmla="*/ 233 w 330"/>
                <a:gd name="T15" fmla="*/ 155 h 373"/>
                <a:gd name="T16" fmla="*/ 257 w 330"/>
                <a:gd name="T17" fmla="*/ 139 h 373"/>
                <a:gd name="T18" fmla="*/ 261 w 330"/>
                <a:gd name="T19" fmla="*/ 126 h 373"/>
                <a:gd name="T20" fmla="*/ 259 w 330"/>
                <a:gd name="T21" fmla="*/ 117 h 373"/>
                <a:gd name="T22" fmla="*/ 254 w 330"/>
                <a:gd name="T23" fmla="*/ 108 h 373"/>
                <a:gd name="T24" fmla="*/ 248 w 330"/>
                <a:gd name="T25" fmla="*/ 104 h 373"/>
                <a:gd name="T26" fmla="*/ 249 w 330"/>
                <a:gd name="T27" fmla="*/ 97 h 373"/>
                <a:gd name="T28" fmla="*/ 169 w 330"/>
                <a:gd name="T29" fmla="*/ 0 h 373"/>
                <a:gd name="T30" fmla="*/ 165 w 330"/>
                <a:gd name="T31" fmla="*/ 0 h 373"/>
                <a:gd name="T32" fmla="*/ 162 w 330"/>
                <a:gd name="T33" fmla="*/ 0 h 373"/>
                <a:gd name="T34" fmla="*/ 81 w 330"/>
                <a:gd name="T35" fmla="*/ 97 h 373"/>
                <a:gd name="T36" fmla="*/ 83 w 330"/>
                <a:gd name="T37" fmla="*/ 104 h 373"/>
                <a:gd name="T38" fmla="*/ 76 w 330"/>
                <a:gd name="T39" fmla="*/ 108 h 373"/>
                <a:gd name="T40" fmla="*/ 71 w 330"/>
                <a:gd name="T41" fmla="*/ 117 h 373"/>
                <a:gd name="T42" fmla="*/ 69 w 330"/>
                <a:gd name="T43" fmla="*/ 126 h 373"/>
                <a:gd name="T44" fmla="*/ 73 w 330"/>
                <a:gd name="T45" fmla="*/ 139 h 373"/>
                <a:gd name="T46" fmla="*/ 97 w 330"/>
                <a:gd name="T47" fmla="*/ 155 h 373"/>
                <a:gd name="T48" fmla="*/ 99 w 330"/>
                <a:gd name="T49" fmla="*/ 155 h 373"/>
                <a:gd name="T50" fmla="*/ 99 w 330"/>
                <a:gd name="T51" fmla="*/ 158 h 373"/>
                <a:gd name="T52" fmla="*/ 124 w 330"/>
                <a:gd name="T53" fmla="*/ 200 h 373"/>
                <a:gd name="T54" fmla="*/ 126 w 330"/>
                <a:gd name="T55" fmla="*/ 202 h 373"/>
                <a:gd name="T56" fmla="*/ 126 w 330"/>
                <a:gd name="T57" fmla="*/ 225 h 373"/>
                <a:gd name="T58" fmla="*/ 25 w 330"/>
                <a:gd name="T59" fmla="*/ 264 h 373"/>
                <a:gd name="T60" fmla="*/ 7 w 330"/>
                <a:gd name="T61" fmla="*/ 288 h 373"/>
                <a:gd name="T62" fmla="*/ 0 w 330"/>
                <a:gd name="T63" fmla="*/ 373 h 373"/>
                <a:gd name="T64" fmla="*/ 165 w 330"/>
                <a:gd name="T65" fmla="*/ 373 h 373"/>
                <a:gd name="T66" fmla="*/ 330 w 330"/>
                <a:gd name="T67" fmla="*/ 373 h 373"/>
                <a:gd name="T68" fmla="*/ 323 w 330"/>
                <a:gd name="T69" fmla="*/ 28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0" h="373">
                  <a:moveTo>
                    <a:pt x="323" y="288"/>
                  </a:moveTo>
                  <a:cubicBezTo>
                    <a:pt x="322" y="278"/>
                    <a:pt x="315" y="269"/>
                    <a:pt x="305" y="264"/>
                  </a:cubicBezTo>
                  <a:cubicBezTo>
                    <a:pt x="273" y="248"/>
                    <a:pt x="204" y="225"/>
                    <a:pt x="204" y="225"/>
                  </a:cubicBezTo>
                  <a:cubicBezTo>
                    <a:pt x="204" y="202"/>
                    <a:pt x="204" y="202"/>
                    <a:pt x="204" y="202"/>
                  </a:cubicBezTo>
                  <a:cubicBezTo>
                    <a:pt x="206" y="200"/>
                    <a:pt x="206" y="200"/>
                    <a:pt x="206" y="200"/>
                  </a:cubicBezTo>
                  <a:cubicBezTo>
                    <a:pt x="219" y="190"/>
                    <a:pt x="228" y="175"/>
                    <a:pt x="231" y="158"/>
                  </a:cubicBezTo>
                  <a:cubicBezTo>
                    <a:pt x="231" y="155"/>
                    <a:pt x="231" y="155"/>
                    <a:pt x="231" y="155"/>
                  </a:cubicBezTo>
                  <a:cubicBezTo>
                    <a:pt x="233" y="155"/>
                    <a:pt x="233" y="155"/>
                    <a:pt x="233" y="155"/>
                  </a:cubicBezTo>
                  <a:cubicBezTo>
                    <a:pt x="244" y="155"/>
                    <a:pt x="253" y="149"/>
                    <a:pt x="257" y="139"/>
                  </a:cubicBezTo>
                  <a:cubicBezTo>
                    <a:pt x="259" y="135"/>
                    <a:pt x="261" y="131"/>
                    <a:pt x="261" y="126"/>
                  </a:cubicBezTo>
                  <a:cubicBezTo>
                    <a:pt x="261" y="123"/>
                    <a:pt x="260" y="120"/>
                    <a:pt x="259" y="117"/>
                  </a:cubicBezTo>
                  <a:cubicBezTo>
                    <a:pt x="259" y="113"/>
                    <a:pt x="257" y="110"/>
                    <a:pt x="254" y="108"/>
                  </a:cubicBezTo>
                  <a:cubicBezTo>
                    <a:pt x="248" y="104"/>
                    <a:pt x="248" y="104"/>
                    <a:pt x="248" y="104"/>
                  </a:cubicBezTo>
                  <a:cubicBezTo>
                    <a:pt x="249" y="97"/>
                    <a:pt x="249" y="97"/>
                    <a:pt x="249" y="97"/>
                  </a:cubicBezTo>
                  <a:cubicBezTo>
                    <a:pt x="261" y="47"/>
                    <a:pt x="222" y="1"/>
                    <a:pt x="169" y="0"/>
                  </a:cubicBezTo>
                  <a:cubicBezTo>
                    <a:pt x="168" y="0"/>
                    <a:pt x="166" y="0"/>
                    <a:pt x="165" y="0"/>
                  </a:cubicBezTo>
                  <a:cubicBezTo>
                    <a:pt x="164" y="0"/>
                    <a:pt x="163" y="0"/>
                    <a:pt x="162" y="0"/>
                  </a:cubicBezTo>
                  <a:cubicBezTo>
                    <a:pt x="109" y="1"/>
                    <a:pt x="70" y="47"/>
                    <a:pt x="81" y="97"/>
                  </a:cubicBezTo>
                  <a:cubicBezTo>
                    <a:pt x="83" y="104"/>
                    <a:pt x="83" y="104"/>
                    <a:pt x="83" y="104"/>
                  </a:cubicBezTo>
                  <a:cubicBezTo>
                    <a:pt x="76" y="108"/>
                    <a:pt x="76" y="108"/>
                    <a:pt x="76" y="108"/>
                  </a:cubicBezTo>
                  <a:cubicBezTo>
                    <a:pt x="73" y="110"/>
                    <a:pt x="71" y="113"/>
                    <a:pt x="71" y="117"/>
                  </a:cubicBezTo>
                  <a:cubicBezTo>
                    <a:pt x="70" y="120"/>
                    <a:pt x="69" y="123"/>
                    <a:pt x="69" y="126"/>
                  </a:cubicBezTo>
                  <a:cubicBezTo>
                    <a:pt x="69" y="131"/>
                    <a:pt x="70" y="136"/>
                    <a:pt x="73" y="139"/>
                  </a:cubicBezTo>
                  <a:cubicBezTo>
                    <a:pt x="77" y="149"/>
                    <a:pt x="86" y="155"/>
                    <a:pt x="97" y="155"/>
                  </a:cubicBezTo>
                  <a:cubicBezTo>
                    <a:pt x="99" y="155"/>
                    <a:pt x="99" y="155"/>
                    <a:pt x="99" y="155"/>
                  </a:cubicBezTo>
                  <a:cubicBezTo>
                    <a:pt x="99" y="158"/>
                    <a:pt x="99" y="158"/>
                    <a:pt x="99" y="158"/>
                  </a:cubicBezTo>
                  <a:cubicBezTo>
                    <a:pt x="102" y="175"/>
                    <a:pt x="111" y="190"/>
                    <a:pt x="124" y="200"/>
                  </a:cubicBezTo>
                  <a:cubicBezTo>
                    <a:pt x="126" y="202"/>
                    <a:pt x="126" y="202"/>
                    <a:pt x="126" y="202"/>
                  </a:cubicBezTo>
                  <a:cubicBezTo>
                    <a:pt x="126" y="225"/>
                    <a:pt x="126" y="225"/>
                    <a:pt x="126" y="225"/>
                  </a:cubicBezTo>
                  <a:cubicBezTo>
                    <a:pt x="126" y="225"/>
                    <a:pt x="57" y="248"/>
                    <a:pt x="25" y="264"/>
                  </a:cubicBezTo>
                  <a:cubicBezTo>
                    <a:pt x="15" y="269"/>
                    <a:pt x="8" y="278"/>
                    <a:pt x="7" y="288"/>
                  </a:cubicBezTo>
                  <a:cubicBezTo>
                    <a:pt x="2" y="320"/>
                    <a:pt x="0" y="373"/>
                    <a:pt x="0" y="373"/>
                  </a:cubicBezTo>
                  <a:cubicBezTo>
                    <a:pt x="165" y="373"/>
                    <a:pt x="165" y="373"/>
                    <a:pt x="165" y="373"/>
                  </a:cubicBezTo>
                  <a:cubicBezTo>
                    <a:pt x="330" y="373"/>
                    <a:pt x="330" y="373"/>
                    <a:pt x="330" y="373"/>
                  </a:cubicBezTo>
                  <a:cubicBezTo>
                    <a:pt x="329" y="373"/>
                    <a:pt x="328" y="320"/>
                    <a:pt x="323"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Freeform 8">
              <a:extLst>
                <a:ext uri="{FF2B5EF4-FFF2-40B4-BE49-F238E27FC236}">
                  <a16:creationId xmlns:a16="http://schemas.microsoft.com/office/drawing/2014/main" id="{32C25854-28DC-46BC-BC13-8076BB477AB8}"/>
                </a:ext>
              </a:extLst>
            </p:cNvPr>
            <p:cNvSpPr>
              <a:spLocks/>
            </p:cNvSpPr>
            <p:nvPr/>
          </p:nvSpPr>
          <p:spPr bwMode="auto">
            <a:xfrm>
              <a:off x="2971" y="1476"/>
              <a:ext cx="1366" cy="1220"/>
            </a:xfrm>
            <a:custGeom>
              <a:avLst/>
              <a:gdLst>
                <a:gd name="T0" fmla="*/ 396 w 510"/>
                <a:gd name="T1" fmla="*/ 339 h 455"/>
                <a:gd name="T2" fmla="*/ 387 w 510"/>
                <a:gd name="T3" fmla="*/ 322 h 455"/>
                <a:gd name="T4" fmla="*/ 381 w 510"/>
                <a:gd name="T5" fmla="*/ 318 h 455"/>
                <a:gd name="T6" fmla="*/ 33 w 510"/>
                <a:gd name="T7" fmla="*/ 318 h 455"/>
                <a:gd name="T8" fmla="*/ 33 w 510"/>
                <a:gd name="T9" fmla="*/ 44 h 455"/>
                <a:gd name="T10" fmla="*/ 40 w 510"/>
                <a:gd name="T11" fmla="*/ 35 h 455"/>
                <a:gd name="T12" fmla="*/ 336 w 510"/>
                <a:gd name="T13" fmla="*/ 35 h 455"/>
                <a:gd name="T14" fmla="*/ 390 w 510"/>
                <a:gd name="T15" fmla="*/ 35 h 455"/>
                <a:gd name="T16" fmla="*/ 470 w 510"/>
                <a:gd name="T17" fmla="*/ 35 h 455"/>
                <a:gd name="T18" fmla="*/ 477 w 510"/>
                <a:gd name="T19" fmla="*/ 44 h 455"/>
                <a:gd name="T20" fmla="*/ 477 w 510"/>
                <a:gd name="T21" fmla="*/ 100 h 455"/>
                <a:gd name="T22" fmla="*/ 478 w 510"/>
                <a:gd name="T23" fmla="*/ 100 h 455"/>
                <a:gd name="T24" fmla="*/ 479 w 510"/>
                <a:gd name="T25" fmla="*/ 100 h 455"/>
                <a:gd name="T26" fmla="*/ 483 w 510"/>
                <a:gd name="T27" fmla="*/ 100 h 455"/>
                <a:gd name="T28" fmla="*/ 487 w 510"/>
                <a:gd name="T29" fmla="*/ 100 h 455"/>
                <a:gd name="T30" fmla="*/ 488 w 510"/>
                <a:gd name="T31" fmla="*/ 100 h 455"/>
                <a:gd name="T32" fmla="*/ 510 w 510"/>
                <a:gd name="T33" fmla="*/ 102 h 455"/>
                <a:gd name="T34" fmla="*/ 510 w 510"/>
                <a:gd name="T35" fmla="*/ 31 h 455"/>
                <a:gd name="T36" fmla="*/ 479 w 510"/>
                <a:gd name="T37" fmla="*/ 0 h 455"/>
                <a:gd name="T38" fmla="*/ 392 w 510"/>
                <a:gd name="T39" fmla="*/ 0 h 455"/>
                <a:gd name="T40" fmla="*/ 334 w 510"/>
                <a:gd name="T41" fmla="*/ 0 h 455"/>
                <a:gd name="T42" fmla="*/ 31 w 510"/>
                <a:gd name="T43" fmla="*/ 0 h 455"/>
                <a:gd name="T44" fmla="*/ 0 w 510"/>
                <a:gd name="T45" fmla="*/ 31 h 455"/>
                <a:gd name="T46" fmla="*/ 0 w 510"/>
                <a:gd name="T47" fmla="*/ 341 h 455"/>
                <a:gd name="T48" fmla="*/ 31 w 510"/>
                <a:gd name="T49" fmla="*/ 372 h 455"/>
                <a:gd name="T50" fmla="*/ 184 w 510"/>
                <a:gd name="T51" fmla="*/ 372 h 455"/>
                <a:gd name="T52" fmla="*/ 156 w 510"/>
                <a:gd name="T53" fmla="*/ 445 h 455"/>
                <a:gd name="T54" fmla="*/ 163 w 510"/>
                <a:gd name="T55" fmla="*/ 455 h 455"/>
                <a:gd name="T56" fmla="*/ 285 w 510"/>
                <a:gd name="T57" fmla="*/ 455 h 455"/>
                <a:gd name="T58" fmla="*/ 289 w 510"/>
                <a:gd name="T59" fmla="*/ 418 h 455"/>
                <a:gd name="T60" fmla="*/ 327 w 510"/>
                <a:gd name="T61" fmla="*/ 367 h 455"/>
                <a:gd name="T62" fmla="*/ 396 w 510"/>
                <a:gd name="T63" fmla="*/ 33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0" h="455">
                  <a:moveTo>
                    <a:pt x="396" y="339"/>
                  </a:moveTo>
                  <a:cubicBezTo>
                    <a:pt x="393" y="333"/>
                    <a:pt x="390" y="328"/>
                    <a:pt x="387" y="322"/>
                  </a:cubicBezTo>
                  <a:cubicBezTo>
                    <a:pt x="385" y="321"/>
                    <a:pt x="383" y="319"/>
                    <a:pt x="381" y="318"/>
                  </a:cubicBezTo>
                  <a:cubicBezTo>
                    <a:pt x="33" y="318"/>
                    <a:pt x="33" y="318"/>
                    <a:pt x="33" y="318"/>
                  </a:cubicBezTo>
                  <a:cubicBezTo>
                    <a:pt x="33" y="44"/>
                    <a:pt x="33" y="44"/>
                    <a:pt x="33" y="44"/>
                  </a:cubicBezTo>
                  <a:cubicBezTo>
                    <a:pt x="33" y="39"/>
                    <a:pt x="36" y="35"/>
                    <a:pt x="40" y="35"/>
                  </a:cubicBezTo>
                  <a:cubicBezTo>
                    <a:pt x="336" y="35"/>
                    <a:pt x="336" y="35"/>
                    <a:pt x="336" y="35"/>
                  </a:cubicBezTo>
                  <a:cubicBezTo>
                    <a:pt x="390" y="35"/>
                    <a:pt x="390" y="35"/>
                    <a:pt x="390" y="35"/>
                  </a:cubicBezTo>
                  <a:cubicBezTo>
                    <a:pt x="470" y="35"/>
                    <a:pt x="470" y="35"/>
                    <a:pt x="470" y="35"/>
                  </a:cubicBezTo>
                  <a:cubicBezTo>
                    <a:pt x="474" y="35"/>
                    <a:pt x="477" y="38"/>
                    <a:pt x="477" y="44"/>
                  </a:cubicBezTo>
                  <a:cubicBezTo>
                    <a:pt x="477" y="100"/>
                    <a:pt x="477" y="100"/>
                    <a:pt x="477" y="100"/>
                  </a:cubicBezTo>
                  <a:cubicBezTo>
                    <a:pt x="477" y="100"/>
                    <a:pt x="478" y="100"/>
                    <a:pt x="478" y="100"/>
                  </a:cubicBezTo>
                  <a:cubicBezTo>
                    <a:pt x="479" y="100"/>
                    <a:pt x="479" y="100"/>
                    <a:pt x="479" y="100"/>
                  </a:cubicBezTo>
                  <a:cubicBezTo>
                    <a:pt x="481" y="100"/>
                    <a:pt x="482" y="100"/>
                    <a:pt x="483" y="100"/>
                  </a:cubicBezTo>
                  <a:cubicBezTo>
                    <a:pt x="485" y="100"/>
                    <a:pt x="486" y="100"/>
                    <a:pt x="487" y="100"/>
                  </a:cubicBezTo>
                  <a:cubicBezTo>
                    <a:pt x="488" y="100"/>
                    <a:pt x="488" y="100"/>
                    <a:pt x="488" y="100"/>
                  </a:cubicBezTo>
                  <a:cubicBezTo>
                    <a:pt x="495" y="100"/>
                    <a:pt x="503" y="101"/>
                    <a:pt x="510" y="102"/>
                  </a:cubicBezTo>
                  <a:cubicBezTo>
                    <a:pt x="510" y="31"/>
                    <a:pt x="510" y="31"/>
                    <a:pt x="510" y="31"/>
                  </a:cubicBezTo>
                  <a:cubicBezTo>
                    <a:pt x="510" y="14"/>
                    <a:pt x="496" y="0"/>
                    <a:pt x="479" y="0"/>
                  </a:cubicBezTo>
                  <a:cubicBezTo>
                    <a:pt x="392" y="0"/>
                    <a:pt x="392" y="0"/>
                    <a:pt x="392" y="0"/>
                  </a:cubicBezTo>
                  <a:cubicBezTo>
                    <a:pt x="334" y="0"/>
                    <a:pt x="334" y="0"/>
                    <a:pt x="334" y="0"/>
                  </a:cubicBezTo>
                  <a:cubicBezTo>
                    <a:pt x="31" y="0"/>
                    <a:pt x="31" y="0"/>
                    <a:pt x="31" y="0"/>
                  </a:cubicBezTo>
                  <a:cubicBezTo>
                    <a:pt x="14" y="0"/>
                    <a:pt x="0" y="14"/>
                    <a:pt x="0" y="31"/>
                  </a:cubicBezTo>
                  <a:cubicBezTo>
                    <a:pt x="0" y="341"/>
                    <a:pt x="0" y="341"/>
                    <a:pt x="0" y="341"/>
                  </a:cubicBezTo>
                  <a:cubicBezTo>
                    <a:pt x="0" y="358"/>
                    <a:pt x="14" y="372"/>
                    <a:pt x="31" y="372"/>
                  </a:cubicBezTo>
                  <a:cubicBezTo>
                    <a:pt x="184" y="372"/>
                    <a:pt x="184" y="372"/>
                    <a:pt x="184" y="372"/>
                  </a:cubicBezTo>
                  <a:cubicBezTo>
                    <a:pt x="156" y="445"/>
                    <a:pt x="156" y="445"/>
                    <a:pt x="156" y="445"/>
                  </a:cubicBezTo>
                  <a:cubicBezTo>
                    <a:pt x="154" y="450"/>
                    <a:pt x="157" y="455"/>
                    <a:pt x="163" y="455"/>
                  </a:cubicBezTo>
                  <a:cubicBezTo>
                    <a:pt x="285" y="455"/>
                    <a:pt x="285" y="455"/>
                    <a:pt x="285" y="455"/>
                  </a:cubicBezTo>
                  <a:cubicBezTo>
                    <a:pt x="286" y="442"/>
                    <a:pt x="287" y="430"/>
                    <a:pt x="289" y="418"/>
                  </a:cubicBezTo>
                  <a:cubicBezTo>
                    <a:pt x="293" y="396"/>
                    <a:pt x="307" y="377"/>
                    <a:pt x="327" y="367"/>
                  </a:cubicBezTo>
                  <a:cubicBezTo>
                    <a:pt x="345" y="358"/>
                    <a:pt x="373" y="347"/>
                    <a:pt x="396" y="3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33" name="Group 11">
            <a:extLst>
              <a:ext uri="{FF2B5EF4-FFF2-40B4-BE49-F238E27FC236}">
                <a16:creationId xmlns:a16="http://schemas.microsoft.com/office/drawing/2014/main" id="{BCCB8147-AE41-483D-BE04-03F3B44A6D25}"/>
              </a:ext>
            </a:extLst>
          </p:cNvPr>
          <p:cNvGrpSpPr>
            <a:grpSpLocks noChangeAspect="1"/>
          </p:cNvGrpSpPr>
          <p:nvPr/>
        </p:nvGrpSpPr>
        <p:grpSpPr bwMode="auto">
          <a:xfrm>
            <a:off x="10219492" y="1506906"/>
            <a:ext cx="637421" cy="625269"/>
            <a:chOff x="2973" y="1311"/>
            <a:chExt cx="1731" cy="1698"/>
          </a:xfrm>
          <a:solidFill>
            <a:srgbClr val="3B98B7"/>
          </a:solidFill>
        </p:grpSpPr>
        <p:sp>
          <p:nvSpPr>
            <p:cNvPr id="35" name="Freeform 12">
              <a:extLst>
                <a:ext uri="{FF2B5EF4-FFF2-40B4-BE49-F238E27FC236}">
                  <a16:creationId xmlns:a16="http://schemas.microsoft.com/office/drawing/2014/main" id="{E6236395-62E7-4631-9E2E-047FA1F33B65}"/>
                </a:ext>
              </a:extLst>
            </p:cNvPr>
            <p:cNvSpPr>
              <a:spLocks/>
            </p:cNvSpPr>
            <p:nvPr/>
          </p:nvSpPr>
          <p:spPr bwMode="auto">
            <a:xfrm>
              <a:off x="3635" y="2348"/>
              <a:ext cx="260" cy="201"/>
            </a:xfrm>
            <a:custGeom>
              <a:avLst/>
              <a:gdLst>
                <a:gd name="T0" fmla="*/ 77 w 97"/>
                <a:gd name="T1" fmla="*/ 0 h 75"/>
                <a:gd name="T2" fmla="*/ 20 w 97"/>
                <a:gd name="T3" fmla="*/ 0 h 75"/>
                <a:gd name="T4" fmla="*/ 0 w 97"/>
                <a:gd name="T5" fmla="*/ 20 h 75"/>
                <a:gd name="T6" fmla="*/ 0 w 97"/>
                <a:gd name="T7" fmla="*/ 55 h 75"/>
                <a:gd name="T8" fmla="*/ 20 w 97"/>
                <a:gd name="T9" fmla="*/ 75 h 75"/>
                <a:gd name="T10" fmla="*/ 77 w 97"/>
                <a:gd name="T11" fmla="*/ 75 h 75"/>
                <a:gd name="T12" fmla="*/ 97 w 97"/>
                <a:gd name="T13" fmla="*/ 55 h 75"/>
                <a:gd name="T14" fmla="*/ 97 w 97"/>
                <a:gd name="T15" fmla="*/ 20 h 75"/>
                <a:gd name="T16" fmla="*/ 77 w 97"/>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75">
                  <a:moveTo>
                    <a:pt x="77" y="0"/>
                  </a:moveTo>
                  <a:cubicBezTo>
                    <a:pt x="20" y="0"/>
                    <a:pt x="20" y="0"/>
                    <a:pt x="20" y="0"/>
                  </a:cubicBezTo>
                  <a:cubicBezTo>
                    <a:pt x="10" y="0"/>
                    <a:pt x="0" y="9"/>
                    <a:pt x="0" y="20"/>
                  </a:cubicBezTo>
                  <a:cubicBezTo>
                    <a:pt x="0" y="55"/>
                    <a:pt x="0" y="55"/>
                    <a:pt x="0" y="55"/>
                  </a:cubicBezTo>
                  <a:cubicBezTo>
                    <a:pt x="0" y="66"/>
                    <a:pt x="9" y="75"/>
                    <a:pt x="20" y="75"/>
                  </a:cubicBezTo>
                  <a:cubicBezTo>
                    <a:pt x="77" y="75"/>
                    <a:pt x="77" y="75"/>
                    <a:pt x="77" y="75"/>
                  </a:cubicBezTo>
                  <a:cubicBezTo>
                    <a:pt x="88" y="75"/>
                    <a:pt x="97" y="67"/>
                    <a:pt x="97" y="55"/>
                  </a:cubicBezTo>
                  <a:cubicBezTo>
                    <a:pt x="97" y="20"/>
                    <a:pt x="97" y="20"/>
                    <a:pt x="97" y="20"/>
                  </a:cubicBezTo>
                  <a:cubicBezTo>
                    <a:pt x="97" y="9"/>
                    <a:pt x="88"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6" name="Freeform 13">
              <a:extLst>
                <a:ext uri="{FF2B5EF4-FFF2-40B4-BE49-F238E27FC236}">
                  <a16:creationId xmlns:a16="http://schemas.microsoft.com/office/drawing/2014/main" id="{61E4B344-F25D-4309-ADA5-E7BECC9FF08D}"/>
                </a:ext>
              </a:extLst>
            </p:cNvPr>
            <p:cNvSpPr>
              <a:spLocks/>
            </p:cNvSpPr>
            <p:nvPr/>
          </p:nvSpPr>
          <p:spPr bwMode="auto">
            <a:xfrm>
              <a:off x="3244" y="2348"/>
              <a:ext cx="262" cy="201"/>
            </a:xfrm>
            <a:custGeom>
              <a:avLst/>
              <a:gdLst>
                <a:gd name="T0" fmla="*/ 77 w 98"/>
                <a:gd name="T1" fmla="*/ 0 h 75"/>
                <a:gd name="T2" fmla="*/ 21 w 98"/>
                <a:gd name="T3" fmla="*/ 0 h 75"/>
                <a:gd name="T4" fmla="*/ 0 w 98"/>
                <a:gd name="T5" fmla="*/ 20 h 75"/>
                <a:gd name="T6" fmla="*/ 0 w 98"/>
                <a:gd name="T7" fmla="*/ 55 h 75"/>
                <a:gd name="T8" fmla="*/ 21 w 98"/>
                <a:gd name="T9" fmla="*/ 75 h 75"/>
                <a:gd name="T10" fmla="*/ 77 w 98"/>
                <a:gd name="T11" fmla="*/ 75 h 75"/>
                <a:gd name="T12" fmla="*/ 98 w 98"/>
                <a:gd name="T13" fmla="*/ 55 h 75"/>
                <a:gd name="T14" fmla="*/ 98 w 98"/>
                <a:gd name="T15" fmla="*/ 20 h 75"/>
                <a:gd name="T16" fmla="*/ 77 w 9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75">
                  <a:moveTo>
                    <a:pt x="77" y="0"/>
                  </a:moveTo>
                  <a:cubicBezTo>
                    <a:pt x="21" y="0"/>
                    <a:pt x="21" y="0"/>
                    <a:pt x="21" y="0"/>
                  </a:cubicBezTo>
                  <a:cubicBezTo>
                    <a:pt x="10" y="0"/>
                    <a:pt x="0" y="9"/>
                    <a:pt x="0" y="20"/>
                  </a:cubicBezTo>
                  <a:cubicBezTo>
                    <a:pt x="0" y="55"/>
                    <a:pt x="0" y="55"/>
                    <a:pt x="0" y="55"/>
                  </a:cubicBezTo>
                  <a:cubicBezTo>
                    <a:pt x="0" y="66"/>
                    <a:pt x="9" y="75"/>
                    <a:pt x="21" y="75"/>
                  </a:cubicBezTo>
                  <a:cubicBezTo>
                    <a:pt x="77" y="75"/>
                    <a:pt x="77" y="75"/>
                    <a:pt x="77" y="75"/>
                  </a:cubicBezTo>
                  <a:cubicBezTo>
                    <a:pt x="88" y="75"/>
                    <a:pt x="98" y="67"/>
                    <a:pt x="98" y="55"/>
                  </a:cubicBezTo>
                  <a:cubicBezTo>
                    <a:pt x="98" y="20"/>
                    <a:pt x="98" y="20"/>
                    <a:pt x="98" y="20"/>
                  </a:cubicBezTo>
                  <a:cubicBezTo>
                    <a:pt x="98" y="9"/>
                    <a:pt x="88"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 name="Freeform 14">
              <a:extLst>
                <a:ext uri="{FF2B5EF4-FFF2-40B4-BE49-F238E27FC236}">
                  <a16:creationId xmlns:a16="http://schemas.microsoft.com/office/drawing/2014/main" id="{2F0E3F58-D9F4-4D22-AC8C-C52A04B4B156}"/>
                </a:ext>
              </a:extLst>
            </p:cNvPr>
            <p:cNvSpPr>
              <a:spLocks/>
            </p:cNvSpPr>
            <p:nvPr/>
          </p:nvSpPr>
          <p:spPr bwMode="auto">
            <a:xfrm>
              <a:off x="3635" y="2007"/>
              <a:ext cx="260" cy="201"/>
            </a:xfrm>
            <a:custGeom>
              <a:avLst/>
              <a:gdLst>
                <a:gd name="T0" fmla="*/ 77 w 97"/>
                <a:gd name="T1" fmla="*/ 0 h 75"/>
                <a:gd name="T2" fmla="*/ 20 w 97"/>
                <a:gd name="T3" fmla="*/ 0 h 75"/>
                <a:gd name="T4" fmla="*/ 0 w 97"/>
                <a:gd name="T5" fmla="*/ 20 h 75"/>
                <a:gd name="T6" fmla="*/ 0 w 97"/>
                <a:gd name="T7" fmla="*/ 55 h 75"/>
                <a:gd name="T8" fmla="*/ 20 w 97"/>
                <a:gd name="T9" fmla="*/ 75 h 75"/>
                <a:gd name="T10" fmla="*/ 77 w 97"/>
                <a:gd name="T11" fmla="*/ 75 h 75"/>
                <a:gd name="T12" fmla="*/ 97 w 97"/>
                <a:gd name="T13" fmla="*/ 55 h 75"/>
                <a:gd name="T14" fmla="*/ 97 w 97"/>
                <a:gd name="T15" fmla="*/ 20 h 75"/>
                <a:gd name="T16" fmla="*/ 77 w 97"/>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75">
                  <a:moveTo>
                    <a:pt x="77" y="0"/>
                  </a:moveTo>
                  <a:cubicBezTo>
                    <a:pt x="20" y="0"/>
                    <a:pt x="20" y="0"/>
                    <a:pt x="20" y="0"/>
                  </a:cubicBezTo>
                  <a:cubicBezTo>
                    <a:pt x="10" y="0"/>
                    <a:pt x="0" y="8"/>
                    <a:pt x="0" y="20"/>
                  </a:cubicBezTo>
                  <a:cubicBezTo>
                    <a:pt x="0" y="55"/>
                    <a:pt x="0" y="55"/>
                    <a:pt x="0" y="55"/>
                  </a:cubicBezTo>
                  <a:cubicBezTo>
                    <a:pt x="0" y="66"/>
                    <a:pt x="9" y="75"/>
                    <a:pt x="20" y="75"/>
                  </a:cubicBezTo>
                  <a:cubicBezTo>
                    <a:pt x="77" y="75"/>
                    <a:pt x="77" y="75"/>
                    <a:pt x="77" y="75"/>
                  </a:cubicBezTo>
                  <a:cubicBezTo>
                    <a:pt x="88" y="75"/>
                    <a:pt x="97" y="66"/>
                    <a:pt x="97" y="55"/>
                  </a:cubicBezTo>
                  <a:cubicBezTo>
                    <a:pt x="97" y="20"/>
                    <a:pt x="97" y="20"/>
                    <a:pt x="97" y="20"/>
                  </a:cubicBezTo>
                  <a:cubicBezTo>
                    <a:pt x="97" y="9"/>
                    <a:pt x="88"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Freeform 15">
              <a:extLst>
                <a:ext uri="{FF2B5EF4-FFF2-40B4-BE49-F238E27FC236}">
                  <a16:creationId xmlns:a16="http://schemas.microsoft.com/office/drawing/2014/main" id="{2B8AA252-DE80-422A-9699-70977CB5687C}"/>
                </a:ext>
              </a:extLst>
            </p:cNvPr>
            <p:cNvSpPr>
              <a:spLocks/>
            </p:cNvSpPr>
            <p:nvPr/>
          </p:nvSpPr>
          <p:spPr bwMode="auto">
            <a:xfrm>
              <a:off x="3244" y="2007"/>
              <a:ext cx="262" cy="201"/>
            </a:xfrm>
            <a:custGeom>
              <a:avLst/>
              <a:gdLst>
                <a:gd name="T0" fmla="*/ 77 w 98"/>
                <a:gd name="T1" fmla="*/ 0 h 75"/>
                <a:gd name="T2" fmla="*/ 21 w 98"/>
                <a:gd name="T3" fmla="*/ 0 h 75"/>
                <a:gd name="T4" fmla="*/ 0 w 98"/>
                <a:gd name="T5" fmla="*/ 20 h 75"/>
                <a:gd name="T6" fmla="*/ 0 w 98"/>
                <a:gd name="T7" fmla="*/ 55 h 75"/>
                <a:gd name="T8" fmla="*/ 21 w 98"/>
                <a:gd name="T9" fmla="*/ 75 h 75"/>
                <a:gd name="T10" fmla="*/ 77 w 98"/>
                <a:gd name="T11" fmla="*/ 75 h 75"/>
                <a:gd name="T12" fmla="*/ 98 w 98"/>
                <a:gd name="T13" fmla="*/ 55 h 75"/>
                <a:gd name="T14" fmla="*/ 98 w 98"/>
                <a:gd name="T15" fmla="*/ 20 h 75"/>
                <a:gd name="T16" fmla="*/ 77 w 98"/>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75">
                  <a:moveTo>
                    <a:pt x="77" y="0"/>
                  </a:moveTo>
                  <a:cubicBezTo>
                    <a:pt x="21" y="0"/>
                    <a:pt x="21" y="0"/>
                    <a:pt x="21" y="0"/>
                  </a:cubicBezTo>
                  <a:cubicBezTo>
                    <a:pt x="10" y="0"/>
                    <a:pt x="0" y="8"/>
                    <a:pt x="0" y="20"/>
                  </a:cubicBezTo>
                  <a:cubicBezTo>
                    <a:pt x="0" y="55"/>
                    <a:pt x="0" y="55"/>
                    <a:pt x="0" y="55"/>
                  </a:cubicBezTo>
                  <a:cubicBezTo>
                    <a:pt x="0" y="66"/>
                    <a:pt x="9" y="75"/>
                    <a:pt x="21" y="75"/>
                  </a:cubicBezTo>
                  <a:cubicBezTo>
                    <a:pt x="77" y="75"/>
                    <a:pt x="77" y="75"/>
                    <a:pt x="77" y="75"/>
                  </a:cubicBezTo>
                  <a:cubicBezTo>
                    <a:pt x="88" y="75"/>
                    <a:pt x="98" y="66"/>
                    <a:pt x="98" y="55"/>
                  </a:cubicBezTo>
                  <a:cubicBezTo>
                    <a:pt x="98" y="20"/>
                    <a:pt x="98" y="20"/>
                    <a:pt x="98" y="20"/>
                  </a:cubicBezTo>
                  <a:cubicBezTo>
                    <a:pt x="98" y="9"/>
                    <a:pt x="88"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Freeform 16">
              <a:extLst>
                <a:ext uri="{FF2B5EF4-FFF2-40B4-BE49-F238E27FC236}">
                  <a16:creationId xmlns:a16="http://schemas.microsoft.com/office/drawing/2014/main" id="{D46E4371-CDFC-433C-8D6F-997F1BCACE57}"/>
                </a:ext>
              </a:extLst>
            </p:cNvPr>
            <p:cNvSpPr>
              <a:spLocks/>
            </p:cNvSpPr>
            <p:nvPr/>
          </p:nvSpPr>
          <p:spPr bwMode="auto">
            <a:xfrm>
              <a:off x="4026" y="2007"/>
              <a:ext cx="260" cy="201"/>
            </a:xfrm>
            <a:custGeom>
              <a:avLst/>
              <a:gdLst>
                <a:gd name="T0" fmla="*/ 77 w 97"/>
                <a:gd name="T1" fmla="*/ 0 h 75"/>
                <a:gd name="T2" fmla="*/ 20 w 97"/>
                <a:gd name="T3" fmla="*/ 0 h 75"/>
                <a:gd name="T4" fmla="*/ 0 w 97"/>
                <a:gd name="T5" fmla="*/ 20 h 75"/>
                <a:gd name="T6" fmla="*/ 0 w 97"/>
                <a:gd name="T7" fmla="*/ 55 h 75"/>
                <a:gd name="T8" fmla="*/ 20 w 97"/>
                <a:gd name="T9" fmla="*/ 75 h 75"/>
                <a:gd name="T10" fmla="*/ 77 w 97"/>
                <a:gd name="T11" fmla="*/ 75 h 75"/>
                <a:gd name="T12" fmla="*/ 97 w 97"/>
                <a:gd name="T13" fmla="*/ 55 h 75"/>
                <a:gd name="T14" fmla="*/ 97 w 97"/>
                <a:gd name="T15" fmla="*/ 20 h 75"/>
                <a:gd name="T16" fmla="*/ 77 w 97"/>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75">
                  <a:moveTo>
                    <a:pt x="77" y="0"/>
                  </a:moveTo>
                  <a:cubicBezTo>
                    <a:pt x="20" y="0"/>
                    <a:pt x="20" y="0"/>
                    <a:pt x="20" y="0"/>
                  </a:cubicBezTo>
                  <a:cubicBezTo>
                    <a:pt x="9" y="0"/>
                    <a:pt x="0" y="8"/>
                    <a:pt x="0" y="20"/>
                  </a:cubicBezTo>
                  <a:cubicBezTo>
                    <a:pt x="0" y="55"/>
                    <a:pt x="0" y="55"/>
                    <a:pt x="0" y="55"/>
                  </a:cubicBezTo>
                  <a:cubicBezTo>
                    <a:pt x="0" y="66"/>
                    <a:pt x="9" y="75"/>
                    <a:pt x="20" y="75"/>
                  </a:cubicBezTo>
                  <a:cubicBezTo>
                    <a:pt x="77" y="75"/>
                    <a:pt x="77" y="75"/>
                    <a:pt x="77" y="75"/>
                  </a:cubicBezTo>
                  <a:cubicBezTo>
                    <a:pt x="87" y="75"/>
                    <a:pt x="97" y="66"/>
                    <a:pt x="97" y="55"/>
                  </a:cubicBezTo>
                  <a:cubicBezTo>
                    <a:pt x="97" y="20"/>
                    <a:pt x="97" y="20"/>
                    <a:pt x="97" y="20"/>
                  </a:cubicBezTo>
                  <a:cubicBezTo>
                    <a:pt x="97" y="9"/>
                    <a:pt x="87"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Freeform 17">
              <a:extLst>
                <a:ext uri="{FF2B5EF4-FFF2-40B4-BE49-F238E27FC236}">
                  <a16:creationId xmlns:a16="http://schemas.microsoft.com/office/drawing/2014/main" id="{BEAA8B8C-37B3-4553-9073-F645443A06B5}"/>
                </a:ext>
              </a:extLst>
            </p:cNvPr>
            <p:cNvSpPr>
              <a:spLocks noEditPoints="1"/>
            </p:cNvSpPr>
            <p:nvPr/>
          </p:nvSpPr>
          <p:spPr bwMode="auto">
            <a:xfrm>
              <a:off x="2973" y="1311"/>
              <a:ext cx="1731" cy="1698"/>
            </a:xfrm>
            <a:custGeom>
              <a:avLst/>
              <a:gdLst>
                <a:gd name="T0" fmla="*/ 591 w 646"/>
                <a:gd name="T1" fmla="*/ 393 h 634"/>
                <a:gd name="T2" fmla="*/ 591 w 646"/>
                <a:gd name="T3" fmla="*/ 123 h 634"/>
                <a:gd name="T4" fmla="*/ 574 w 646"/>
                <a:gd name="T5" fmla="*/ 77 h 634"/>
                <a:gd name="T6" fmla="*/ 574 w 646"/>
                <a:gd name="T7" fmla="*/ 77 h 634"/>
                <a:gd name="T8" fmla="*/ 573 w 646"/>
                <a:gd name="T9" fmla="*/ 77 h 634"/>
                <a:gd name="T10" fmla="*/ 521 w 646"/>
                <a:gd name="T11" fmla="*/ 53 h 634"/>
                <a:gd name="T12" fmla="*/ 470 w 646"/>
                <a:gd name="T13" fmla="*/ 53 h 634"/>
                <a:gd name="T14" fmla="*/ 470 w 646"/>
                <a:gd name="T15" fmla="*/ 23 h 634"/>
                <a:gd name="T16" fmla="*/ 447 w 646"/>
                <a:gd name="T17" fmla="*/ 0 h 634"/>
                <a:gd name="T18" fmla="*/ 412 w 646"/>
                <a:gd name="T19" fmla="*/ 0 h 634"/>
                <a:gd name="T20" fmla="*/ 389 w 646"/>
                <a:gd name="T21" fmla="*/ 23 h 634"/>
                <a:gd name="T22" fmla="*/ 389 w 646"/>
                <a:gd name="T23" fmla="*/ 53 h 634"/>
                <a:gd name="T24" fmla="*/ 202 w 646"/>
                <a:gd name="T25" fmla="*/ 53 h 634"/>
                <a:gd name="T26" fmla="*/ 202 w 646"/>
                <a:gd name="T27" fmla="*/ 23 h 634"/>
                <a:gd name="T28" fmla="*/ 178 w 646"/>
                <a:gd name="T29" fmla="*/ 0 h 634"/>
                <a:gd name="T30" fmla="*/ 144 w 646"/>
                <a:gd name="T31" fmla="*/ 0 h 634"/>
                <a:gd name="T32" fmla="*/ 121 w 646"/>
                <a:gd name="T33" fmla="*/ 23 h 634"/>
                <a:gd name="T34" fmla="*/ 121 w 646"/>
                <a:gd name="T35" fmla="*/ 53 h 634"/>
                <a:gd name="T36" fmla="*/ 70 w 646"/>
                <a:gd name="T37" fmla="*/ 53 h 634"/>
                <a:gd name="T38" fmla="*/ 18 w 646"/>
                <a:gd name="T39" fmla="*/ 77 h 634"/>
                <a:gd name="T40" fmla="*/ 18 w 646"/>
                <a:gd name="T41" fmla="*/ 77 h 634"/>
                <a:gd name="T42" fmla="*/ 18 w 646"/>
                <a:gd name="T43" fmla="*/ 77 h 634"/>
                <a:gd name="T44" fmla="*/ 0 w 646"/>
                <a:gd name="T45" fmla="*/ 123 h 634"/>
                <a:gd name="T46" fmla="*/ 0 w 646"/>
                <a:gd name="T47" fmla="*/ 494 h 634"/>
                <a:gd name="T48" fmla="*/ 70 w 646"/>
                <a:gd name="T49" fmla="*/ 563 h 634"/>
                <a:gd name="T50" fmla="*/ 395 w 646"/>
                <a:gd name="T51" fmla="*/ 563 h 634"/>
                <a:gd name="T52" fmla="*/ 513 w 646"/>
                <a:gd name="T53" fmla="*/ 634 h 634"/>
                <a:gd name="T54" fmla="*/ 646 w 646"/>
                <a:gd name="T55" fmla="*/ 500 h 634"/>
                <a:gd name="T56" fmla="*/ 591 w 646"/>
                <a:gd name="T57" fmla="*/ 393 h 634"/>
                <a:gd name="T58" fmla="*/ 380 w 646"/>
                <a:gd name="T59" fmla="*/ 500 h 634"/>
                <a:gd name="T60" fmla="*/ 381 w 646"/>
                <a:gd name="T61" fmla="*/ 517 h 634"/>
                <a:gd name="T62" fmla="*/ 70 w 646"/>
                <a:gd name="T63" fmla="*/ 517 h 634"/>
                <a:gd name="T64" fmla="*/ 46 w 646"/>
                <a:gd name="T65" fmla="*/ 494 h 634"/>
                <a:gd name="T66" fmla="*/ 46 w 646"/>
                <a:gd name="T67" fmla="*/ 211 h 634"/>
                <a:gd name="T68" fmla="*/ 544 w 646"/>
                <a:gd name="T69" fmla="*/ 211 h 634"/>
                <a:gd name="T70" fmla="*/ 544 w 646"/>
                <a:gd name="T71" fmla="*/ 371 h 634"/>
                <a:gd name="T72" fmla="*/ 513 w 646"/>
                <a:gd name="T73" fmla="*/ 367 h 634"/>
                <a:gd name="T74" fmla="*/ 380 w 646"/>
                <a:gd name="T75" fmla="*/ 500 h 634"/>
                <a:gd name="T76" fmla="*/ 568 w 646"/>
                <a:gd name="T77" fmla="*/ 487 h 634"/>
                <a:gd name="T78" fmla="*/ 513 w 646"/>
                <a:gd name="T79" fmla="*/ 546 h 634"/>
                <a:gd name="T80" fmla="*/ 500 w 646"/>
                <a:gd name="T81" fmla="*/ 551 h 634"/>
                <a:gd name="T82" fmla="*/ 487 w 646"/>
                <a:gd name="T83" fmla="*/ 546 h 634"/>
                <a:gd name="T84" fmla="*/ 455 w 646"/>
                <a:gd name="T85" fmla="*/ 511 h 634"/>
                <a:gd name="T86" fmla="*/ 455 w 646"/>
                <a:gd name="T87" fmla="*/ 486 h 634"/>
                <a:gd name="T88" fmla="*/ 480 w 646"/>
                <a:gd name="T89" fmla="*/ 487 h 634"/>
                <a:gd name="T90" fmla="*/ 500 w 646"/>
                <a:gd name="T91" fmla="*/ 509 h 634"/>
                <a:gd name="T92" fmla="*/ 542 w 646"/>
                <a:gd name="T93" fmla="*/ 463 h 634"/>
                <a:gd name="T94" fmla="*/ 567 w 646"/>
                <a:gd name="T95" fmla="*/ 462 h 634"/>
                <a:gd name="T96" fmla="*/ 568 w 646"/>
                <a:gd name="T97" fmla="*/ 48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6" h="634">
                  <a:moveTo>
                    <a:pt x="591" y="393"/>
                  </a:moveTo>
                  <a:cubicBezTo>
                    <a:pt x="591" y="123"/>
                    <a:pt x="591" y="123"/>
                    <a:pt x="591" y="123"/>
                  </a:cubicBezTo>
                  <a:cubicBezTo>
                    <a:pt x="591" y="105"/>
                    <a:pt x="585" y="90"/>
                    <a:pt x="574" y="77"/>
                  </a:cubicBezTo>
                  <a:cubicBezTo>
                    <a:pt x="574" y="77"/>
                    <a:pt x="574" y="77"/>
                    <a:pt x="574" y="77"/>
                  </a:cubicBezTo>
                  <a:cubicBezTo>
                    <a:pt x="573" y="77"/>
                    <a:pt x="573" y="77"/>
                    <a:pt x="573" y="77"/>
                  </a:cubicBezTo>
                  <a:cubicBezTo>
                    <a:pt x="560" y="62"/>
                    <a:pt x="542" y="53"/>
                    <a:pt x="521" y="53"/>
                  </a:cubicBezTo>
                  <a:cubicBezTo>
                    <a:pt x="470" y="53"/>
                    <a:pt x="470" y="53"/>
                    <a:pt x="470" y="53"/>
                  </a:cubicBezTo>
                  <a:cubicBezTo>
                    <a:pt x="470" y="23"/>
                    <a:pt x="470" y="23"/>
                    <a:pt x="470" y="23"/>
                  </a:cubicBezTo>
                  <a:cubicBezTo>
                    <a:pt x="470" y="10"/>
                    <a:pt x="460" y="0"/>
                    <a:pt x="447" y="0"/>
                  </a:cubicBezTo>
                  <a:cubicBezTo>
                    <a:pt x="412" y="0"/>
                    <a:pt x="412" y="0"/>
                    <a:pt x="412" y="0"/>
                  </a:cubicBezTo>
                  <a:cubicBezTo>
                    <a:pt x="399" y="0"/>
                    <a:pt x="389" y="10"/>
                    <a:pt x="389" y="23"/>
                  </a:cubicBezTo>
                  <a:cubicBezTo>
                    <a:pt x="389" y="53"/>
                    <a:pt x="389" y="53"/>
                    <a:pt x="389" y="53"/>
                  </a:cubicBezTo>
                  <a:cubicBezTo>
                    <a:pt x="202" y="53"/>
                    <a:pt x="202" y="53"/>
                    <a:pt x="202" y="53"/>
                  </a:cubicBezTo>
                  <a:cubicBezTo>
                    <a:pt x="202" y="23"/>
                    <a:pt x="202" y="23"/>
                    <a:pt x="202" y="23"/>
                  </a:cubicBezTo>
                  <a:cubicBezTo>
                    <a:pt x="202" y="10"/>
                    <a:pt x="191" y="0"/>
                    <a:pt x="178" y="0"/>
                  </a:cubicBezTo>
                  <a:cubicBezTo>
                    <a:pt x="144" y="0"/>
                    <a:pt x="144" y="0"/>
                    <a:pt x="144" y="0"/>
                  </a:cubicBezTo>
                  <a:cubicBezTo>
                    <a:pt x="131" y="0"/>
                    <a:pt x="121" y="10"/>
                    <a:pt x="121" y="23"/>
                  </a:cubicBezTo>
                  <a:cubicBezTo>
                    <a:pt x="121" y="53"/>
                    <a:pt x="121" y="53"/>
                    <a:pt x="121" y="53"/>
                  </a:cubicBezTo>
                  <a:cubicBezTo>
                    <a:pt x="70" y="53"/>
                    <a:pt x="70" y="53"/>
                    <a:pt x="70" y="53"/>
                  </a:cubicBezTo>
                  <a:cubicBezTo>
                    <a:pt x="49" y="53"/>
                    <a:pt x="31" y="62"/>
                    <a:pt x="18" y="77"/>
                  </a:cubicBezTo>
                  <a:cubicBezTo>
                    <a:pt x="18" y="77"/>
                    <a:pt x="18" y="77"/>
                    <a:pt x="18" y="77"/>
                  </a:cubicBezTo>
                  <a:cubicBezTo>
                    <a:pt x="18" y="77"/>
                    <a:pt x="18" y="77"/>
                    <a:pt x="18" y="77"/>
                  </a:cubicBezTo>
                  <a:cubicBezTo>
                    <a:pt x="7" y="90"/>
                    <a:pt x="0" y="105"/>
                    <a:pt x="0" y="123"/>
                  </a:cubicBezTo>
                  <a:cubicBezTo>
                    <a:pt x="0" y="494"/>
                    <a:pt x="0" y="494"/>
                    <a:pt x="0" y="494"/>
                  </a:cubicBezTo>
                  <a:cubicBezTo>
                    <a:pt x="0" y="532"/>
                    <a:pt x="31" y="563"/>
                    <a:pt x="70" y="563"/>
                  </a:cubicBezTo>
                  <a:cubicBezTo>
                    <a:pt x="395" y="563"/>
                    <a:pt x="395" y="563"/>
                    <a:pt x="395" y="563"/>
                  </a:cubicBezTo>
                  <a:cubicBezTo>
                    <a:pt x="418" y="605"/>
                    <a:pt x="462" y="634"/>
                    <a:pt x="513" y="634"/>
                  </a:cubicBezTo>
                  <a:cubicBezTo>
                    <a:pt x="587" y="634"/>
                    <a:pt x="646" y="574"/>
                    <a:pt x="646" y="500"/>
                  </a:cubicBezTo>
                  <a:cubicBezTo>
                    <a:pt x="646" y="456"/>
                    <a:pt x="625" y="417"/>
                    <a:pt x="591" y="393"/>
                  </a:cubicBezTo>
                  <a:close/>
                  <a:moveTo>
                    <a:pt x="380" y="500"/>
                  </a:moveTo>
                  <a:cubicBezTo>
                    <a:pt x="380" y="506"/>
                    <a:pt x="380" y="511"/>
                    <a:pt x="381" y="517"/>
                  </a:cubicBezTo>
                  <a:cubicBezTo>
                    <a:pt x="70" y="517"/>
                    <a:pt x="70" y="517"/>
                    <a:pt x="70" y="517"/>
                  </a:cubicBezTo>
                  <a:cubicBezTo>
                    <a:pt x="57" y="517"/>
                    <a:pt x="46" y="507"/>
                    <a:pt x="46" y="494"/>
                  </a:cubicBezTo>
                  <a:cubicBezTo>
                    <a:pt x="46" y="211"/>
                    <a:pt x="46" y="211"/>
                    <a:pt x="46" y="211"/>
                  </a:cubicBezTo>
                  <a:cubicBezTo>
                    <a:pt x="544" y="211"/>
                    <a:pt x="544" y="211"/>
                    <a:pt x="544" y="211"/>
                  </a:cubicBezTo>
                  <a:cubicBezTo>
                    <a:pt x="544" y="371"/>
                    <a:pt x="544" y="371"/>
                    <a:pt x="544" y="371"/>
                  </a:cubicBezTo>
                  <a:cubicBezTo>
                    <a:pt x="534" y="368"/>
                    <a:pt x="524" y="367"/>
                    <a:pt x="513" y="367"/>
                  </a:cubicBezTo>
                  <a:cubicBezTo>
                    <a:pt x="440" y="367"/>
                    <a:pt x="380" y="427"/>
                    <a:pt x="380" y="500"/>
                  </a:cubicBezTo>
                  <a:close/>
                  <a:moveTo>
                    <a:pt x="568" y="487"/>
                  </a:moveTo>
                  <a:cubicBezTo>
                    <a:pt x="513" y="546"/>
                    <a:pt x="513" y="546"/>
                    <a:pt x="513" y="546"/>
                  </a:cubicBezTo>
                  <a:cubicBezTo>
                    <a:pt x="510" y="549"/>
                    <a:pt x="505" y="551"/>
                    <a:pt x="500" y="551"/>
                  </a:cubicBezTo>
                  <a:cubicBezTo>
                    <a:pt x="495" y="551"/>
                    <a:pt x="491" y="549"/>
                    <a:pt x="487" y="546"/>
                  </a:cubicBezTo>
                  <a:cubicBezTo>
                    <a:pt x="455" y="511"/>
                    <a:pt x="455" y="511"/>
                    <a:pt x="455" y="511"/>
                  </a:cubicBezTo>
                  <a:cubicBezTo>
                    <a:pt x="448" y="504"/>
                    <a:pt x="448" y="493"/>
                    <a:pt x="455" y="486"/>
                  </a:cubicBezTo>
                  <a:cubicBezTo>
                    <a:pt x="462" y="479"/>
                    <a:pt x="473" y="480"/>
                    <a:pt x="480" y="487"/>
                  </a:cubicBezTo>
                  <a:cubicBezTo>
                    <a:pt x="500" y="509"/>
                    <a:pt x="500" y="509"/>
                    <a:pt x="500" y="509"/>
                  </a:cubicBezTo>
                  <a:cubicBezTo>
                    <a:pt x="542" y="463"/>
                    <a:pt x="542" y="463"/>
                    <a:pt x="542" y="463"/>
                  </a:cubicBezTo>
                  <a:cubicBezTo>
                    <a:pt x="549" y="456"/>
                    <a:pt x="560" y="456"/>
                    <a:pt x="567" y="462"/>
                  </a:cubicBezTo>
                  <a:cubicBezTo>
                    <a:pt x="574" y="469"/>
                    <a:pt x="575" y="480"/>
                    <a:pt x="568" y="4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44" name="Rectangle 43">
            <a:extLst>
              <a:ext uri="{FF2B5EF4-FFF2-40B4-BE49-F238E27FC236}">
                <a16:creationId xmlns:a16="http://schemas.microsoft.com/office/drawing/2014/main" id="{C00B4162-C17B-47EB-AD7F-33397A4F4A03}"/>
              </a:ext>
            </a:extLst>
          </p:cNvPr>
          <p:cNvSpPr/>
          <p:nvPr/>
        </p:nvSpPr>
        <p:spPr>
          <a:xfrm>
            <a:off x="2870416" y="3061573"/>
            <a:ext cx="4047741" cy="2831544"/>
          </a:xfrm>
          <a:prstGeom prst="rect">
            <a:avLst/>
          </a:prstGeom>
        </p:spPr>
        <p:txBody>
          <a:bodyPr wrap="square">
            <a:spAutoFit/>
          </a:bodyPr>
          <a:lstStyle/>
          <a:p>
            <a:pPr>
              <a:spcBef>
                <a:spcPts val="600"/>
              </a:spcBef>
            </a:pPr>
            <a:r>
              <a:rPr lang="en-NZ" sz="1050" dirty="0">
                <a:solidFill>
                  <a:srgbClr val="000000"/>
                </a:solidFill>
              </a:rPr>
              <a:t>Our target respondents for this study were Creative Professionals aged 16 plus, who earned at least some income from their creative work in the financial year ending 31 March 2022. To qualify for the survey participants also had to be either a Permanent Resident or Citizen of New Zealand. </a:t>
            </a:r>
          </a:p>
          <a:p>
            <a:pPr>
              <a:spcBef>
                <a:spcPts val="600"/>
              </a:spcBef>
            </a:pPr>
            <a:r>
              <a:rPr lang="en-NZ" sz="1050" dirty="0">
                <a:solidFill>
                  <a:srgbClr val="000000"/>
                </a:solidFill>
              </a:rPr>
              <a:t>To ensure that a broad range of creative professionals were included, the sample was constructed from a list sourced from Creative New Zealand, while NZ On Air sent out the invitation as an open link to those on their relevant mail lists. Several arts organisations also circulated an open link to the survey, including: Arts Access Aotearoa, Te Matatini, Te Māngai Pāho, Te Taumata Toi-a-Iwi and Members of The G8. This was done to try and ensure Deaf and disabled creative professionals, and those with M</a:t>
            </a:r>
            <a:r>
              <a:rPr lang="fi-FI" sz="1050" dirty="0">
                <a:solidFill>
                  <a:srgbClr val="000000"/>
                </a:solidFill>
              </a:rPr>
              <a:t>āori, Pasifika and Asian whakapapa were adequately represented in the survey.</a:t>
            </a:r>
            <a:endParaRPr lang="en-NZ" sz="1050" dirty="0">
              <a:solidFill>
                <a:srgbClr val="000000"/>
              </a:solidFill>
            </a:endParaRPr>
          </a:p>
          <a:p>
            <a:pPr>
              <a:spcBef>
                <a:spcPts val="600"/>
              </a:spcBef>
            </a:pPr>
            <a:r>
              <a:rPr lang="en-NZ" sz="1050" dirty="0">
                <a:solidFill>
                  <a:srgbClr val="000000"/>
                </a:solidFill>
              </a:rPr>
              <a:t>Please see Appendix for the demographic profile of the sample.</a:t>
            </a:r>
          </a:p>
        </p:txBody>
      </p:sp>
      <p:sp>
        <p:nvSpPr>
          <p:cNvPr id="45" name="Rectangle 44">
            <a:extLst>
              <a:ext uri="{FF2B5EF4-FFF2-40B4-BE49-F238E27FC236}">
                <a16:creationId xmlns:a16="http://schemas.microsoft.com/office/drawing/2014/main" id="{B57F4788-CAE8-48EA-A70F-01503CF84659}"/>
              </a:ext>
            </a:extLst>
          </p:cNvPr>
          <p:cNvSpPr/>
          <p:nvPr/>
        </p:nvSpPr>
        <p:spPr>
          <a:xfrm>
            <a:off x="7170515" y="3061573"/>
            <a:ext cx="4656359" cy="2746906"/>
          </a:xfrm>
          <a:prstGeom prst="rect">
            <a:avLst/>
          </a:prstGeom>
        </p:spPr>
        <p:txBody>
          <a:bodyPr wrap="square">
            <a:spAutoFit/>
          </a:bodyPr>
          <a:lstStyle/>
          <a:p>
            <a:pPr>
              <a:spcBef>
                <a:spcPts val="600"/>
              </a:spcBef>
            </a:pPr>
            <a:r>
              <a:rPr lang="en-NZ" sz="1050" dirty="0">
                <a:solidFill>
                  <a:srgbClr val="000000"/>
                </a:solidFill>
              </a:rPr>
              <a:t>The report presents findings by artform. Some creative professionals work across multiple artforms. At points the report focuses on a professional’s principal creative occupation (PCO). Where creative professionals have multiple creative occupations, it is the one they most strongly identify with.</a:t>
            </a:r>
          </a:p>
          <a:p>
            <a:pPr>
              <a:spcBef>
                <a:spcPts val="600"/>
              </a:spcBef>
            </a:pPr>
            <a:r>
              <a:rPr lang="en-NZ" sz="1050" dirty="0">
                <a:solidFill>
                  <a:srgbClr val="000000"/>
                </a:solidFill>
              </a:rPr>
              <a:t>The report details the median income for creative professionals as opposed to the mean income. The median is the ‘mid-point’ in the distribution of incomes. It provides a more accurate view of the ‘average income’ than the mean which can be distorted by outliers in the data (i.e. high income earners). All income figures have been rounded to the nearest hundred.</a:t>
            </a:r>
          </a:p>
          <a:p>
            <a:pPr>
              <a:spcBef>
                <a:spcPts val="600"/>
              </a:spcBef>
            </a:pPr>
            <a:r>
              <a:rPr lang="en-NZ" sz="1050" dirty="0">
                <a:solidFill>
                  <a:srgbClr val="000000"/>
                </a:solidFill>
              </a:rPr>
              <a:t>With the exception of income, any differences between subgroups that are noted in the report are statistically significant at the 95% confidence level. This means that we are 95% confident that the observed difference is real and not simply a chance result. Median figures cannot be tested for statistical significance.</a:t>
            </a:r>
          </a:p>
          <a:p>
            <a:pPr>
              <a:spcBef>
                <a:spcPts val="600"/>
              </a:spcBef>
            </a:pPr>
            <a:r>
              <a:rPr lang="en-NZ" sz="1050" dirty="0">
                <a:solidFill>
                  <a:srgbClr val="000000"/>
                </a:solidFill>
              </a:rPr>
              <a:t>Stock images have been used throughout the report.</a:t>
            </a:r>
          </a:p>
        </p:txBody>
      </p:sp>
      <p:sp>
        <p:nvSpPr>
          <p:cNvPr id="46" name="Rectangle 45">
            <a:extLst>
              <a:ext uri="{FF2B5EF4-FFF2-40B4-BE49-F238E27FC236}">
                <a16:creationId xmlns:a16="http://schemas.microsoft.com/office/drawing/2014/main" id="{64950CB5-17CD-4B15-B02C-E4F3A062B6B3}"/>
              </a:ext>
            </a:extLst>
          </p:cNvPr>
          <p:cNvSpPr/>
          <p:nvPr/>
        </p:nvSpPr>
        <p:spPr>
          <a:xfrm>
            <a:off x="295784" y="2611225"/>
            <a:ext cx="1261884" cy="369332"/>
          </a:xfrm>
          <a:prstGeom prst="rect">
            <a:avLst/>
          </a:prstGeom>
        </p:spPr>
        <p:txBody>
          <a:bodyPr wrap="none">
            <a:spAutoFit/>
          </a:bodyPr>
          <a:lstStyle/>
          <a:p>
            <a:r>
              <a:rPr lang="en-NZ" b="1">
                <a:solidFill>
                  <a:srgbClr val="3B98B7"/>
                </a:solidFill>
                <a:ea typeface="+mj-ea"/>
                <a:cs typeface="+mj-cs"/>
              </a:rPr>
              <a:t>Approach</a:t>
            </a:r>
            <a:endParaRPr lang="en-NZ" sz="1400">
              <a:solidFill>
                <a:srgbClr val="3B98B7"/>
              </a:solidFill>
            </a:endParaRPr>
          </a:p>
        </p:txBody>
      </p:sp>
      <p:sp>
        <p:nvSpPr>
          <p:cNvPr id="48" name="Rectangle 47">
            <a:extLst>
              <a:ext uri="{FF2B5EF4-FFF2-40B4-BE49-F238E27FC236}">
                <a16:creationId xmlns:a16="http://schemas.microsoft.com/office/drawing/2014/main" id="{CD3DF97D-9478-4267-8130-A23250842BD8}"/>
              </a:ext>
            </a:extLst>
          </p:cNvPr>
          <p:cNvSpPr/>
          <p:nvPr/>
        </p:nvSpPr>
        <p:spPr>
          <a:xfrm>
            <a:off x="2870417" y="2611225"/>
            <a:ext cx="1223412" cy="369332"/>
          </a:xfrm>
          <a:prstGeom prst="rect">
            <a:avLst/>
          </a:prstGeom>
        </p:spPr>
        <p:txBody>
          <a:bodyPr wrap="none">
            <a:spAutoFit/>
          </a:bodyPr>
          <a:lstStyle/>
          <a:p>
            <a:r>
              <a:rPr lang="en-NZ" b="1">
                <a:solidFill>
                  <a:srgbClr val="3B98B7"/>
                </a:solidFill>
                <a:ea typeface="+mj-ea"/>
                <a:cs typeface="+mj-cs"/>
              </a:rPr>
              <a:t>Sampling</a:t>
            </a:r>
            <a:endParaRPr lang="en-NZ" sz="1400">
              <a:solidFill>
                <a:srgbClr val="3B98B7"/>
              </a:solidFill>
            </a:endParaRPr>
          </a:p>
        </p:txBody>
      </p:sp>
      <p:sp>
        <p:nvSpPr>
          <p:cNvPr id="49" name="Rectangle 48">
            <a:extLst>
              <a:ext uri="{FF2B5EF4-FFF2-40B4-BE49-F238E27FC236}">
                <a16:creationId xmlns:a16="http://schemas.microsoft.com/office/drawing/2014/main" id="{70800605-1DA7-460F-A536-3DD0BCAE9909}"/>
              </a:ext>
            </a:extLst>
          </p:cNvPr>
          <p:cNvSpPr/>
          <p:nvPr/>
        </p:nvSpPr>
        <p:spPr>
          <a:xfrm>
            <a:off x="7170515" y="2611225"/>
            <a:ext cx="2287806" cy="369332"/>
          </a:xfrm>
          <a:prstGeom prst="rect">
            <a:avLst/>
          </a:prstGeom>
        </p:spPr>
        <p:txBody>
          <a:bodyPr wrap="none">
            <a:spAutoFit/>
          </a:bodyPr>
          <a:lstStyle/>
          <a:p>
            <a:r>
              <a:rPr lang="en-NZ" b="1">
                <a:solidFill>
                  <a:srgbClr val="3B98B7"/>
                </a:solidFill>
                <a:ea typeface="+mj-ea"/>
                <a:cs typeface="+mj-cs"/>
              </a:rPr>
              <a:t>Notes to the reader</a:t>
            </a:r>
            <a:endParaRPr lang="en-NZ" sz="1400">
              <a:solidFill>
                <a:srgbClr val="3B98B7"/>
              </a:solidFill>
            </a:endParaRPr>
          </a:p>
        </p:txBody>
      </p:sp>
      <p:cxnSp>
        <p:nvCxnSpPr>
          <p:cNvPr id="6" name="Straight Connector 5">
            <a:extLst>
              <a:ext uri="{FF2B5EF4-FFF2-40B4-BE49-F238E27FC236}">
                <a16:creationId xmlns:a16="http://schemas.microsoft.com/office/drawing/2014/main" id="{29A1755A-8F97-BA22-0E24-B8F97CDC2655}"/>
              </a:ext>
            </a:extLst>
          </p:cNvPr>
          <p:cNvCxnSpPr>
            <a:cxnSpLocks/>
          </p:cNvCxnSpPr>
          <p:nvPr/>
        </p:nvCxnSpPr>
        <p:spPr>
          <a:xfrm>
            <a:off x="5773783" y="1335227"/>
            <a:ext cx="0" cy="968626"/>
          </a:xfrm>
          <a:prstGeom prst="line">
            <a:avLst/>
          </a:prstGeom>
          <a:ln w="12700">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A3842B3-B2EB-353C-C20F-C368BE4A43F8}"/>
              </a:ext>
            </a:extLst>
          </p:cNvPr>
          <p:cNvSpPr>
            <a:spLocks noGrp="1"/>
          </p:cNvSpPr>
          <p:nvPr>
            <p:ph type="sldNum" sz="quarter" idx="10"/>
          </p:nvPr>
        </p:nvSpPr>
        <p:spPr/>
        <p:txBody>
          <a:bodyPr/>
          <a:lstStyle/>
          <a:p>
            <a:fld id="{4034BEE3-566C-4068-A777-C3A4762E861B}" type="slidenum">
              <a:rPr lang="en-GB" smtClean="0"/>
              <a:pPr/>
              <a:t>5</a:t>
            </a:fld>
            <a:endParaRPr lang="en-GB"/>
          </a:p>
        </p:txBody>
      </p:sp>
    </p:spTree>
    <p:extLst>
      <p:ext uri="{BB962C8B-B14F-4D97-AF65-F5344CB8AC3E}">
        <p14:creationId xmlns:p14="http://schemas.microsoft.com/office/powerpoint/2010/main" val="227606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automaton, projector&#10;&#10;Description automatically generated">
            <a:extLst>
              <a:ext uri="{FF2B5EF4-FFF2-40B4-BE49-F238E27FC236}">
                <a16:creationId xmlns:a16="http://schemas.microsoft.com/office/drawing/2014/main" id="{F83D6F69-30B6-B24F-FB1A-2DC47C9815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688" r="12940"/>
          <a:stretch/>
        </p:blipFill>
        <p:spPr>
          <a:xfrm>
            <a:off x="6772940" y="1490492"/>
            <a:ext cx="4966816" cy="4443812"/>
          </a:xfrm>
          <a:prstGeom prst="rect">
            <a:avLst/>
          </a:prstGeom>
        </p:spPr>
      </p:pic>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3725845250"/>
              </p:ext>
            </p:extLst>
          </p:nvPr>
        </p:nvGraphicFramePr>
        <p:xfrm>
          <a:off x="-913473" y="1394796"/>
          <a:ext cx="11672280" cy="470245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D6CCE869-9ABB-4D13-B3ED-947E30794FCE}"/>
              </a:ext>
            </a:extLst>
          </p:cNvPr>
          <p:cNvSpPr/>
          <p:nvPr/>
        </p:nvSpPr>
        <p:spPr>
          <a:xfrm>
            <a:off x="359999" y="875599"/>
            <a:ext cx="11466876" cy="5191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Areas that creative professionals would like more support in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a:xfrm>
            <a:off x="457199" y="910800"/>
            <a:ext cx="11299373" cy="396000"/>
          </a:xfrm>
        </p:spPr>
        <p:txBody>
          <a:bodyPr/>
          <a:lstStyle/>
          <a:p>
            <a:r>
              <a:rPr lang="mi-NZ"/>
              <a:t>Over a third of creative professionals would like more support in marketing and business management. Business skills are reported earlier as less important for a career in the creative sector, but we see here that they are still seen as necessary part of working in the sector.</a:t>
            </a:r>
            <a:endParaRPr lang="en-NZ"/>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507665" y="6280943"/>
            <a:ext cx="4579938" cy="252413"/>
          </a:xfrm>
        </p:spPr>
        <p:txBody>
          <a:bodyPr/>
          <a:lstStyle/>
          <a:p>
            <a:pPr>
              <a:spcBef>
                <a:spcPts val="0"/>
              </a:spcBef>
            </a:pPr>
            <a:r>
              <a:rPr lang="en-NZ" sz="800"/>
              <a:t>Source: E2. In which of the following areas would you like more training, opportunities or resources to support your career in the creative sector? </a:t>
            </a:r>
          </a:p>
          <a:p>
            <a:pPr>
              <a:spcBef>
                <a:spcPts val="0"/>
              </a:spcBef>
            </a:pPr>
            <a:r>
              <a:rPr lang="en-NZ" sz="800"/>
              <a:t>Base: Total (n=603). 	</a:t>
            </a:r>
          </a:p>
        </p:txBody>
      </p:sp>
      <p:sp>
        <p:nvSpPr>
          <p:cNvPr id="5" name="Slide Number Placeholder 4">
            <a:extLst>
              <a:ext uri="{FF2B5EF4-FFF2-40B4-BE49-F238E27FC236}">
                <a16:creationId xmlns:a16="http://schemas.microsoft.com/office/drawing/2014/main" id="{E43FA9C6-9FF0-8268-11E6-FE37F953E862}"/>
              </a:ext>
            </a:extLst>
          </p:cNvPr>
          <p:cNvSpPr>
            <a:spLocks noGrp="1"/>
          </p:cNvSpPr>
          <p:nvPr>
            <p:ph type="sldNum" sz="quarter" idx="10"/>
          </p:nvPr>
        </p:nvSpPr>
        <p:spPr/>
        <p:txBody>
          <a:bodyPr/>
          <a:lstStyle/>
          <a:p>
            <a:fld id="{4034BEE3-566C-4068-A777-C3A4762E861B}" type="slidenum">
              <a:rPr lang="en-GB" smtClean="0"/>
              <a:pPr/>
              <a:t>50</a:t>
            </a:fld>
            <a:endParaRPr lang="en-GB"/>
          </a:p>
        </p:txBody>
      </p:sp>
    </p:spTree>
    <p:extLst>
      <p:ext uri="{BB962C8B-B14F-4D97-AF65-F5344CB8AC3E}">
        <p14:creationId xmlns:p14="http://schemas.microsoft.com/office/powerpoint/2010/main" val="14220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desk with a computer&#10;&#10;Description automatically generated with low confidence">
            <a:extLst>
              <a:ext uri="{FF2B5EF4-FFF2-40B4-BE49-F238E27FC236}">
                <a16:creationId xmlns:a16="http://schemas.microsoft.com/office/drawing/2014/main" id="{DFD97114-8F12-8CEC-3110-6A043E5850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4104" y="0"/>
            <a:ext cx="10307451" cy="6858000"/>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3423" y="0"/>
            <a:ext cx="12192000" cy="6858001"/>
          </a:xfrm>
          <a:prstGeom prst="rect">
            <a:avLst/>
          </a:prstGeom>
          <a:gradFill>
            <a:gsLst>
              <a:gs pos="29000">
                <a:srgbClr val="348476"/>
              </a:gs>
              <a:gs pos="79000">
                <a:srgbClr val="348476">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chemeClr val="bg1">
              <a:alpha val="5098"/>
            </a:scheme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1">
            <a:extLst>
              <a:ext uri="{FF2B5EF4-FFF2-40B4-BE49-F238E27FC236}">
                <a16:creationId xmlns:a16="http://schemas.microsoft.com/office/drawing/2014/main" id="{6F6E810E-9630-D381-764F-F4505FBAE0CA}"/>
              </a:ext>
            </a:extLst>
          </p:cNvPr>
          <p:cNvSpPr>
            <a:spLocks noGrp="1"/>
          </p:cNvSpPr>
          <p:nvPr>
            <p:ph type="body" sz="quarter" idx="15"/>
          </p:nvPr>
        </p:nvSpPr>
        <p:spPr>
          <a:xfrm>
            <a:off x="359999" y="2289787"/>
            <a:ext cx="5643563" cy="1980000"/>
          </a:xfrm>
        </p:spPr>
        <p:txBody>
          <a:bodyPr/>
          <a:lstStyle/>
          <a:p>
            <a:r>
              <a:rPr lang="en-NZ"/>
              <a:t>Overseas experience</a:t>
            </a:r>
          </a:p>
        </p:txBody>
      </p:sp>
      <p:sp>
        <p:nvSpPr>
          <p:cNvPr id="8" name="Text Placeholder 22">
            <a:extLst>
              <a:ext uri="{FF2B5EF4-FFF2-40B4-BE49-F238E27FC236}">
                <a16:creationId xmlns:a16="http://schemas.microsoft.com/office/drawing/2014/main" id="{2BB24E49-E5E2-A193-FE67-17F3C844DA51}"/>
              </a:ext>
            </a:extLst>
          </p:cNvPr>
          <p:cNvSpPr>
            <a:spLocks noGrp="1"/>
          </p:cNvSpPr>
          <p:nvPr>
            <p:ph type="body" sz="quarter" idx="16"/>
          </p:nvPr>
        </p:nvSpPr>
        <p:spPr>
          <a:xfrm>
            <a:off x="359999" y="1744828"/>
            <a:ext cx="976676" cy="540000"/>
          </a:xfrm>
        </p:spPr>
        <p:txBody>
          <a:bodyPr/>
          <a:lstStyle/>
          <a:p>
            <a:r>
              <a:rPr lang="en-NZ"/>
              <a:t>10</a:t>
            </a:r>
            <a:endParaRPr lang="en-NZ" dirty="0"/>
          </a:p>
        </p:txBody>
      </p:sp>
      <p:cxnSp>
        <p:nvCxnSpPr>
          <p:cNvPr id="9" name="Straight Connector 8">
            <a:extLst>
              <a:ext uri="{FF2B5EF4-FFF2-40B4-BE49-F238E27FC236}">
                <a16:creationId xmlns:a16="http://schemas.microsoft.com/office/drawing/2014/main" id="{E1CF28F7-31EE-11BD-10B4-A8C1693B2601}"/>
              </a:ext>
            </a:extLst>
          </p:cNvPr>
          <p:cNvCxnSpPr>
            <a:cxnSpLocks/>
          </p:cNvCxnSpPr>
          <p:nvPr/>
        </p:nvCxnSpPr>
        <p:spPr>
          <a:xfrm>
            <a:off x="359999" y="2969233"/>
            <a:ext cx="1008743"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0999BA6-D8FA-FF79-19A5-70CC26DD145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7239" y="3886017"/>
            <a:ext cx="1730921" cy="1730921"/>
          </a:xfrm>
          <a:prstGeom prst="rect">
            <a:avLst/>
          </a:prstGeom>
        </p:spPr>
      </p:pic>
    </p:spTree>
    <p:extLst>
      <p:ext uri="{BB962C8B-B14F-4D97-AF65-F5344CB8AC3E}">
        <p14:creationId xmlns:p14="http://schemas.microsoft.com/office/powerpoint/2010/main" val="119853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B49FAA-4415-C98C-F360-28B6B41B6294}"/>
              </a:ext>
            </a:extLst>
          </p:cNvPr>
          <p:cNvSpPr/>
          <p:nvPr/>
        </p:nvSpPr>
        <p:spPr bwMode="ltGray">
          <a:xfrm>
            <a:off x="359999" y="849044"/>
            <a:ext cx="11466512" cy="75094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40" name="Chart 39">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3222577540"/>
              </p:ext>
            </p:extLst>
          </p:nvPr>
        </p:nvGraphicFramePr>
        <p:xfrm>
          <a:off x="148988" y="1934823"/>
          <a:ext cx="11607584"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Perceived necessity of going overseas to further career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a:t>Just over half (53%) of all creative professionals agree that it is necessary to learn from, or work with, overseas-based creative professionals to sustain a career in the creative sector. Levels of agreement remain relatively consistent across all creative occupations and the surveyed demographics, aside from creative professionals aged 60 plus who are less likely than average to agree that this is necessary (43%).</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757863" y="6285836"/>
            <a:ext cx="4605337" cy="252412"/>
          </a:xfrm>
        </p:spPr>
        <p:txBody>
          <a:bodyPr/>
          <a:lstStyle/>
          <a:p>
            <a:pPr>
              <a:spcBef>
                <a:spcPts val="0"/>
              </a:spcBef>
            </a:pPr>
            <a:r>
              <a:rPr lang="en-NZ" sz="800"/>
              <a:t>Source: D12. How much do you agree or disagree that it is necessary to learn from or work with other creative professionals based outside of New Zealand to sustain your career in the creative sector?</a:t>
            </a:r>
          </a:p>
          <a:p>
            <a:pPr>
              <a:spcBef>
                <a:spcPts val="0"/>
              </a:spcBef>
            </a:pPr>
            <a:r>
              <a:rPr lang="en-NZ" sz="800"/>
              <a:t>Base: Total (n=603). </a:t>
            </a:r>
          </a:p>
        </p:txBody>
      </p:sp>
      <p:sp>
        <p:nvSpPr>
          <p:cNvPr id="12" name="Rectangle 11">
            <a:extLst>
              <a:ext uri="{FF2B5EF4-FFF2-40B4-BE49-F238E27FC236}">
                <a16:creationId xmlns:a16="http://schemas.microsoft.com/office/drawing/2014/main" id="{0456FBCB-0098-5822-4F2E-9C6B6E36928E}"/>
              </a:ext>
            </a:extLst>
          </p:cNvPr>
          <p:cNvSpPr/>
          <p:nvPr/>
        </p:nvSpPr>
        <p:spPr bwMode="ltGray">
          <a:xfrm>
            <a:off x="360000" y="4089890"/>
            <a:ext cx="11396572" cy="1844414"/>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600" b="0">
                <a:solidFill>
                  <a:schemeClr val="bg1"/>
                </a:solidFill>
              </a:rPr>
              <a:t>Pic</a:t>
            </a:r>
          </a:p>
        </p:txBody>
      </p:sp>
      <p:pic>
        <p:nvPicPr>
          <p:cNvPr id="8" name="Picture 7" descr="A group of dancers performing on a stage&#10;&#10;Description automatically generated with medium confidence">
            <a:extLst>
              <a:ext uri="{FF2B5EF4-FFF2-40B4-BE49-F238E27FC236}">
                <a16:creationId xmlns:a16="http://schemas.microsoft.com/office/drawing/2014/main" id="{7DEB3CB1-2981-5F53-AD38-59CE129DC2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1397" b="10915"/>
          <a:stretch/>
        </p:blipFill>
        <p:spPr>
          <a:xfrm>
            <a:off x="359636" y="4089890"/>
            <a:ext cx="11396936" cy="1844414"/>
          </a:xfrm>
          <a:prstGeom prst="rect">
            <a:avLst/>
          </a:prstGeom>
        </p:spPr>
      </p:pic>
      <p:sp>
        <p:nvSpPr>
          <p:cNvPr id="5" name="Slide Number Placeholder 4">
            <a:extLst>
              <a:ext uri="{FF2B5EF4-FFF2-40B4-BE49-F238E27FC236}">
                <a16:creationId xmlns:a16="http://schemas.microsoft.com/office/drawing/2014/main" id="{0C2D6F2B-6588-799C-2BAE-AE0E97E37F49}"/>
              </a:ext>
            </a:extLst>
          </p:cNvPr>
          <p:cNvSpPr>
            <a:spLocks noGrp="1"/>
          </p:cNvSpPr>
          <p:nvPr>
            <p:ph type="sldNum" sz="quarter" idx="10"/>
          </p:nvPr>
        </p:nvSpPr>
        <p:spPr/>
        <p:txBody>
          <a:bodyPr/>
          <a:lstStyle/>
          <a:p>
            <a:fld id="{4034BEE3-566C-4068-A777-C3A4762E861B}" type="slidenum">
              <a:rPr lang="en-GB" smtClean="0"/>
              <a:pPr/>
              <a:t>52</a:t>
            </a:fld>
            <a:endParaRPr lang="en-GB"/>
          </a:p>
        </p:txBody>
      </p:sp>
    </p:spTree>
    <p:extLst>
      <p:ext uri="{BB962C8B-B14F-4D97-AF65-F5344CB8AC3E}">
        <p14:creationId xmlns:p14="http://schemas.microsoft.com/office/powerpoint/2010/main" val="415030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57B0DC-EE50-7A9F-BDAC-170F17969765}"/>
              </a:ext>
            </a:extLst>
          </p:cNvPr>
          <p:cNvSpPr/>
          <p:nvPr/>
        </p:nvSpPr>
        <p:spPr bwMode="ltGray">
          <a:xfrm>
            <a:off x="4561367" y="1658605"/>
            <a:ext cx="3870252" cy="416852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8" name="Rectangle 7">
            <a:extLst>
              <a:ext uri="{FF2B5EF4-FFF2-40B4-BE49-F238E27FC236}">
                <a16:creationId xmlns:a16="http://schemas.microsoft.com/office/drawing/2014/main" id="{23D66942-C8F1-ED92-8962-A91B6F7C3178}"/>
              </a:ext>
            </a:extLst>
          </p:cNvPr>
          <p:cNvSpPr/>
          <p:nvPr/>
        </p:nvSpPr>
        <p:spPr bwMode="ltGray">
          <a:xfrm>
            <a:off x="359999" y="849044"/>
            <a:ext cx="11466512" cy="67019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p:cNvSpPr>
            <a:spLocks noGrp="1"/>
          </p:cNvSpPr>
          <p:nvPr>
            <p:ph type="title"/>
          </p:nvPr>
        </p:nvSpPr>
        <p:spPr/>
        <p:txBody>
          <a:bodyPr/>
          <a:lstStyle/>
          <a:p>
            <a:r>
              <a:rPr lang="en-NZ"/>
              <a:t>Time spent learning from / working worth overseas creatives</a:t>
            </a:r>
          </a:p>
        </p:txBody>
      </p:sp>
      <p:sp>
        <p:nvSpPr>
          <p:cNvPr id="4" name="Text Placeholder 3"/>
          <p:cNvSpPr>
            <a:spLocks noGrp="1"/>
          </p:cNvSpPr>
          <p:nvPr>
            <p:ph type="body" sz="quarter" idx="12"/>
          </p:nvPr>
        </p:nvSpPr>
        <p:spPr>
          <a:xfrm>
            <a:off x="457199" y="889534"/>
            <a:ext cx="11369675" cy="396000"/>
          </a:xfrm>
        </p:spPr>
        <p:txBody>
          <a:bodyPr/>
          <a:lstStyle/>
          <a:p>
            <a:r>
              <a:rPr lang="en-NZ" sz="1200" dirty="0">
                <a:solidFill>
                  <a:srgbClr val="333333"/>
                </a:solidFill>
                <a:latin typeface="Arial"/>
              </a:rPr>
              <a:t>Two thirds of creative professionals have spent time collaborating with overseas creatives to sustain their career. This includes both spending time overseas (44%) and online (34%) – with 14% of professionals having done both. </a:t>
            </a:r>
            <a:r>
              <a:rPr lang="en-NZ" dirty="0"/>
              <a:t>Music and sound artists, performing arts creatives, those finding it difficult on present income, and established artists are more likely than average to have done this, while those still becoming established and Māori creative professionals are less likely.</a:t>
            </a:r>
          </a:p>
        </p:txBody>
      </p:sp>
      <p:sp>
        <p:nvSpPr>
          <p:cNvPr id="5" name="Text Placeholder 4"/>
          <p:cNvSpPr>
            <a:spLocks noGrp="1"/>
          </p:cNvSpPr>
          <p:nvPr>
            <p:ph type="body" sz="quarter" idx="4294967295"/>
          </p:nvPr>
        </p:nvSpPr>
        <p:spPr>
          <a:xfrm>
            <a:off x="5522908" y="6194748"/>
            <a:ext cx="5832664" cy="232534"/>
          </a:xfrm>
        </p:spPr>
        <p:txBody>
          <a:bodyPr/>
          <a:lstStyle/>
          <a:p>
            <a:pPr>
              <a:spcBef>
                <a:spcPts val="0"/>
              </a:spcBef>
            </a:pPr>
            <a:r>
              <a:rPr lang="en-NZ" sz="800" dirty="0"/>
              <a:t>Note: *This is a nett figure, it does not equal the sum of those who spent time overseas to support their creative career, and those who met digitally with overseas creative because 14% of creative professionals did both of these things.</a:t>
            </a:r>
          </a:p>
          <a:p>
            <a:pPr>
              <a:spcBef>
                <a:spcPts val="0"/>
              </a:spcBef>
            </a:pPr>
            <a:r>
              <a:rPr lang="en-NZ" sz="800" dirty="0"/>
              <a:t>Source: D10. Have you spent time learning from or working with other creative professionals based outside of New Zealand (either in person or digitally) to support your career in the creative sector?</a:t>
            </a:r>
          </a:p>
          <a:p>
            <a:pPr>
              <a:spcBef>
                <a:spcPts val="0"/>
              </a:spcBef>
            </a:pPr>
            <a:r>
              <a:rPr lang="en-NZ" sz="800" dirty="0"/>
              <a:t>Base: Total (n=603). </a:t>
            </a:r>
          </a:p>
        </p:txBody>
      </p:sp>
      <p:graphicFrame>
        <p:nvGraphicFramePr>
          <p:cNvPr id="9" name="Chart 8"/>
          <p:cNvGraphicFramePr/>
          <p:nvPr>
            <p:extLst>
              <p:ext uri="{D42A27DB-BD31-4B8C-83A1-F6EECF244321}">
                <p14:modId xmlns:p14="http://schemas.microsoft.com/office/powerpoint/2010/main" val="638724211"/>
              </p:ext>
            </p:extLst>
          </p:nvPr>
        </p:nvGraphicFramePr>
        <p:xfrm>
          <a:off x="-267414" y="1907064"/>
          <a:ext cx="5348304" cy="3835002"/>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065751C5-1B02-4263-A70F-BDCD3F4108B5}"/>
              </a:ext>
            </a:extLst>
          </p:cNvPr>
          <p:cNvSpPr/>
          <p:nvPr/>
        </p:nvSpPr>
        <p:spPr>
          <a:xfrm>
            <a:off x="8596143" y="1658605"/>
            <a:ext cx="3230731" cy="4168522"/>
          </a:xfrm>
          <a:prstGeom prst="rect">
            <a:avLst/>
          </a:prstGeom>
          <a:solidFill>
            <a:srgbClr val="1631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80000" bIns="45720" numCol="1" spcCol="0" rtlCol="0" fromWordArt="0" anchor="t" anchorCtr="0" forceAA="0" compatLnSpc="1">
            <a:prstTxWarp prst="textNoShape">
              <a:avLst/>
            </a:prstTxWarp>
            <a:noAutofit/>
          </a:bodyPr>
          <a:lstStyle/>
          <a:p>
            <a:pPr marL="14288"/>
            <a:r>
              <a:rPr lang="en-NZ" sz="1400" b="1">
                <a:solidFill>
                  <a:schemeClr val="bg1"/>
                </a:solidFill>
              </a:rPr>
              <a:t>More likely than average (64%) to have spent time with overseas creatives to support career:</a:t>
            </a:r>
          </a:p>
          <a:p>
            <a:pPr marL="14288"/>
            <a:r>
              <a:rPr lang="en-NZ" sz="1400">
                <a:solidFill>
                  <a:schemeClr val="bg1"/>
                </a:solidFill>
              </a:rPr>
              <a:t> </a:t>
            </a:r>
          </a:p>
          <a:p>
            <a:pPr marL="185738" indent="-171450">
              <a:buFont typeface="Arial" panose="020B0604020202020204" pitchFamily="34" charset="0"/>
              <a:buChar char="•"/>
            </a:pPr>
            <a:r>
              <a:rPr lang="en-NZ" sz="1400">
                <a:solidFill>
                  <a:schemeClr val="bg1"/>
                </a:solidFill>
              </a:rPr>
              <a:t>Music and sound artists (73%) </a:t>
            </a:r>
          </a:p>
          <a:p>
            <a:pPr marL="185738" indent="-171450">
              <a:buFont typeface="Arial" panose="020B0604020202020204" pitchFamily="34" charset="0"/>
              <a:buChar char="•"/>
            </a:pPr>
            <a:r>
              <a:rPr lang="en-NZ" sz="1400">
                <a:solidFill>
                  <a:schemeClr val="bg1"/>
                </a:solidFill>
              </a:rPr>
              <a:t>Those finding it difficult on present income (72%)</a:t>
            </a:r>
          </a:p>
          <a:p>
            <a:pPr marL="185738" indent="-171450">
              <a:buFont typeface="Arial" panose="020B0604020202020204" pitchFamily="34" charset="0"/>
              <a:buChar char="•"/>
            </a:pPr>
            <a:r>
              <a:rPr lang="en-NZ" sz="1400">
                <a:solidFill>
                  <a:schemeClr val="bg1"/>
                </a:solidFill>
              </a:rPr>
              <a:t>Performing artists(71%)</a:t>
            </a:r>
          </a:p>
          <a:p>
            <a:pPr marL="185738" indent="-171450">
              <a:buFont typeface="Arial" panose="020B0604020202020204" pitchFamily="34" charset="0"/>
              <a:buChar char="•"/>
            </a:pPr>
            <a:r>
              <a:rPr lang="en-NZ" sz="1400">
                <a:solidFill>
                  <a:schemeClr val="bg1"/>
                </a:solidFill>
              </a:rPr>
              <a:t>Established in career (67%). </a:t>
            </a:r>
          </a:p>
          <a:p>
            <a:pPr marL="185738" indent="-171450">
              <a:buFont typeface="Arial" panose="020B0604020202020204" pitchFamily="34" charset="0"/>
              <a:buChar char="•"/>
            </a:pPr>
            <a:endParaRPr lang="en-NZ" sz="1400">
              <a:solidFill>
                <a:schemeClr val="bg1"/>
              </a:solidFill>
            </a:endParaRPr>
          </a:p>
          <a:p>
            <a:pPr marL="14288"/>
            <a:r>
              <a:rPr lang="en-NZ" sz="1400" b="1">
                <a:solidFill>
                  <a:schemeClr val="bg1"/>
                </a:solidFill>
              </a:rPr>
              <a:t>Less likely than average (64%) to have spent time with overseas creatives to support career:</a:t>
            </a:r>
          </a:p>
          <a:p>
            <a:pPr marL="14288"/>
            <a:endParaRPr lang="en-NZ" sz="1400">
              <a:solidFill>
                <a:schemeClr val="bg1"/>
              </a:solidFill>
            </a:endParaRPr>
          </a:p>
          <a:p>
            <a:pPr marL="185738" indent="-171450">
              <a:buFont typeface="Arial" panose="020B0604020202020204" pitchFamily="34" charset="0"/>
              <a:buChar char="•"/>
            </a:pPr>
            <a:r>
              <a:rPr lang="en-NZ" sz="1400">
                <a:solidFill>
                  <a:schemeClr val="bg1"/>
                </a:solidFill>
              </a:rPr>
              <a:t>Those becoming established in their career (57%)</a:t>
            </a:r>
          </a:p>
          <a:p>
            <a:pPr marL="185738" indent="-171450">
              <a:buFont typeface="Arial" panose="020B0604020202020204" pitchFamily="34" charset="0"/>
              <a:buChar char="•"/>
            </a:pPr>
            <a:r>
              <a:rPr lang="en-NZ" sz="1400">
                <a:solidFill>
                  <a:schemeClr val="bg1"/>
                </a:solidFill>
              </a:rPr>
              <a:t>Māori creative professionals (54%).</a:t>
            </a:r>
          </a:p>
        </p:txBody>
      </p:sp>
      <p:sp>
        <p:nvSpPr>
          <p:cNvPr id="2" name="TextBox 1"/>
          <p:cNvSpPr txBox="1"/>
          <p:nvPr/>
        </p:nvSpPr>
        <p:spPr>
          <a:xfrm>
            <a:off x="1362398" y="3031491"/>
            <a:ext cx="2088681" cy="1815882"/>
          </a:xfrm>
          <a:prstGeom prst="rect">
            <a:avLst/>
          </a:prstGeom>
          <a:noFill/>
        </p:spPr>
        <p:txBody>
          <a:bodyPr wrap="square" lIns="0" tIns="0" rIns="0" bIns="0" rtlCol="0">
            <a:spAutoFit/>
          </a:bodyPr>
          <a:lstStyle/>
          <a:p>
            <a:pPr algn="ctr"/>
            <a:r>
              <a:rPr lang="en-NZ" sz="4800" b="1" dirty="0">
                <a:solidFill>
                  <a:srgbClr val="16313E"/>
                </a:solidFill>
              </a:rPr>
              <a:t>64%</a:t>
            </a:r>
            <a:r>
              <a:rPr lang="en-NZ" sz="3600" dirty="0">
                <a:solidFill>
                  <a:srgbClr val="16313E"/>
                </a:solidFill>
              </a:rPr>
              <a:t> </a:t>
            </a:r>
            <a:endParaRPr lang="en-NZ" sz="3200" dirty="0">
              <a:solidFill>
                <a:srgbClr val="16313E"/>
              </a:solidFill>
            </a:endParaRPr>
          </a:p>
          <a:p>
            <a:pPr algn="ctr"/>
            <a:r>
              <a:rPr lang="en-NZ" sz="1400" dirty="0">
                <a:solidFill>
                  <a:srgbClr val="16313E"/>
                </a:solidFill>
              </a:rPr>
              <a:t>have spent time learning from or working with overseas creatives to support their creative career*</a:t>
            </a:r>
          </a:p>
        </p:txBody>
      </p:sp>
      <p:pic>
        <p:nvPicPr>
          <p:cNvPr id="11" name="Graphic 10" descr="Airplane with solid fill">
            <a:extLst>
              <a:ext uri="{FF2B5EF4-FFF2-40B4-BE49-F238E27FC236}">
                <a16:creationId xmlns:a16="http://schemas.microsoft.com/office/drawing/2014/main" id="{AF065DFF-1D7F-A3A8-AB89-4DF6B2288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489" y="2208656"/>
            <a:ext cx="914400" cy="914400"/>
          </a:xfrm>
          <a:prstGeom prst="rect">
            <a:avLst/>
          </a:prstGeom>
        </p:spPr>
      </p:pic>
      <p:sp>
        <p:nvSpPr>
          <p:cNvPr id="14" name="TextBox 13">
            <a:extLst>
              <a:ext uri="{FF2B5EF4-FFF2-40B4-BE49-F238E27FC236}">
                <a16:creationId xmlns:a16="http://schemas.microsoft.com/office/drawing/2014/main" id="{66F948F5-196E-D087-B9F6-DF378169770F}"/>
              </a:ext>
            </a:extLst>
          </p:cNvPr>
          <p:cNvSpPr txBox="1"/>
          <p:nvPr/>
        </p:nvSpPr>
        <p:spPr>
          <a:xfrm>
            <a:off x="6090657" y="2037749"/>
            <a:ext cx="1881195" cy="1384995"/>
          </a:xfrm>
          <a:prstGeom prst="rect">
            <a:avLst/>
          </a:prstGeom>
          <a:noFill/>
        </p:spPr>
        <p:txBody>
          <a:bodyPr wrap="square" lIns="0" tIns="0" rIns="0" bIns="0" rtlCol="0">
            <a:spAutoFit/>
          </a:bodyPr>
          <a:lstStyle/>
          <a:p>
            <a:r>
              <a:rPr lang="en-NZ" sz="4800" b="1">
                <a:solidFill>
                  <a:srgbClr val="3B98B7"/>
                </a:solidFill>
              </a:rPr>
              <a:t>44%</a:t>
            </a:r>
            <a:r>
              <a:rPr lang="en-NZ" sz="3600">
                <a:solidFill>
                  <a:srgbClr val="3B98B7"/>
                </a:solidFill>
              </a:rPr>
              <a:t> </a:t>
            </a:r>
            <a:endParaRPr lang="en-NZ" sz="3200">
              <a:solidFill>
                <a:srgbClr val="3B98B7"/>
              </a:solidFill>
            </a:endParaRPr>
          </a:p>
          <a:p>
            <a:r>
              <a:rPr lang="en-NZ" sz="1400"/>
              <a:t>have spent time overseas to support their creative career</a:t>
            </a:r>
          </a:p>
        </p:txBody>
      </p:sp>
      <p:sp>
        <p:nvSpPr>
          <p:cNvPr id="15" name="TextBox 14">
            <a:extLst>
              <a:ext uri="{FF2B5EF4-FFF2-40B4-BE49-F238E27FC236}">
                <a16:creationId xmlns:a16="http://schemas.microsoft.com/office/drawing/2014/main" id="{C626B1F2-134B-2FCF-09F2-7DE81017E8EA}"/>
              </a:ext>
            </a:extLst>
          </p:cNvPr>
          <p:cNvSpPr txBox="1"/>
          <p:nvPr/>
        </p:nvSpPr>
        <p:spPr>
          <a:xfrm>
            <a:off x="6090657" y="3939431"/>
            <a:ext cx="2189203" cy="1384995"/>
          </a:xfrm>
          <a:prstGeom prst="rect">
            <a:avLst/>
          </a:prstGeom>
          <a:noFill/>
        </p:spPr>
        <p:txBody>
          <a:bodyPr wrap="square" lIns="0" tIns="0" rIns="0" bIns="0" rtlCol="0">
            <a:spAutoFit/>
          </a:bodyPr>
          <a:lstStyle/>
          <a:p>
            <a:r>
              <a:rPr lang="en-NZ" sz="4800" b="1">
                <a:solidFill>
                  <a:srgbClr val="3B98B7"/>
                </a:solidFill>
              </a:rPr>
              <a:t>34%</a:t>
            </a:r>
            <a:r>
              <a:rPr lang="en-NZ" sz="3600">
                <a:solidFill>
                  <a:srgbClr val="3B98B7"/>
                </a:solidFill>
              </a:rPr>
              <a:t> </a:t>
            </a:r>
            <a:endParaRPr lang="en-NZ" sz="3200">
              <a:solidFill>
                <a:srgbClr val="3B98B7"/>
              </a:solidFill>
            </a:endParaRPr>
          </a:p>
          <a:p>
            <a:r>
              <a:rPr lang="en-NZ" sz="1400"/>
              <a:t>met digitally with overseas creatives to support their creative career</a:t>
            </a:r>
          </a:p>
        </p:txBody>
      </p:sp>
      <p:pic>
        <p:nvPicPr>
          <p:cNvPr id="17" name="Graphic 16" descr="Internet with solid fill">
            <a:extLst>
              <a:ext uri="{FF2B5EF4-FFF2-40B4-BE49-F238E27FC236}">
                <a16:creationId xmlns:a16="http://schemas.microsoft.com/office/drawing/2014/main" id="{CC2DDA6C-BEC4-FB48-81FD-1279884389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7382" y="3971537"/>
            <a:ext cx="914400" cy="914400"/>
          </a:xfrm>
          <a:prstGeom prst="rect">
            <a:avLst/>
          </a:prstGeom>
        </p:spPr>
      </p:pic>
      <p:sp>
        <p:nvSpPr>
          <p:cNvPr id="7" name="Slide Number Placeholder 6">
            <a:extLst>
              <a:ext uri="{FF2B5EF4-FFF2-40B4-BE49-F238E27FC236}">
                <a16:creationId xmlns:a16="http://schemas.microsoft.com/office/drawing/2014/main" id="{B435C42F-D5F8-E34B-2B9A-11D8912A6AFF}"/>
              </a:ext>
            </a:extLst>
          </p:cNvPr>
          <p:cNvSpPr>
            <a:spLocks noGrp="1"/>
          </p:cNvSpPr>
          <p:nvPr>
            <p:ph type="sldNum" sz="quarter" idx="10"/>
          </p:nvPr>
        </p:nvSpPr>
        <p:spPr/>
        <p:txBody>
          <a:bodyPr/>
          <a:lstStyle/>
          <a:p>
            <a:fld id="{4034BEE3-566C-4068-A777-C3A4762E861B}" type="slidenum">
              <a:rPr lang="en-GB" smtClean="0"/>
              <a:pPr/>
              <a:t>53</a:t>
            </a:fld>
            <a:endParaRPr lang="en-GB"/>
          </a:p>
        </p:txBody>
      </p:sp>
    </p:spTree>
    <p:extLst>
      <p:ext uri="{BB962C8B-B14F-4D97-AF65-F5344CB8AC3E}">
        <p14:creationId xmlns:p14="http://schemas.microsoft.com/office/powerpoint/2010/main" val="417721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DB488B-B5E0-A292-3FC9-F99BC9B78E0F}"/>
              </a:ext>
            </a:extLst>
          </p:cNvPr>
          <p:cNvSpPr/>
          <p:nvPr/>
        </p:nvSpPr>
        <p:spPr bwMode="ltGray">
          <a:xfrm>
            <a:off x="359999" y="271150"/>
            <a:ext cx="3319461" cy="567244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1039966783"/>
              </p:ext>
            </p:extLst>
          </p:nvPr>
        </p:nvGraphicFramePr>
        <p:xfrm>
          <a:off x="3668454" y="271150"/>
          <a:ext cx="9162250" cy="590361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a:xfrm>
            <a:off x="498980" y="481631"/>
            <a:ext cx="3319461" cy="403200"/>
          </a:xfrm>
        </p:spPr>
        <p:txBody>
          <a:bodyPr/>
          <a:lstStyle/>
          <a:p>
            <a:r>
              <a:rPr lang="en-NZ"/>
              <a:t>Benefits of </a:t>
            </a:r>
            <a:br>
              <a:rPr lang="en-NZ"/>
            </a:br>
            <a:r>
              <a:rPr lang="en-NZ"/>
              <a:t>overseas experience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a:xfrm>
            <a:off x="498980" y="1657426"/>
            <a:ext cx="2934587" cy="1946700"/>
          </a:xfrm>
        </p:spPr>
        <p:txBody>
          <a:bodyPr/>
          <a:lstStyle/>
          <a:p>
            <a:r>
              <a:rPr lang="en-NZ"/>
              <a:t>Almost all creative professionals (98%) who have collaborated with colleagues based outside of New Zealand feel the experience benefited them in some way. The top three benefits are new ideas and inspiration, more experience and new contacts. </a:t>
            </a:r>
          </a:p>
          <a:p>
            <a:r>
              <a:rPr lang="en-NZ"/>
              <a:t>Those who travelled overseas are more likely to feel they gained more experience, new contacts, a strengthened reputation, greater sense of value, and better money, in comparison to those who worked with overseas professionals remotely.</a:t>
            </a:r>
          </a:p>
        </p:txBody>
      </p:sp>
      <p:sp>
        <p:nvSpPr>
          <p:cNvPr id="28" name="Rectangle 27">
            <a:extLst>
              <a:ext uri="{FF2B5EF4-FFF2-40B4-BE49-F238E27FC236}">
                <a16:creationId xmlns:a16="http://schemas.microsoft.com/office/drawing/2014/main" id="{27FF74B4-BC85-4C51-8769-E1CF4949C431}"/>
              </a:ext>
            </a:extLst>
          </p:cNvPr>
          <p:cNvSpPr/>
          <p:nvPr/>
        </p:nvSpPr>
        <p:spPr>
          <a:xfrm>
            <a:off x="4051005" y="401159"/>
            <a:ext cx="7775870" cy="1312655"/>
          </a:xfrm>
          <a:prstGeom prst="rect">
            <a:avLst/>
          </a:prstGeom>
          <a:noFill/>
          <a:ln w="1905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4" name="Isosceles Triangle 3">
            <a:extLst>
              <a:ext uri="{FF2B5EF4-FFF2-40B4-BE49-F238E27FC236}">
                <a16:creationId xmlns:a16="http://schemas.microsoft.com/office/drawing/2014/main" id="{51DBCAF3-CFC7-631F-24D4-4D58C9052DDE}"/>
              </a:ext>
            </a:extLst>
          </p:cNvPr>
          <p:cNvSpPr/>
          <p:nvPr/>
        </p:nvSpPr>
        <p:spPr>
          <a:xfrm>
            <a:off x="11530742" y="948325"/>
            <a:ext cx="147781" cy="1443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5" name="Isosceles Triangle 4">
            <a:extLst>
              <a:ext uri="{FF2B5EF4-FFF2-40B4-BE49-F238E27FC236}">
                <a16:creationId xmlns:a16="http://schemas.microsoft.com/office/drawing/2014/main" id="{535D6780-474A-0B04-0B58-FC6F807732A0}"/>
              </a:ext>
            </a:extLst>
          </p:cNvPr>
          <p:cNvSpPr/>
          <p:nvPr/>
        </p:nvSpPr>
        <p:spPr>
          <a:xfrm>
            <a:off x="11341894" y="1331339"/>
            <a:ext cx="147781" cy="1443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7" name="Isosceles Triangle 6">
            <a:extLst>
              <a:ext uri="{FF2B5EF4-FFF2-40B4-BE49-F238E27FC236}">
                <a16:creationId xmlns:a16="http://schemas.microsoft.com/office/drawing/2014/main" id="{D7B25405-631E-2423-4FCF-14D3A06F1243}"/>
              </a:ext>
            </a:extLst>
          </p:cNvPr>
          <p:cNvSpPr/>
          <p:nvPr/>
        </p:nvSpPr>
        <p:spPr>
          <a:xfrm>
            <a:off x="10685292" y="2191359"/>
            <a:ext cx="147781" cy="1443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8" name="Isosceles Triangle 7">
            <a:extLst>
              <a:ext uri="{FF2B5EF4-FFF2-40B4-BE49-F238E27FC236}">
                <a16:creationId xmlns:a16="http://schemas.microsoft.com/office/drawing/2014/main" id="{640CC95B-325A-73D3-D7D1-9A4AC7CB4D63}"/>
              </a:ext>
            </a:extLst>
          </p:cNvPr>
          <p:cNvSpPr/>
          <p:nvPr/>
        </p:nvSpPr>
        <p:spPr>
          <a:xfrm>
            <a:off x="9930598" y="3078641"/>
            <a:ext cx="147781" cy="1443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1" name="Isosceles Triangle 10">
            <a:extLst>
              <a:ext uri="{FF2B5EF4-FFF2-40B4-BE49-F238E27FC236}">
                <a16:creationId xmlns:a16="http://schemas.microsoft.com/office/drawing/2014/main" id="{D4DE3A9D-E0BE-7833-F2C5-41AB47406FD3}"/>
              </a:ext>
            </a:extLst>
          </p:cNvPr>
          <p:cNvSpPr/>
          <p:nvPr/>
        </p:nvSpPr>
        <p:spPr>
          <a:xfrm>
            <a:off x="9367824" y="3872132"/>
            <a:ext cx="147781" cy="1443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6" name="Text Placeholder 9">
            <a:extLst>
              <a:ext uri="{FF2B5EF4-FFF2-40B4-BE49-F238E27FC236}">
                <a16:creationId xmlns:a16="http://schemas.microsoft.com/office/drawing/2014/main" id="{0166BAAE-1060-EC25-F023-B41A3F4EF79F}"/>
              </a:ext>
            </a:extLst>
          </p:cNvPr>
          <p:cNvSpPr txBox="1">
            <a:spLocks/>
          </p:cNvSpPr>
          <p:nvPr/>
        </p:nvSpPr>
        <p:spPr>
          <a:xfrm>
            <a:off x="5304988" y="6407397"/>
            <a:ext cx="6749429" cy="25313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           = Significantly higher/lower between In person and Digitally data.</a:t>
            </a:r>
          </a:p>
          <a:p>
            <a:r>
              <a:rPr lang="en-NZ"/>
              <a:t>Source: D11. In what ways, if at all, did spending time outside of New Zealand benefit your career in the creative sector? </a:t>
            </a:r>
          </a:p>
          <a:p>
            <a:r>
              <a:rPr lang="en-NZ"/>
              <a:t>Base: Those who worked with overseas creative professionals to further their creative career (n=387). </a:t>
            </a:r>
          </a:p>
        </p:txBody>
      </p:sp>
      <p:sp>
        <p:nvSpPr>
          <p:cNvPr id="17" name="Isosceles Triangle 16">
            <a:extLst>
              <a:ext uri="{FF2B5EF4-FFF2-40B4-BE49-F238E27FC236}">
                <a16:creationId xmlns:a16="http://schemas.microsoft.com/office/drawing/2014/main" id="{4A4619CD-2D03-786B-0890-9627CF3FB531}"/>
              </a:ext>
            </a:extLst>
          </p:cNvPr>
          <p:cNvSpPr/>
          <p:nvPr/>
        </p:nvSpPr>
        <p:spPr>
          <a:xfrm>
            <a:off x="5354499" y="6318854"/>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8" name="Isosceles Triangle 17">
            <a:extLst>
              <a:ext uri="{FF2B5EF4-FFF2-40B4-BE49-F238E27FC236}">
                <a16:creationId xmlns:a16="http://schemas.microsoft.com/office/drawing/2014/main" id="{4FCCD145-4612-5E56-B9C7-94FDC875D383}"/>
              </a:ext>
            </a:extLst>
          </p:cNvPr>
          <p:cNvSpPr/>
          <p:nvPr/>
        </p:nvSpPr>
        <p:spPr>
          <a:xfrm flipV="1">
            <a:off x="5471420" y="6319282"/>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cxnSp>
        <p:nvCxnSpPr>
          <p:cNvPr id="15" name="Straight Connector 14">
            <a:extLst>
              <a:ext uri="{FF2B5EF4-FFF2-40B4-BE49-F238E27FC236}">
                <a16:creationId xmlns:a16="http://schemas.microsoft.com/office/drawing/2014/main" id="{33D81D4F-2DDF-C4D1-2811-FC6E1774D753}"/>
              </a:ext>
            </a:extLst>
          </p:cNvPr>
          <p:cNvCxnSpPr/>
          <p:nvPr/>
        </p:nvCxnSpPr>
        <p:spPr>
          <a:xfrm>
            <a:off x="498980" y="1403498"/>
            <a:ext cx="1266025" cy="0"/>
          </a:xfrm>
          <a:prstGeom prst="line">
            <a:avLst/>
          </a:prstGeom>
          <a:ln w="19050">
            <a:solidFill>
              <a:srgbClr val="C46C6F"/>
            </a:solidFill>
            <a:tailEnd type="non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01A4E46C-BAF9-9AED-B57B-00D9F6122D45}"/>
              </a:ext>
            </a:extLst>
          </p:cNvPr>
          <p:cNvSpPr>
            <a:spLocks noGrp="1"/>
          </p:cNvSpPr>
          <p:nvPr>
            <p:ph type="sldNum" sz="quarter" idx="10"/>
          </p:nvPr>
        </p:nvSpPr>
        <p:spPr/>
        <p:txBody>
          <a:bodyPr/>
          <a:lstStyle/>
          <a:p>
            <a:fld id="{4034BEE3-566C-4068-A777-C3A4762E861B}" type="slidenum">
              <a:rPr lang="en-GB" smtClean="0"/>
              <a:pPr/>
              <a:t>54</a:t>
            </a:fld>
            <a:endParaRPr lang="en-GB"/>
          </a:p>
        </p:txBody>
      </p:sp>
    </p:spTree>
    <p:extLst>
      <p:ext uri="{BB962C8B-B14F-4D97-AF65-F5344CB8AC3E}">
        <p14:creationId xmlns:p14="http://schemas.microsoft.com/office/powerpoint/2010/main" val="328594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on stage&#10;&#10;Description automatically generated with low confidence">
            <a:extLst>
              <a:ext uri="{FF2B5EF4-FFF2-40B4-BE49-F238E27FC236}">
                <a16:creationId xmlns:a16="http://schemas.microsoft.com/office/drawing/2014/main" id="{876DFB68-29C8-544F-98FB-22D7E61304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7170" y="0"/>
            <a:ext cx="10287000" cy="6858000"/>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1048" y="0"/>
            <a:ext cx="12192000" cy="6858001"/>
          </a:xfrm>
          <a:prstGeom prst="rect">
            <a:avLst/>
          </a:prstGeom>
          <a:gradFill>
            <a:gsLst>
              <a:gs pos="29000">
                <a:srgbClr val="16313E"/>
              </a:gs>
              <a:gs pos="79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rgbClr val="FFFFFF">
              <a:alpha val="5098"/>
            </a:srgb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a:xfrm>
            <a:off x="359999" y="3052233"/>
            <a:ext cx="5643563" cy="1980000"/>
          </a:xfrm>
        </p:spPr>
        <p:txBody>
          <a:bodyPr/>
          <a:lstStyle/>
          <a:p>
            <a:r>
              <a:rPr lang="en-US"/>
              <a:t>The gig economy</a:t>
            </a:r>
            <a:endParaRPr lang="en-US">
              <a:solidFill>
                <a:schemeClr val="bg1"/>
              </a:solidFill>
            </a:endParaRP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a:xfrm>
            <a:off x="359999" y="2501574"/>
            <a:ext cx="976676" cy="540000"/>
          </a:xfrm>
        </p:spPr>
        <p:txBody>
          <a:bodyPr/>
          <a:lstStyle/>
          <a:p>
            <a:r>
              <a:rPr lang="en-NZ">
                <a:solidFill>
                  <a:srgbClr val="C46C6F"/>
                </a:solidFill>
              </a:rPr>
              <a:t>11</a:t>
            </a:r>
            <a:endParaRPr lang="en-NZ" dirty="0">
              <a:solidFill>
                <a:srgbClr val="C46C6F"/>
              </a:solidFill>
            </a:endParaRPr>
          </a:p>
        </p:txBody>
      </p:sp>
      <p:cxnSp>
        <p:nvCxnSpPr>
          <p:cNvPr id="2" name="Straight Connector 1">
            <a:extLst>
              <a:ext uri="{FF2B5EF4-FFF2-40B4-BE49-F238E27FC236}">
                <a16:creationId xmlns:a16="http://schemas.microsoft.com/office/drawing/2014/main" id="{FE0889C9-A2C8-14BF-80B6-171E7CC2F50B}"/>
              </a:ext>
            </a:extLst>
          </p:cNvPr>
          <p:cNvCxnSpPr>
            <a:cxnSpLocks/>
          </p:cNvCxnSpPr>
          <p:nvPr/>
        </p:nvCxnSpPr>
        <p:spPr>
          <a:xfrm>
            <a:off x="359999" y="3789272"/>
            <a:ext cx="1008743" cy="0"/>
          </a:xfrm>
          <a:prstGeom prst="line">
            <a:avLst/>
          </a:prstGeom>
          <a:ln w="38100">
            <a:solidFill>
              <a:srgbClr val="C46C6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95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3B7B8D2-6B9A-4D02-8FEE-D63A930E3407}"/>
              </a:ext>
            </a:extLst>
          </p:cNvPr>
          <p:cNvCxnSpPr>
            <a:cxnSpLocks/>
          </p:cNvCxnSpPr>
          <p:nvPr/>
        </p:nvCxnSpPr>
        <p:spPr>
          <a:xfrm>
            <a:off x="2631256" y="5334123"/>
            <a:ext cx="9090023" cy="0"/>
          </a:xfrm>
          <a:prstGeom prst="line">
            <a:avLst/>
          </a:prstGeom>
          <a:ln w="12700">
            <a:solidFill>
              <a:srgbClr val="3E3F3E"/>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5" name="Oval 13">
            <a:extLst>
              <a:ext uri="{FF2B5EF4-FFF2-40B4-BE49-F238E27FC236}">
                <a16:creationId xmlns:a16="http://schemas.microsoft.com/office/drawing/2014/main" id="{B31634C3-8239-90E4-6EBF-9019345C8DE2}"/>
              </a:ext>
            </a:extLst>
          </p:cNvPr>
          <p:cNvSpPr>
            <a:spLocks noChangeArrowheads="1"/>
          </p:cNvSpPr>
          <p:nvPr/>
        </p:nvSpPr>
        <p:spPr bwMode="auto">
          <a:xfrm>
            <a:off x="6723834" y="4759923"/>
            <a:ext cx="1148400" cy="1148400"/>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97" name="Rectangle 96">
            <a:extLst>
              <a:ext uri="{FF2B5EF4-FFF2-40B4-BE49-F238E27FC236}">
                <a16:creationId xmlns:a16="http://schemas.microsoft.com/office/drawing/2014/main" id="{89A5FD44-9C4D-D455-7C6C-5A69A1D10108}"/>
              </a:ext>
            </a:extLst>
          </p:cNvPr>
          <p:cNvSpPr/>
          <p:nvPr/>
        </p:nvSpPr>
        <p:spPr bwMode="ltGray">
          <a:xfrm>
            <a:off x="359999" y="842951"/>
            <a:ext cx="11466512" cy="59258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3" name="Rectangle 12">
            <a:extLst>
              <a:ext uri="{FF2B5EF4-FFF2-40B4-BE49-F238E27FC236}">
                <a16:creationId xmlns:a16="http://schemas.microsoft.com/office/drawing/2014/main" id="{59FDE05C-CD92-4233-96E9-214C621F914B}"/>
              </a:ext>
            </a:extLst>
          </p:cNvPr>
          <p:cNvSpPr/>
          <p:nvPr/>
        </p:nvSpPr>
        <p:spPr>
          <a:xfrm>
            <a:off x="371957" y="1578125"/>
            <a:ext cx="1981108" cy="4340658"/>
          </a:xfrm>
          <a:prstGeom prst="rect">
            <a:avLst/>
          </a:prstGeom>
          <a:solidFill>
            <a:srgbClr val="1631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cxnSp>
        <p:nvCxnSpPr>
          <p:cNvPr id="12" name="Straight Connector 11">
            <a:extLst>
              <a:ext uri="{FF2B5EF4-FFF2-40B4-BE49-F238E27FC236}">
                <a16:creationId xmlns:a16="http://schemas.microsoft.com/office/drawing/2014/main" id="{019A8C0A-9E9D-431E-BD1E-125120C64E24}"/>
              </a:ext>
            </a:extLst>
          </p:cNvPr>
          <p:cNvCxnSpPr>
            <a:cxnSpLocks/>
          </p:cNvCxnSpPr>
          <p:nvPr/>
        </p:nvCxnSpPr>
        <p:spPr>
          <a:xfrm>
            <a:off x="2609001" y="3125726"/>
            <a:ext cx="9090023" cy="0"/>
          </a:xfrm>
          <a:prstGeom prst="line">
            <a:avLst/>
          </a:prstGeom>
          <a:ln w="12700">
            <a:solidFill>
              <a:srgbClr val="3E3F3E"/>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mi-NZ"/>
              <a:t>Gig economy by discipline</a:t>
            </a:r>
            <a:endParaRPr lang="en-NZ"/>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a:t>Seventy-one percent of creative professionals identify themselves as working within the gig economy. Video game development stands apart from the other arts forms, being the only one where participation in the gig economy is not the norm.</a:t>
            </a:r>
          </a:p>
          <a:p>
            <a:endParaRPr lang="en-NZ"/>
          </a:p>
        </p:txBody>
      </p:sp>
      <p:sp>
        <p:nvSpPr>
          <p:cNvPr id="83" name="Isosceles Triangle 82">
            <a:extLst>
              <a:ext uri="{FF2B5EF4-FFF2-40B4-BE49-F238E27FC236}">
                <a16:creationId xmlns:a16="http://schemas.microsoft.com/office/drawing/2014/main" id="{9590179D-C917-44BB-A6CB-4F7578F7F952}"/>
              </a:ext>
            </a:extLst>
          </p:cNvPr>
          <p:cNvSpPr/>
          <p:nvPr/>
        </p:nvSpPr>
        <p:spPr>
          <a:xfrm>
            <a:off x="5674012" y="5280123"/>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84" name="Isosceles Triangle 83">
            <a:extLst>
              <a:ext uri="{FF2B5EF4-FFF2-40B4-BE49-F238E27FC236}">
                <a16:creationId xmlns:a16="http://schemas.microsoft.com/office/drawing/2014/main" id="{C1824261-50B9-4251-B47B-089542274A6C}"/>
              </a:ext>
            </a:extLst>
          </p:cNvPr>
          <p:cNvSpPr/>
          <p:nvPr/>
        </p:nvSpPr>
        <p:spPr>
          <a:xfrm flipV="1">
            <a:off x="5790933" y="5280123"/>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14" name="Rectangle 13">
            <a:extLst>
              <a:ext uri="{FF2B5EF4-FFF2-40B4-BE49-F238E27FC236}">
                <a16:creationId xmlns:a16="http://schemas.microsoft.com/office/drawing/2014/main" id="{0609A8B4-C5CF-4FA6-B89B-80684346D383}"/>
              </a:ext>
            </a:extLst>
          </p:cNvPr>
          <p:cNvSpPr/>
          <p:nvPr/>
        </p:nvSpPr>
        <p:spPr>
          <a:xfrm>
            <a:off x="970962" y="4351405"/>
            <a:ext cx="783099" cy="441852"/>
          </a:xfrm>
          <a:prstGeom prst="rect">
            <a:avLst/>
          </a:prstGeom>
        </p:spPr>
        <p:txBody>
          <a:bodyPr wrap="none">
            <a:spAutoFit/>
          </a:bodyPr>
          <a:lstStyle/>
          <a:p>
            <a:pPr algn="ctr">
              <a:lnSpc>
                <a:spcPts val="900"/>
              </a:lnSpc>
            </a:pPr>
            <a:r>
              <a:rPr lang="en-NZ" b="1">
                <a:solidFill>
                  <a:schemeClr val="bg1"/>
                </a:solidFill>
                <a:latin typeface="+mj-lt"/>
              </a:rPr>
              <a:t>Total </a:t>
            </a:r>
          </a:p>
          <a:p>
            <a:pPr algn="ctr">
              <a:lnSpc>
                <a:spcPts val="900"/>
              </a:lnSpc>
            </a:pPr>
            <a:endParaRPr lang="en-NZ" b="1">
              <a:solidFill>
                <a:schemeClr val="bg1"/>
              </a:solidFill>
              <a:latin typeface="+mj-lt"/>
            </a:endParaRPr>
          </a:p>
          <a:p>
            <a:pPr algn="ctr">
              <a:lnSpc>
                <a:spcPts val="900"/>
              </a:lnSpc>
            </a:pPr>
            <a:r>
              <a:rPr lang="en-NZ" sz="1200">
                <a:solidFill>
                  <a:schemeClr val="bg1"/>
                </a:solidFill>
                <a:latin typeface="+mj-lt"/>
              </a:rPr>
              <a:t>(n=603) </a:t>
            </a:r>
          </a:p>
        </p:txBody>
      </p:sp>
      <p:sp>
        <p:nvSpPr>
          <p:cNvPr id="15" name="Rectangle 14">
            <a:extLst>
              <a:ext uri="{FF2B5EF4-FFF2-40B4-BE49-F238E27FC236}">
                <a16:creationId xmlns:a16="http://schemas.microsoft.com/office/drawing/2014/main" id="{42B66706-0E90-4134-8E00-016F7865C85D}"/>
              </a:ext>
            </a:extLst>
          </p:cNvPr>
          <p:cNvSpPr/>
          <p:nvPr/>
        </p:nvSpPr>
        <p:spPr>
          <a:xfrm>
            <a:off x="4844275" y="4354121"/>
            <a:ext cx="1191353" cy="323486"/>
          </a:xfrm>
          <a:prstGeom prst="rect">
            <a:avLst/>
          </a:prstGeom>
        </p:spPr>
        <p:txBody>
          <a:bodyPr wrap="none">
            <a:spAutoFit/>
          </a:bodyPr>
          <a:lstStyle/>
          <a:p>
            <a:pPr algn="ctr">
              <a:lnSpc>
                <a:spcPts val="900"/>
              </a:lnSpc>
            </a:pPr>
            <a:r>
              <a:rPr lang="en-NZ" sz="1000">
                <a:latin typeface="+mj-lt"/>
              </a:rPr>
              <a:t>Craft / object arts </a:t>
            </a:r>
          </a:p>
          <a:p>
            <a:pPr algn="ctr">
              <a:lnSpc>
                <a:spcPts val="900"/>
              </a:lnSpc>
            </a:pPr>
            <a:r>
              <a:rPr lang="en-NZ" sz="1000">
                <a:latin typeface="+mj-lt"/>
              </a:rPr>
              <a:t>(n=77)</a:t>
            </a:r>
          </a:p>
        </p:txBody>
      </p:sp>
      <p:sp>
        <p:nvSpPr>
          <p:cNvPr id="16" name="Rectangle 15">
            <a:extLst>
              <a:ext uri="{FF2B5EF4-FFF2-40B4-BE49-F238E27FC236}">
                <a16:creationId xmlns:a16="http://schemas.microsoft.com/office/drawing/2014/main" id="{04416DC7-9316-4531-A971-A887A2E60C34}"/>
              </a:ext>
            </a:extLst>
          </p:cNvPr>
          <p:cNvSpPr/>
          <p:nvPr/>
        </p:nvSpPr>
        <p:spPr>
          <a:xfrm>
            <a:off x="8355089" y="2131676"/>
            <a:ext cx="1197764" cy="323486"/>
          </a:xfrm>
          <a:prstGeom prst="rect">
            <a:avLst/>
          </a:prstGeom>
        </p:spPr>
        <p:txBody>
          <a:bodyPr wrap="none">
            <a:spAutoFit/>
          </a:bodyPr>
          <a:lstStyle/>
          <a:p>
            <a:pPr algn="ctr">
              <a:lnSpc>
                <a:spcPts val="900"/>
              </a:lnSpc>
            </a:pPr>
            <a:r>
              <a:rPr lang="en-NZ" sz="1000">
                <a:latin typeface="+mj-lt"/>
              </a:rPr>
              <a:t>Media production </a:t>
            </a:r>
          </a:p>
          <a:p>
            <a:pPr algn="ctr">
              <a:lnSpc>
                <a:spcPts val="900"/>
              </a:lnSpc>
            </a:pPr>
            <a:r>
              <a:rPr lang="en-NZ" sz="1000">
                <a:latin typeface="+mj-lt"/>
              </a:rPr>
              <a:t>(n=159) </a:t>
            </a:r>
          </a:p>
        </p:txBody>
      </p:sp>
      <p:sp>
        <p:nvSpPr>
          <p:cNvPr id="17" name="Rectangle 16">
            <a:extLst>
              <a:ext uri="{FF2B5EF4-FFF2-40B4-BE49-F238E27FC236}">
                <a16:creationId xmlns:a16="http://schemas.microsoft.com/office/drawing/2014/main" id="{2B953FA7-8AFD-46F1-9365-5B6D5E065C8F}"/>
              </a:ext>
            </a:extLst>
          </p:cNvPr>
          <p:cNvSpPr/>
          <p:nvPr/>
        </p:nvSpPr>
        <p:spPr>
          <a:xfrm>
            <a:off x="6611552" y="2175321"/>
            <a:ext cx="1183337" cy="323486"/>
          </a:xfrm>
          <a:prstGeom prst="rect">
            <a:avLst/>
          </a:prstGeom>
        </p:spPr>
        <p:txBody>
          <a:bodyPr wrap="none">
            <a:spAutoFit/>
          </a:bodyPr>
          <a:lstStyle/>
          <a:p>
            <a:pPr algn="ctr">
              <a:lnSpc>
                <a:spcPts val="900"/>
              </a:lnSpc>
            </a:pPr>
            <a:r>
              <a:rPr lang="en-NZ" sz="1000">
                <a:latin typeface="+mj-lt"/>
              </a:rPr>
              <a:t>Music and sound </a:t>
            </a:r>
          </a:p>
          <a:p>
            <a:pPr algn="ctr">
              <a:lnSpc>
                <a:spcPts val="900"/>
              </a:lnSpc>
            </a:pPr>
            <a:r>
              <a:rPr lang="en-NZ" sz="1000">
                <a:latin typeface="+mj-lt"/>
              </a:rPr>
              <a:t>(n=173) </a:t>
            </a:r>
          </a:p>
        </p:txBody>
      </p:sp>
      <p:sp>
        <p:nvSpPr>
          <p:cNvPr id="18" name="Rectangle 17">
            <a:extLst>
              <a:ext uri="{FF2B5EF4-FFF2-40B4-BE49-F238E27FC236}">
                <a16:creationId xmlns:a16="http://schemas.microsoft.com/office/drawing/2014/main" id="{1CA8D802-FDF8-44DC-9C1E-06A87C5340E7}"/>
              </a:ext>
            </a:extLst>
          </p:cNvPr>
          <p:cNvSpPr/>
          <p:nvPr/>
        </p:nvSpPr>
        <p:spPr>
          <a:xfrm>
            <a:off x="6493392" y="4261583"/>
            <a:ext cx="1389714" cy="328167"/>
          </a:xfrm>
          <a:prstGeom prst="rect">
            <a:avLst/>
          </a:prstGeom>
        </p:spPr>
        <p:txBody>
          <a:bodyPr wrap="square">
            <a:spAutoFit/>
          </a:bodyPr>
          <a:lstStyle/>
          <a:p>
            <a:pPr algn="ctr">
              <a:lnSpc>
                <a:spcPts val="900"/>
              </a:lnSpc>
            </a:pPr>
            <a:r>
              <a:rPr lang="en-NZ" sz="1000">
                <a:latin typeface="+mj-lt"/>
              </a:rPr>
              <a:t>Ngā toi Māori </a:t>
            </a:r>
          </a:p>
          <a:p>
            <a:pPr algn="ctr">
              <a:lnSpc>
                <a:spcPts val="900"/>
              </a:lnSpc>
            </a:pPr>
            <a:r>
              <a:rPr lang="en-NZ" sz="1000">
                <a:latin typeface="+mj-lt"/>
              </a:rPr>
              <a:t>(n=63)</a:t>
            </a:r>
          </a:p>
        </p:txBody>
      </p:sp>
      <p:sp>
        <p:nvSpPr>
          <p:cNvPr id="19" name="Rectangle 18">
            <a:extLst>
              <a:ext uri="{FF2B5EF4-FFF2-40B4-BE49-F238E27FC236}">
                <a16:creationId xmlns:a16="http://schemas.microsoft.com/office/drawing/2014/main" id="{AA1D6599-421D-46FE-8039-4AF4E88391CA}"/>
              </a:ext>
            </a:extLst>
          </p:cNvPr>
          <p:cNvSpPr/>
          <p:nvPr/>
        </p:nvSpPr>
        <p:spPr>
          <a:xfrm>
            <a:off x="9849037" y="4331080"/>
            <a:ext cx="1664238" cy="323486"/>
          </a:xfrm>
          <a:prstGeom prst="rect">
            <a:avLst/>
          </a:prstGeom>
        </p:spPr>
        <p:txBody>
          <a:bodyPr wrap="none">
            <a:spAutoFit/>
          </a:bodyPr>
          <a:lstStyle/>
          <a:p>
            <a:pPr algn="ctr">
              <a:lnSpc>
                <a:spcPts val="900"/>
              </a:lnSpc>
            </a:pPr>
            <a:r>
              <a:rPr lang="en-NZ" sz="1000">
                <a:latin typeface="+mj-lt"/>
              </a:rPr>
              <a:t>Video game development </a:t>
            </a:r>
          </a:p>
          <a:p>
            <a:pPr algn="ctr">
              <a:lnSpc>
                <a:spcPts val="900"/>
              </a:lnSpc>
            </a:pPr>
            <a:r>
              <a:rPr lang="en-NZ" sz="1000">
                <a:latin typeface="+mj-lt"/>
              </a:rPr>
              <a:t>(n=56)</a:t>
            </a:r>
          </a:p>
        </p:txBody>
      </p:sp>
      <p:sp>
        <p:nvSpPr>
          <p:cNvPr id="20" name="Rectangle 19">
            <a:extLst>
              <a:ext uri="{FF2B5EF4-FFF2-40B4-BE49-F238E27FC236}">
                <a16:creationId xmlns:a16="http://schemas.microsoft.com/office/drawing/2014/main" id="{309EBE52-4938-4C76-9C77-6660F21006B0}"/>
              </a:ext>
            </a:extLst>
          </p:cNvPr>
          <p:cNvSpPr/>
          <p:nvPr/>
        </p:nvSpPr>
        <p:spPr>
          <a:xfrm>
            <a:off x="3277655" y="2088100"/>
            <a:ext cx="845103" cy="323486"/>
          </a:xfrm>
          <a:prstGeom prst="rect">
            <a:avLst/>
          </a:prstGeom>
        </p:spPr>
        <p:txBody>
          <a:bodyPr wrap="none">
            <a:spAutoFit/>
          </a:bodyPr>
          <a:lstStyle/>
          <a:p>
            <a:pPr algn="ctr">
              <a:lnSpc>
                <a:spcPts val="900"/>
              </a:lnSpc>
            </a:pPr>
            <a:r>
              <a:rPr lang="en-NZ" sz="1000" dirty="0"/>
              <a:t>Pacific arts </a:t>
            </a:r>
          </a:p>
          <a:p>
            <a:pPr algn="ctr">
              <a:lnSpc>
                <a:spcPts val="900"/>
              </a:lnSpc>
            </a:pPr>
            <a:r>
              <a:rPr lang="en-NZ" sz="1000" dirty="0"/>
              <a:t>(n=15)* </a:t>
            </a:r>
          </a:p>
        </p:txBody>
      </p:sp>
      <p:sp>
        <p:nvSpPr>
          <p:cNvPr id="21" name="Rectangle 20">
            <a:extLst>
              <a:ext uri="{FF2B5EF4-FFF2-40B4-BE49-F238E27FC236}">
                <a16:creationId xmlns:a16="http://schemas.microsoft.com/office/drawing/2014/main" id="{9CB0C87A-E799-465B-AD2F-78E696C47619}"/>
              </a:ext>
            </a:extLst>
          </p:cNvPr>
          <p:cNvSpPr/>
          <p:nvPr/>
        </p:nvSpPr>
        <p:spPr>
          <a:xfrm>
            <a:off x="4410009" y="2163426"/>
            <a:ext cx="2030869" cy="328167"/>
          </a:xfrm>
          <a:prstGeom prst="rect">
            <a:avLst/>
          </a:prstGeom>
        </p:spPr>
        <p:txBody>
          <a:bodyPr wrap="square">
            <a:spAutoFit/>
          </a:bodyPr>
          <a:lstStyle/>
          <a:p>
            <a:pPr algn="ctr">
              <a:lnSpc>
                <a:spcPts val="900"/>
              </a:lnSpc>
            </a:pPr>
            <a:r>
              <a:rPr lang="en-NZ" sz="1000">
                <a:latin typeface="+mj-lt"/>
              </a:rPr>
              <a:t>Performing arts</a:t>
            </a:r>
          </a:p>
          <a:p>
            <a:pPr algn="ctr">
              <a:lnSpc>
                <a:spcPts val="900"/>
              </a:lnSpc>
            </a:pPr>
            <a:r>
              <a:rPr lang="en-NZ" sz="1000">
                <a:latin typeface="+mj-lt"/>
              </a:rPr>
              <a:t>(n=178) </a:t>
            </a:r>
          </a:p>
        </p:txBody>
      </p:sp>
      <p:sp>
        <p:nvSpPr>
          <p:cNvPr id="22" name="Rectangle 21">
            <a:extLst>
              <a:ext uri="{FF2B5EF4-FFF2-40B4-BE49-F238E27FC236}">
                <a16:creationId xmlns:a16="http://schemas.microsoft.com/office/drawing/2014/main" id="{1F1C0868-CCE4-482C-B343-86CDFB3076FB}"/>
              </a:ext>
            </a:extLst>
          </p:cNvPr>
          <p:cNvSpPr/>
          <p:nvPr/>
        </p:nvSpPr>
        <p:spPr>
          <a:xfrm>
            <a:off x="10121343" y="2158080"/>
            <a:ext cx="1116011" cy="323486"/>
          </a:xfrm>
          <a:prstGeom prst="rect">
            <a:avLst/>
          </a:prstGeom>
        </p:spPr>
        <p:txBody>
          <a:bodyPr wrap="none">
            <a:spAutoFit/>
          </a:bodyPr>
          <a:lstStyle/>
          <a:p>
            <a:pPr algn="ctr">
              <a:lnSpc>
                <a:spcPts val="900"/>
              </a:lnSpc>
            </a:pPr>
            <a:r>
              <a:rPr lang="en-NZ" sz="1000">
                <a:latin typeface="+mj-lt"/>
              </a:rPr>
              <a:t>Community arts </a:t>
            </a:r>
          </a:p>
          <a:p>
            <a:pPr algn="ctr">
              <a:lnSpc>
                <a:spcPts val="900"/>
              </a:lnSpc>
            </a:pPr>
            <a:r>
              <a:rPr lang="en-NZ" sz="1000">
                <a:latin typeface="+mj-lt"/>
              </a:rPr>
              <a:t>(n=83) </a:t>
            </a:r>
          </a:p>
        </p:txBody>
      </p:sp>
      <p:sp>
        <p:nvSpPr>
          <p:cNvPr id="23" name="Rectangle 22">
            <a:extLst>
              <a:ext uri="{FF2B5EF4-FFF2-40B4-BE49-F238E27FC236}">
                <a16:creationId xmlns:a16="http://schemas.microsoft.com/office/drawing/2014/main" id="{5ADF5C6B-B906-4FA1-A724-24780FF7A454}"/>
              </a:ext>
            </a:extLst>
          </p:cNvPr>
          <p:cNvSpPr/>
          <p:nvPr/>
        </p:nvSpPr>
        <p:spPr>
          <a:xfrm>
            <a:off x="8581064" y="4292628"/>
            <a:ext cx="816250" cy="323486"/>
          </a:xfrm>
          <a:prstGeom prst="rect">
            <a:avLst/>
          </a:prstGeom>
        </p:spPr>
        <p:txBody>
          <a:bodyPr wrap="none">
            <a:spAutoFit/>
          </a:bodyPr>
          <a:lstStyle/>
          <a:p>
            <a:pPr algn="ctr">
              <a:lnSpc>
                <a:spcPts val="900"/>
              </a:lnSpc>
            </a:pPr>
            <a:r>
              <a:rPr lang="en-NZ" sz="1000">
                <a:latin typeface="+mj-lt"/>
              </a:rPr>
              <a:t>Visual arts </a:t>
            </a:r>
          </a:p>
          <a:p>
            <a:pPr algn="ctr">
              <a:lnSpc>
                <a:spcPts val="900"/>
              </a:lnSpc>
            </a:pPr>
            <a:r>
              <a:rPr lang="en-NZ" sz="1000">
                <a:latin typeface="+mj-lt"/>
              </a:rPr>
              <a:t>(n=135) </a:t>
            </a:r>
          </a:p>
        </p:txBody>
      </p:sp>
      <p:sp>
        <p:nvSpPr>
          <p:cNvPr id="24" name="Rectangle 23">
            <a:extLst>
              <a:ext uri="{FF2B5EF4-FFF2-40B4-BE49-F238E27FC236}">
                <a16:creationId xmlns:a16="http://schemas.microsoft.com/office/drawing/2014/main" id="{D5F68D6A-14F0-41C9-9F6F-CA601C24EF08}"/>
              </a:ext>
            </a:extLst>
          </p:cNvPr>
          <p:cNvSpPr/>
          <p:nvPr/>
        </p:nvSpPr>
        <p:spPr>
          <a:xfrm>
            <a:off x="3069348" y="4354121"/>
            <a:ext cx="1358065" cy="323486"/>
          </a:xfrm>
          <a:prstGeom prst="rect">
            <a:avLst/>
          </a:prstGeom>
        </p:spPr>
        <p:txBody>
          <a:bodyPr wrap="none">
            <a:spAutoFit/>
          </a:bodyPr>
          <a:lstStyle/>
          <a:p>
            <a:pPr algn="ctr">
              <a:lnSpc>
                <a:spcPts val="900"/>
              </a:lnSpc>
            </a:pPr>
            <a:r>
              <a:rPr lang="en-NZ" sz="1000">
                <a:latin typeface="+mj-lt"/>
              </a:rPr>
              <a:t>Writing / literary arts </a:t>
            </a:r>
          </a:p>
          <a:p>
            <a:pPr algn="ctr">
              <a:lnSpc>
                <a:spcPts val="900"/>
              </a:lnSpc>
            </a:pPr>
            <a:r>
              <a:rPr lang="en-NZ" sz="1000">
                <a:latin typeface="+mj-lt"/>
              </a:rPr>
              <a:t>(n=111) </a:t>
            </a:r>
          </a:p>
        </p:txBody>
      </p:sp>
      <p:grpSp>
        <p:nvGrpSpPr>
          <p:cNvPr id="25" name="Group 24">
            <a:extLst>
              <a:ext uri="{FF2B5EF4-FFF2-40B4-BE49-F238E27FC236}">
                <a16:creationId xmlns:a16="http://schemas.microsoft.com/office/drawing/2014/main" id="{361A3F31-6323-491F-AA87-C26C4C82AFDC}"/>
              </a:ext>
            </a:extLst>
          </p:cNvPr>
          <p:cNvGrpSpPr>
            <a:grpSpLocks noChangeAspect="1"/>
          </p:cNvGrpSpPr>
          <p:nvPr/>
        </p:nvGrpSpPr>
        <p:grpSpPr>
          <a:xfrm>
            <a:off x="3550380" y="3939038"/>
            <a:ext cx="396000" cy="392042"/>
            <a:chOff x="351261" y="134656"/>
            <a:chExt cx="300973" cy="297964"/>
          </a:xfrm>
          <a:solidFill>
            <a:schemeClr val="tx1">
              <a:lumMod val="75000"/>
            </a:schemeClr>
          </a:solidFill>
        </p:grpSpPr>
        <p:sp>
          <p:nvSpPr>
            <p:cNvPr id="26" name="Freeform 562">
              <a:extLst>
                <a:ext uri="{FF2B5EF4-FFF2-40B4-BE49-F238E27FC236}">
                  <a16:creationId xmlns:a16="http://schemas.microsoft.com/office/drawing/2014/main" id="{21210EC5-F760-4077-9E16-38FC6DE0189E}"/>
                </a:ext>
              </a:extLst>
            </p:cNvPr>
            <p:cNvSpPr>
              <a:spLocks/>
            </p:cNvSpPr>
            <p:nvPr/>
          </p:nvSpPr>
          <p:spPr bwMode="auto">
            <a:xfrm>
              <a:off x="351261" y="336309"/>
              <a:ext cx="99322" cy="96311"/>
            </a:xfrm>
            <a:custGeom>
              <a:avLst/>
              <a:gdLst>
                <a:gd name="T0" fmla="*/ 0 w 33"/>
                <a:gd name="T1" fmla="*/ 32 h 32"/>
                <a:gd name="T2" fmla="*/ 3 w 33"/>
                <a:gd name="T3" fmla="*/ 16 h 32"/>
                <a:gd name="T4" fmla="*/ 4 w 33"/>
                <a:gd name="T5" fmla="*/ 0 h 32"/>
                <a:gd name="T6" fmla="*/ 19 w 33"/>
                <a:gd name="T7" fmla="*/ 13 h 32"/>
                <a:gd name="T8" fmla="*/ 33 w 33"/>
                <a:gd name="T9" fmla="*/ 27 h 32"/>
                <a:gd name="T10" fmla="*/ 17 w 33"/>
                <a:gd name="T11" fmla="*/ 30 h 32"/>
                <a:gd name="T12" fmla="*/ 0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0" y="32"/>
                  </a:moveTo>
                  <a:lnTo>
                    <a:pt x="3" y="16"/>
                  </a:lnTo>
                  <a:lnTo>
                    <a:pt x="4" y="0"/>
                  </a:lnTo>
                  <a:lnTo>
                    <a:pt x="19" y="13"/>
                  </a:lnTo>
                  <a:lnTo>
                    <a:pt x="33" y="27"/>
                  </a:lnTo>
                  <a:lnTo>
                    <a:pt x="17" y="30"/>
                  </a:lnTo>
                  <a:lnTo>
                    <a:pt x="0" y="3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7" name="Freeform 563">
              <a:extLst>
                <a:ext uri="{FF2B5EF4-FFF2-40B4-BE49-F238E27FC236}">
                  <a16:creationId xmlns:a16="http://schemas.microsoft.com/office/drawing/2014/main" id="{28409821-C1CF-4C36-8821-2C90435CB8D5}"/>
                </a:ext>
              </a:extLst>
            </p:cNvPr>
            <p:cNvSpPr>
              <a:spLocks/>
            </p:cNvSpPr>
            <p:nvPr/>
          </p:nvSpPr>
          <p:spPr bwMode="auto">
            <a:xfrm>
              <a:off x="378348" y="185823"/>
              <a:ext cx="222720" cy="219711"/>
            </a:xfrm>
            <a:custGeom>
              <a:avLst/>
              <a:gdLst>
                <a:gd name="T0" fmla="*/ 69 w 74"/>
                <a:gd name="T1" fmla="*/ 22 h 73"/>
                <a:gd name="T2" fmla="*/ 28 w 74"/>
                <a:gd name="T3" fmla="*/ 63 h 73"/>
                <a:gd name="T4" fmla="*/ 24 w 74"/>
                <a:gd name="T5" fmla="*/ 60 h 73"/>
                <a:gd name="T6" fmla="*/ 65 w 74"/>
                <a:gd name="T7" fmla="*/ 17 h 73"/>
                <a:gd name="T8" fmla="*/ 55 w 74"/>
                <a:gd name="T9" fmla="*/ 8 h 73"/>
                <a:gd name="T10" fmla="*/ 14 w 74"/>
                <a:gd name="T11" fmla="*/ 50 h 73"/>
                <a:gd name="T12" fmla="*/ 9 w 74"/>
                <a:gd name="T13" fmla="*/ 45 h 73"/>
                <a:gd name="T14" fmla="*/ 51 w 74"/>
                <a:gd name="T15" fmla="*/ 3 h 73"/>
                <a:gd name="T16" fmla="*/ 46 w 74"/>
                <a:gd name="T17" fmla="*/ 0 h 73"/>
                <a:gd name="T18" fmla="*/ 0 w 74"/>
                <a:gd name="T19" fmla="*/ 45 h 73"/>
                <a:gd name="T20" fmla="*/ 28 w 74"/>
                <a:gd name="T21" fmla="*/ 73 h 73"/>
                <a:gd name="T22" fmla="*/ 74 w 74"/>
                <a:gd name="T23" fmla="*/ 27 h 73"/>
                <a:gd name="T24" fmla="*/ 69 w 74"/>
                <a:gd name="T25" fmla="*/ 2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73">
                  <a:moveTo>
                    <a:pt x="69" y="22"/>
                  </a:moveTo>
                  <a:lnTo>
                    <a:pt x="28" y="63"/>
                  </a:lnTo>
                  <a:lnTo>
                    <a:pt x="24" y="60"/>
                  </a:lnTo>
                  <a:lnTo>
                    <a:pt x="65" y="17"/>
                  </a:lnTo>
                  <a:lnTo>
                    <a:pt x="55" y="8"/>
                  </a:lnTo>
                  <a:lnTo>
                    <a:pt x="14" y="50"/>
                  </a:lnTo>
                  <a:lnTo>
                    <a:pt x="9" y="45"/>
                  </a:lnTo>
                  <a:lnTo>
                    <a:pt x="51" y="3"/>
                  </a:lnTo>
                  <a:lnTo>
                    <a:pt x="46" y="0"/>
                  </a:lnTo>
                  <a:lnTo>
                    <a:pt x="0" y="45"/>
                  </a:lnTo>
                  <a:lnTo>
                    <a:pt x="28" y="73"/>
                  </a:lnTo>
                  <a:lnTo>
                    <a:pt x="74" y="27"/>
                  </a:lnTo>
                  <a:lnTo>
                    <a:pt x="69" y="22"/>
                  </a:ln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28" name="Freeform 564">
              <a:extLst>
                <a:ext uri="{FF2B5EF4-FFF2-40B4-BE49-F238E27FC236}">
                  <a16:creationId xmlns:a16="http://schemas.microsoft.com/office/drawing/2014/main" id="{6B5838D8-F8CC-4FD1-9D9B-C475120494BA}"/>
                </a:ext>
              </a:extLst>
            </p:cNvPr>
            <p:cNvSpPr>
              <a:spLocks/>
            </p:cNvSpPr>
            <p:nvPr/>
          </p:nvSpPr>
          <p:spPr bwMode="auto">
            <a:xfrm>
              <a:off x="531845" y="134656"/>
              <a:ext cx="120389" cy="117380"/>
            </a:xfrm>
            <a:custGeom>
              <a:avLst/>
              <a:gdLst>
                <a:gd name="T0" fmla="*/ 30 w 32"/>
                <a:gd name="T1" fmla="*/ 24 h 31"/>
                <a:gd name="T2" fmla="*/ 29 w 32"/>
                <a:gd name="T3" fmla="*/ 17 h 31"/>
                <a:gd name="T4" fmla="*/ 15 w 32"/>
                <a:gd name="T5" fmla="*/ 2 h 31"/>
                <a:gd name="T6" fmla="*/ 8 w 32"/>
                <a:gd name="T7" fmla="*/ 2 h 31"/>
                <a:gd name="T8" fmla="*/ 7 w 32"/>
                <a:gd name="T9" fmla="*/ 2 h 31"/>
                <a:gd name="T10" fmla="*/ 7 w 32"/>
                <a:gd name="T11" fmla="*/ 2 h 31"/>
                <a:gd name="T12" fmla="*/ 0 w 32"/>
                <a:gd name="T13" fmla="*/ 9 h 31"/>
                <a:gd name="T14" fmla="*/ 22 w 32"/>
                <a:gd name="T15" fmla="*/ 31 h 31"/>
                <a:gd name="T16" fmla="*/ 29 w 32"/>
                <a:gd name="T17" fmla="*/ 24 h 31"/>
                <a:gd name="T18" fmla="*/ 29 w 32"/>
                <a:gd name="T19" fmla="*/ 24 h 31"/>
                <a:gd name="T20" fmla="*/ 30 w 32"/>
                <a:gd name="T2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1">
                  <a:moveTo>
                    <a:pt x="30" y="24"/>
                  </a:moveTo>
                  <a:cubicBezTo>
                    <a:pt x="32" y="22"/>
                    <a:pt x="32" y="19"/>
                    <a:pt x="29" y="17"/>
                  </a:cubicBezTo>
                  <a:cubicBezTo>
                    <a:pt x="15" y="2"/>
                    <a:pt x="15" y="2"/>
                    <a:pt x="15" y="2"/>
                  </a:cubicBezTo>
                  <a:cubicBezTo>
                    <a:pt x="13" y="0"/>
                    <a:pt x="9" y="0"/>
                    <a:pt x="8" y="2"/>
                  </a:cubicBezTo>
                  <a:cubicBezTo>
                    <a:pt x="7" y="2"/>
                    <a:pt x="7" y="2"/>
                    <a:pt x="7" y="2"/>
                  </a:cubicBezTo>
                  <a:cubicBezTo>
                    <a:pt x="7" y="2"/>
                    <a:pt x="7" y="2"/>
                    <a:pt x="7" y="2"/>
                  </a:cubicBezTo>
                  <a:cubicBezTo>
                    <a:pt x="0" y="9"/>
                    <a:pt x="0" y="9"/>
                    <a:pt x="0" y="9"/>
                  </a:cubicBezTo>
                  <a:cubicBezTo>
                    <a:pt x="22" y="31"/>
                    <a:pt x="22" y="31"/>
                    <a:pt x="22" y="31"/>
                  </a:cubicBezTo>
                  <a:cubicBezTo>
                    <a:pt x="29" y="24"/>
                    <a:pt x="29" y="24"/>
                    <a:pt x="29" y="24"/>
                  </a:cubicBezTo>
                  <a:cubicBezTo>
                    <a:pt x="29" y="24"/>
                    <a:pt x="29" y="24"/>
                    <a:pt x="29" y="24"/>
                  </a:cubicBezTo>
                  <a:cubicBezTo>
                    <a:pt x="29" y="24"/>
                    <a:pt x="29" y="24"/>
                    <a:pt x="30"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grpSp>
      <p:grpSp>
        <p:nvGrpSpPr>
          <p:cNvPr id="29" name="Group 28">
            <a:extLst>
              <a:ext uri="{FF2B5EF4-FFF2-40B4-BE49-F238E27FC236}">
                <a16:creationId xmlns:a16="http://schemas.microsoft.com/office/drawing/2014/main" id="{881AA33E-3B50-4940-A668-63D011E6A0D0}"/>
              </a:ext>
            </a:extLst>
          </p:cNvPr>
          <p:cNvGrpSpPr>
            <a:grpSpLocks noChangeAspect="1"/>
          </p:cNvGrpSpPr>
          <p:nvPr/>
        </p:nvGrpSpPr>
        <p:grpSpPr>
          <a:xfrm>
            <a:off x="8737971" y="1737758"/>
            <a:ext cx="432000" cy="349712"/>
            <a:chOff x="3499440" y="6918195"/>
            <a:chExt cx="316023" cy="255828"/>
          </a:xfrm>
          <a:solidFill>
            <a:schemeClr val="tx1">
              <a:lumMod val="75000"/>
            </a:schemeClr>
          </a:solidFill>
        </p:grpSpPr>
        <p:sp>
          <p:nvSpPr>
            <p:cNvPr id="30" name="Freeform 504">
              <a:extLst>
                <a:ext uri="{FF2B5EF4-FFF2-40B4-BE49-F238E27FC236}">
                  <a16:creationId xmlns:a16="http://schemas.microsoft.com/office/drawing/2014/main" id="{FB8AF196-67B1-4593-8D6A-66221222B0F4}"/>
                </a:ext>
              </a:extLst>
            </p:cNvPr>
            <p:cNvSpPr>
              <a:spLocks noEditPoints="1"/>
            </p:cNvSpPr>
            <p:nvPr/>
          </p:nvSpPr>
          <p:spPr bwMode="auto">
            <a:xfrm>
              <a:off x="3499440" y="6918195"/>
              <a:ext cx="316023" cy="255828"/>
            </a:xfrm>
            <a:custGeom>
              <a:avLst/>
              <a:gdLst>
                <a:gd name="T0" fmla="*/ 81 w 84"/>
                <a:gd name="T1" fmla="*/ 27 h 68"/>
                <a:gd name="T2" fmla="*/ 76 w 84"/>
                <a:gd name="T3" fmla="*/ 30 h 68"/>
                <a:gd name="T4" fmla="*/ 73 w 84"/>
                <a:gd name="T5" fmla="*/ 34 h 68"/>
                <a:gd name="T6" fmla="*/ 73 w 84"/>
                <a:gd name="T7" fmla="*/ 21 h 68"/>
                <a:gd name="T8" fmla="*/ 68 w 84"/>
                <a:gd name="T9" fmla="*/ 16 h 68"/>
                <a:gd name="T10" fmla="*/ 50 w 84"/>
                <a:gd name="T11" fmla="*/ 16 h 68"/>
                <a:gd name="T12" fmla="*/ 52 w 84"/>
                <a:gd name="T13" fmla="*/ 13 h 68"/>
                <a:gd name="T14" fmla="*/ 50 w 84"/>
                <a:gd name="T15" fmla="*/ 10 h 68"/>
                <a:gd name="T16" fmla="*/ 39 w 84"/>
                <a:gd name="T17" fmla="*/ 6 h 68"/>
                <a:gd name="T18" fmla="*/ 34 w 84"/>
                <a:gd name="T19" fmla="*/ 5 h 68"/>
                <a:gd name="T20" fmla="*/ 5 w 84"/>
                <a:gd name="T21" fmla="*/ 5 h 68"/>
                <a:gd name="T22" fmla="*/ 5 w 84"/>
                <a:gd name="T23" fmla="*/ 2 h 68"/>
                <a:gd name="T24" fmla="*/ 2 w 84"/>
                <a:gd name="T25" fmla="*/ 0 h 68"/>
                <a:gd name="T26" fmla="*/ 0 w 84"/>
                <a:gd name="T27" fmla="*/ 2 h 68"/>
                <a:gd name="T28" fmla="*/ 0 w 84"/>
                <a:gd name="T29" fmla="*/ 8 h 68"/>
                <a:gd name="T30" fmla="*/ 0 w 84"/>
                <a:gd name="T31" fmla="*/ 13 h 68"/>
                <a:gd name="T32" fmla="*/ 0 w 84"/>
                <a:gd name="T33" fmla="*/ 18 h 68"/>
                <a:gd name="T34" fmla="*/ 2 w 84"/>
                <a:gd name="T35" fmla="*/ 21 h 68"/>
                <a:gd name="T36" fmla="*/ 5 w 84"/>
                <a:gd name="T37" fmla="*/ 18 h 68"/>
                <a:gd name="T38" fmla="*/ 5 w 84"/>
                <a:gd name="T39" fmla="*/ 16 h 68"/>
                <a:gd name="T40" fmla="*/ 15 w 84"/>
                <a:gd name="T41" fmla="*/ 16 h 68"/>
                <a:gd name="T42" fmla="*/ 10 w 84"/>
                <a:gd name="T43" fmla="*/ 21 h 68"/>
                <a:gd name="T44" fmla="*/ 10 w 84"/>
                <a:gd name="T45" fmla="*/ 58 h 68"/>
                <a:gd name="T46" fmla="*/ 15 w 84"/>
                <a:gd name="T47" fmla="*/ 63 h 68"/>
                <a:gd name="T48" fmla="*/ 15 w 84"/>
                <a:gd name="T49" fmla="*/ 66 h 68"/>
                <a:gd name="T50" fmla="*/ 18 w 84"/>
                <a:gd name="T51" fmla="*/ 68 h 68"/>
                <a:gd name="T52" fmla="*/ 50 w 84"/>
                <a:gd name="T53" fmla="*/ 68 h 68"/>
                <a:gd name="T54" fmla="*/ 52 w 84"/>
                <a:gd name="T55" fmla="*/ 66 h 68"/>
                <a:gd name="T56" fmla="*/ 52 w 84"/>
                <a:gd name="T57" fmla="*/ 63 h 68"/>
                <a:gd name="T58" fmla="*/ 68 w 84"/>
                <a:gd name="T59" fmla="*/ 63 h 68"/>
                <a:gd name="T60" fmla="*/ 73 w 84"/>
                <a:gd name="T61" fmla="*/ 58 h 68"/>
                <a:gd name="T62" fmla="*/ 73 w 84"/>
                <a:gd name="T63" fmla="*/ 45 h 68"/>
                <a:gd name="T64" fmla="*/ 76 w 84"/>
                <a:gd name="T65" fmla="*/ 48 h 68"/>
                <a:gd name="T66" fmla="*/ 81 w 84"/>
                <a:gd name="T67" fmla="*/ 51 h 68"/>
                <a:gd name="T68" fmla="*/ 84 w 84"/>
                <a:gd name="T69" fmla="*/ 50 h 68"/>
                <a:gd name="T70" fmla="*/ 84 w 84"/>
                <a:gd name="T71" fmla="*/ 29 h 68"/>
                <a:gd name="T72" fmla="*/ 81 w 84"/>
                <a:gd name="T73" fmla="*/ 27 h 68"/>
                <a:gd name="T74" fmla="*/ 57 w 84"/>
                <a:gd name="T75" fmla="*/ 52 h 68"/>
                <a:gd name="T76" fmla="*/ 21 w 84"/>
                <a:gd name="T77" fmla="*/ 52 h 68"/>
                <a:gd name="T78" fmla="*/ 21 w 84"/>
                <a:gd name="T79" fmla="*/ 26 h 68"/>
                <a:gd name="T80" fmla="*/ 57 w 84"/>
                <a:gd name="T81" fmla="*/ 26 h 68"/>
                <a:gd name="T82" fmla="*/ 57 w 84"/>
                <a:gd name="T83"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68">
                  <a:moveTo>
                    <a:pt x="81" y="27"/>
                  </a:moveTo>
                  <a:cubicBezTo>
                    <a:pt x="76" y="30"/>
                    <a:pt x="76" y="30"/>
                    <a:pt x="76" y="30"/>
                  </a:cubicBezTo>
                  <a:cubicBezTo>
                    <a:pt x="74" y="31"/>
                    <a:pt x="73" y="33"/>
                    <a:pt x="73" y="34"/>
                  </a:cubicBezTo>
                  <a:cubicBezTo>
                    <a:pt x="73" y="21"/>
                    <a:pt x="73" y="21"/>
                    <a:pt x="73" y="21"/>
                  </a:cubicBezTo>
                  <a:cubicBezTo>
                    <a:pt x="73" y="18"/>
                    <a:pt x="71" y="16"/>
                    <a:pt x="68" y="16"/>
                  </a:cubicBezTo>
                  <a:cubicBezTo>
                    <a:pt x="50" y="16"/>
                    <a:pt x="50" y="16"/>
                    <a:pt x="50" y="16"/>
                  </a:cubicBezTo>
                  <a:cubicBezTo>
                    <a:pt x="51" y="16"/>
                    <a:pt x="52" y="14"/>
                    <a:pt x="52" y="13"/>
                  </a:cubicBezTo>
                  <a:cubicBezTo>
                    <a:pt x="52" y="12"/>
                    <a:pt x="51" y="10"/>
                    <a:pt x="50" y="10"/>
                  </a:cubicBezTo>
                  <a:cubicBezTo>
                    <a:pt x="39" y="6"/>
                    <a:pt x="39" y="6"/>
                    <a:pt x="39" y="6"/>
                  </a:cubicBezTo>
                  <a:cubicBezTo>
                    <a:pt x="38" y="5"/>
                    <a:pt x="35" y="5"/>
                    <a:pt x="34" y="5"/>
                  </a:cubicBezTo>
                  <a:cubicBezTo>
                    <a:pt x="5" y="5"/>
                    <a:pt x="5" y="5"/>
                    <a:pt x="5" y="5"/>
                  </a:cubicBezTo>
                  <a:cubicBezTo>
                    <a:pt x="5" y="2"/>
                    <a:pt x="5" y="2"/>
                    <a:pt x="5" y="2"/>
                  </a:cubicBezTo>
                  <a:cubicBezTo>
                    <a:pt x="5" y="1"/>
                    <a:pt x="4" y="0"/>
                    <a:pt x="2" y="0"/>
                  </a:cubicBezTo>
                  <a:cubicBezTo>
                    <a:pt x="1" y="0"/>
                    <a:pt x="0" y="1"/>
                    <a:pt x="0" y="2"/>
                  </a:cubicBezTo>
                  <a:cubicBezTo>
                    <a:pt x="0" y="8"/>
                    <a:pt x="0" y="8"/>
                    <a:pt x="0" y="8"/>
                  </a:cubicBezTo>
                  <a:cubicBezTo>
                    <a:pt x="0" y="13"/>
                    <a:pt x="0" y="13"/>
                    <a:pt x="0" y="13"/>
                  </a:cubicBezTo>
                  <a:cubicBezTo>
                    <a:pt x="0" y="18"/>
                    <a:pt x="0" y="18"/>
                    <a:pt x="0" y="18"/>
                  </a:cubicBezTo>
                  <a:cubicBezTo>
                    <a:pt x="0" y="20"/>
                    <a:pt x="1" y="21"/>
                    <a:pt x="2" y="21"/>
                  </a:cubicBezTo>
                  <a:cubicBezTo>
                    <a:pt x="4" y="21"/>
                    <a:pt x="5" y="20"/>
                    <a:pt x="5" y="18"/>
                  </a:cubicBezTo>
                  <a:cubicBezTo>
                    <a:pt x="5" y="16"/>
                    <a:pt x="5" y="16"/>
                    <a:pt x="5" y="16"/>
                  </a:cubicBezTo>
                  <a:cubicBezTo>
                    <a:pt x="15" y="16"/>
                    <a:pt x="15" y="16"/>
                    <a:pt x="15" y="16"/>
                  </a:cubicBezTo>
                  <a:cubicBezTo>
                    <a:pt x="13" y="16"/>
                    <a:pt x="10" y="18"/>
                    <a:pt x="10" y="21"/>
                  </a:cubicBezTo>
                  <a:cubicBezTo>
                    <a:pt x="10" y="58"/>
                    <a:pt x="10" y="58"/>
                    <a:pt x="10" y="58"/>
                  </a:cubicBezTo>
                  <a:cubicBezTo>
                    <a:pt x="10" y="61"/>
                    <a:pt x="13" y="63"/>
                    <a:pt x="15" y="63"/>
                  </a:cubicBezTo>
                  <a:cubicBezTo>
                    <a:pt x="15" y="66"/>
                    <a:pt x="15" y="66"/>
                    <a:pt x="15" y="66"/>
                  </a:cubicBezTo>
                  <a:cubicBezTo>
                    <a:pt x="15" y="67"/>
                    <a:pt x="17" y="68"/>
                    <a:pt x="18" y="68"/>
                  </a:cubicBezTo>
                  <a:cubicBezTo>
                    <a:pt x="50" y="68"/>
                    <a:pt x="50" y="68"/>
                    <a:pt x="50" y="68"/>
                  </a:cubicBezTo>
                  <a:cubicBezTo>
                    <a:pt x="51" y="68"/>
                    <a:pt x="52" y="67"/>
                    <a:pt x="52" y="66"/>
                  </a:cubicBezTo>
                  <a:cubicBezTo>
                    <a:pt x="52" y="63"/>
                    <a:pt x="52" y="63"/>
                    <a:pt x="52" y="63"/>
                  </a:cubicBezTo>
                  <a:cubicBezTo>
                    <a:pt x="68" y="63"/>
                    <a:pt x="68" y="63"/>
                    <a:pt x="68" y="63"/>
                  </a:cubicBezTo>
                  <a:cubicBezTo>
                    <a:pt x="71" y="63"/>
                    <a:pt x="73" y="61"/>
                    <a:pt x="73" y="58"/>
                  </a:cubicBezTo>
                  <a:cubicBezTo>
                    <a:pt x="73" y="45"/>
                    <a:pt x="73" y="45"/>
                    <a:pt x="73" y="45"/>
                  </a:cubicBezTo>
                  <a:cubicBezTo>
                    <a:pt x="73" y="46"/>
                    <a:pt x="74" y="48"/>
                    <a:pt x="76" y="48"/>
                  </a:cubicBezTo>
                  <a:cubicBezTo>
                    <a:pt x="81" y="51"/>
                    <a:pt x="81" y="51"/>
                    <a:pt x="81" y="51"/>
                  </a:cubicBezTo>
                  <a:cubicBezTo>
                    <a:pt x="83" y="52"/>
                    <a:pt x="84" y="51"/>
                    <a:pt x="84" y="50"/>
                  </a:cubicBezTo>
                  <a:cubicBezTo>
                    <a:pt x="84" y="29"/>
                    <a:pt x="84" y="29"/>
                    <a:pt x="84" y="29"/>
                  </a:cubicBezTo>
                  <a:cubicBezTo>
                    <a:pt x="84" y="27"/>
                    <a:pt x="83" y="27"/>
                    <a:pt x="81" y="27"/>
                  </a:cubicBezTo>
                  <a:close/>
                  <a:moveTo>
                    <a:pt x="57" y="52"/>
                  </a:moveTo>
                  <a:cubicBezTo>
                    <a:pt x="21" y="52"/>
                    <a:pt x="21" y="52"/>
                    <a:pt x="21" y="52"/>
                  </a:cubicBezTo>
                  <a:cubicBezTo>
                    <a:pt x="21" y="26"/>
                    <a:pt x="21" y="26"/>
                    <a:pt x="21" y="26"/>
                  </a:cubicBezTo>
                  <a:cubicBezTo>
                    <a:pt x="57" y="26"/>
                    <a:pt x="57" y="26"/>
                    <a:pt x="57" y="26"/>
                  </a:cubicBezTo>
                  <a:lnTo>
                    <a:pt x="57" y="52"/>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31" name="Rectangle 505">
              <a:extLst>
                <a:ext uri="{FF2B5EF4-FFF2-40B4-BE49-F238E27FC236}">
                  <a16:creationId xmlns:a16="http://schemas.microsoft.com/office/drawing/2014/main" id="{B1B01B22-2C00-416C-A978-6050F94231CD}"/>
                </a:ext>
              </a:extLst>
            </p:cNvPr>
            <p:cNvSpPr>
              <a:spLocks noChangeArrowheads="1"/>
            </p:cNvSpPr>
            <p:nvPr/>
          </p:nvSpPr>
          <p:spPr bwMode="auto">
            <a:xfrm>
              <a:off x="3773324" y="7035574"/>
              <a:ext cx="42136" cy="6019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32" name="Freeform 506">
              <a:extLst>
                <a:ext uri="{FF2B5EF4-FFF2-40B4-BE49-F238E27FC236}">
                  <a16:creationId xmlns:a16="http://schemas.microsoft.com/office/drawing/2014/main" id="{56B533A7-3C25-44D5-A7FA-FA1E2F2B01CC}"/>
                </a:ext>
              </a:extLst>
            </p:cNvPr>
            <p:cNvSpPr>
              <a:spLocks noEditPoints="1"/>
            </p:cNvSpPr>
            <p:nvPr/>
          </p:nvSpPr>
          <p:spPr bwMode="auto">
            <a:xfrm>
              <a:off x="3598760" y="7035574"/>
              <a:ext cx="96311" cy="60195"/>
            </a:xfrm>
            <a:custGeom>
              <a:avLst/>
              <a:gdLst>
                <a:gd name="T0" fmla="*/ 0 w 32"/>
                <a:gd name="T1" fmla="*/ 0 h 20"/>
                <a:gd name="T2" fmla="*/ 0 w 32"/>
                <a:gd name="T3" fmla="*/ 20 h 20"/>
                <a:gd name="T4" fmla="*/ 32 w 32"/>
                <a:gd name="T5" fmla="*/ 20 h 20"/>
                <a:gd name="T6" fmla="*/ 32 w 32"/>
                <a:gd name="T7" fmla="*/ 0 h 20"/>
                <a:gd name="T8" fmla="*/ 0 w 32"/>
                <a:gd name="T9" fmla="*/ 0 h 20"/>
                <a:gd name="T10" fmla="*/ 12 w 32"/>
                <a:gd name="T11" fmla="*/ 14 h 20"/>
                <a:gd name="T12" fmla="*/ 6 w 32"/>
                <a:gd name="T13" fmla="*/ 14 h 20"/>
                <a:gd name="T14" fmla="*/ 6 w 32"/>
                <a:gd name="T15" fmla="*/ 8 h 20"/>
                <a:gd name="T16" fmla="*/ 12 w 32"/>
                <a:gd name="T17" fmla="*/ 8 h 20"/>
                <a:gd name="T18" fmla="*/ 12 w 32"/>
                <a:gd name="T19" fmla="*/ 14 h 20"/>
                <a:gd name="T20" fmla="*/ 26 w 32"/>
                <a:gd name="T21" fmla="*/ 14 h 20"/>
                <a:gd name="T22" fmla="*/ 20 w 32"/>
                <a:gd name="T23" fmla="*/ 14 h 20"/>
                <a:gd name="T24" fmla="*/ 20 w 32"/>
                <a:gd name="T25" fmla="*/ 8 h 20"/>
                <a:gd name="T26" fmla="*/ 26 w 32"/>
                <a:gd name="T27" fmla="*/ 8 h 20"/>
                <a:gd name="T28" fmla="*/ 26 w 32"/>
                <a:gd name="T2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0">
                  <a:moveTo>
                    <a:pt x="0" y="0"/>
                  </a:moveTo>
                  <a:lnTo>
                    <a:pt x="0" y="20"/>
                  </a:lnTo>
                  <a:lnTo>
                    <a:pt x="32" y="20"/>
                  </a:lnTo>
                  <a:lnTo>
                    <a:pt x="32" y="0"/>
                  </a:lnTo>
                  <a:lnTo>
                    <a:pt x="0" y="0"/>
                  </a:lnTo>
                  <a:close/>
                  <a:moveTo>
                    <a:pt x="12" y="14"/>
                  </a:moveTo>
                  <a:lnTo>
                    <a:pt x="6" y="14"/>
                  </a:lnTo>
                  <a:lnTo>
                    <a:pt x="6" y="8"/>
                  </a:lnTo>
                  <a:lnTo>
                    <a:pt x="12" y="8"/>
                  </a:lnTo>
                  <a:lnTo>
                    <a:pt x="12" y="14"/>
                  </a:lnTo>
                  <a:close/>
                  <a:moveTo>
                    <a:pt x="26" y="14"/>
                  </a:moveTo>
                  <a:lnTo>
                    <a:pt x="20" y="14"/>
                  </a:lnTo>
                  <a:lnTo>
                    <a:pt x="20" y="8"/>
                  </a:lnTo>
                  <a:lnTo>
                    <a:pt x="26" y="8"/>
                  </a:lnTo>
                  <a:lnTo>
                    <a:pt x="26" y="14"/>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33" name="Freeform 723">
            <a:extLst>
              <a:ext uri="{FF2B5EF4-FFF2-40B4-BE49-F238E27FC236}">
                <a16:creationId xmlns:a16="http://schemas.microsoft.com/office/drawing/2014/main" id="{77FD86DB-B32C-4F73-B4FB-A41F84C677C8}"/>
              </a:ext>
            </a:extLst>
          </p:cNvPr>
          <p:cNvSpPr>
            <a:spLocks noChangeAspect="1"/>
          </p:cNvSpPr>
          <p:nvPr/>
        </p:nvSpPr>
        <p:spPr bwMode="auto">
          <a:xfrm>
            <a:off x="7059591" y="1794259"/>
            <a:ext cx="287258" cy="324000"/>
          </a:xfrm>
          <a:custGeom>
            <a:avLst/>
            <a:gdLst>
              <a:gd name="T0" fmla="*/ 16 w 69"/>
              <a:gd name="T1" fmla="*/ 10 h 78"/>
              <a:gd name="T2" fmla="*/ 16 w 69"/>
              <a:gd name="T3" fmla="*/ 21 h 78"/>
              <a:gd name="T4" fmla="*/ 16 w 69"/>
              <a:gd name="T5" fmla="*/ 57 h 78"/>
              <a:gd name="T6" fmla="*/ 14 w 69"/>
              <a:gd name="T7" fmla="*/ 57 h 78"/>
              <a:gd name="T8" fmla="*/ 0 w 69"/>
              <a:gd name="T9" fmla="*/ 67 h 78"/>
              <a:gd name="T10" fmla="*/ 14 w 69"/>
              <a:gd name="T11" fmla="*/ 78 h 78"/>
              <a:gd name="T12" fmla="*/ 27 w 69"/>
              <a:gd name="T13" fmla="*/ 68 h 78"/>
              <a:gd name="T14" fmla="*/ 27 w 69"/>
              <a:gd name="T15" fmla="*/ 68 h 78"/>
              <a:gd name="T16" fmla="*/ 27 w 69"/>
              <a:gd name="T17" fmla="*/ 19 h 78"/>
              <a:gd name="T18" fmla="*/ 58 w 69"/>
              <a:gd name="T19" fmla="*/ 13 h 78"/>
              <a:gd name="T20" fmla="*/ 58 w 69"/>
              <a:gd name="T21" fmla="*/ 46 h 78"/>
              <a:gd name="T22" fmla="*/ 56 w 69"/>
              <a:gd name="T23" fmla="*/ 46 h 78"/>
              <a:gd name="T24" fmla="*/ 42 w 69"/>
              <a:gd name="T25" fmla="*/ 57 h 78"/>
              <a:gd name="T26" fmla="*/ 56 w 69"/>
              <a:gd name="T27" fmla="*/ 67 h 78"/>
              <a:gd name="T28" fmla="*/ 69 w 69"/>
              <a:gd name="T29" fmla="*/ 58 h 78"/>
              <a:gd name="T30" fmla="*/ 69 w 69"/>
              <a:gd name="T31" fmla="*/ 58 h 78"/>
              <a:gd name="T32" fmla="*/ 69 w 69"/>
              <a:gd name="T33" fmla="*/ 10 h 78"/>
              <a:gd name="T34" fmla="*/ 69 w 69"/>
              <a:gd name="T35" fmla="*/ 5 h 78"/>
              <a:gd name="T36" fmla="*/ 69 w 69"/>
              <a:gd name="T37" fmla="*/ 0 h 78"/>
              <a:gd name="T38" fmla="*/ 16 w 69"/>
              <a:gd name="T3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78">
                <a:moveTo>
                  <a:pt x="16" y="10"/>
                </a:moveTo>
                <a:cubicBezTo>
                  <a:pt x="16" y="21"/>
                  <a:pt x="16" y="21"/>
                  <a:pt x="16" y="21"/>
                </a:cubicBezTo>
                <a:cubicBezTo>
                  <a:pt x="16" y="57"/>
                  <a:pt x="16" y="57"/>
                  <a:pt x="16" y="57"/>
                </a:cubicBezTo>
                <a:cubicBezTo>
                  <a:pt x="15" y="57"/>
                  <a:pt x="14" y="57"/>
                  <a:pt x="14" y="57"/>
                </a:cubicBezTo>
                <a:cubicBezTo>
                  <a:pt x="6" y="57"/>
                  <a:pt x="0" y="61"/>
                  <a:pt x="0" y="67"/>
                </a:cubicBezTo>
                <a:cubicBezTo>
                  <a:pt x="0" y="73"/>
                  <a:pt x="6" y="78"/>
                  <a:pt x="14" y="78"/>
                </a:cubicBezTo>
                <a:cubicBezTo>
                  <a:pt x="20" y="78"/>
                  <a:pt x="26" y="74"/>
                  <a:pt x="27" y="68"/>
                </a:cubicBezTo>
                <a:cubicBezTo>
                  <a:pt x="27" y="68"/>
                  <a:pt x="27" y="68"/>
                  <a:pt x="27" y="68"/>
                </a:cubicBezTo>
                <a:cubicBezTo>
                  <a:pt x="27" y="19"/>
                  <a:pt x="27" y="19"/>
                  <a:pt x="27" y="19"/>
                </a:cubicBezTo>
                <a:cubicBezTo>
                  <a:pt x="58" y="13"/>
                  <a:pt x="58" y="13"/>
                  <a:pt x="58" y="13"/>
                </a:cubicBezTo>
                <a:cubicBezTo>
                  <a:pt x="58" y="46"/>
                  <a:pt x="58" y="46"/>
                  <a:pt x="58" y="46"/>
                </a:cubicBezTo>
                <a:cubicBezTo>
                  <a:pt x="57" y="46"/>
                  <a:pt x="56" y="46"/>
                  <a:pt x="56" y="46"/>
                </a:cubicBezTo>
                <a:cubicBezTo>
                  <a:pt x="48" y="46"/>
                  <a:pt x="42" y="51"/>
                  <a:pt x="42" y="57"/>
                </a:cubicBezTo>
                <a:cubicBezTo>
                  <a:pt x="42" y="62"/>
                  <a:pt x="48" y="67"/>
                  <a:pt x="56" y="67"/>
                </a:cubicBezTo>
                <a:cubicBezTo>
                  <a:pt x="62" y="67"/>
                  <a:pt x="68" y="63"/>
                  <a:pt x="69" y="58"/>
                </a:cubicBezTo>
                <a:cubicBezTo>
                  <a:pt x="69" y="58"/>
                  <a:pt x="69" y="58"/>
                  <a:pt x="69" y="58"/>
                </a:cubicBezTo>
                <a:cubicBezTo>
                  <a:pt x="69" y="10"/>
                  <a:pt x="69" y="10"/>
                  <a:pt x="69" y="10"/>
                </a:cubicBezTo>
                <a:cubicBezTo>
                  <a:pt x="69" y="5"/>
                  <a:pt x="69" y="5"/>
                  <a:pt x="69" y="5"/>
                </a:cubicBezTo>
                <a:cubicBezTo>
                  <a:pt x="69" y="0"/>
                  <a:pt x="69" y="0"/>
                  <a:pt x="69" y="0"/>
                </a:cubicBezTo>
                <a:lnTo>
                  <a:pt x="16" y="1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NZ"/>
          </a:p>
        </p:txBody>
      </p:sp>
      <p:grpSp>
        <p:nvGrpSpPr>
          <p:cNvPr id="34" name="Group 33">
            <a:extLst>
              <a:ext uri="{FF2B5EF4-FFF2-40B4-BE49-F238E27FC236}">
                <a16:creationId xmlns:a16="http://schemas.microsoft.com/office/drawing/2014/main" id="{F00EDAC7-55F9-4227-A182-63F09261AF4A}"/>
              </a:ext>
            </a:extLst>
          </p:cNvPr>
          <p:cNvGrpSpPr>
            <a:grpSpLocks noChangeAspect="1"/>
          </p:cNvGrpSpPr>
          <p:nvPr/>
        </p:nvGrpSpPr>
        <p:grpSpPr>
          <a:xfrm>
            <a:off x="10463909" y="3909765"/>
            <a:ext cx="434495" cy="360000"/>
            <a:chOff x="-4679951" y="-1830388"/>
            <a:chExt cx="4259263" cy="3529013"/>
          </a:xfrm>
          <a:solidFill>
            <a:schemeClr val="tx1">
              <a:lumMod val="75000"/>
            </a:schemeClr>
          </a:solidFill>
        </p:grpSpPr>
        <p:sp>
          <p:nvSpPr>
            <p:cNvPr id="35" name="Freeform 108">
              <a:extLst>
                <a:ext uri="{FF2B5EF4-FFF2-40B4-BE49-F238E27FC236}">
                  <a16:creationId xmlns:a16="http://schemas.microsoft.com/office/drawing/2014/main" id="{2D03A225-C46C-4BBD-8047-A2DFC141F703}"/>
                </a:ext>
              </a:extLst>
            </p:cNvPr>
            <p:cNvSpPr>
              <a:spLocks noEditPoints="1"/>
            </p:cNvSpPr>
            <p:nvPr/>
          </p:nvSpPr>
          <p:spPr bwMode="auto">
            <a:xfrm>
              <a:off x="-1954213" y="-968375"/>
              <a:ext cx="1128713" cy="1125538"/>
            </a:xfrm>
            <a:custGeom>
              <a:avLst/>
              <a:gdLst>
                <a:gd name="T0" fmla="*/ 151 w 301"/>
                <a:gd name="T1" fmla="*/ 0 h 300"/>
                <a:gd name="T2" fmla="*/ 0 w 301"/>
                <a:gd name="T3" fmla="*/ 150 h 300"/>
                <a:gd name="T4" fmla="*/ 151 w 301"/>
                <a:gd name="T5" fmla="*/ 300 h 300"/>
                <a:gd name="T6" fmla="*/ 301 w 301"/>
                <a:gd name="T7" fmla="*/ 150 h 300"/>
                <a:gd name="T8" fmla="*/ 151 w 301"/>
                <a:gd name="T9" fmla="*/ 0 h 300"/>
                <a:gd name="T10" fmla="*/ 68 w 301"/>
                <a:gd name="T11" fmla="*/ 187 h 300"/>
                <a:gd name="T12" fmla="*/ 34 w 301"/>
                <a:gd name="T13" fmla="*/ 152 h 300"/>
                <a:gd name="T14" fmla="*/ 68 w 301"/>
                <a:gd name="T15" fmla="*/ 118 h 300"/>
                <a:gd name="T16" fmla="*/ 103 w 301"/>
                <a:gd name="T17" fmla="*/ 152 h 300"/>
                <a:gd name="T18" fmla="*/ 68 w 301"/>
                <a:gd name="T19" fmla="*/ 187 h 300"/>
                <a:gd name="T20" fmla="*/ 153 w 301"/>
                <a:gd name="T21" fmla="*/ 267 h 300"/>
                <a:gd name="T22" fmla="*/ 119 w 301"/>
                <a:gd name="T23" fmla="*/ 232 h 300"/>
                <a:gd name="T24" fmla="*/ 153 w 301"/>
                <a:gd name="T25" fmla="*/ 198 h 300"/>
                <a:gd name="T26" fmla="*/ 187 w 301"/>
                <a:gd name="T27" fmla="*/ 232 h 300"/>
                <a:gd name="T28" fmla="*/ 153 w 301"/>
                <a:gd name="T29" fmla="*/ 267 h 300"/>
                <a:gd name="T30" fmla="*/ 153 w 301"/>
                <a:gd name="T31" fmla="*/ 102 h 300"/>
                <a:gd name="T32" fmla="*/ 119 w 301"/>
                <a:gd name="T33" fmla="*/ 68 h 300"/>
                <a:gd name="T34" fmla="*/ 153 w 301"/>
                <a:gd name="T35" fmla="*/ 34 h 300"/>
                <a:gd name="T36" fmla="*/ 187 w 301"/>
                <a:gd name="T37" fmla="*/ 68 h 300"/>
                <a:gd name="T38" fmla="*/ 153 w 301"/>
                <a:gd name="T39" fmla="*/ 102 h 300"/>
                <a:gd name="T40" fmla="*/ 267 w 301"/>
                <a:gd name="T41" fmla="*/ 152 h 300"/>
                <a:gd name="T42" fmla="*/ 233 w 301"/>
                <a:gd name="T43" fmla="*/ 187 h 300"/>
                <a:gd name="T44" fmla="*/ 198 w 301"/>
                <a:gd name="T45" fmla="*/ 152 h 300"/>
                <a:gd name="T46" fmla="*/ 233 w 301"/>
                <a:gd name="T47" fmla="*/ 118 h 300"/>
                <a:gd name="T48" fmla="*/ 267 w 301"/>
                <a:gd name="T49" fmla="*/ 15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1" h="300">
                  <a:moveTo>
                    <a:pt x="151" y="0"/>
                  </a:moveTo>
                  <a:cubicBezTo>
                    <a:pt x="68" y="0"/>
                    <a:pt x="0" y="68"/>
                    <a:pt x="0" y="150"/>
                  </a:cubicBezTo>
                  <a:cubicBezTo>
                    <a:pt x="0" y="233"/>
                    <a:pt x="68" y="300"/>
                    <a:pt x="151" y="300"/>
                  </a:cubicBezTo>
                  <a:cubicBezTo>
                    <a:pt x="233" y="300"/>
                    <a:pt x="301" y="233"/>
                    <a:pt x="301" y="150"/>
                  </a:cubicBezTo>
                  <a:cubicBezTo>
                    <a:pt x="301" y="68"/>
                    <a:pt x="233" y="0"/>
                    <a:pt x="151" y="0"/>
                  </a:cubicBezTo>
                  <a:close/>
                  <a:moveTo>
                    <a:pt x="68" y="187"/>
                  </a:moveTo>
                  <a:cubicBezTo>
                    <a:pt x="50" y="187"/>
                    <a:pt x="34" y="171"/>
                    <a:pt x="34" y="152"/>
                  </a:cubicBezTo>
                  <a:cubicBezTo>
                    <a:pt x="34" y="134"/>
                    <a:pt x="50" y="118"/>
                    <a:pt x="68" y="118"/>
                  </a:cubicBezTo>
                  <a:cubicBezTo>
                    <a:pt x="87" y="118"/>
                    <a:pt x="103" y="134"/>
                    <a:pt x="103" y="152"/>
                  </a:cubicBezTo>
                  <a:cubicBezTo>
                    <a:pt x="103" y="171"/>
                    <a:pt x="87" y="187"/>
                    <a:pt x="68" y="187"/>
                  </a:cubicBezTo>
                  <a:close/>
                  <a:moveTo>
                    <a:pt x="153" y="267"/>
                  </a:moveTo>
                  <a:cubicBezTo>
                    <a:pt x="134" y="267"/>
                    <a:pt x="119" y="251"/>
                    <a:pt x="119" y="232"/>
                  </a:cubicBezTo>
                  <a:cubicBezTo>
                    <a:pt x="119" y="214"/>
                    <a:pt x="134" y="198"/>
                    <a:pt x="153" y="198"/>
                  </a:cubicBezTo>
                  <a:cubicBezTo>
                    <a:pt x="171" y="198"/>
                    <a:pt x="187" y="214"/>
                    <a:pt x="187" y="232"/>
                  </a:cubicBezTo>
                  <a:cubicBezTo>
                    <a:pt x="187" y="251"/>
                    <a:pt x="171" y="267"/>
                    <a:pt x="153" y="267"/>
                  </a:cubicBezTo>
                  <a:close/>
                  <a:moveTo>
                    <a:pt x="153" y="102"/>
                  </a:moveTo>
                  <a:cubicBezTo>
                    <a:pt x="134" y="102"/>
                    <a:pt x="119" y="87"/>
                    <a:pt x="119" y="68"/>
                  </a:cubicBezTo>
                  <a:cubicBezTo>
                    <a:pt x="119" y="49"/>
                    <a:pt x="134" y="34"/>
                    <a:pt x="153" y="34"/>
                  </a:cubicBezTo>
                  <a:cubicBezTo>
                    <a:pt x="171" y="34"/>
                    <a:pt x="187" y="49"/>
                    <a:pt x="187" y="68"/>
                  </a:cubicBezTo>
                  <a:cubicBezTo>
                    <a:pt x="187" y="87"/>
                    <a:pt x="171" y="102"/>
                    <a:pt x="153" y="102"/>
                  </a:cubicBezTo>
                  <a:close/>
                  <a:moveTo>
                    <a:pt x="267" y="152"/>
                  </a:moveTo>
                  <a:cubicBezTo>
                    <a:pt x="267" y="171"/>
                    <a:pt x="251" y="187"/>
                    <a:pt x="233" y="187"/>
                  </a:cubicBezTo>
                  <a:cubicBezTo>
                    <a:pt x="214" y="187"/>
                    <a:pt x="198" y="171"/>
                    <a:pt x="198" y="152"/>
                  </a:cubicBezTo>
                  <a:cubicBezTo>
                    <a:pt x="198" y="134"/>
                    <a:pt x="214" y="118"/>
                    <a:pt x="233" y="118"/>
                  </a:cubicBezTo>
                  <a:cubicBezTo>
                    <a:pt x="251" y="118"/>
                    <a:pt x="267" y="134"/>
                    <a:pt x="26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6" name="Freeform 109">
              <a:extLst>
                <a:ext uri="{FF2B5EF4-FFF2-40B4-BE49-F238E27FC236}">
                  <a16:creationId xmlns:a16="http://schemas.microsoft.com/office/drawing/2014/main" id="{9DC19DC0-93C8-4E92-BB54-3C46E137896C}"/>
                </a:ext>
              </a:extLst>
            </p:cNvPr>
            <p:cNvSpPr>
              <a:spLocks noEditPoints="1"/>
            </p:cNvSpPr>
            <p:nvPr/>
          </p:nvSpPr>
          <p:spPr bwMode="auto">
            <a:xfrm>
              <a:off x="-4679951" y="-1830388"/>
              <a:ext cx="4259263" cy="3529013"/>
            </a:xfrm>
            <a:custGeom>
              <a:avLst/>
              <a:gdLst>
                <a:gd name="T0" fmla="*/ 1134 w 1136"/>
                <a:gd name="T1" fmla="*/ 329 h 941"/>
                <a:gd name="T2" fmla="*/ 1070 w 1136"/>
                <a:gd name="T3" fmla="*/ 145 h 941"/>
                <a:gd name="T4" fmla="*/ 712 w 1136"/>
                <a:gd name="T5" fmla="*/ 141 h 941"/>
                <a:gd name="T6" fmla="*/ 424 w 1136"/>
                <a:gd name="T7" fmla="*/ 141 h 941"/>
                <a:gd name="T8" fmla="*/ 67 w 1136"/>
                <a:gd name="T9" fmla="*/ 145 h 941"/>
                <a:gd name="T10" fmla="*/ 3 w 1136"/>
                <a:gd name="T11" fmla="*/ 329 h 941"/>
                <a:gd name="T12" fmla="*/ 85 w 1136"/>
                <a:gd name="T13" fmla="*/ 828 h 941"/>
                <a:gd name="T14" fmla="*/ 84 w 1136"/>
                <a:gd name="T15" fmla="*/ 829 h 941"/>
                <a:gd name="T16" fmla="*/ 88 w 1136"/>
                <a:gd name="T17" fmla="*/ 835 h 941"/>
                <a:gd name="T18" fmla="*/ 145 w 1136"/>
                <a:gd name="T19" fmla="*/ 897 h 941"/>
                <a:gd name="T20" fmla="*/ 276 w 1136"/>
                <a:gd name="T21" fmla="*/ 918 h 941"/>
                <a:gd name="T22" fmla="*/ 456 w 1136"/>
                <a:gd name="T23" fmla="*/ 602 h 941"/>
                <a:gd name="T24" fmla="*/ 681 w 1136"/>
                <a:gd name="T25" fmla="*/ 602 h 941"/>
                <a:gd name="T26" fmla="*/ 861 w 1136"/>
                <a:gd name="T27" fmla="*/ 918 h 941"/>
                <a:gd name="T28" fmla="*/ 991 w 1136"/>
                <a:gd name="T29" fmla="*/ 897 h 941"/>
                <a:gd name="T30" fmla="*/ 1049 w 1136"/>
                <a:gd name="T31" fmla="*/ 835 h 941"/>
                <a:gd name="T32" fmla="*/ 1053 w 1136"/>
                <a:gd name="T33" fmla="*/ 829 h 941"/>
                <a:gd name="T34" fmla="*/ 1052 w 1136"/>
                <a:gd name="T35" fmla="*/ 828 h 941"/>
                <a:gd name="T36" fmla="*/ 1134 w 1136"/>
                <a:gd name="T37" fmla="*/ 329 h 941"/>
                <a:gd name="T38" fmla="*/ 250 w 1136"/>
                <a:gd name="T39" fmla="*/ 548 h 941"/>
                <a:gd name="T40" fmla="*/ 82 w 1136"/>
                <a:gd name="T41" fmla="*/ 380 h 941"/>
                <a:gd name="T42" fmla="*/ 250 w 1136"/>
                <a:gd name="T43" fmla="*/ 212 h 941"/>
                <a:gd name="T44" fmla="*/ 418 w 1136"/>
                <a:gd name="T45" fmla="*/ 380 h 941"/>
                <a:gd name="T46" fmla="*/ 250 w 1136"/>
                <a:gd name="T47" fmla="*/ 548 h 941"/>
                <a:gd name="T48" fmla="*/ 878 w 1136"/>
                <a:gd name="T49" fmla="*/ 548 h 941"/>
                <a:gd name="T50" fmla="*/ 709 w 1136"/>
                <a:gd name="T51" fmla="*/ 380 h 941"/>
                <a:gd name="T52" fmla="*/ 878 w 1136"/>
                <a:gd name="T53" fmla="*/ 212 h 941"/>
                <a:gd name="T54" fmla="*/ 1046 w 1136"/>
                <a:gd name="T55" fmla="*/ 380 h 941"/>
                <a:gd name="T56" fmla="*/ 878 w 1136"/>
                <a:gd name="T57" fmla="*/ 548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6" h="941">
                  <a:moveTo>
                    <a:pt x="1134" y="329"/>
                  </a:moveTo>
                  <a:cubicBezTo>
                    <a:pt x="1123" y="231"/>
                    <a:pt x="1091" y="173"/>
                    <a:pt x="1070" y="145"/>
                  </a:cubicBezTo>
                  <a:cubicBezTo>
                    <a:pt x="935" y="0"/>
                    <a:pt x="712" y="141"/>
                    <a:pt x="712" y="141"/>
                  </a:cubicBezTo>
                  <a:cubicBezTo>
                    <a:pt x="424" y="141"/>
                    <a:pt x="424" y="141"/>
                    <a:pt x="424" y="141"/>
                  </a:cubicBezTo>
                  <a:cubicBezTo>
                    <a:pt x="424" y="141"/>
                    <a:pt x="202" y="0"/>
                    <a:pt x="67" y="145"/>
                  </a:cubicBezTo>
                  <a:cubicBezTo>
                    <a:pt x="46" y="173"/>
                    <a:pt x="14" y="231"/>
                    <a:pt x="3" y="329"/>
                  </a:cubicBezTo>
                  <a:cubicBezTo>
                    <a:pt x="0" y="454"/>
                    <a:pt x="8" y="695"/>
                    <a:pt x="85" y="828"/>
                  </a:cubicBezTo>
                  <a:cubicBezTo>
                    <a:pt x="84" y="829"/>
                    <a:pt x="84" y="829"/>
                    <a:pt x="84" y="829"/>
                  </a:cubicBezTo>
                  <a:cubicBezTo>
                    <a:pt x="84" y="829"/>
                    <a:pt x="86" y="831"/>
                    <a:pt x="88" y="835"/>
                  </a:cubicBezTo>
                  <a:cubicBezTo>
                    <a:pt x="104" y="861"/>
                    <a:pt x="123" y="881"/>
                    <a:pt x="145" y="897"/>
                  </a:cubicBezTo>
                  <a:cubicBezTo>
                    <a:pt x="179" y="923"/>
                    <a:pt x="225" y="941"/>
                    <a:pt x="276" y="918"/>
                  </a:cubicBezTo>
                  <a:cubicBezTo>
                    <a:pt x="332" y="896"/>
                    <a:pt x="406" y="822"/>
                    <a:pt x="456" y="602"/>
                  </a:cubicBezTo>
                  <a:cubicBezTo>
                    <a:pt x="681" y="602"/>
                    <a:pt x="681" y="602"/>
                    <a:pt x="681" y="602"/>
                  </a:cubicBezTo>
                  <a:cubicBezTo>
                    <a:pt x="731" y="822"/>
                    <a:pt x="805" y="896"/>
                    <a:pt x="861" y="918"/>
                  </a:cubicBezTo>
                  <a:cubicBezTo>
                    <a:pt x="912" y="941"/>
                    <a:pt x="958" y="923"/>
                    <a:pt x="991" y="897"/>
                  </a:cubicBezTo>
                  <a:cubicBezTo>
                    <a:pt x="1014" y="881"/>
                    <a:pt x="1033" y="861"/>
                    <a:pt x="1049" y="835"/>
                  </a:cubicBezTo>
                  <a:cubicBezTo>
                    <a:pt x="1051" y="831"/>
                    <a:pt x="1053" y="829"/>
                    <a:pt x="1053" y="829"/>
                  </a:cubicBezTo>
                  <a:cubicBezTo>
                    <a:pt x="1052" y="828"/>
                    <a:pt x="1052" y="828"/>
                    <a:pt x="1052" y="828"/>
                  </a:cubicBezTo>
                  <a:cubicBezTo>
                    <a:pt x="1129" y="695"/>
                    <a:pt x="1136" y="454"/>
                    <a:pt x="1134" y="329"/>
                  </a:cubicBezTo>
                  <a:close/>
                  <a:moveTo>
                    <a:pt x="250" y="548"/>
                  </a:moveTo>
                  <a:cubicBezTo>
                    <a:pt x="157" y="548"/>
                    <a:pt x="82" y="473"/>
                    <a:pt x="82" y="380"/>
                  </a:cubicBezTo>
                  <a:cubicBezTo>
                    <a:pt x="82" y="288"/>
                    <a:pt x="157" y="212"/>
                    <a:pt x="250" y="212"/>
                  </a:cubicBezTo>
                  <a:cubicBezTo>
                    <a:pt x="343" y="212"/>
                    <a:pt x="418" y="288"/>
                    <a:pt x="418" y="380"/>
                  </a:cubicBezTo>
                  <a:cubicBezTo>
                    <a:pt x="418" y="473"/>
                    <a:pt x="343" y="548"/>
                    <a:pt x="250" y="548"/>
                  </a:cubicBezTo>
                  <a:close/>
                  <a:moveTo>
                    <a:pt x="878" y="548"/>
                  </a:moveTo>
                  <a:cubicBezTo>
                    <a:pt x="785" y="548"/>
                    <a:pt x="709" y="473"/>
                    <a:pt x="709" y="380"/>
                  </a:cubicBezTo>
                  <a:cubicBezTo>
                    <a:pt x="709" y="288"/>
                    <a:pt x="785" y="212"/>
                    <a:pt x="878" y="212"/>
                  </a:cubicBezTo>
                  <a:cubicBezTo>
                    <a:pt x="970" y="212"/>
                    <a:pt x="1046" y="288"/>
                    <a:pt x="1046" y="380"/>
                  </a:cubicBezTo>
                  <a:cubicBezTo>
                    <a:pt x="1046" y="473"/>
                    <a:pt x="970" y="548"/>
                    <a:pt x="878" y="5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7" name="Freeform 110">
              <a:extLst>
                <a:ext uri="{FF2B5EF4-FFF2-40B4-BE49-F238E27FC236}">
                  <a16:creationId xmlns:a16="http://schemas.microsoft.com/office/drawing/2014/main" id="{A0A5F648-77BF-4769-ACC4-43A1E0AD7726}"/>
                </a:ext>
              </a:extLst>
            </p:cNvPr>
            <p:cNvSpPr>
              <a:spLocks noEditPoints="1"/>
            </p:cNvSpPr>
            <p:nvPr/>
          </p:nvSpPr>
          <p:spPr bwMode="auto">
            <a:xfrm>
              <a:off x="-4305301" y="-968375"/>
              <a:ext cx="1125538" cy="1125538"/>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239 w 300"/>
                <a:gd name="T11" fmla="*/ 174 h 300"/>
                <a:gd name="T12" fmla="*/ 171 w 300"/>
                <a:gd name="T13" fmla="*/ 174 h 300"/>
                <a:gd name="T14" fmla="*/ 171 w 300"/>
                <a:gd name="T15" fmla="*/ 244 h 300"/>
                <a:gd name="T16" fmla="*/ 120 w 300"/>
                <a:gd name="T17" fmla="*/ 244 h 300"/>
                <a:gd name="T18" fmla="*/ 120 w 300"/>
                <a:gd name="T19" fmla="*/ 174 h 300"/>
                <a:gd name="T20" fmla="*/ 52 w 300"/>
                <a:gd name="T21" fmla="*/ 174 h 300"/>
                <a:gd name="T22" fmla="*/ 52 w 300"/>
                <a:gd name="T23" fmla="*/ 123 h 300"/>
                <a:gd name="T24" fmla="*/ 120 w 300"/>
                <a:gd name="T25" fmla="*/ 123 h 300"/>
                <a:gd name="T26" fmla="*/ 120 w 300"/>
                <a:gd name="T27" fmla="*/ 57 h 300"/>
                <a:gd name="T28" fmla="*/ 171 w 300"/>
                <a:gd name="T29" fmla="*/ 57 h 300"/>
                <a:gd name="T30" fmla="*/ 171 w 300"/>
                <a:gd name="T31" fmla="*/ 123 h 300"/>
                <a:gd name="T32" fmla="*/ 239 w 300"/>
                <a:gd name="T33" fmla="*/ 123 h 300"/>
                <a:gd name="T34" fmla="*/ 239 w 300"/>
                <a:gd name="T35"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0">
                  <a:moveTo>
                    <a:pt x="150" y="0"/>
                  </a:moveTo>
                  <a:cubicBezTo>
                    <a:pt x="67" y="0"/>
                    <a:pt x="0" y="68"/>
                    <a:pt x="0" y="150"/>
                  </a:cubicBezTo>
                  <a:cubicBezTo>
                    <a:pt x="0" y="233"/>
                    <a:pt x="67" y="300"/>
                    <a:pt x="150" y="300"/>
                  </a:cubicBezTo>
                  <a:cubicBezTo>
                    <a:pt x="233" y="300"/>
                    <a:pt x="300" y="233"/>
                    <a:pt x="300" y="150"/>
                  </a:cubicBezTo>
                  <a:cubicBezTo>
                    <a:pt x="300" y="68"/>
                    <a:pt x="233" y="0"/>
                    <a:pt x="150" y="0"/>
                  </a:cubicBezTo>
                  <a:close/>
                  <a:moveTo>
                    <a:pt x="239" y="174"/>
                  </a:moveTo>
                  <a:cubicBezTo>
                    <a:pt x="171" y="174"/>
                    <a:pt x="171" y="174"/>
                    <a:pt x="171" y="174"/>
                  </a:cubicBezTo>
                  <a:cubicBezTo>
                    <a:pt x="171" y="244"/>
                    <a:pt x="171" y="244"/>
                    <a:pt x="171" y="244"/>
                  </a:cubicBezTo>
                  <a:cubicBezTo>
                    <a:pt x="120" y="244"/>
                    <a:pt x="120" y="244"/>
                    <a:pt x="120" y="244"/>
                  </a:cubicBezTo>
                  <a:cubicBezTo>
                    <a:pt x="120" y="174"/>
                    <a:pt x="120" y="174"/>
                    <a:pt x="120" y="174"/>
                  </a:cubicBezTo>
                  <a:cubicBezTo>
                    <a:pt x="52" y="174"/>
                    <a:pt x="52" y="174"/>
                    <a:pt x="52" y="174"/>
                  </a:cubicBezTo>
                  <a:cubicBezTo>
                    <a:pt x="52" y="123"/>
                    <a:pt x="52" y="123"/>
                    <a:pt x="52" y="123"/>
                  </a:cubicBezTo>
                  <a:cubicBezTo>
                    <a:pt x="120" y="123"/>
                    <a:pt x="120" y="123"/>
                    <a:pt x="120" y="123"/>
                  </a:cubicBezTo>
                  <a:cubicBezTo>
                    <a:pt x="120" y="57"/>
                    <a:pt x="120" y="57"/>
                    <a:pt x="120" y="57"/>
                  </a:cubicBezTo>
                  <a:cubicBezTo>
                    <a:pt x="171" y="57"/>
                    <a:pt x="171" y="57"/>
                    <a:pt x="171" y="57"/>
                  </a:cubicBezTo>
                  <a:cubicBezTo>
                    <a:pt x="171" y="123"/>
                    <a:pt x="171" y="123"/>
                    <a:pt x="171" y="123"/>
                  </a:cubicBezTo>
                  <a:cubicBezTo>
                    <a:pt x="239" y="123"/>
                    <a:pt x="239" y="123"/>
                    <a:pt x="239" y="123"/>
                  </a:cubicBezTo>
                  <a:lnTo>
                    <a:pt x="239"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38" name="Group 37">
            <a:extLst>
              <a:ext uri="{FF2B5EF4-FFF2-40B4-BE49-F238E27FC236}">
                <a16:creationId xmlns:a16="http://schemas.microsoft.com/office/drawing/2014/main" id="{A3658AB8-0C8E-4279-9832-4B4B9B1429F9}"/>
              </a:ext>
            </a:extLst>
          </p:cNvPr>
          <p:cNvGrpSpPr>
            <a:grpSpLocks noChangeAspect="1"/>
          </p:cNvGrpSpPr>
          <p:nvPr/>
        </p:nvGrpSpPr>
        <p:grpSpPr>
          <a:xfrm>
            <a:off x="8797525" y="3835313"/>
            <a:ext cx="383327" cy="432000"/>
            <a:chOff x="574675" y="448288"/>
            <a:chExt cx="720135" cy="811573"/>
          </a:xfrm>
          <a:solidFill>
            <a:schemeClr val="tx1">
              <a:lumMod val="75000"/>
            </a:schemeClr>
          </a:solidFill>
        </p:grpSpPr>
        <p:sp>
          <p:nvSpPr>
            <p:cNvPr id="39" name="Freeform 966">
              <a:extLst>
                <a:ext uri="{FF2B5EF4-FFF2-40B4-BE49-F238E27FC236}">
                  <a16:creationId xmlns:a16="http://schemas.microsoft.com/office/drawing/2014/main" id="{5FF4DD31-1B07-4E9A-A6C6-38CFFF16B338}"/>
                </a:ext>
              </a:extLst>
            </p:cNvPr>
            <p:cNvSpPr>
              <a:spLocks noEditPoints="1"/>
            </p:cNvSpPr>
            <p:nvPr/>
          </p:nvSpPr>
          <p:spPr bwMode="auto">
            <a:xfrm>
              <a:off x="574675" y="448288"/>
              <a:ext cx="720135" cy="811573"/>
            </a:xfrm>
            <a:custGeom>
              <a:avLst/>
              <a:gdLst/>
              <a:ahLst/>
              <a:cxnLst>
                <a:cxn ang="0">
                  <a:pos x="671" y="806"/>
                </a:cxn>
                <a:cxn ang="0">
                  <a:pos x="1013" y="820"/>
                </a:cxn>
                <a:cxn ang="0">
                  <a:pos x="984" y="412"/>
                </a:cxn>
                <a:cxn ang="0">
                  <a:pos x="333" y="105"/>
                </a:cxn>
                <a:cxn ang="0">
                  <a:pos x="121" y="793"/>
                </a:cxn>
                <a:cxn ang="0">
                  <a:pos x="717" y="1120"/>
                </a:cxn>
                <a:cxn ang="0">
                  <a:pos x="671" y="806"/>
                </a:cxn>
                <a:cxn ang="0">
                  <a:pos x="409" y="823"/>
                </a:cxn>
                <a:cxn ang="0">
                  <a:pos x="450" y="692"/>
                </a:cxn>
                <a:cxn ang="0">
                  <a:pos x="575" y="750"/>
                </a:cxn>
                <a:cxn ang="0">
                  <a:pos x="533" y="881"/>
                </a:cxn>
                <a:cxn ang="0">
                  <a:pos x="409" y="823"/>
                </a:cxn>
              </a:cxnLst>
              <a:rect l="0" t="0" r="r" b="b"/>
              <a:pathLst>
                <a:path w="1051" h="1184">
                  <a:moveTo>
                    <a:pt x="671" y="806"/>
                  </a:moveTo>
                  <a:cubicBezTo>
                    <a:pt x="783" y="680"/>
                    <a:pt x="976" y="1006"/>
                    <a:pt x="1013" y="820"/>
                  </a:cubicBezTo>
                  <a:cubicBezTo>
                    <a:pt x="1051" y="695"/>
                    <a:pt x="1044" y="550"/>
                    <a:pt x="984" y="412"/>
                  </a:cubicBezTo>
                  <a:cubicBezTo>
                    <a:pt x="862" y="138"/>
                    <a:pt x="571" y="0"/>
                    <a:pt x="333" y="105"/>
                  </a:cubicBezTo>
                  <a:cubicBezTo>
                    <a:pt x="94" y="210"/>
                    <a:pt x="0" y="518"/>
                    <a:pt x="121" y="793"/>
                  </a:cubicBezTo>
                  <a:cubicBezTo>
                    <a:pt x="233" y="1047"/>
                    <a:pt x="490" y="1184"/>
                    <a:pt x="717" y="1120"/>
                  </a:cubicBezTo>
                  <a:cubicBezTo>
                    <a:pt x="840" y="1066"/>
                    <a:pt x="573" y="916"/>
                    <a:pt x="671" y="806"/>
                  </a:cubicBezTo>
                  <a:close/>
                  <a:moveTo>
                    <a:pt x="409" y="823"/>
                  </a:moveTo>
                  <a:cubicBezTo>
                    <a:pt x="386" y="771"/>
                    <a:pt x="404" y="713"/>
                    <a:pt x="450" y="692"/>
                  </a:cubicBezTo>
                  <a:cubicBezTo>
                    <a:pt x="496" y="672"/>
                    <a:pt x="552" y="698"/>
                    <a:pt x="575" y="750"/>
                  </a:cubicBezTo>
                  <a:cubicBezTo>
                    <a:pt x="598" y="802"/>
                    <a:pt x="579" y="861"/>
                    <a:pt x="533" y="881"/>
                  </a:cubicBezTo>
                  <a:cubicBezTo>
                    <a:pt x="488" y="901"/>
                    <a:pt x="432" y="875"/>
                    <a:pt x="409" y="823"/>
                  </a:cubicBezTo>
                  <a:close/>
                </a:path>
              </a:pathLst>
            </a:custGeom>
            <a:grpFill/>
            <a:ln w="6"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40" name="Freeform 967">
              <a:extLst>
                <a:ext uri="{FF2B5EF4-FFF2-40B4-BE49-F238E27FC236}">
                  <a16:creationId xmlns:a16="http://schemas.microsoft.com/office/drawing/2014/main" id="{7F89390D-8AFA-41FE-B9F5-1F3A0A6C0AA1}"/>
                </a:ext>
              </a:extLst>
            </p:cNvPr>
            <p:cNvSpPr>
              <a:spLocks/>
            </p:cNvSpPr>
            <p:nvPr/>
          </p:nvSpPr>
          <p:spPr bwMode="auto">
            <a:xfrm>
              <a:off x="1102932" y="835361"/>
              <a:ext cx="165347" cy="150660"/>
            </a:xfrm>
            <a:custGeom>
              <a:avLst/>
              <a:gdLst/>
              <a:ahLst/>
              <a:cxnLst>
                <a:cxn ang="0">
                  <a:pos x="225" y="174"/>
                </a:cxn>
                <a:cxn ang="0">
                  <a:pos x="205" y="160"/>
                </a:cxn>
                <a:cxn ang="0">
                  <a:pos x="200" y="175"/>
                </a:cxn>
                <a:cxn ang="0">
                  <a:pos x="188" y="208"/>
                </a:cxn>
                <a:cxn ang="0">
                  <a:pos x="164" y="192"/>
                </a:cxn>
                <a:cxn ang="0">
                  <a:pos x="156" y="204"/>
                </a:cxn>
                <a:cxn ang="0">
                  <a:pos x="143" y="190"/>
                </a:cxn>
                <a:cxn ang="0">
                  <a:pos x="124" y="187"/>
                </a:cxn>
                <a:cxn ang="0">
                  <a:pos x="105" y="187"/>
                </a:cxn>
                <a:cxn ang="0">
                  <a:pos x="90" y="178"/>
                </a:cxn>
                <a:cxn ang="0">
                  <a:pos x="40" y="201"/>
                </a:cxn>
                <a:cxn ang="0">
                  <a:pos x="68" y="148"/>
                </a:cxn>
                <a:cxn ang="0">
                  <a:pos x="61" y="138"/>
                </a:cxn>
                <a:cxn ang="0">
                  <a:pos x="36" y="122"/>
                </a:cxn>
                <a:cxn ang="0">
                  <a:pos x="42" y="99"/>
                </a:cxn>
                <a:cxn ang="0">
                  <a:pos x="52" y="88"/>
                </a:cxn>
                <a:cxn ang="0">
                  <a:pos x="58" y="70"/>
                </a:cxn>
                <a:cxn ang="0">
                  <a:pos x="65" y="58"/>
                </a:cxn>
                <a:cxn ang="0">
                  <a:pos x="78" y="52"/>
                </a:cxn>
                <a:cxn ang="0">
                  <a:pos x="87" y="38"/>
                </a:cxn>
                <a:cxn ang="0">
                  <a:pos x="103" y="21"/>
                </a:cxn>
                <a:cxn ang="0">
                  <a:pos x="114" y="17"/>
                </a:cxn>
                <a:cxn ang="0">
                  <a:pos x="123" y="9"/>
                </a:cxn>
                <a:cxn ang="0">
                  <a:pos x="135" y="17"/>
                </a:cxn>
                <a:cxn ang="0">
                  <a:pos x="161" y="8"/>
                </a:cxn>
                <a:cxn ang="0">
                  <a:pos x="169" y="24"/>
                </a:cxn>
                <a:cxn ang="0">
                  <a:pos x="185" y="20"/>
                </a:cxn>
                <a:cxn ang="0">
                  <a:pos x="184" y="32"/>
                </a:cxn>
                <a:cxn ang="0">
                  <a:pos x="204" y="27"/>
                </a:cxn>
                <a:cxn ang="0">
                  <a:pos x="199" y="43"/>
                </a:cxn>
                <a:cxn ang="0">
                  <a:pos x="234" y="61"/>
                </a:cxn>
                <a:cxn ang="0">
                  <a:pos x="226" y="80"/>
                </a:cxn>
                <a:cxn ang="0">
                  <a:pos x="225" y="100"/>
                </a:cxn>
                <a:cxn ang="0">
                  <a:pos x="228" y="126"/>
                </a:cxn>
                <a:cxn ang="0">
                  <a:pos x="228" y="153"/>
                </a:cxn>
                <a:cxn ang="0">
                  <a:pos x="218" y="167"/>
                </a:cxn>
              </a:cxnLst>
              <a:rect l="0" t="0" r="r" b="b"/>
              <a:pathLst>
                <a:path w="241" h="220">
                  <a:moveTo>
                    <a:pt x="218" y="167"/>
                  </a:moveTo>
                  <a:cubicBezTo>
                    <a:pt x="222" y="170"/>
                    <a:pt x="225" y="173"/>
                    <a:pt x="225" y="174"/>
                  </a:cubicBezTo>
                  <a:cubicBezTo>
                    <a:pt x="224" y="174"/>
                    <a:pt x="221" y="171"/>
                    <a:pt x="219" y="167"/>
                  </a:cubicBezTo>
                  <a:cubicBezTo>
                    <a:pt x="218" y="163"/>
                    <a:pt x="207" y="159"/>
                    <a:pt x="205" y="160"/>
                  </a:cubicBezTo>
                  <a:cubicBezTo>
                    <a:pt x="203" y="161"/>
                    <a:pt x="199" y="168"/>
                    <a:pt x="199" y="170"/>
                  </a:cubicBezTo>
                  <a:cubicBezTo>
                    <a:pt x="200" y="173"/>
                    <a:pt x="202" y="175"/>
                    <a:pt x="200" y="175"/>
                  </a:cubicBezTo>
                  <a:cubicBezTo>
                    <a:pt x="198" y="174"/>
                    <a:pt x="190" y="186"/>
                    <a:pt x="190" y="201"/>
                  </a:cubicBezTo>
                  <a:cubicBezTo>
                    <a:pt x="189" y="215"/>
                    <a:pt x="187" y="220"/>
                    <a:pt x="188" y="208"/>
                  </a:cubicBezTo>
                  <a:cubicBezTo>
                    <a:pt x="188" y="196"/>
                    <a:pt x="171" y="182"/>
                    <a:pt x="169" y="185"/>
                  </a:cubicBezTo>
                  <a:cubicBezTo>
                    <a:pt x="166" y="187"/>
                    <a:pt x="166" y="193"/>
                    <a:pt x="164" y="192"/>
                  </a:cubicBezTo>
                  <a:cubicBezTo>
                    <a:pt x="162" y="191"/>
                    <a:pt x="160" y="189"/>
                    <a:pt x="160" y="192"/>
                  </a:cubicBezTo>
                  <a:cubicBezTo>
                    <a:pt x="160" y="196"/>
                    <a:pt x="156" y="202"/>
                    <a:pt x="156" y="204"/>
                  </a:cubicBezTo>
                  <a:cubicBezTo>
                    <a:pt x="156" y="206"/>
                    <a:pt x="157" y="207"/>
                    <a:pt x="157" y="202"/>
                  </a:cubicBezTo>
                  <a:cubicBezTo>
                    <a:pt x="157" y="196"/>
                    <a:pt x="148" y="189"/>
                    <a:pt x="143" y="190"/>
                  </a:cubicBezTo>
                  <a:cubicBezTo>
                    <a:pt x="137" y="192"/>
                    <a:pt x="133" y="204"/>
                    <a:pt x="132" y="201"/>
                  </a:cubicBezTo>
                  <a:cubicBezTo>
                    <a:pt x="131" y="197"/>
                    <a:pt x="127" y="187"/>
                    <a:pt x="124" y="187"/>
                  </a:cubicBezTo>
                  <a:cubicBezTo>
                    <a:pt x="121" y="186"/>
                    <a:pt x="114" y="183"/>
                    <a:pt x="112" y="185"/>
                  </a:cubicBezTo>
                  <a:cubicBezTo>
                    <a:pt x="109" y="187"/>
                    <a:pt x="105" y="190"/>
                    <a:pt x="105" y="187"/>
                  </a:cubicBezTo>
                  <a:cubicBezTo>
                    <a:pt x="106" y="183"/>
                    <a:pt x="98" y="177"/>
                    <a:pt x="95" y="178"/>
                  </a:cubicBezTo>
                  <a:cubicBezTo>
                    <a:pt x="92" y="179"/>
                    <a:pt x="87" y="181"/>
                    <a:pt x="90" y="178"/>
                  </a:cubicBezTo>
                  <a:cubicBezTo>
                    <a:pt x="92" y="175"/>
                    <a:pt x="78" y="174"/>
                    <a:pt x="65" y="184"/>
                  </a:cubicBezTo>
                  <a:cubicBezTo>
                    <a:pt x="53" y="193"/>
                    <a:pt x="29" y="210"/>
                    <a:pt x="40" y="201"/>
                  </a:cubicBezTo>
                  <a:cubicBezTo>
                    <a:pt x="52" y="191"/>
                    <a:pt x="76" y="158"/>
                    <a:pt x="75" y="156"/>
                  </a:cubicBezTo>
                  <a:cubicBezTo>
                    <a:pt x="74" y="154"/>
                    <a:pt x="68" y="152"/>
                    <a:pt x="68" y="148"/>
                  </a:cubicBezTo>
                  <a:cubicBezTo>
                    <a:pt x="68" y="145"/>
                    <a:pt x="65" y="146"/>
                    <a:pt x="66" y="145"/>
                  </a:cubicBezTo>
                  <a:cubicBezTo>
                    <a:pt x="68" y="143"/>
                    <a:pt x="66" y="139"/>
                    <a:pt x="61" y="138"/>
                  </a:cubicBezTo>
                  <a:cubicBezTo>
                    <a:pt x="56" y="138"/>
                    <a:pt x="47" y="138"/>
                    <a:pt x="49" y="135"/>
                  </a:cubicBezTo>
                  <a:cubicBezTo>
                    <a:pt x="51" y="131"/>
                    <a:pt x="49" y="124"/>
                    <a:pt x="36" y="122"/>
                  </a:cubicBezTo>
                  <a:cubicBezTo>
                    <a:pt x="22" y="120"/>
                    <a:pt x="0" y="113"/>
                    <a:pt x="14" y="113"/>
                  </a:cubicBezTo>
                  <a:cubicBezTo>
                    <a:pt x="27" y="113"/>
                    <a:pt x="51" y="103"/>
                    <a:pt x="42" y="99"/>
                  </a:cubicBezTo>
                  <a:cubicBezTo>
                    <a:pt x="33" y="95"/>
                    <a:pt x="15" y="94"/>
                    <a:pt x="25" y="94"/>
                  </a:cubicBezTo>
                  <a:cubicBezTo>
                    <a:pt x="34" y="94"/>
                    <a:pt x="57" y="90"/>
                    <a:pt x="52" y="88"/>
                  </a:cubicBezTo>
                  <a:cubicBezTo>
                    <a:pt x="46" y="87"/>
                    <a:pt x="40" y="79"/>
                    <a:pt x="46" y="81"/>
                  </a:cubicBezTo>
                  <a:cubicBezTo>
                    <a:pt x="51" y="82"/>
                    <a:pt x="61" y="73"/>
                    <a:pt x="58" y="70"/>
                  </a:cubicBezTo>
                  <a:cubicBezTo>
                    <a:pt x="56" y="66"/>
                    <a:pt x="47" y="60"/>
                    <a:pt x="52" y="59"/>
                  </a:cubicBezTo>
                  <a:cubicBezTo>
                    <a:pt x="58" y="57"/>
                    <a:pt x="65" y="60"/>
                    <a:pt x="65" y="58"/>
                  </a:cubicBezTo>
                  <a:cubicBezTo>
                    <a:pt x="65" y="56"/>
                    <a:pt x="65" y="55"/>
                    <a:pt x="66" y="56"/>
                  </a:cubicBezTo>
                  <a:cubicBezTo>
                    <a:pt x="68" y="57"/>
                    <a:pt x="76" y="54"/>
                    <a:pt x="78" y="52"/>
                  </a:cubicBezTo>
                  <a:cubicBezTo>
                    <a:pt x="80" y="49"/>
                    <a:pt x="79" y="46"/>
                    <a:pt x="81" y="46"/>
                  </a:cubicBezTo>
                  <a:cubicBezTo>
                    <a:pt x="83" y="45"/>
                    <a:pt x="88" y="42"/>
                    <a:pt x="87" y="38"/>
                  </a:cubicBezTo>
                  <a:cubicBezTo>
                    <a:pt x="87" y="35"/>
                    <a:pt x="87" y="29"/>
                    <a:pt x="90" y="31"/>
                  </a:cubicBezTo>
                  <a:cubicBezTo>
                    <a:pt x="94" y="34"/>
                    <a:pt x="104" y="26"/>
                    <a:pt x="103" y="21"/>
                  </a:cubicBezTo>
                  <a:cubicBezTo>
                    <a:pt x="101" y="17"/>
                    <a:pt x="99" y="9"/>
                    <a:pt x="101" y="13"/>
                  </a:cubicBezTo>
                  <a:cubicBezTo>
                    <a:pt x="104" y="17"/>
                    <a:pt x="114" y="21"/>
                    <a:pt x="114" y="17"/>
                  </a:cubicBezTo>
                  <a:cubicBezTo>
                    <a:pt x="113" y="13"/>
                    <a:pt x="113" y="8"/>
                    <a:pt x="114" y="10"/>
                  </a:cubicBezTo>
                  <a:cubicBezTo>
                    <a:pt x="114" y="13"/>
                    <a:pt x="122" y="13"/>
                    <a:pt x="123" y="9"/>
                  </a:cubicBezTo>
                  <a:cubicBezTo>
                    <a:pt x="124" y="5"/>
                    <a:pt x="130" y="0"/>
                    <a:pt x="131" y="3"/>
                  </a:cubicBezTo>
                  <a:cubicBezTo>
                    <a:pt x="132" y="6"/>
                    <a:pt x="134" y="16"/>
                    <a:pt x="135" y="17"/>
                  </a:cubicBezTo>
                  <a:cubicBezTo>
                    <a:pt x="136" y="17"/>
                    <a:pt x="142" y="20"/>
                    <a:pt x="146" y="19"/>
                  </a:cubicBezTo>
                  <a:cubicBezTo>
                    <a:pt x="151" y="18"/>
                    <a:pt x="161" y="11"/>
                    <a:pt x="161" y="8"/>
                  </a:cubicBezTo>
                  <a:cubicBezTo>
                    <a:pt x="161" y="4"/>
                    <a:pt x="167" y="6"/>
                    <a:pt x="167" y="10"/>
                  </a:cubicBezTo>
                  <a:cubicBezTo>
                    <a:pt x="168" y="15"/>
                    <a:pt x="167" y="23"/>
                    <a:pt x="169" y="24"/>
                  </a:cubicBezTo>
                  <a:cubicBezTo>
                    <a:pt x="171" y="25"/>
                    <a:pt x="179" y="24"/>
                    <a:pt x="180" y="23"/>
                  </a:cubicBezTo>
                  <a:cubicBezTo>
                    <a:pt x="181" y="21"/>
                    <a:pt x="184" y="18"/>
                    <a:pt x="185" y="20"/>
                  </a:cubicBezTo>
                  <a:cubicBezTo>
                    <a:pt x="186" y="21"/>
                    <a:pt x="189" y="23"/>
                    <a:pt x="187" y="24"/>
                  </a:cubicBezTo>
                  <a:cubicBezTo>
                    <a:pt x="185" y="26"/>
                    <a:pt x="183" y="30"/>
                    <a:pt x="184" y="32"/>
                  </a:cubicBezTo>
                  <a:cubicBezTo>
                    <a:pt x="186" y="34"/>
                    <a:pt x="193" y="34"/>
                    <a:pt x="194" y="32"/>
                  </a:cubicBezTo>
                  <a:cubicBezTo>
                    <a:pt x="195" y="30"/>
                    <a:pt x="201" y="26"/>
                    <a:pt x="204" y="27"/>
                  </a:cubicBezTo>
                  <a:cubicBezTo>
                    <a:pt x="207" y="28"/>
                    <a:pt x="206" y="36"/>
                    <a:pt x="203" y="35"/>
                  </a:cubicBezTo>
                  <a:cubicBezTo>
                    <a:pt x="200" y="35"/>
                    <a:pt x="198" y="41"/>
                    <a:pt x="199" y="43"/>
                  </a:cubicBezTo>
                  <a:cubicBezTo>
                    <a:pt x="201" y="45"/>
                    <a:pt x="215" y="49"/>
                    <a:pt x="223" y="53"/>
                  </a:cubicBezTo>
                  <a:cubicBezTo>
                    <a:pt x="230" y="57"/>
                    <a:pt x="241" y="57"/>
                    <a:pt x="234" y="61"/>
                  </a:cubicBezTo>
                  <a:cubicBezTo>
                    <a:pt x="228" y="64"/>
                    <a:pt x="217" y="77"/>
                    <a:pt x="220" y="77"/>
                  </a:cubicBezTo>
                  <a:cubicBezTo>
                    <a:pt x="224" y="77"/>
                    <a:pt x="229" y="79"/>
                    <a:pt x="226" y="80"/>
                  </a:cubicBezTo>
                  <a:cubicBezTo>
                    <a:pt x="222" y="81"/>
                    <a:pt x="221" y="91"/>
                    <a:pt x="224" y="91"/>
                  </a:cubicBezTo>
                  <a:cubicBezTo>
                    <a:pt x="227" y="92"/>
                    <a:pt x="228" y="99"/>
                    <a:pt x="225" y="100"/>
                  </a:cubicBezTo>
                  <a:cubicBezTo>
                    <a:pt x="221" y="101"/>
                    <a:pt x="221" y="110"/>
                    <a:pt x="226" y="113"/>
                  </a:cubicBezTo>
                  <a:cubicBezTo>
                    <a:pt x="230" y="115"/>
                    <a:pt x="231" y="128"/>
                    <a:pt x="228" y="126"/>
                  </a:cubicBezTo>
                  <a:cubicBezTo>
                    <a:pt x="224" y="124"/>
                    <a:pt x="219" y="134"/>
                    <a:pt x="222" y="139"/>
                  </a:cubicBezTo>
                  <a:cubicBezTo>
                    <a:pt x="225" y="145"/>
                    <a:pt x="231" y="156"/>
                    <a:pt x="228" y="153"/>
                  </a:cubicBezTo>
                  <a:cubicBezTo>
                    <a:pt x="224" y="151"/>
                    <a:pt x="213" y="148"/>
                    <a:pt x="213" y="148"/>
                  </a:cubicBezTo>
                  <a:cubicBezTo>
                    <a:pt x="213" y="149"/>
                    <a:pt x="215" y="164"/>
                    <a:pt x="218" y="1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41" name="Freeform 968">
              <a:extLst>
                <a:ext uri="{FF2B5EF4-FFF2-40B4-BE49-F238E27FC236}">
                  <a16:creationId xmlns:a16="http://schemas.microsoft.com/office/drawing/2014/main" id="{1E2173AC-88EC-49E5-BBF7-9682596EA88A}"/>
                </a:ext>
              </a:extLst>
            </p:cNvPr>
            <p:cNvSpPr>
              <a:spLocks/>
            </p:cNvSpPr>
            <p:nvPr/>
          </p:nvSpPr>
          <p:spPr bwMode="auto">
            <a:xfrm>
              <a:off x="1038025" y="652011"/>
              <a:ext cx="165347" cy="151134"/>
            </a:xfrm>
            <a:custGeom>
              <a:avLst/>
              <a:gdLst/>
              <a:ahLst/>
              <a:cxnLst>
                <a:cxn ang="0">
                  <a:pos x="225" y="174"/>
                </a:cxn>
                <a:cxn ang="0">
                  <a:pos x="205" y="161"/>
                </a:cxn>
                <a:cxn ang="0">
                  <a:pos x="200" y="175"/>
                </a:cxn>
                <a:cxn ang="0">
                  <a:pos x="188" y="209"/>
                </a:cxn>
                <a:cxn ang="0">
                  <a:pos x="164" y="193"/>
                </a:cxn>
                <a:cxn ang="0">
                  <a:pos x="157" y="205"/>
                </a:cxn>
                <a:cxn ang="0">
                  <a:pos x="143" y="191"/>
                </a:cxn>
                <a:cxn ang="0">
                  <a:pos x="124" y="187"/>
                </a:cxn>
                <a:cxn ang="0">
                  <a:pos x="106" y="188"/>
                </a:cxn>
                <a:cxn ang="0">
                  <a:pos x="90" y="179"/>
                </a:cxn>
                <a:cxn ang="0">
                  <a:pos x="41" y="201"/>
                </a:cxn>
                <a:cxn ang="0">
                  <a:pos x="68" y="149"/>
                </a:cxn>
                <a:cxn ang="0">
                  <a:pos x="61" y="139"/>
                </a:cxn>
                <a:cxn ang="0">
                  <a:pos x="36" y="123"/>
                </a:cxn>
                <a:cxn ang="0">
                  <a:pos x="42" y="100"/>
                </a:cxn>
                <a:cxn ang="0">
                  <a:pos x="52" y="89"/>
                </a:cxn>
                <a:cxn ang="0">
                  <a:pos x="59" y="70"/>
                </a:cxn>
                <a:cxn ang="0">
                  <a:pos x="65" y="59"/>
                </a:cxn>
                <a:cxn ang="0">
                  <a:pos x="78" y="53"/>
                </a:cxn>
                <a:cxn ang="0">
                  <a:pos x="88" y="39"/>
                </a:cxn>
                <a:cxn ang="0">
                  <a:pos x="103" y="22"/>
                </a:cxn>
                <a:cxn ang="0">
                  <a:pos x="114" y="18"/>
                </a:cxn>
                <a:cxn ang="0">
                  <a:pos x="123" y="10"/>
                </a:cxn>
                <a:cxn ang="0">
                  <a:pos x="135" y="17"/>
                </a:cxn>
                <a:cxn ang="0">
                  <a:pos x="161" y="8"/>
                </a:cxn>
                <a:cxn ang="0">
                  <a:pos x="169" y="25"/>
                </a:cxn>
                <a:cxn ang="0">
                  <a:pos x="185" y="20"/>
                </a:cxn>
                <a:cxn ang="0">
                  <a:pos x="185" y="33"/>
                </a:cxn>
                <a:cxn ang="0">
                  <a:pos x="204" y="28"/>
                </a:cxn>
                <a:cxn ang="0">
                  <a:pos x="200" y="44"/>
                </a:cxn>
                <a:cxn ang="0">
                  <a:pos x="235" y="61"/>
                </a:cxn>
                <a:cxn ang="0">
                  <a:pos x="226" y="81"/>
                </a:cxn>
                <a:cxn ang="0">
                  <a:pos x="225" y="101"/>
                </a:cxn>
                <a:cxn ang="0">
                  <a:pos x="228" y="127"/>
                </a:cxn>
                <a:cxn ang="0">
                  <a:pos x="228" y="154"/>
                </a:cxn>
                <a:cxn ang="0">
                  <a:pos x="219" y="168"/>
                </a:cxn>
              </a:cxnLst>
              <a:rect l="0" t="0" r="r" b="b"/>
              <a:pathLst>
                <a:path w="241" h="221">
                  <a:moveTo>
                    <a:pt x="219" y="168"/>
                  </a:moveTo>
                  <a:cubicBezTo>
                    <a:pt x="223" y="171"/>
                    <a:pt x="226" y="174"/>
                    <a:pt x="225" y="174"/>
                  </a:cubicBezTo>
                  <a:cubicBezTo>
                    <a:pt x="225" y="175"/>
                    <a:pt x="221" y="172"/>
                    <a:pt x="220" y="168"/>
                  </a:cubicBezTo>
                  <a:cubicBezTo>
                    <a:pt x="218" y="164"/>
                    <a:pt x="207" y="159"/>
                    <a:pt x="205" y="161"/>
                  </a:cubicBezTo>
                  <a:cubicBezTo>
                    <a:pt x="203" y="162"/>
                    <a:pt x="199" y="169"/>
                    <a:pt x="200" y="171"/>
                  </a:cubicBezTo>
                  <a:cubicBezTo>
                    <a:pt x="200" y="174"/>
                    <a:pt x="202" y="176"/>
                    <a:pt x="200" y="175"/>
                  </a:cubicBezTo>
                  <a:cubicBezTo>
                    <a:pt x="198" y="174"/>
                    <a:pt x="190" y="187"/>
                    <a:pt x="190" y="201"/>
                  </a:cubicBezTo>
                  <a:cubicBezTo>
                    <a:pt x="190" y="216"/>
                    <a:pt x="188" y="221"/>
                    <a:pt x="188" y="209"/>
                  </a:cubicBezTo>
                  <a:cubicBezTo>
                    <a:pt x="189" y="196"/>
                    <a:pt x="172" y="183"/>
                    <a:pt x="169" y="185"/>
                  </a:cubicBezTo>
                  <a:cubicBezTo>
                    <a:pt x="167" y="188"/>
                    <a:pt x="167" y="193"/>
                    <a:pt x="164" y="193"/>
                  </a:cubicBezTo>
                  <a:cubicBezTo>
                    <a:pt x="162" y="192"/>
                    <a:pt x="160" y="190"/>
                    <a:pt x="160" y="193"/>
                  </a:cubicBezTo>
                  <a:cubicBezTo>
                    <a:pt x="160" y="196"/>
                    <a:pt x="157" y="202"/>
                    <a:pt x="157" y="205"/>
                  </a:cubicBezTo>
                  <a:cubicBezTo>
                    <a:pt x="157" y="207"/>
                    <a:pt x="157" y="208"/>
                    <a:pt x="157" y="202"/>
                  </a:cubicBezTo>
                  <a:cubicBezTo>
                    <a:pt x="157" y="197"/>
                    <a:pt x="149" y="190"/>
                    <a:pt x="143" y="191"/>
                  </a:cubicBezTo>
                  <a:cubicBezTo>
                    <a:pt x="138" y="192"/>
                    <a:pt x="134" y="205"/>
                    <a:pt x="133" y="201"/>
                  </a:cubicBezTo>
                  <a:cubicBezTo>
                    <a:pt x="132" y="198"/>
                    <a:pt x="127" y="188"/>
                    <a:pt x="124" y="187"/>
                  </a:cubicBezTo>
                  <a:cubicBezTo>
                    <a:pt x="121" y="187"/>
                    <a:pt x="114" y="184"/>
                    <a:pt x="112" y="186"/>
                  </a:cubicBezTo>
                  <a:cubicBezTo>
                    <a:pt x="110" y="188"/>
                    <a:pt x="105" y="191"/>
                    <a:pt x="106" y="188"/>
                  </a:cubicBezTo>
                  <a:cubicBezTo>
                    <a:pt x="106" y="184"/>
                    <a:pt x="98" y="178"/>
                    <a:pt x="95" y="179"/>
                  </a:cubicBezTo>
                  <a:cubicBezTo>
                    <a:pt x="92" y="179"/>
                    <a:pt x="88" y="181"/>
                    <a:pt x="90" y="179"/>
                  </a:cubicBezTo>
                  <a:cubicBezTo>
                    <a:pt x="92" y="176"/>
                    <a:pt x="79" y="175"/>
                    <a:pt x="66" y="184"/>
                  </a:cubicBezTo>
                  <a:cubicBezTo>
                    <a:pt x="53" y="194"/>
                    <a:pt x="29" y="211"/>
                    <a:pt x="41" y="201"/>
                  </a:cubicBezTo>
                  <a:cubicBezTo>
                    <a:pt x="52" y="191"/>
                    <a:pt x="76" y="158"/>
                    <a:pt x="75" y="156"/>
                  </a:cubicBezTo>
                  <a:cubicBezTo>
                    <a:pt x="74" y="155"/>
                    <a:pt x="69" y="152"/>
                    <a:pt x="68" y="149"/>
                  </a:cubicBezTo>
                  <a:cubicBezTo>
                    <a:pt x="68" y="146"/>
                    <a:pt x="65" y="147"/>
                    <a:pt x="67" y="146"/>
                  </a:cubicBezTo>
                  <a:cubicBezTo>
                    <a:pt x="68" y="144"/>
                    <a:pt x="66" y="139"/>
                    <a:pt x="61" y="139"/>
                  </a:cubicBezTo>
                  <a:cubicBezTo>
                    <a:pt x="56" y="139"/>
                    <a:pt x="47" y="139"/>
                    <a:pt x="49" y="135"/>
                  </a:cubicBezTo>
                  <a:cubicBezTo>
                    <a:pt x="52" y="132"/>
                    <a:pt x="49" y="125"/>
                    <a:pt x="36" y="123"/>
                  </a:cubicBezTo>
                  <a:cubicBezTo>
                    <a:pt x="23" y="121"/>
                    <a:pt x="0" y="114"/>
                    <a:pt x="14" y="114"/>
                  </a:cubicBezTo>
                  <a:cubicBezTo>
                    <a:pt x="28" y="113"/>
                    <a:pt x="51" y="104"/>
                    <a:pt x="42" y="100"/>
                  </a:cubicBezTo>
                  <a:cubicBezTo>
                    <a:pt x="33" y="96"/>
                    <a:pt x="16" y="94"/>
                    <a:pt x="25" y="95"/>
                  </a:cubicBezTo>
                  <a:cubicBezTo>
                    <a:pt x="35" y="95"/>
                    <a:pt x="58" y="91"/>
                    <a:pt x="52" y="89"/>
                  </a:cubicBezTo>
                  <a:cubicBezTo>
                    <a:pt x="47" y="87"/>
                    <a:pt x="41" y="80"/>
                    <a:pt x="46" y="81"/>
                  </a:cubicBezTo>
                  <a:cubicBezTo>
                    <a:pt x="51" y="83"/>
                    <a:pt x="61" y="74"/>
                    <a:pt x="59" y="70"/>
                  </a:cubicBezTo>
                  <a:cubicBezTo>
                    <a:pt x="56" y="67"/>
                    <a:pt x="48" y="61"/>
                    <a:pt x="53" y="59"/>
                  </a:cubicBezTo>
                  <a:cubicBezTo>
                    <a:pt x="58" y="58"/>
                    <a:pt x="65" y="61"/>
                    <a:pt x="65" y="59"/>
                  </a:cubicBezTo>
                  <a:cubicBezTo>
                    <a:pt x="65" y="57"/>
                    <a:pt x="65" y="56"/>
                    <a:pt x="67" y="57"/>
                  </a:cubicBezTo>
                  <a:cubicBezTo>
                    <a:pt x="68" y="58"/>
                    <a:pt x="77" y="55"/>
                    <a:pt x="78" y="53"/>
                  </a:cubicBezTo>
                  <a:cubicBezTo>
                    <a:pt x="80" y="50"/>
                    <a:pt x="79" y="47"/>
                    <a:pt x="81" y="46"/>
                  </a:cubicBezTo>
                  <a:cubicBezTo>
                    <a:pt x="84" y="46"/>
                    <a:pt x="88" y="42"/>
                    <a:pt x="88" y="39"/>
                  </a:cubicBezTo>
                  <a:cubicBezTo>
                    <a:pt x="87" y="36"/>
                    <a:pt x="87" y="30"/>
                    <a:pt x="91" y="32"/>
                  </a:cubicBezTo>
                  <a:cubicBezTo>
                    <a:pt x="95" y="34"/>
                    <a:pt x="105" y="26"/>
                    <a:pt x="103" y="22"/>
                  </a:cubicBezTo>
                  <a:cubicBezTo>
                    <a:pt x="101" y="18"/>
                    <a:pt x="99" y="10"/>
                    <a:pt x="102" y="14"/>
                  </a:cubicBezTo>
                  <a:cubicBezTo>
                    <a:pt x="104" y="18"/>
                    <a:pt x="114" y="22"/>
                    <a:pt x="114" y="18"/>
                  </a:cubicBezTo>
                  <a:cubicBezTo>
                    <a:pt x="114" y="14"/>
                    <a:pt x="113" y="8"/>
                    <a:pt x="114" y="11"/>
                  </a:cubicBezTo>
                  <a:cubicBezTo>
                    <a:pt x="115" y="14"/>
                    <a:pt x="122" y="13"/>
                    <a:pt x="123" y="10"/>
                  </a:cubicBezTo>
                  <a:cubicBezTo>
                    <a:pt x="125" y="6"/>
                    <a:pt x="130" y="0"/>
                    <a:pt x="131" y="4"/>
                  </a:cubicBezTo>
                  <a:cubicBezTo>
                    <a:pt x="132" y="7"/>
                    <a:pt x="134" y="17"/>
                    <a:pt x="135" y="17"/>
                  </a:cubicBezTo>
                  <a:cubicBezTo>
                    <a:pt x="137" y="18"/>
                    <a:pt x="142" y="21"/>
                    <a:pt x="147" y="20"/>
                  </a:cubicBezTo>
                  <a:cubicBezTo>
                    <a:pt x="151" y="19"/>
                    <a:pt x="162" y="12"/>
                    <a:pt x="161" y="8"/>
                  </a:cubicBezTo>
                  <a:cubicBezTo>
                    <a:pt x="161" y="5"/>
                    <a:pt x="167" y="6"/>
                    <a:pt x="168" y="11"/>
                  </a:cubicBezTo>
                  <a:cubicBezTo>
                    <a:pt x="168" y="15"/>
                    <a:pt x="167" y="24"/>
                    <a:pt x="169" y="25"/>
                  </a:cubicBezTo>
                  <a:cubicBezTo>
                    <a:pt x="171" y="26"/>
                    <a:pt x="179" y="25"/>
                    <a:pt x="180" y="23"/>
                  </a:cubicBezTo>
                  <a:cubicBezTo>
                    <a:pt x="181" y="22"/>
                    <a:pt x="184" y="19"/>
                    <a:pt x="185" y="20"/>
                  </a:cubicBezTo>
                  <a:cubicBezTo>
                    <a:pt x="186" y="22"/>
                    <a:pt x="189" y="24"/>
                    <a:pt x="187" y="25"/>
                  </a:cubicBezTo>
                  <a:cubicBezTo>
                    <a:pt x="186" y="26"/>
                    <a:pt x="183" y="31"/>
                    <a:pt x="185" y="33"/>
                  </a:cubicBezTo>
                  <a:cubicBezTo>
                    <a:pt x="186" y="34"/>
                    <a:pt x="193" y="35"/>
                    <a:pt x="194" y="33"/>
                  </a:cubicBezTo>
                  <a:cubicBezTo>
                    <a:pt x="195" y="31"/>
                    <a:pt x="201" y="27"/>
                    <a:pt x="204" y="28"/>
                  </a:cubicBezTo>
                  <a:cubicBezTo>
                    <a:pt x="207" y="29"/>
                    <a:pt x="206" y="36"/>
                    <a:pt x="203" y="36"/>
                  </a:cubicBezTo>
                  <a:cubicBezTo>
                    <a:pt x="200" y="35"/>
                    <a:pt x="198" y="42"/>
                    <a:pt x="200" y="44"/>
                  </a:cubicBezTo>
                  <a:cubicBezTo>
                    <a:pt x="201" y="46"/>
                    <a:pt x="215" y="50"/>
                    <a:pt x="223" y="54"/>
                  </a:cubicBezTo>
                  <a:cubicBezTo>
                    <a:pt x="231" y="58"/>
                    <a:pt x="241" y="58"/>
                    <a:pt x="235" y="61"/>
                  </a:cubicBezTo>
                  <a:cubicBezTo>
                    <a:pt x="228" y="65"/>
                    <a:pt x="217" y="77"/>
                    <a:pt x="221" y="78"/>
                  </a:cubicBezTo>
                  <a:cubicBezTo>
                    <a:pt x="224" y="78"/>
                    <a:pt x="230" y="80"/>
                    <a:pt x="226" y="81"/>
                  </a:cubicBezTo>
                  <a:cubicBezTo>
                    <a:pt x="222" y="82"/>
                    <a:pt x="222" y="91"/>
                    <a:pt x="225" y="92"/>
                  </a:cubicBezTo>
                  <a:cubicBezTo>
                    <a:pt x="228" y="93"/>
                    <a:pt x="228" y="100"/>
                    <a:pt x="225" y="101"/>
                  </a:cubicBezTo>
                  <a:cubicBezTo>
                    <a:pt x="222" y="102"/>
                    <a:pt x="221" y="111"/>
                    <a:pt x="226" y="113"/>
                  </a:cubicBezTo>
                  <a:cubicBezTo>
                    <a:pt x="230" y="116"/>
                    <a:pt x="232" y="128"/>
                    <a:pt x="228" y="127"/>
                  </a:cubicBezTo>
                  <a:cubicBezTo>
                    <a:pt x="225" y="125"/>
                    <a:pt x="220" y="134"/>
                    <a:pt x="223" y="140"/>
                  </a:cubicBezTo>
                  <a:cubicBezTo>
                    <a:pt x="225" y="146"/>
                    <a:pt x="232" y="156"/>
                    <a:pt x="228" y="154"/>
                  </a:cubicBezTo>
                  <a:cubicBezTo>
                    <a:pt x="225" y="151"/>
                    <a:pt x="214" y="149"/>
                    <a:pt x="213" y="149"/>
                  </a:cubicBezTo>
                  <a:cubicBezTo>
                    <a:pt x="213" y="150"/>
                    <a:pt x="215" y="165"/>
                    <a:pt x="219"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42" name="Freeform 969">
              <a:extLst>
                <a:ext uri="{FF2B5EF4-FFF2-40B4-BE49-F238E27FC236}">
                  <a16:creationId xmlns:a16="http://schemas.microsoft.com/office/drawing/2014/main" id="{267DAEC2-7A84-4947-BE0D-236E86C4CCA6}"/>
                </a:ext>
              </a:extLst>
            </p:cNvPr>
            <p:cNvSpPr>
              <a:spLocks/>
            </p:cNvSpPr>
            <p:nvPr/>
          </p:nvSpPr>
          <p:spPr bwMode="auto">
            <a:xfrm>
              <a:off x="903473" y="530725"/>
              <a:ext cx="156345" cy="169611"/>
            </a:xfrm>
            <a:custGeom>
              <a:avLst/>
              <a:gdLst/>
              <a:ahLst/>
              <a:cxnLst>
                <a:cxn ang="0">
                  <a:pos x="194" y="50"/>
                </a:cxn>
                <a:cxn ang="0">
                  <a:pos x="175" y="65"/>
                </a:cxn>
                <a:cxn ang="0">
                  <a:pos x="188" y="74"/>
                </a:cxn>
                <a:cxn ang="0">
                  <a:pos x="216" y="95"/>
                </a:cxn>
                <a:cxn ang="0">
                  <a:pos x="194" y="113"/>
                </a:cxn>
                <a:cxn ang="0">
                  <a:pos x="203" y="124"/>
                </a:cxn>
                <a:cxn ang="0">
                  <a:pos x="186" y="133"/>
                </a:cxn>
                <a:cxn ang="0">
                  <a:pos x="177" y="150"/>
                </a:cxn>
                <a:cxn ang="0">
                  <a:pos x="172" y="168"/>
                </a:cxn>
                <a:cxn ang="0">
                  <a:pos x="159" y="180"/>
                </a:cxn>
                <a:cxn ang="0">
                  <a:pos x="166" y="234"/>
                </a:cxn>
                <a:cxn ang="0">
                  <a:pos x="124" y="192"/>
                </a:cxn>
                <a:cxn ang="0">
                  <a:pos x="112" y="196"/>
                </a:cxn>
                <a:cxn ang="0">
                  <a:pos x="90" y="216"/>
                </a:cxn>
                <a:cxn ang="0">
                  <a:pos x="69" y="203"/>
                </a:cxn>
                <a:cxn ang="0">
                  <a:pos x="62" y="190"/>
                </a:cxn>
                <a:cxn ang="0">
                  <a:pos x="46" y="178"/>
                </a:cxn>
                <a:cxn ang="0">
                  <a:pos x="37" y="169"/>
                </a:cxn>
                <a:cxn ang="0">
                  <a:pos x="35" y="154"/>
                </a:cxn>
                <a:cxn ang="0">
                  <a:pos x="25" y="141"/>
                </a:cxn>
                <a:cxn ang="0">
                  <a:pos x="13" y="122"/>
                </a:cxn>
                <a:cxn ang="0">
                  <a:pos x="12" y="110"/>
                </a:cxn>
                <a:cxn ang="0">
                  <a:pos x="7" y="99"/>
                </a:cxn>
                <a:cxn ang="0">
                  <a:pos x="18" y="89"/>
                </a:cxn>
                <a:cxn ang="0">
                  <a:pos x="17" y="62"/>
                </a:cxn>
                <a:cxn ang="0">
                  <a:pos x="35" y="60"/>
                </a:cxn>
                <a:cxn ang="0">
                  <a:pos x="35" y="43"/>
                </a:cxn>
                <a:cxn ang="0">
                  <a:pos x="47" y="47"/>
                </a:cxn>
                <a:cxn ang="0">
                  <a:pos x="48" y="27"/>
                </a:cxn>
                <a:cxn ang="0">
                  <a:pos x="62" y="36"/>
                </a:cxn>
                <a:cxn ang="0">
                  <a:pos x="89" y="8"/>
                </a:cxn>
                <a:cxn ang="0">
                  <a:pos x="105" y="21"/>
                </a:cxn>
                <a:cxn ang="0">
                  <a:pos x="124" y="28"/>
                </a:cxn>
                <a:cxn ang="0">
                  <a:pos x="150" y="33"/>
                </a:cxn>
                <a:cxn ang="0">
                  <a:pos x="176" y="41"/>
                </a:cxn>
                <a:cxn ang="0">
                  <a:pos x="186" y="54"/>
                </a:cxn>
              </a:cxnLst>
              <a:rect l="0" t="0" r="r" b="b"/>
              <a:pathLst>
                <a:path w="228" h="248">
                  <a:moveTo>
                    <a:pt x="186" y="54"/>
                  </a:moveTo>
                  <a:cubicBezTo>
                    <a:pt x="190" y="51"/>
                    <a:pt x="194" y="49"/>
                    <a:pt x="194" y="50"/>
                  </a:cubicBezTo>
                  <a:cubicBezTo>
                    <a:pt x="195" y="50"/>
                    <a:pt x="191" y="53"/>
                    <a:pt x="187" y="53"/>
                  </a:cubicBezTo>
                  <a:cubicBezTo>
                    <a:pt x="182" y="53"/>
                    <a:pt x="175" y="62"/>
                    <a:pt x="175" y="65"/>
                  </a:cubicBezTo>
                  <a:cubicBezTo>
                    <a:pt x="176" y="67"/>
                    <a:pt x="181" y="73"/>
                    <a:pt x="184" y="73"/>
                  </a:cubicBezTo>
                  <a:cubicBezTo>
                    <a:pt x="186" y="74"/>
                    <a:pt x="189" y="72"/>
                    <a:pt x="188" y="74"/>
                  </a:cubicBezTo>
                  <a:cubicBezTo>
                    <a:pt x="186" y="76"/>
                    <a:pt x="196" y="87"/>
                    <a:pt x="210" y="91"/>
                  </a:cubicBezTo>
                  <a:cubicBezTo>
                    <a:pt x="223" y="96"/>
                    <a:pt x="228" y="99"/>
                    <a:pt x="216" y="95"/>
                  </a:cubicBezTo>
                  <a:cubicBezTo>
                    <a:pt x="205" y="91"/>
                    <a:pt x="186" y="103"/>
                    <a:pt x="188" y="107"/>
                  </a:cubicBezTo>
                  <a:cubicBezTo>
                    <a:pt x="190" y="110"/>
                    <a:pt x="195" y="111"/>
                    <a:pt x="194" y="113"/>
                  </a:cubicBezTo>
                  <a:cubicBezTo>
                    <a:pt x="192" y="115"/>
                    <a:pt x="190" y="116"/>
                    <a:pt x="193" y="117"/>
                  </a:cubicBezTo>
                  <a:cubicBezTo>
                    <a:pt x="196" y="118"/>
                    <a:pt x="201" y="124"/>
                    <a:pt x="203" y="124"/>
                  </a:cubicBezTo>
                  <a:cubicBezTo>
                    <a:pt x="205" y="125"/>
                    <a:pt x="206" y="125"/>
                    <a:pt x="201" y="123"/>
                  </a:cubicBezTo>
                  <a:cubicBezTo>
                    <a:pt x="196" y="121"/>
                    <a:pt x="187" y="127"/>
                    <a:pt x="186" y="133"/>
                  </a:cubicBezTo>
                  <a:cubicBezTo>
                    <a:pt x="186" y="139"/>
                    <a:pt x="197" y="146"/>
                    <a:pt x="193" y="146"/>
                  </a:cubicBezTo>
                  <a:cubicBezTo>
                    <a:pt x="190" y="146"/>
                    <a:pt x="179" y="148"/>
                    <a:pt x="177" y="150"/>
                  </a:cubicBezTo>
                  <a:cubicBezTo>
                    <a:pt x="176" y="153"/>
                    <a:pt x="171" y="159"/>
                    <a:pt x="172" y="161"/>
                  </a:cubicBezTo>
                  <a:cubicBezTo>
                    <a:pt x="173" y="164"/>
                    <a:pt x="175" y="170"/>
                    <a:pt x="172" y="168"/>
                  </a:cubicBezTo>
                  <a:cubicBezTo>
                    <a:pt x="169" y="166"/>
                    <a:pt x="160" y="172"/>
                    <a:pt x="160" y="175"/>
                  </a:cubicBezTo>
                  <a:cubicBezTo>
                    <a:pt x="160" y="179"/>
                    <a:pt x="161" y="183"/>
                    <a:pt x="159" y="180"/>
                  </a:cubicBezTo>
                  <a:cubicBezTo>
                    <a:pt x="157" y="177"/>
                    <a:pt x="152" y="190"/>
                    <a:pt x="157" y="205"/>
                  </a:cubicBezTo>
                  <a:cubicBezTo>
                    <a:pt x="162" y="220"/>
                    <a:pt x="172" y="248"/>
                    <a:pt x="166" y="234"/>
                  </a:cubicBezTo>
                  <a:cubicBezTo>
                    <a:pt x="160" y="220"/>
                    <a:pt x="135" y="187"/>
                    <a:pt x="133" y="188"/>
                  </a:cubicBezTo>
                  <a:cubicBezTo>
                    <a:pt x="131" y="188"/>
                    <a:pt x="127" y="193"/>
                    <a:pt x="124" y="192"/>
                  </a:cubicBezTo>
                  <a:cubicBezTo>
                    <a:pt x="121" y="191"/>
                    <a:pt x="121" y="195"/>
                    <a:pt x="120" y="193"/>
                  </a:cubicBezTo>
                  <a:cubicBezTo>
                    <a:pt x="119" y="191"/>
                    <a:pt x="114" y="191"/>
                    <a:pt x="112" y="196"/>
                  </a:cubicBezTo>
                  <a:cubicBezTo>
                    <a:pt x="111" y="201"/>
                    <a:pt x="108" y="210"/>
                    <a:pt x="105" y="207"/>
                  </a:cubicBezTo>
                  <a:cubicBezTo>
                    <a:pt x="103" y="203"/>
                    <a:pt x="95" y="203"/>
                    <a:pt x="90" y="216"/>
                  </a:cubicBezTo>
                  <a:cubicBezTo>
                    <a:pt x="84" y="228"/>
                    <a:pt x="71" y="247"/>
                    <a:pt x="74" y="234"/>
                  </a:cubicBezTo>
                  <a:cubicBezTo>
                    <a:pt x="78" y="221"/>
                    <a:pt x="76" y="195"/>
                    <a:pt x="69" y="203"/>
                  </a:cubicBezTo>
                  <a:cubicBezTo>
                    <a:pt x="63" y="210"/>
                    <a:pt x="56" y="227"/>
                    <a:pt x="59" y="218"/>
                  </a:cubicBezTo>
                  <a:cubicBezTo>
                    <a:pt x="63" y="209"/>
                    <a:pt x="65" y="186"/>
                    <a:pt x="62" y="190"/>
                  </a:cubicBezTo>
                  <a:cubicBezTo>
                    <a:pt x="59" y="195"/>
                    <a:pt x="50" y="198"/>
                    <a:pt x="53" y="194"/>
                  </a:cubicBezTo>
                  <a:cubicBezTo>
                    <a:pt x="56" y="189"/>
                    <a:pt x="50" y="177"/>
                    <a:pt x="46" y="178"/>
                  </a:cubicBezTo>
                  <a:cubicBezTo>
                    <a:pt x="42" y="180"/>
                    <a:pt x="34" y="186"/>
                    <a:pt x="34" y="181"/>
                  </a:cubicBezTo>
                  <a:cubicBezTo>
                    <a:pt x="34" y="175"/>
                    <a:pt x="39" y="169"/>
                    <a:pt x="37" y="169"/>
                  </a:cubicBezTo>
                  <a:cubicBezTo>
                    <a:pt x="35" y="168"/>
                    <a:pt x="34" y="168"/>
                    <a:pt x="36" y="167"/>
                  </a:cubicBezTo>
                  <a:cubicBezTo>
                    <a:pt x="37" y="165"/>
                    <a:pt x="37" y="157"/>
                    <a:pt x="35" y="154"/>
                  </a:cubicBezTo>
                  <a:cubicBezTo>
                    <a:pt x="33" y="152"/>
                    <a:pt x="29" y="152"/>
                    <a:pt x="30" y="150"/>
                  </a:cubicBezTo>
                  <a:cubicBezTo>
                    <a:pt x="30" y="147"/>
                    <a:pt x="28" y="142"/>
                    <a:pt x="25" y="141"/>
                  </a:cubicBezTo>
                  <a:cubicBezTo>
                    <a:pt x="21" y="141"/>
                    <a:pt x="16" y="139"/>
                    <a:pt x="19" y="136"/>
                  </a:cubicBezTo>
                  <a:cubicBezTo>
                    <a:pt x="22" y="134"/>
                    <a:pt x="17" y="122"/>
                    <a:pt x="13" y="122"/>
                  </a:cubicBezTo>
                  <a:cubicBezTo>
                    <a:pt x="8" y="122"/>
                    <a:pt x="0" y="122"/>
                    <a:pt x="5" y="121"/>
                  </a:cubicBezTo>
                  <a:cubicBezTo>
                    <a:pt x="9" y="120"/>
                    <a:pt x="16" y="111"/>
                    <a:pt x="12" y="110"/>
                  </a:cubicBezTo>
                  <a:cubicBezTo>
                    <a:pt x="8" y="109"/>
                    <a:pt x="3" y="108"/>
                    <a:pt x="6" y="108"/>
                  </a:cubicBezTo>
                  <a:cubicBezTo>
                    <a:pt x="8" y="108"/>
                    <a:pt x="10" y="101"/>
                    <a:pt x="7" y="99"/>
                  </a:cubicBezTo>
                  <a:cubicBezTo>
                    <a:pt x="4" y="96"/>
                    <a:pt x="0" y="89"/>
                    <a:pt x="3" y="90"/>
                  </a:cubicBezTo>
                  <a:cubicBezTo>
                    <a:pt x="7" y="90"/>
                    <a:pt x="17" y="91"/>
                    <a:pt x="18" y="89"/>
                  </a:cubicBezTo>
                  <a:cubicBezTo>
                    <a:pt x="19" y="88"/>
                    <a:pt x="23" y="84"/>
                    <a:pt x="24" y="79"/>
                  </a:cubicBezTo>
                  <a:cubicBezTo>
                    <a:pt x="24" y="75"/>
                    <a:pt x="20" y="63"/>
                    <a:pt x="17" y="62"/>
                  </a:cubicBezTo>
                  <a:cubicBezTo>
                    <a:pt x="14" y="61"/>
                    <a:pt x="17" y="56"/>
                    <a:pt x="21" y="57"/>
                  </a:cubicBezTo>
                  <a:cubicBezTo>
                    <a:pt x="26" y="58"/>
                    <a:pt x="33" y="61"/>
                    <a:pt x="35" y="60"/>
                  </a:cubicBezTo>
                  <a:cubicBezTo>
                    <a:pt x="36" y="58"/>
                    <a:pt x="38" y="50"/>
                    <a:pt x="37" y="48"/>
                  </a:cubicBezTo>
                  <a:cubicBezTo>
                    <a:pt x="36" y="47"/>
                    <a:pt x="34" y="43"/>
                    <a:pt x="35" y="43"/>
                  </a:cubicBezTo>
                  <a:cubicBezTo>
                    <a:pt x="37" y="42"/>
                    <a:pt x="40" y="40"/>
                    <a:pt x="41" y="42"/>
                  </a:cubicBezTo>
                  <a:cubicBezTo>
                    <a:pt x="41" y="44"/>
                    <a:pt x="45" y="48"/>
                    <a:pt x="47" y="47"/>
                  </a:cubicBezTo>
                  <a:cubicBezTo>
                    <a:pt x="49" y="46"/>
                    <a:pt x="52" y="40"/>
                    <a:pt x="50" y="38"/>
                  </a:cubicBezTo>
                  <a:cubicBezTo>
                    <a:pt x="48" y="36"/>
                    <a:pt x="47" y="29"/>
                    <a:pt x="48" y="27"/>
                  </a:cubicBezTo>
                  <a:cubicBezTo>
                    <a:pt x="50" y="24"/>
                    <a:pt x="57" y="27"/>
                    <a:pt x="56" y="30"/>
                  </a:cubicBezTo>
                  <a:cubicBezTo>
                    <a:pt x="54" y="33"/>
                    <a:pt x="60" y="36"/>
                    <a:pt x="62" y="36"/>
                  </a:cubicBezTo>
                  <a:cubicBezTo>
                    <a:pt x="64" y="35"/>
                    <a:pt x="73" y="23"/>
                    <a:pt x="79" y="16"/>
                  </a:cubicBezTo>
                  <a:cubicBezTo>
                    <a:pt x="85" y="10"/>
                    <a:pt x="88" y="0"/>
                    <a:pt x="89" y="8"/>
                  </a:cubicBezTo>
                  <a:cubicBezTo>
                    <a:pt x="91" y="15"/>
                    <a:pt x="99" y="29"/>
                    <a:pt x="100" y="26"/>
                  </a:cubicBezTo>
                  <a:cubicBezTo>
                    <a:pt x="102" y="22"/>
                    <a:pt x="105" y="18"/>
                    <a:pt x="105" y="21"/>
                  </a:cubicBezTo>
                  <a:cubicBezTo>
                    <a:pt x="105" y="25"/>
                    <a:pt x="114" y="29"/>
                    <a:pt x="115" y="26"/>
                  </a:cubicBezTo>
                  <a:cubicBezTo>
                    <a:pt x="117" y="23"/>
                    <a:pt x="124" y="25"/>
                    <a:pt x="124" y="28"/>
                  </a:cubicBezTo>
                  <a:cubicBezTo>
                    <a:pt x="124" y="32"/>
                    <a:pt x="133" y="35"/>
                    <a:pt x="136" y="31"/>
                  </a:cubicBezTo>
                  <a:cubicBezTo>
                    <a:pt x="140" y="27"/>
                    <a:pt x="152" y="30"/>
                    <a:pt x="150" y="33"/>
                  </a:cubicBezTo>
                  <a:cubicBezTo>
                    <a:pt x="147" y="36"/>
                    <a:pt x="154" y="43"/>
                    <a:pt x="161" y="42"/>
                  </a:cubicBezTo>
                  <a:cubicBezTo>
                    <a:pt x="167" y="41"/>
                    <a:pt x="179" y="38"/>
                    <a:pt x="176" y="41"/>
                  </a:cubicBezTo>
                  <a:cubicBezTo>
                    <a:pt x="172" y="43"/>
                    <a:pt x="166" y="53"/>
                    <a:pt x="167" y="54"/>
                  </a:cubicBezTo>
                  <a:cubicBezTo>
                    <a:pt x="167" y="54"/>
                    <a:pt x="182" y="57"/>
                    <a:pt x="186"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43" name="Freeform 970">
              <a:extLst>
                <a:ext uri="{FF2B5EF4-FFF2-40B4-BE49-F238E27FC236}">
                  <a16:creationId xmlns:a16="http://schemas.microsoft.com/office/drawing/2014/main" id="{6C655D32-779C-411F-97AC-2E66707D27EC}"/>
                </a:ext>
              </a:extLst>
            </p:cNvPr>
            <p:cNvSpPr>
              <a:spLocks/>
            </p:cNvSpPr>
            <p:nvPr/>
          </p:nvSpPr>
          <p:spPr bwMode="auto">
            <a:xfrm>
              <a:off x="717281" y="568153"/>
              <a:ext cx="158240" cy="165347"/>
            </a:xfrm>
            <a:custGeom>
              <a:avLst/>
              <a:gdLst/>
              <a:ahLst/>
              <a:cxnLst>
                <a:cxn ang="0">
                  <a:pos x="0" y="107"/>
                </a:cxn>
                <a:cxn ang="0">
                  <a:pos x="24" y="112"/>
                </a:cxn>
                <a:cxn ang="0">
                  <a:pos x="23" y="97"/>
                </a:cxn>
                <a:cxn ang="0">
                  <a:pos x="22" y="61"/>
                </a:cxn>
                <a:cxn ang="0">
                  <a:pos x="50" y="67"/>
                </a:cxn>
                <a:cxn ang="0">
                  <a:pos x="52" y="53"/>
                </a:cxn>
                <a:cxn ang="0">
                  <a:pos x="70" y="61"/>
                </a:cxn>
                <a:cxn ang="0">
                  <a:pos x="89" y="57"/>
                </a:cxn>
                <a:cxn ang="0">
                  <a:pos x="106" y="50"/>
                </a:cxn>
                <a:cxn ang="0">
                  <a:pos x="124" y="53"/>
                </a:cxn>
                <a:cxn ang="0">
                  <a:pos x="161" y="13"/>
                </a:cxn>
                <a:cxn ang="0">
                  <a:pos x="155" y="72"/>
                </a:cxn>
                <a:cxn ang="0">
                  <a:pos x="167" y="77"/>
                </a:cxn>
                <a:cxn ang="0">
                  <a:pos x="195" y="84"/>
                </a:cxn>
                <a:cxn ang="0">
                  <a:pos x="198" y="108"/>
                </a:cxn>
                <a:cxn ang="0">
                  <a:pos x="192" y="121"/>
                </a:cxn>
                <a:cxn ang="0">
                  <a:pos x="193" y="141"/>
                </a:cxn>
                <a:cxn ang="0">
                  <a:pos x="191" y="155"/>
                </a:cxn>
                <a:cxn ang="0">
                  <a:pos x="182" y="165"/>
                </a:cxn>
                <a:cxn ang="0">
                  <a:pos x="178" y="181"/>
                </a:cxn>
                <a:cxn ang="0">
                  <a:pos x="170" y="203"/>
                </a:cxn>
                <a:cxn ang="0">
                  <a:pos x="161" y="211"/>
                </a:cxn>
                <a:cxn ang="0">
                  <a:pos x="156" y="222"/>
                </a:cxn>
                <a:cxn ang="0">
                  <a:pos x="142" y="219"/>
                </a:cxn>
                <a:cxn ang="0">
                  <a:pos x="121" y="237"/>
                </a:cxn>
                <a:cxn ang="0">
                  <a:pos x="108" y="225"/>
                </a:cxn>
                <a:cxn ang="0">
                  <a:pos x="94" y="235"/>
                </a:cxn>
                <a:cxn ang="0">
                  <a:pos x="90" y="223"/>
                </a:cxn>
                <a:cxn ang="0">
                  <a:pos x="74" y="235"/>
                </a:cxn>
                <a:cxn ang="0">
                  <a:pos x="72" y="219"/>
                </a:cxn>
                <a:cxn ang="0">
                  <a:pos x="33" y="215"/>
                </a:cxn>
                <a:cxn ang="0">
                  <a:pos x="34" y="194"/>
                </a:cxn>
                <a:cxn ang="0">
                  <a:pos x="28" y="175"/>
                </a:cxn>
                <a:cxn ang="0">
                  <a:pos x="15" y="152"/>
                </a:cxn>
                <a:cxn ang="0">
                  <a:pos x="5" y="127"/>
                </a:cxn>
                <a:cxn ang="0">
                  <a:pos x="8" y="111"/>
                </a:cxn>
              </a:cxnLst>
              <a:rect l="0" t="0" r="r" b="b"/>
              <a:pathLst>
                <a:path w="231" h="241">
                  <a:moveTo>
                    <a:pt x="8" y="111"/>
                  </a:moveTo>
                  <a:cubicBezTo>
                    <a:pt x="3" y="109"/>
                    <a:pt x="0" y="107"/>
                    <a:pt x="0" y="107"/>
                  </a:cubicBezTo>
                  <a:cubicBezTo>
                    <a:pt x="0" y="106"/>
                    <a:pt x="4" y="108"/>
                    <a:pt x="7" y="111"/>
                  </a:cubicBezTo>
                  <a:cubicBezTo>
                    <a:pt x="10" y="114"/>
                    <a:pt x="22" y="114"/>
                    <a:pt x="24" y="112"/>
                  </a:cubicBezTo>
                  <a:cubicBezTo>
                    <a:pt x="25" y="110"/>
                    <a:pt x="26" y="102"/>
                    <a:pt x="25" y="100"/>
                  </a:cubicBezTo>
                  <a:cubicBezTo>
                    <a:pt x="24" y="98"/>
                    <a:pt x="21" y="97"/>
                    <a:pt x="23" y="97"/>
                  </a:cubicBezTo>
                  <a:cubicBezTo>
                    <a:pt x="25" y="97"/>
                    <a:pt x="28" y="82"/>
                    <a:pt x="23" y="69"/>
                  </a:cubicBezTo>
                  <a:cubicBezTo>
                    <a:pt x="18" y="55"/>
                    <a:pt x="17" y="50"/>
                    <a:pt x="22" y="61"/>
                  </a:cubicBezTo>
                  <a:cubicBezTo>
                    <a:pt x="26" y="73"/>
                    <a:pt x="47" y="79"/>
                    <a:pt x="48" y="76"/>
                  </a:cubicBezTo>
                  <a:cubicBezTo>
                    <a:pt x="49" y="72"/>
                    <a:pt x="47" y="68"/>
                    <a:pt x="50" y="67"/>
                  </a:cubicBezTo>
                  <a:cubicBezTo>
                    <a:pt x="52" y="67"/>
                    <a:pt x="55" y="68"/>
                    <a:pt x="53" y="65"/>
                  </a:cubicBezTo>
                  <a:cubicBezTo>
                    <a:pt x="52" y="63"/>
                    <a:pt x="53" y="55"/>
                    <a:pt x="52" y="53"/>
                  </a:cubicBezTo>
                  <a:cubicBezTo>
                    <a:pt x="51" y="51"/>
                    <a:pt x="51" y="50"/>
                    <a:pt x="53" y="56"/>
                  </a:cubicBezTo>
                  <a:cubicBezTo>
                    <a:pt x="54" y="61"/>
                    <a:pt x="65" y="64"/>
                    <a:pt x="70" y="61"/>
                  </a:cubicBezTo>
                  <a:cubicBezTo>
                    <a:pt x="75" y="58"/>
                    <a:pt x="73" y="45"/>
                    <a:pt x="76" y="47"/>
                  </a:cubicBezTo>
                  <a:cubicBezTo>
                    <a:pt x="78" y="50"/>
                    <a:pt x="86" y="58"/>
                    <a:pt x="89" y="57"/>
                  </a:cubicBezTo>
                  <a:cubicBezTo>
                    <a:pt x="92" y="57"/>
                    <a:pt x="99" y="57"/>
                    <a:pt x="101" y="54"/>
                  </a:cubicBezTo>
                  <a:cubicBezTo>
                    <a:pt x="102" y="51"/>
                    <a:pt x="105" y="47"/>
                    <a:pt x="106" y="50"/>
                  </a:cubicBezTo>
                  <a:cubicBezTo>
                    <a:pt x="107" y="54"/>
                    <a:pt x="117" y="57"/>
                    <a:pt x="119" y="55"/>
                  </a:cubicBezTo>
                  <a:cubicBezTo>
                    <a:pt x="122" y="53"/>
                    <a:pt x="125" y="49"/>
                    <a:pt x="124" y="53"/>
                  </a:cubicBezTo>
                  <a:cubicBezTo>
                    <a:pt x="123" y="56"/>
                    <a:pt x="136" y="52"/>
                    <a:pt x="144" y="38"/>
                  </a:cubicBezTo>
                  <a:cubicBezTo>
                    <a:pt x="152" y="25"/>
                    <a:pt x="168" y="0"/>
                    <a:pt x="161" y="13"/>
                  </a:cubicBezTo>
                  <a:cubicBezTo>
                    <a:pt x="154" y="27"/>
                    <a:pt x="144" y="66"/>
                    <a:pt x="146" y="68"/>
                  </a:cubicBezTo>
                  <a:cubicBezTo>
                    <a:pt x="147" y="69"/>
                    <a:pt x="154" y="69"/>
                    <a:pt x="155" y="72"/>
                  </a:cubicBezTo>
                  <a:cubicBezTo>
                    <a:pt x="156" y="75"/>
                    <a:pt x="160" y="72"/>
                    <a:pt x="160" y="73"/>
                  </a:cubicBezTo>
                  <a:cubicBezTo>
                    <a:pt x="160" y="74"/>
                    <a:pt x="163" y="77"/>
                    <a:pt x="167" y="77"/>
                  </a:cubicBezTo>
                  <a:cubicBezTo>
                    <a:pt x="171" y="76"/>
                    <a:pt x="179" y="73"/>
                    <a:pt x="178" y="77"/>
                  </a:cubicBezTo>
                  <a:cubicBezTo>
                    <a:pt x="177" y="81"/>
                    <a:pt x="182" y="87"/>
                    <a:pt x="195" y="84"/>
                  </a:cubicBezTo>
                  <a:cubicBezTo>
                    <a:pt x="208" y="81"/>
                    <a:pt x="231" y="79"/>
                    <a:pt x="219" y="84"/>
                  </a:cubicBezTo>
                  <a:cubicBezTo>
                    <a:pt x="206" y="90"/>
                    <a:pt x="188" y="107"/>
                    <a:pt x="198" y="108"/>
                  </a:cubicBezTo>
                  <a:cubicBezTo>
                    <a:pt x="207" y="109"/>
                    <a:pt x="224" y="103"/>
                    <a:pt x="215" y="106"/>
                  </a:cubicBezTo>
                  <a:cubicBezTo>
                    <a:pt x="206" y="109"/>
                    <a:pt x="187" y="122"/>
                    <a:pt x="192" y="121"/>
                  </a:cubicBezTo>
                  <a:cubicBezTo>
                    <a:pt x="198" y="121"/>
                    <a:pt x="206" y="126"/>
                    <a:pt x="201" y="126"/>
                  </a:cubicBezTo>
                  <a:cubicBezTo>
                    <a:pt x="196" y="127"/>
                    <a:pt x="189" y="139"/>
                    <a:pt x="193" y="141"/>
                  </a:cubicBezTo>
                  <a:cubicBezTo>
                    <a:pt x="197" y="144"/>
                    <a:pt x="207" y="146"/>
                    <a:pt x="203" y="149"/>
                  </a:cubicBezTo>
                  <a:cubicBezTo>
                    <a:pt x="199" y="153"/>
                    <a:pt x="191" y="153"/>
                    <a:pt x="191" y="155"/>
                  </a:cubicBezTo>
                  <a:cubicBezTo>
                    <a:pt x="192" y="156"/>
                    <a:pt x="193" y="157"/>
                    <a:pt x="191" y="157"/>
                  </a:cubicBezTo>
                  <a:cubicBezTo>
                    <a:pt x="189" y="156"/>
                    <a:pt x="182" y="162"/>
                    <a:pt x="182" y="165"/>
                  </a:cubicBezTo>
                  <a:cubicBezTo>
                    <a:pt x="181" y="168"/>
                    <a:pt x="183" y="171"/>
                    <a:pt x="181" y="172"/>
                  </a:cubicBezTo>
                  <a:cubicBezTo>
                    <a:pt x="179" y="173"/>
                    <a:pt x="176" y="179"/>
                    <a:pt x="178" y="181"/>
                  </a:cubicBezTo>
                  <a:cubicBezTo>
                    <a:pt x="180" y="184"/>
                    <a:pt x="182" y="189"/>
                    <a:pt x="178" y="189"/>
                  </a:cubicBezTo>
                  <a:cubicBezTo>
                    <a:pt x="173" y="188"/>
                    <a:pt x="167" y="199"/>
                    <a:pt x="170" y="203"/>
                  </a:cubicBezTo>
                  <a:cubicBezTo>
                    <a:pt x="173" y="206"/>
                    <a:pt x="178" y="213"/>
                    <a:pt x="174" y="210"/>
                  </a:cubicBezTo>
                  <a:cubicBezTo>
                    <a:pt x="171" y="207"/>
                    <a:pt x="160" y="207"/>
                    <a:pt x="161" y="211"/>
                  </a:cubicBezTo>
                  <a:cubicBezTo>
                    <a:pt x="163" y="214"/>
                    <a:pt x="166" y="219"/>
                    <a:pt x="164" y="217"/>
                  </a:cubicBezTo>
                  <a:cubicBezTo>
                    <a:pt x="162" y="215"/>
                    <a:pt x="156" y="218"/>
                    <a:pt x="156" y="222"/>
                  </a:cubicBezTo>
                  <a:cubicBezTo>
                    <a:pt x="156" y="226"/>
                    <a:pt x="153" y="233"/>
                    <a:pt x="151" y="230"/>
                  </a:cubicBezTo>
                  <a:cubicBezTo>
                    <a:pt x="149" y="228"/>
                    <a:pt x="143" y="219"/>
                    <a:pt x="142" y="219"/>
                  </a:cubicBezTo>
                  <a:cubicBezTo>
                    <a:pt x="140" y="219"/>
                    <a:pt x="135" y="219"/>
                    <a:pt x="130" y="221"/>
                  </a:cubicBezTo>
                  <a:cubicBezTo>
                    <a:pt x="126" y="224"/>
                    <a:pt x="120" y="234"/>
                    <a:pt x="121" y="237"/>
                  </a:cubicBezTo>
                  <a:cubicBezTo>
                    <a:pt x="123" y="240"/>
                    <a:pt x="116" y="241"/>
                    <a:pt x="114" y="237"/>
                  </a:cubicBezTo>
                  <a:cubicBezTo>
                    <a:pt x="112" y="233"/>
                    <a:pt x="110" y="225"/>
                    <a:pt x="108" y="225"/>
                  </a:cubicBezTo>
                  <a:cubicBezTo>
                    <a:pt x="106" y="225"/>
                    <a:pt x="98" y="228"/>
                    <a:pt x="98" y="230"/>
                  </a:cubicBezTo>
                  <a:cubicBezTo>
                    <a:pt x="98" y="232"/>
                    <a:pt x="96" y="236"/>
                    <a:pt x="94" y="235"/>
                  </a:cubicBezTo>
                  <a:cubicBezTo>
                    <a:pt x="93" y="234"/>
                    <a:pt x="89" y="233"/>
                    <a:pt x="91" y="231"/>
                  </a:cubicBezTo>
                  <a:cubicBezTo>
                    <a:pt x="92" y="230"/>
                    <a:pt x="92" y="224"/>
                    <a:pt x="90" y="223"/>
                  </a:cubicBezTo>
                  <a:cubicBezTo>
                    <a:pt x="88" y="222"/>
                    <a:pt x="82" y="224"/>
                    <a:pt x="81" y="227"/>
                  </a:cubicBezTo>
                  <a:cubicBezTo>
                    <a:pt x="81" y="229"/>
                    <a:pt x="77" y="235"/>
                    <a:pt x="74" y="235"/>
                  </a:cubicBezTo>
                  <a:cubicBezTo>
                    <a:pt x="71" y="235"/>
                    <a:pt x="69" y="228"/>
                    <a:pt x="72" y="227"/>
                  </a:cubicBezTo>
                  <a:cubicBezTo>
                    <a:pt x="75" y="226"/>
                    <a:pt x="74" y="220"/>
                    <a:pt x="72" y="219"/>
                  </a:cubicBezTo>
                  <a:cubicBezTo>
                    <a:pt x="70" y="217"/>
                    <a:pt x="55" y="219"/>
                    <a:pt x="47" y="218"/>
                  </a:cubicBezTo>
                  <a:cubicBezTo>
                    <a:pt x="38" y="217"/>
                    <a:pt x="29" y="221"/>
                    <a:pt x="33" y="215"/>
                  </a:cubicBezTo>
                  <a:cubicBezTo>
                    <a:pt x="38" y="210"/>
                    <a:pt x="44" y="194"/>
                    <a:pt x="40" y="195"/>
                  </a:cubicBezTo>
                  <a:cubicBezTo>
                    <a:pt x="37" y="196"/>
                    <a:pt x="31" y="197"/>
                    <a:pt x="34" y="194"/>
                  </a:cubicBezTo>
                  <a:cubicBezTo>
                    <a:pt x="37" y="192"/>
                    <a:pt x="34" y="183"/>
                    <a:pt x="31" y="183"/>
                  </a:cubicBezTo>
                  <a:cubicBezTo>
                    <a:pt x="28" y="184"/>
                    <a:pt x="25" y="177"/>
                    <a:pt x="28" y="175"/>
                  </a:cubicBezTo>
                  <a:cubicBezTo>
                    <a:pt x="30" y="173"/>
                    <a:pt x="27" y="164"/>
                    <a:pt x="22" y="164"/>
                  </a:cubicBezTo>
                  <a:cubicBezTo>
                    <a:pt x="17" y="163"/>
                    <a:pt x="11" y="152"/>
                    <a:pt x="15" y="152"/>
                  </a:cubicBezTo>
                  <a:cubicBezTo>
                    <a:pt x="19" y="153"/>
                    <a:pt x="20" y="142"/>
                    <a:pt x="15" y="138"/>
                  </a:cubicBezTo>
                  <a:cubicBezTo>
                    <a:pt x="11" y="134"/>
                    <a:pt x="1" y="126"/>
                    <a:pt x="5" y="127"/>
                  </a:cubicBezTo>
                  <a:cubicBezTo>
                    <a:pt x="9" y="128"/>
                    <a:pt x="20" y="127"/>
                    <a:pt x="20" y="126"/>
                  </a:cubicBezTo>
                  <a:cubicBezTo>
                    <a:pt x="21" y="125"/>
                    <a:pt x="13" y="112"/>
                    <a:pt x="8" y="1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grpSp>
      <p:grpSp>
        <p:nvGrpSpPr>
          <p:cNvPr id="44" name="Group 4">
            <a:extLst>
              <a:ext uri="{FF2B5EF4-FFF2-40B4-BE49-F238E27FC236}">
                <a16:creationId xmlns:a16="http://schemas.microsoft.com/office/drawing/2014/main" id="{2A6A8E02-D3C9-400F-A8EE-C3A39BC29A5B}"/>
              </a:ext>
            </a:extLst>
          </p:cNvPr>
          <p:cNvGrpSpPr>
            <a:grpSpLocks noChangeAspect="1"/>
          </p:cNvGrpSpPr>
          <p:nvPr/>
        </p:nvGrpSpPr>
        <p:grpSpPr bwMode="auto">
          <a:xfrm>
            <a:off x="5181883" y="1738827"/>
            <a:ext cx="460466" cy="411075"/>
            <a:chOff x="840" y="1632"/>
            <a:chExt cx="1762" cy="1573"/>
          </a:xfrm>
          <a:solidFill>
            <a:srgbClr val="292A29"/>
          </a:solidFill>
        </p:grpSpPr>
        <p:sp>
          <p:nvSpPr>
            <p:cNvPr id="45" name="Freeform 5">
              <a:extLst>
                <a:ext uri="{FF2B5EF4-FFF2-40B4-BE49-F238E27FC236}">
                  <a16:creationId xmlns:a16="http://schemas.microsoft.com/office/drawing/2014/main" id="{B3029D24-6C4F-4215-A9B6-CDF794203447}"/>
                </a:ext>
              </a:extLst>
            </p:cNvPr>
            <p:cNvSpPr>
              <a:spLocks noEditPoints="1"/>
            </p:cNvSpPr>
            <p:nvPr/>
          </p:nvSpPr>
          <p:spPr bwMode="auto">
            <a:xfrm>
              <a:off x="840" y="1632"/>
              <a:ext cx="1109" cy="1238"/>
            </a:xfrm>
            <a:custGeom>
              <a:avLst/>
              <a:gdLst>
                <a:gd name="T0" fmla="*/ 237 w 414"/>
                <a:gd name="T1" fmla="*/ 462 h 462"/>
                <a:gd name="T2" fmla="*/ 48 w 414"/>
                <a:gd name="T3" fmla="*/ 306 h 462"/>
                <a:gd name="T4" fmla="*/ 47 w 414"/>
                <a:gd name="T5" fmla="*/ 304 h 462"/>
                <a:gd name="T6" fmla="*/ 10 w 414"/>
                <a:gd name="T7" fmla="*/ 102 h 462"/>
                <a:gd name="T8" fmla="*/ 10 w 414"/>
                <a:gd name="T9" fmla="*/ 102 h 462"/>
                <a:gd name="T10" fmla="*/ 261 w 414"/>
                <a:gd name="T11" fmla="*/ 0 h 462"/>
                <a:gd name="T12" fmla="*/ 375 w 414"/>
                <a:gd name="T13" fmla="*/ 42 h 462"/>
                <a:gd name="T14" fmla="*/ 376 w 414"/>
                <a:gd name="T15" fmla="*/ 44 h 462"/>
                <a:gd name="T16" fmla="*/ 377 w 414"/>
                <a:gd name="T17" fmla="*/ 47 h 462"/>
                <a:gd name="T18" fmla="*/ 408 w 414"/>
                <a:gd name="T19" fmla="*/ 219 h 462"/>
                <a:gd name="T20" fmla="*/ 266 w 414"/>
                <a:gd name="T21" fmla="*/ 460 h 462"/>
                <a:gd name="T22" fmla="*/ 237 w 414"/>
                <a:gd name="T23" fmla="*/ 462 h 462"/>
                <a:gd name="T24" fmla="*/ 237 w 414"/>
                <a:gd name="T25" fmla="*/ 462 h 462"/>
                <a:gd name="T26" fmla="*/ 85 w 414"/>
                <a:gd name="T27" fmla="*/ 292 h 462"/>
                <a:gd name="T28" fmla="*/ 237 w 414"/>
                <a:gd name="T29" fmla="*/ 422 h 462"/>
                <a:gd name="T30" fmla="*/ 237 w 414"/>
                <a:gd name="T31" fmla="*/ 422 h 462"/>
                <a:gd name="T32" fmla="*/ 259 w 414"/>
                <a:gd name="T33" fmla="*/ 420 h 462"/>
                <a:gd name="T34" fmla="*/ 369 w 414"/>
                <a:gd name="T35" fmla="*/ 221 h 462"/>
                <a:gd name="T36" fmla="*/ 338 w 414"/>
                <a:gd name="T37" fmla="*/ 59 h 462"/>
                <a:gd name="T38" fmla="*/ 261 w 414"/>
                <a:gd name="T39" fmla="*/ 40 h 462"/>
                <a:gd name="T40" fmla="*/ 47 w 414"/>
                <a:gd name="T41" fmla="*/ 115 h 462"/>
                <a:gd name="T42" fmla="*/ 47 w 414"/>
                <a:gd name="T43" fmla="*/ 115 h 462"/>
                <a:gd name="T44" fmla="*/ 85 w 414"/>
                <a:gd name="T45" fmla="*/ 29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462">
                  <a:moveTo>
                    <a:pt x="237" y="462"/>
                  </a:moveTo>
                  <a:cubicBezTo>
                    <a:pt x="115" y="462"/>
                    <a:pt x="51" y="312"/>
                    <a:pt x="48" y="306"/>
                  </a:cubicBezTo>
                  <a:cubicBezTo>
                    <a:pt x="47" y="304"/>
                    <a:pt x="47" y="304"/>
                    <a:pt x="47" y="304"/>
                  </a:cubicBezTo>
                  <a:cubicBezTo>
                    <a:pt x="29" y="240"/>
                    <a:pt x="0" y="129"/>
                    <a:pt x="10" y="102"/>
                  </a:cubicBezTo>
                  <a:cubicBezTo>
                    <a:pt x="10" y="102"/>
                    <a:pt x="10" y="102"/>
                    <a:pt x="10" y="102"/>
                  </a:cubicBezTo>
                  <a:cubicBezTo>
                    <a:pt x="32" y="36"/>
                    <a:pt x="170" y="0"/>
                    <a:pt x="261" y="0"/>
                  </a:cubicBezTo>
                  <a:cubicBezTo>
                    <a:pt x="303" y="0"/>
                    <a:pt x="357" y="8"/>
                    <a:pt x="375" y="42"/>
                  </a:cubicBezTo>
                  <a:cubicBezTo>
                    <a:pt x="376" y="44"/>
                    <a:pt x="376" y="44"/>
                    <a:pt x="376" y="44"/>
                  </a:cubicBezTo>
                  <a:cubicBezTo>
                    <a:pt x="377" y="47"/>
                    <a:pt x="377" y="47"/>
                    <a:pt x="377" y="47"/>
                  </a:cubicBezTo>
                  <a:cubicBezTo>
                    <a:pt x="378" y="52"/>
                    <a:pt x="406" y="179"/>
                    <a:pt x="408" y="219"/>
                  </a:cubicBezTo>
                  <a:cubicBezTo>
                    <a:pt x="414" y="297"/>
                    <a:pt x="390" y="436"/>
                    <a:pt x="266" y="460"/>
                  </a:cubicBezTo>
                  <a:cubicBezTo>
                    <a:pt x="257" y="461"/>
                    <a:pt x="247" y="462"/>
                    <a:pt x="237" y="462"/>
                  </a:cubicBezTo>
                  <a:cubicBezTo>
                    <a:pt x="237" y="462"/>
                    <a:pt x="237" y="462"/>
                    <a:pt x="237" y="462"/>
                  </a:cubicBezTo>
                  <a:close/>
                  <a:moveTo>
                    <a:pt x="85" y="292"/>
                  </a:moveTo>
                  <a:cubicBezTo>
                    <a:pt x="91" y="303"/>
                    <a:pt x="146" y="422"/>
                    <a:pt x="237" y="422"/>
                  </a:cubicBezTo>
                  <a:cubicBezTo>
                    <a:pt x="237" y="422"/>
                    <a:pt x="237" y="422"/>
                    <a:pt x="237" y="422"/>
                  </a:cubicBezTo>
                  <a:cubicBezTo>
                    <a:pt x="244" y="422"/>
                    <a:pt x="251" y="422"/>
                    <a:pt x="259" y="420"/>
                  </a:cubicBezTo>
                  <a:cubicBezTo>
                    <a:pt x="379" y="397"/>
                    <a:pt x="369" y="229"/>
                    <a:pt x="369" y="221"/>
                  </a:cubicBezTo>
                  <a:cubicBezTo>
                    <a:pt x="366" y="188"/>
                    <a:pt x="343" y="79"/>
                    <a:pt x="338" y="59"/>
                  </a:cubicBezTo>
                  <a:cubicBezTo>
                    <a:pt x="331" y="49"/>
                    <a:pt x="305" y="40"/>
                    <a:pt x="261" y="40"/>
                  </a:cubicBezTo>
                  <a:cubicBezTo>
                    <a:pt x="167" y="40"/>
                    <a:pt x="60" y="78"/>
                    <a:pt x="47" y="115"/>
                  </a:cubicBezTo>
                  <a:cubicBezTo>
                    <a:pt x="47" y="115"/>
                    <a:pt x="47" y="115"/>
                    <a:pt x="47" y="115"/>
                  </a:cubicBezTo>
                  <a:cubicBezTo>
                    <a:pt x="44" y="131"/>
                    <a:pt x="65" y="219"/>
                    <a:pt x="85"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6">
              <a:extLst>
                <a:ext uri="{FF2B5EF4-FFF2-40B4-BE49-F238E27FC236}">
                  <a16:creationId xmlns:a16="http://schemas.microsoft.com/office/drawing/2014/main" id="{B44D6587-27B0-47FB-AAC4-2550D0E30B01}"/>
                </a:ext>
              </a:extLst>
            </p:cNvPr>
            <p:cNvSpPr>
              <a:spLocks/>
            </p:cNvSpPr>
            <p:nvPr/>
          </p:nvSpPr>
          <p:spPr bwMode="auto">
            <a:xfrm>
              <a:off x="1100" y="1983"/>
              <a:ext cx="262" cy="209"/>
            </a:xfrm>
            <a:custGeom>
              <a:avLst/>
              <a:gdLst>
                <a:gd name="T0" fmla="*/ 20 w 98"/>
                <a:gd name="T1" fmla="*/ 78 h 78"/>
                <a:gd name="T2" fmla="*/ 0 w 98"/>
                <a:gd name="T3" fmla="*/ 59 h 78"/>
                <a:gd name="T4" fmla="*/ 19 w 98"/>
                <a:gd name="T5" fmla="*/ 38 h 78"/>
                <a:gd name="T6" fmla="*/ 56 w 98"/>
                <a:gd name="T7" fmla="*/ 18 h 78"/>
                <a:gd name="T8" fmla="*/ 80 w 98"/>
                <a:gd name="T9" fmla="*/ 2 h 78"/>
                <a:gd name="T10" fmla="*/ 95 w 98"/>
                <a:gd name="T11" fmla="*/ 26 h 78"/>
                <a:gd name="T12" fmla="*/ 21 w 98"/>
                <a:gd name="T13" fmla="*/ 78 h 78"/>
                <a:gd name="T14" fmla="*/ 20 w 98"/>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8">
                  <a:moveTo>
                    <a:pt x="20" y="78"/>
                  </a:moveTo>
                  <a:cubicBezTo>
                    <a:pt x="10" y="78"/>
                    <a:pt x="1" y="70"/>
                    <a:pt x="0" y="59"/>
                  </a:cubicBezTo>
                  <a:cubicBezTo>
                    <a:pt x="0" y="48"/>
                    <a:pt x="8" y="39"/>
                    <a:pt x="19" y="38"/>
                  </a:cubicBezTo>
                  <a:cubicBezTo>
                    <a:pt x="20" y="38"/>
                    <a:pt x="52" y="35"/>
                    <a:pt x="56" y="18"/>
                  </a:cubicBezTo>
                  <a:cubicBezTo>
                    <a:pt x="59" y="7"/>
                    <a:pt x="69" y="0"/>
                    <a:pt x="80" y="2"/>
                  </a:cubicBezTo>
                  <a:cubicBezTo>
                    <a:pt x="91" y="5"/>
                    <a:pt x="98" y="15"/>
                    <a:pt x="95" y="26"/>
                  </a:cubicBezTo>
                  <a:cubicBezTo>
                    <a:pt x="87" y="65"/>
                    <a:pt x="45" y="77"/>
                    <a:pt x="21" y="78"/>
                  </a:cubicBezTo>
                  <a:cubicBezTo>
                    <a:pt x="21" y="78"/>
                    <a:pt x="21" y="78"/>
                    <a:pt x="2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7">
              <a:extLst>
                <a:ext uri="{FF2B5EF4-FFF2-40B4-BE49-F238E27FC236}">
                  <a16:creationId xmlns:a16="http://schemas.microsoft.com/office/drawing/2014/main" id="{2C3CBA79-3320-4B33-8749-189653F43DD3}"/>
                </a:ext>
              </a:extLst>
            </p:cNvPr>
            <p:cNvSpPr>
              <a:spLocks/>
            </p:cNvSpPr>
            <p:nvPr/>
          </p:nvSpPr>
          <p:spPr bwMode="auto">
            <a:xfrm>
              <a:off x="1429" y="1951"/>
              <a:ext cx="297" cy="169"/>
            </a:xfrm>
            <a:custGeom>
              <a:avLst/>
              <a:gdLst>
                <a:gd name="T0" fmla="*/ 64 w 111"/>
                <a:gd name="T1" fmla="*/ 63 h 63"/>
                <a:gd name="T2" fmla="*/ 8 w 111"/>
                <a:gd name="T3" fmla="*/ 35 h 63"/>
                <a:gd name="T4" fmla="*/ 10 w 111"/>
                <a:gd name="T5" fmla="*/ 7 h 63"/>
                <a:gd name="T6" fmla="*/ 38 w 111"/>
                <a:gd name="T7" fmla="*/ 9 h 63"/>
                <a:gd name="T8" fmla="*/ 77 w 111"/>
                <a:gd name="T9" fmla="*/ 19 h 63"/>
                <a:gd name="T10" fmla="*/ 105 w 111"/>
                <a:gd name="T11" fmla="*/ 25 h 63"/>
                <a:gd name="T12" fmla="*/ 99 w 111"/>
                <a:gd name="T13" fmla="*/ 53 h 63"/>
                <a:gd name="T14" fmla="*/ 64 w 111"/>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63">
                  <a:moveTo>
                    <a:pt x="64" y="63"/>
                  </a:moveTo>
                  <a:cubicBezTo>
                    <a:pt x="46" y="63"/>
                    <a:pt x="26" y="56"/>
                    <a:pt x="8" y="35"/>
                  </a:cubicBezTo>
                  <a:cubicBezTo>
                    <a:pt x="0" y="27"/>
                    <a:pt x="1" y="14"/>
                    <a:pt x="10" y="7"/>
                  </a:cubicBezTo>
                  <a:cubicBezTo>
                    <a:pt x="18" y="0"/>
                    <a:pt x="31" y="0"/>
                    <a:pt x="38" y="9"/>
                  </a:cubicBezTo>
                  <a:cubicBezTo>
                    <a:pt x="56" y="30"/>
                    <a:pt x="73" y="22"/>
                    <a:pt x="77" y="19"/>
                  </a:cubicBezTo>
                  <a:cubicBezTo>
                    <a:pt x="87" y="13"/>
                    <a:pt x="99" y="16"/>
                    <a:pt x="105" y="25"/>
                  </a:cubicBezTo>
                  <a:cubicBezTo>
                    <a:pt x="111" y="35"/>
                    <a:pt x="108" y="47"/>
                    <a:pt x="99" y="53"/>
                  </a:cubicBezTo>
                  <a:cubicBezTo>
                    <a:pt x="91" y="58"/>
                    <a:pt x="79" y="63"/>
                    <a:pt x="6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8">
              <a:extLst>
                <a:ext uri="{FF2B5EF4-FFF2-40B4-BE49-F238E27FC236}">
                  <a16:creationId xmlns:a16="http://schemas.microsoft.com/office/drawing/2014/main" id="{914C7760-EFCE-4846-8569-EC301393C8BB}"/>
                </a:ext>
              </a:extLst>
            </p:cNvPr>
            <p:cNvSpPr>
              <a:spLocks/>
            </p:cNvSpPr>
            <p:nvPr/>
          </p:nvSpPr>
          <p:spPr bwMode="auto">
            <a:xfrm>
              <a:off x="1258" y="2254"/>
              <a:ext cx="439" cy="281"/>
            </a:xfrm>
            <a:custGeom>
              <a:avLst/>
              <a:gdLst>
                <a:gd name="T0" fmla="*/ 22 w 164"/>
                <a:gd name="T1" fmla="*/ 105 h 105"/>
                <a:gd name="T2" fmla="*/ 8 w 164"/>
                <a:gd name="T3" fmla="*/ 99 h 105"/>
                <a:gd name="T4" fmla="*/ 7 w 164"/>
                <a:gd name="T5" fmla="*/ 71 h 105"/>
                <a:gd name="T6" fmla="*/ 156 w 164"/>
                <a:gd name="T7" fmla="*/ 51 h 105"/>
                <a:gd name="T8" fmla="*/ 157 w 164"/>
                <a:gd name="T9" fmla="*/ 80 h 105"/>
                <a:gd name="T10" fmla="*/ 128 w 164"/>
                <a:gd name="T11" fmla="*/ 80 h 105"/>
                <a:gd name="T12" fmla="*/ 36 w 164"/>
                <a:gd name="T13" fmla="*/ 99 h 105"/>
                <a:gd name="T14" fmla="*/ 22 w 164"/>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5">
                  <a:moveTo>
                    <a:pt x="22" y="105"/>
                  </a:moveTo>
                  <a:cubicBezTo>
                    <a:pt x="17" y="105"/>
                    <a:pt x="12" y="103"/>
                    <a:pt x="8" y="99"/>
                  </a:cubicBezTo>
                  <a:cubicBezTo>
                    <a:pt x="0" y="92"/>
                    <a:pt x="0" y="79"/>
                    <a:pt x="7" y="71"/>
                  </a:cubicBezTo>
                  <a:cubicBezTo>
                    <a:pt x="35" y="42"/>
                    <a:pt x="103" y="0"/>
                    <a:pt x="156" y="51"/>
                  </a:cubicBezTo>
                  <a:cubicBezTo>
                    <a:pt x="164" y="59"/>
                    <a:pt x="164" y="72"/>
                    <a:pt x="157" y="80"/>
                  </a:cubicBezTo>
                  <a:cubicBezTo>
                    <a:pt x="149" y="88"/>
                    <a:pt x="136" y="88"/>
                    <a:pt x="128" y="80"/>
                  </a:cubicBezTo>
                  <a:cubicBezTo>
                    <a:pt x="91" y="44"/>
                    <a:pt x="38" y="97"/>
                    <a:pt x="36" y="99"/>
                  </a:cubicBezTo>
                  <a:cubicBezTo>
                    <a:pt x="32" y="103"/>
                    <a:pt x="27" y="105"/>
                    <a:pt x="22"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9">
              <a:extLst>
                <a:ext uri="{FF2B5EF4-FFF2-40B4-BE49-F238E27FC236}">
                  <a16:creationId xmlns:a16="http://schemas.microsoft.com/office/drawing/2014/main" id="{5D394CC1-1106-4970-A205-8BACDD1B096F}"/>
                </a:ext>
              </a:extLst>
            </p:cNvPr>
            <p:cNvSpPr>
              <a:spLocks/>
            </p:cNvSpPr>
            <p:nvPr/>
          </p:nvSpPr>
          <p:spPr bwMode="auto">
            <a:xfrm>
              <a:off x="1560" y="1962"/>
              <a:ext cx="1042" cy="1243"/>
            </a:xfrm>
            <a:custGeom>
              <a:avLst/>
              <a:gdLst>
                <a:gd name="T0" fmla="*/ 157 w 389"/>
                <a:gd name="T1" fmla="*/ 464 h 464"/>
                <a:gd name="T2" fmla="*/ 121 w 389"/>
                <a:gd name="T3" fmla="*/ 460 h 464"/>
                <a:gd name="T4" fmla="*/ 4 w 389"/>
                <a:gd name="T5" fmla="*/ 349 h 464"/>
                <a:gd name="T6" fmla="*/ 16 w 389"/>
                <a:gd name="T7" fmla="*/ 324 h 464"/>
                <a:gd name="T8" fmla="*/ 42 w 389"/>
                <a:gd name="T9" fmla="*/ 335 h 464"/>
                <a:gd name="T10" fmla="*/ 130 w 389"/>
                <a:gd name="T11" fmla="*/ 421 h 464"/>
                <a:gd name="T12" fmla="*/ 311 w 389"/>
                <a:gd name="T13" fmla="*/ 283 h 464"/>
                <a:gd name="T14" fmla="*/ 348 w 389"/>
                <a:gd name="T15" fmla="*/ 122 h 464"/>
                <a:gd name="T16" fmla="*/ 133 w 389"/>
                <a:gd name="T17" fmla="*/ 41 h 464"/>
                <a:gd name="T18" fmla="*/ 114 w 389"/>
                <a:gd name="T19" fmla="*/ 20 h 464"/>
                <a:gd name="T20" fmla="*/ 134 w 389"/>
                <a:gd name="T21" fmla="*/ 1 h 464"/>
                <a:gd name="T22" fmla="*/ 316 w 389"/>
                <a:gd name="T23" fmla="*/ 39 h 464"/>
                <a:gd name="T24" fmla="*/ 389 w 389"/>
                <a:gd name="T25" fmla="*/ 121 h 464"/>
                <a:gd name="T26" fmla="*/ 388 w 389"/>
                <a:gd name="T27" fmla="*/ 127 h 464"/>
                <a:gd name="T28" fmla="*/ 348 w 389"/>
                <a:gd name="T29" fmla="*/ 297 h 464"/>
                <a:gd name="T30" fmla="*/ 157 w 389"/>
                <a:gd name="T31"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9" h="464">
                  <a:moveTo>
                    <a:pt x="157" y="464"/>
                  </a:moveTo>
                  <a:cubicBezTo>
                    <a:pt x="146" y="464"/>
                    <a:pt x="134" y="463"/>
                    <a:pt x="121" y="460"/>
                  </a:cubicBezTo>
                  <a:cubicBezTo>
                    <a:pt x="68" y="448"/>
                    <a:pt x="27" y="410"/>
                    <a:pt x="4" y="349"/>
                  </a:cubicBezTo>
                  <a:cubicBezTo>
                    <a:pt x="0" y="339"/>
                    <a:pt x="5" y="328"/>
                    <a:pt x="16" y="324"/>
                  </a:cubicBezTo>
                  <a:cubicBezTo>
                    <a:pt x="26" y="320"/>
                    <a:pt x="38" y="325"/>
                    <a:pt x="42" y="335"/>
                  </a:cubicBezTo>
                  <a:cubicBezTo>
                    <a:pt x="60" y="383"/>
                    <a:pt x="90" y="412"/>
                    <a:pt x="130" y="421"/>
                  </a:cubicBezTo>
                  <a:cubicBezTo>
                    <a:pt x="249" y="448"/>
                    <a:pt x="308" y="290"/>
                    <a:pt x="311" y="283"/>
                  </a:cubicBezTo>
                  <a:cubicBezTo>
                    <a:pt x="322" y="251"/>
                    <a:pt x="344" y="142"/>
                    <a:pt x="348" y="122"/>
                  </a:cubicBezTo>
                  <a:cubicBezTo>
                    <a:pt x="343" y="93"/>
                    <a:pt x="282" y="47"/>
                    <a:pt x="133" y="41"/>
                  </a:cubicBezTo>
                  <a:cubicBezTo>
                    <a:pt x="122" y="40"/>
                    <a:pt x="113" y="31"/>
                    <a:pt x="114" y="20"/>
                  </a:cubicBezTo>
                  <a:cubicBezTo>
                    <a:pt x="114" y="9"/>
                    <a:pt x="123" y="0"/>
                    <a:pt x="134" y="1"/>
                  </a:cubicBezTo>
                  <a:cubicBezTo>
                    <a:pt x="208" y="4"/>
                    <a:pt x="271" y="17"/>
                    <a:pt x="316" y="39"/>
                  </a:cubicBezTo>
                  <a:cubicBezTo>
                    <a:pt x="361" y="60"/>
                    <a:pt x="386" y="89"/>
                    <a:pt x="389" y="121"/>
                  </a:cubicBezTo>
                  <a:cubicBezTo>
                    <a:pt x="389" y="123"/>
                    <a:pt x="389" y="125"/>
                    <a:pt x="388" y="127"/>
                  </a:cubicBezTo>
                  <a:cubicBezTo>
                    <a:pt x="387" y="132"/>
                    <a:pt x="362" y="259"/>
                    <a:pt x="348" y="297"/>
                  </a:cubicBezTo>
                  <a:cubicBezTo>
                    <a:pt x="324" y="363"/>
                    <a:pt x="259" y="464"/>
                    <a:pt x="157" y="4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10">
              <a:extLst>
                <a:ext uri="{FF2B5EF4-FFF2-40B4-BE49-F238E27FC236}">
                  <a16:creationId xmlns:a16="http://schemas.microsoft.com/office/drawing/2014/main" id="{E3CD2BC1-984F-4C0C-8768-E692E86CE7A2}"/>
                </a:ext>
              </a:extLst>
            </p:cNvPr>
            <p:cNvSpPr>
              <a:spLocks/>
            </p:cNvSpPr>
            <p:nvPr/>
          </p:nvSpPr>
          <p:spPr bwMode="auto">
            <a:xfrm>
              <a:off x="1825" y="2297"/>
              <a:ext cx="199" cy="126"/>
            </a:xfrm>
            <a:custGeom>
              <a:avLst/>
              <a:gdLst>
                <a:gd name="T0" fmla="*/ 73 w 74"/>
                <a:gd name="T1" fmla="*/ 46 h 47"/>
                <a:gd name="T2" fmla="*/ 34 w 74"/>
                <a:gd name="T3" fmla="*/ 42 h 47"/>
                <a:gd name="T4" fmla="*/ 35 w 74"/>
                <a:gd name="T5" fmla="*/ 44 h 47"/>
                <a:gd name="T6" fmla="*/ 27 w 74"/>
                <a:gd name="T7" fmla="*/ 44 h 47"/>
                <a:gd name="T8" fmla="*/ 3 w 74"/>
                <a:gd name="T9" fmla="*/ 29 h 47"/>
                <a:gd name="T10" fmla="*/ 18 w 74"/>
                <a:gd name="T11" fmla="*/ 5 h 47"/>
                <a:gd name="T12" fmla="*/ 61 w 74"/>
                <a:gd name="T13" fmla="*/ 13 h 47"/>
                <a:gd name="T14" fmla="*/ 73 w 74"/>
                <a:gd name="T15" fmla="*/ 4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47">
                  <a:moveTo>
                    <a:pt x="73" y="46"/>
                  </a:moveTo>
                  <a:cubicBezTo>
                    <a:pt x="34" y="42"/>
                    <a:pt x="34" y="42"/>
                    <a:pt x="34" y="42"/>
                  </a:cubicBezTo>
                  <a:cubicBezTo>
                    <a:pt x="34" y="43"/>
                    <a:pt x="35" y="43"/>
                    <a:pt x="35" y="44"/>
                  </a:cubicBezTo>
                  <a:cubicBezTo>
                    <a:pt x="35" y="44"/>
                    <a:pt x="33" y="43"/>
                    <a:pt x="27" y="44"/>
                  </a:cubicBezTo>
                  <a:cubicBezTo>
                    <a:pt x="16" y="47"/>
                    <a:pt x="5" y="40"/>
                    <a:pt x="3" y="29"/>
                  </a:cubicBezTo>
                  <a:cubicBezTo>
                    <a:pt x="0" y="18"/>
                    <a:pt x="7" y="8"/>
                    <a:pt x="18" y="5"/>
                  </a:cubicBezTo>
                  <a:cubicBezTo>
                    <a:pt x="40" y="0"/>
                    <a:pt x="54" y="7"/>
                    <a:pt x="61" y="13"/>
                  </a:cubicBezTo>
                  <a:cubicBezTo>
                    <a:pt x="72" y="22"/>
                    <a:pt x="74" y="37"/>
                    <a:pt x="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Freeform 11">
              <a:extLst>
                <a:ext uri="{FF2B5EF4-FFF2-40B4-BE49-F238E27FC236}">
                  <a16:creationId xmlns:a16="http://schemas.microsoft.com/office/drawing/2014/main" id="{13351F3D-2C1D-4E05-83D7-296FB8BF9C9A}"/>
                </a:ext>
              </a:extLst>
            </p:cNvPr>
            <p:cNvSpPr>
              <a:spLocks/>
            </p:cNvSpPr>
            <p:nvPr/>
          </p:nvSpPr>
          <p:spPr bwMode="auto">
            <a:xfrm>
              <a:off x="2093" y="2315"/>
              <a:ext cx="300" cy="183"/>
            </a:xfrm>
            <a:custGeom>
              <a:avLst/>
              <a:gdLst>
                <a:gd name="T0" fmla="*/ 89 w 112"/>
                <a:gd name="T1" fmla="*/ 68 h 68"/>
                <a:gd name="T2" fmla="*/ 77 w 112"/>
                <a:gd name="T3" fmla="*/ 64 h 68"/>
                <a:gd name="T4" fmla="*/ 36 w 112"/>
                <a:gd name="T5" fmla="*/ 60 h 68"/>
                <a:gd name="T6" fmla="*/ 8 w 112"/>
                <a:gd name="T7" fmla="*/ 59 h 68"/>
                <a:gd name="T8" fmla="*/ 9 w 112"/>
                <a:gd name="T9" fmla="*/ 31 h 68"/>
                <a:gd name="T10" fmla="*/ 102 w 112"/>
                <a:gd name="T11" fmla="*/ 33 h 68"/>
                <a:gd name="T12" fmla="*/ 105 w 112"/>
                <a:gd name="T13" fmla="*/ 61 h 68"/>
                <a:gd name="T14" fmla="*/ 89 w 112"/>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
                  <a:moveTo>
                    <a:pt x="89" y="68"/>
                  </a:moveTo>
                  <a:cubicBezTo>
                    <a:pt x="85" y="68"/>
                    <a:pt x="80" y="67"/>
                    <a:pt x="77" y="64"/>
                  </a:cubicBezTo>
                  <a:cubicBezTo>
                    <a:pt x="53" y="45"/>
                    <a:pt x="37" y="59"/>
                    <a:pt x="36" y="60"/>
                  </a:cubicBezTo>
                  <a:cubicBezTo>
                    <a:pt x="28" y="67"/>
                    <a:pt x="15" y="67"/>
                    <a:pt x="8" y="59"/>
                  </a:cubicBezTo>
                  <a:cubicBezTo>
                    <a:pt x="0" y="51"/>
                    <a:pt x="1" y="38"/>
                    <a:pt x="9" y="31"/>
                  </a:cubicBezTo>
                  <a:cubicBezTo>
                    <a:pt x="24" y="17"/>
                    <a:pt x="62" y="0"/>
                    <a:pt x="102" y="33"/>
                  </a:cubicBezTo>
                  <a:cubicBezTo>
                    <a:pt x="110" y="40"/>
                    <a:pt x="112" y="52"/>
                    <a:pt x="105" y="61"/>
                  </a:cubicBezTo>
                  <a:cubicBezTo>
                    <a:pt x="101" y="66"/>
                    <a:pt x="95" y="68"/>
                    <a:pt x="8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2" name="Freeform 12">
              <a:extLst>
                <a:ext uri="{FF2B5EF4-FFF2-40B4-BE49-F238E27FC236}">
                  <a16:creationId xmlns:a16="http://schemas.microsoft.com/office/drawing/2014/main" id="{AAC0253F-DBFD-4923-8FF7-76CAC7160866}"/>
                </a:ext>
              </a:extLst>
            </p:cNvPr>
            <p:cNvSpPr>
              <a:spLocks/>
            </p:cNvSpPr>
            <p:nvPr/>
          </p:nvSpPr>
          <p:spPr bwMode="auto">
            <a:xfrm>
              <a:off x="1772" y="2642"/>
              <a:ext cx="418" cy="250"/>
            </a:xfrm>
            <a:custGeom>
              <a:avLst/>
              <a:gdLst>
                <a:gd name="T0" fmla="*/ 101 w 156"/>
                <a:gd name="T1" fmla="*/ 93 h 93"/>
                <a:gd name="T2" fmla="*/ 2 w 156"/>
                <a:gd name="T3" fmla="*/ 27 h 93"/>
                <a:gd name="T4" fmla="*/ 17 w 156"/>
                <a:gd name="T5" fmla="*/ 2 h 93"/>
                <a:gd name="T6" fmla="*/ 41 w 156"/>
                <a:gd name="T7" fmla="*/ 17 h 93"/>
                <a:gd name="T8" fmla="*/ 129 w 156"/>
                <a:gd name="T9" fmla="*/ 50 h 93"/>
                <a:gd name="T10" fmla="*/ 154 w 156"/>
                <a:gd name="T11" fmla="*/ 65 h 93"/>
                <a:gd name="T12" fmla="*/ 139 w 156"/>
                <a:gd name="T13" fmla="*/ 89 h 93"/>
                <a:gd name="T14" fmla="*/ 101 w 156"/>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93">
                  <a:moveTo>
                    <a:pt x="101" y="93"/>
                  </a:moveTo>
                  <a:cubicBezTo>
                    <a:pt x="62" y="93"/>
                    <a:pt x="16" y="79"/>
                    <a:pt x="2" y="27"/>
                  </a:cubicBezTo>
                  <a:cubicBezTo>
                    <a:pt x="0" y="16"/>
                    <a:pt x="6" y="5"/>
                    <a:pt x="17" y="2"/>
                  </a:cubicBezTo>
                  <a:cubicBezTo>
                    <a:pt x="28" y="0"/>
                    <a:pt x="38" y="6"/>
                    <a:pt x="41" y="17"/>
                  </a:cubicBezTo>
                  <a:cubicBezTo>
                    <a:pt x="54" y="68"/>
                    <a:pt x="126" y="51"/>
                    <a:pt x="129" y="50"/>
                  </a:cubicBezTo>
                  <a:cubicBezTo>
                    <a:pt x="140" y="48"/>
                    <a:pt x="151" y="54"/>
                    <a:pt x="154" y="65"/>
                  </a:cubicBezTo>
                  <a:cubicBezTo>
                    <a:pt x="156" y="75"/>
                    <a:pt x="150" y="86"/>
                    <a:pt x="139" y="89"/>
                  </a:cubicBezTo>
                  <a:cubicBezTo>
                    <a:pt x="129" y="92"/>
                    <a:pt x="115" y="93"/>
                    <a:pt x="101"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53" name="Group 4">
            <a:extLst>
              <a:ext uri="{FF2B5EF4-FFF2-40B4-BE49-F238E27FC236}">
                <a16:creationId xmlns:a16="http://schemas.microsoft.com/office/drawing/2014/main" id="{2E8BACD4-FB28-42B8-AAFF-9DC803FF7538}"/>
              </a:ext>
            </a:extLst>
          </p:cNvPr>
          <p:cNvGrpSpPr>
            <a:grpSpLocks noChangeAspect="1"/>
          </p:cNvGrpSpPr>
          <p:nvPr/>
        </p:nvGrpSpPr>
        <p:grpSpPr bwMode="auto">
          <a:xfrm>
            <a:off x="3389205" y="1668192"/>
            <a:ext cx="622004" cy="357187"/>
            <a:chOff x="2893" y="1609"/>
            <a:chExt cx="1872" cy="1075"/>
          </a:xfrm>
          <a:solidFill>
            <a:srgbClr val="292A29"/>
          </a:solidFill>
        </p:grpSpPr>
        <p:sp>
          <p:nvSpPr>
            <p:cNvPr id="54" name="Freeform 5">
              <a:extLst>
                <a:ext uri="{FF2B5EF4-FFF2-40B4-BE49-F238E27FC236}">
                  <a16:creationId xmlns:a16="http://schemas.microsoft.com/office/drawing/2014/main" id="{D07C4644-1A9E-4D4D-941D-83D6101BCA33}"/>
                </a:ext>
              </a:extLst>
            </p:cNvPr>
            <p:cNvSpPr>
              <a:spLocks/>
            </p:cNvSpPr>
            <p:nvPr/>
          </p:nvSpPr>
          <p:spPr bwMode="auto">
            <a:xfrm>
              <a:off x="4085" y="1926"/>
              <a:ext cx="399" cy="307"/>
            </a:xfrm>
            <a:custGeom>
              <a:avLst/>
              <a:gdLst>
                <a:gd name="T0" fmla="*/ 30 w 149"/>
                <a:gd name="T1" fmla="*/ 4 h 114"/>
                <a:gd name="T2" fmla="*/ 93 w 149"/>
                <a:gd name="T3" fmla="*/ 12 h 114"/>
                <a:gd name="T4" fmla="*/ 109 w 149"/>
                <a:gd name="T5" fmla="*/ 60 h 114"/>
                <a:gd name="T6" fmla="*/ 39 w 149"/>
                <a:gd name="T7" fmla="*/ 102 h 114"/>
                <a:gd name="T8" fmla="*/ 30 w 149"/>
                <a:gd name="T9" fmla="*/ 4 h 114"/>
              </a:gdLst>
              <a:ahLst/>
              <a:cxnLst>
                <a:cxn ang="0">
                  <a:pos x="T0" y="T1"/>
                </a:cxn>
                <a:cxn ang="0">
                  <a:pos x="T2" y="T3"/>
                </a:cxn>
                <a:cxn ang="0">
                  <a:pos x="T4" y="T5"/>
                </a:cxn>
                <a:cxn ang="0">
                  <a:pos x="T6" y="T7"/>
                </a:cxn>
                <a:cxn ang="0">
                  <a:pos x="T8" y="T9"/>
                </a:cxn>
              </a:cxnLst>
              <a:rect l="0" t="0" r="r" b="b"/>
              <a:pathLst>
                <a:path w="149" h="114">
                  <a:moveTo>
                    <a:pt x="30" y="4"/>
                  </a:moveTo>
                  <a:cubicBezTo>
                    <a:pt x="52" y="0"/>
                    <a:pt x="65" y="12"/>
                    <a:pt x="93" y="12"/>
                  </a:cubicBezTo>
                  <a:cubicBezTo>
                    <a:pt x="149" y="12"/>
                    <a:pt x="125" y="39"/>
                    <a:pt x="109" y="60"/>
                  </a:cubicBezTo>
                  <a:cubicBezTo>
                    <a:pt x="69" y="114"/>
                    <a:pt x="54" y="89"/>
                    <a:pt x="39" y="102"/>
                  </a:cubicBezTo>
                  <a:cubicBezTo>
                    <a:pt x="32" y="87"/>
                    <a:pt x="0" y="8"/>
                    <a:pt x="3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6">
              <a:extLst>
                <a:ext uri="{FF2B5EF4-FFF2-40B4-BE49-F238E27FC236}">
                  <a16:creationId xmlns:a16="http://schemas.microsoft.com/office/drawing/2014/main" id="{9B645056-360E-47B3-8681-279FD0FF2B52}"/>
                </a:ext>
              </a:extLst>
            </p:cNvPr>
            <p:cNvSpPr>
              <a:spLocks/>
            </p:cNvSpPr>
            <p:nvPr/>
          </p:nvSpPr>
          <p:spPr bwMode="auto">
            <a:xfrm>
              <a:off x="3809" y="1867"/>
              <a:ext cx="354" cy="497"/>
            </a:xfrm>
            <a:custGeom>
              <a:avLst/>
              <a:gdLst>
                <a:gd name="T0" fmla="*/ 132 w 132"/>
                <a:gd name="T1" fmla="*/ 118 h 185"/>
                <a:gd name="T2" fmla="*/ 0 w 132"/>
                <a:gd name="T3" fmla="*/ 96 h 185"/>
                <a:gd name="T4" fmla="*/ 69 w 132"/>
                <a:gd name="T5" fmla="*/ 136 h 185"/>
                <a:gd name="T6" fmla="*/ 123 w 132"/>
                <a:gd name="T7" fmla="*/ 137 h 185"/>
                <a:gd name="T8" fmla="*/ 132 w 132"/>
                <a:gd name="T9" fmla="*/ 118 h 185"/>
              </a:gdLst>
              <a:ahLst/>
              <a:cxnLst>
                <a:cxn ang="0">
                  <a:pos x="T0" y="T1"/>
                </a:cxn>
                <a:cxn ang="0">
                  <a:pos x="T2" y="T3"/>
                </a:cxn>
                <a:cxn ang="0">
                  <a:pos x="T4" y="T5"/>
                </a:cxn>
                <a:cxn ang="0">
                  <a:pos x="T6" y="T7"/>
                </a:cxn>
                <a:cxn ang="0">
                  <a:pos x="T8" y="T9"/>
                </a:cxn>
              </a:cxnLst>
              <a:rect l="0" t="0" r="r" b="b"/>
              <a:pathLst>
                <a:path w="132" h="185">
                  <a:moveTo>
                    <a:pt x="132" y="118"/>
                  </a:moveTo>
                  <a:cubicBezTo>
                    <a:pt x="85" y="0"/>
                    <a:pt x="0" y="43"/>
                    <a:pt x="0" y="96"/>
                  </a:cubicBezTo>
                  <a:cubicBezTo>
                    <a:pt x="0" y="185"/>
                    <a:pt x="15" y="143"/>
                    <a:pt x="69" y="136"/>
                  </a:cubicBezTo>
                  <a:cubicBezTo>
                    <a:pt x="88" y="132"/>
                    <a:pt x="103" y="148"/>
                    <a:pt x="123" y="137"/>
                  </a:cubicBezTo>
                  <a:cubicBezTo>
                    <a:pt x="127" y="135"/>
                    <a:pt x="120" y="122"/>
                    <a:pt x="13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7">
              <a:extLst>
                <a:ext uri="{FF2B5EF4-FFF2-40B4-BE49-F238E27FC236}">
                  <a16:creationId xmlns:a16="http://schemas.microsoft.com/office/drawing/2014/main" id="{41EE5DB1-EF94-49F2-8E5E-B5D86333E68F}"/>
                </a:ext>
              </a:extLst>
            </p:cNvPr>
            <p:cNvSpPr>
              <a:spLocks/>
            </p:cNvSpPr>
            <p:nvPr/>
          </p:nvSpPr>
          <p:spPr bwMode="auto">
            <a:xfrm>
              <a:off x="3614" y="2233"/>
              <a:ext cx="637" cy="451"/>
            </a:xfrm>
            <a:custGeom>
              <a:avLst/>
              <a:gdLst>
                <a:gd name="T0" fmla="*/ 196 w 238"/>
                <a:gd name="T1" fmla="*/ 13 h 168"/>
                <a:gd name="T2" fmla="*/ 91 w 238"/>
                <a:gd name="T3" fmla="*/ 115 h 168"/>
                <a:gd name="T4" fmla="*/ 175 w 238"/>
                <a:gd name="T5" fmla="*/ 140 h 168"/>
                <a:gd name="T6" fmla="*/ 196 w 238"/>
                <a:gd name="T7" fmla="*/ 13 h 168"/>
              </a:gdLst>
              <a:ahLst/>
              <a:cxnLst>
                <a:cxn ang="0">
                  <a:pos x="T0" y="T1"/>
                </a:cxn>
                <a:cxn ang="0">
                  <a:pos x="T2" y="T3"/>
                </a:cxn>
                <a:cxn ang="0">
                  <a:pos x="T4" y="T5"/>
                </a:cxn>
                <a:cxn ang="0">
                  <a:pos x="T6" y="T7"/>
                </a:cxn>
              </a:cxnLst>
              <a:rect l="0" t="0" r="r" b="b"/>
              <a:pathLst>
                <a:path w="238" h="168">
                  <a:moveTo>
                    <a:pt x="196" y="13"/>
                  </a:moveTo>
                  <a:cubicBezTo>
                    <a:pt x="134" y="0"/>
                    <a:pt x="0" y="54"/>
                    <a:pt x="91" y="115"/>
                  </a:cubicBezTo>
                  <a:cubicBezTo>
                    <a:pt x="118" y="133"/>
                    <a:pt x="141" y="168"/>
                    <a:pt x="175" y="140"/>
                  </a:cubicBezTo>
                  <a:cubicBezTo>
                    <a:pt x="187" y="131"/>
                    <a:pt x="238" y="22"/>
                    <a:pt x="19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7" name="Freeform 8">
              <a:extLst>
                <a:ext uri="{FF2B5EF4-FFF2-40B4-BE49-F238E27FC236}">
                  <a16:creationId xmlns:a16="http://schemas.microsoft.com/office/drawing/2014/main" id="{6464C4CB-93D8-4B3A-B6AD-77C635262FA5}"/>
                </a:ext>
              </a:extLst>
            </p:cNvPr>
            <p:cNvSpPr>
              <a:spLocks/>
            </p:cNvSpPr>
            <p:nvPr/>
          </p:nvSpPr>
          <p:spPr bwMode="auto">
            <a:xfrm>
              <a:off x="4141" y="2233"/>
              <a:ext cx="429" cy="430"/>
            </a:xfrm>
            <a:custGeom>
              <a:avLst/>
              <a:gdLst>
                <a:gd name="T0" fmla="*/ 30 w 160"/>
                <a:gd name="T1" fmla="*/ 19 h 160"/>
                <a:gd name="T2" fmla="*/ 76 w 160"/>
                <a:gd name="T3" fmla="*/ 149 h 160"/>
                <a:gd name="T4" fmla="*/ 141 w 160"/>
                <a:gd name="T5" fmla="*/ 102 h 160"/>
                <a:gd name="T6" fmla="*/ 30 w 160"/>
                <a:gd name="T7" fmla="*/ 19 h 160"/>
              </a:gdLst>
              <a:ahLst/>
              <a:cxnLst>
                <a:cxn ang="0">
                  <a:pos x="T0" y="T1"/>
                </a:cxn>
                <a:cxn ang="0">
                  <a:pos x="T2" y="T3"/>
                </a:cxn>
                <a:cxn ang="0">
                  <a:pos x="T4" y="T5"/>
                </a:cxn>
                <a:cxn ang="0">
                  <a:pos x="T6" y="T7"/>
                </a:cxn>
              </a:cxnLst>
              <a:rect l="0" t="0" r="r" b="b"/>
              <a:pathLst>
                <a:path w="160" h="160">
                  <a:moveTo>
                    <a:pt x="30" y="19"/>
                  </a:moveTo>
                  <a:cubicBezTo>
                    <a:pt x="11" y="94"/>
                    <a:pt x="0" y="130"/>
                    <a:pt x="76" y="149"/>
                  </a:cubicBezTo>
                  <a:cubicBezTo>
                    <a:pt x="118" y="160"/>
                    <a:pt x="127" y="131"/>
                    <a:pt x="141" y="102"/>
                  </a:cubicBezTo>
                  <a:cubicBezTo>
                    <a:pt x="160" y="65"/>
                    <a:pt x="52" y="0"/>
                    <a:pt x="3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8" name="Freeform 9">
              <a:extLst>
                <a:ext uri="{FF2B5EF4-FFF2-40B4-BE49-F238E27FC236}">
                  <a16:creationId xmlns:a16="http://schemas.microsoft.com/office/drawing/2014/main" id="{D4FE5AE3-E0C3-4413-9A7C-BC6B6ED7C7EA}"/>
                </a:ext>
              </a:extLst>
            </p:cNvPr>
            <p:cNvSpPr>
              <a:spLocks/>
            </p:cNvSpPr>
            <p:nvPr/>
          </p:nvSpPr>
          <p:spPr bwMode="auto">
            <a:xfrm>
              <a:off x="4240" y="2010"/>
              <a:ext cx="525" cy="449"/>
            </a:xfrm>
            <a:custGeom>
              <a:avLst/>
              <a:gdLst>
                <a:gd name="T0" fmla="*/ 0 w 196"/>
                <a:gd name="T1" fmla="*/ 87 h 167"/>
                <a:gd name="T2" fmla="*/ 174 w 196"/>
                <a:gd name="T3" fmla="*/ 54 h 167"/>
                <a:gd name="T4" fmla="*/ 145 w 196"/>
                <a:gd name="T5" fmla="*/ 165 h 167"/>
                <a:gd name="T6" fmla="*/ 0 w 196"/>
                <a:gd name="T7" fmla="*/ 87 h 167"/>
              </a:gdLst>
              <a:ahLst/>
              <a:cxnLst>
                <a:cxn ang="0">
                  <a:pos x="T0" y="T1"/>
                </a:cxn>
                <a:cxn ang="0">
                  <a:pos x="T2" y="T3"/>
                </a:cxn>
                <a:cxn ang="0">
                  <a:pos x="T4" y="T5"/>
                </a:cxn>
                <a:cxn ang="0">
                  <a:pos x="T6" y="T7"/>
                </a:cxn>
              </a:cxnLst>
              <a:rect l="0" t="0" r="r" b="b"/>
              <a:pathLst>
                <a:path w="196" h="167">
                  <a:moveTo>
                    <a:pt x="0" y="87"/>
                  </a:moveTo>
                  <a:cubicBezTo>
                    <a:pt x="27" y="51"/>
                    <a:pt x="147" y="0"/>
                    <a:pt x="174" y="54"/>
                  </a:cubicBezTo>
                  <a:cubicBezTo>
                    <a:pt x="189" y="84"/>
                    <a:pt x="196" y="158"/>
                    <a:pt x="145" y="165"/>
                  </a:cubicBezTo>
                  <a:cubicBezTo>
                    <a:pt x="121" y="167"/>
                    <a:pt x="50" y="79"/>
                    <a:pt x="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10">
              <a:extLst>
                <a:ext uri="{FF2B5EF4-FFF2-40B4-BE49-F238E27FC236}">
                  <a16:creationId xmlns:a16="http://schemas.microsoft.com/office/drawing/2014/main" id="{9F2105E5-4CF5-44F9-914C-75AE239AE8D8}"/>
                </a:ext>
              </a:extLst>
            </p:cNvPr>
            <p:cNvSpPr>
              <a:spLocks/>
            </p:cNvSpPr>
            <p:nvPr/>
          </p:nvSpPr>
          <p:spPr bwMode="auto">
            <a:xfrm>
              <a:off x="3121" y="1630"/>
              <a:ext cx="353" cy="355"/>
            </a:xfrm>
            <a:custGeom>
              <a:avLst/>
              <a:gdLst>
                <a:gd name="T0" fmla="*/ 24 w 132"/>
                <a:gd name="T1" fmla="*/ 50 h 132"/>
                <a:gd name="T2" fmla="*/ 83 w 132"/>
                <a:gd name="T3" fmla="*/ 27 h 132"/>
                <a:gd name="T4" fmla="*/ 119 w 132"/>
                <a:gd name="T5" fmla="*/ 62 h 132"/>
                <a:gd name="T6" fmla="*/ 78 w 132"/>
                <a:gd name="T7" fmla="*/ 132 h 132"/>
                <a:gd name="T8" fmla="*/ 24 w 132"/>
                <a:gd name="T9" fmla="*/ 50 h 132"/>
              </a:gdLst>
              <a:ahLst/>
              <a:cxnLst>
                <a:cxn ang="0">
                  <a:pos x="T0" y="T1"/>
                </a:cxn>
                <a:cxn ang="0">
                  <a:pos x="T2" y="T3"/>
                </a:cxn>
                <a:cxn ang="0">
                  <a:pos x="T4" y="T5"/>
                </a:cxn>
                <a:cxn ang="0">
                  <a:pos x="T6" y="T7"/>
                </a:cxn>
                <a:cxn ang="0">
                  <a:pos x="T8" y="T9"/>
                </a:cxn>
              </a:cxnLst>
              <a:rect l="0" t="0" r="r" b="b"/>
              <a:pathLst>
                <a:path w="132" h="132">
                  <a:moveTo>
                    <a:pt x="24" y="50"/>
                  </a:moveTo>
                  <a:cubicBezTo>
                    <a:pt x="41" y="37"/>
                    <a:pt x="57" y="41"/>
                    <a:pt x="83" y="27"/>
                  </a:cubicBezTo>
                  <a:cubicBezTo>
                    <a:pt x="132" y="0"/>
                    <a:pt x="123" y="37"/>
                    <a:pt x="119" y="62"/>
                  </a:cubicBezTo>
                  <a:cubicBezTo>
                    <a:pt x="110" y="129"/>
                    <a:pt x="85" y="114"/>
                    <a:pt x="78" y="132"/>
                  </a:cubicBezTo>
                  <a:cubicBezTo>
                    <a:pt x="65" y="122"/>
                    <a:pt x="0" y="68"/>
                    <a:pt x="2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11">
              <a:extLst>
                <a:ext uri="{FF2B5EF4-FFF2-40B4-BE49-F238E27FC236}">
                  <a16:creationId xmlns:a16="http://schemas.microsoft.com/office/drawing/2014/main" id="{35C0901D-91A6-4682-9DCB-D7B4457A9AE1}"/>
                </a:ext>
              </a:extLst>
            </p:cNvPr>
            <p:cNvSpPr>
              <a:spLocks/>
            </p:cNvSpPr>
            <p:nvPr/>
          </p:nvSpPr>
          <p:spPr bwMode="auto">
            <a:xfrm>
              <a:off x="2893" y="1765"/>
              <a:ext cx="413" cy="548"/>
            </a:xfrm>
            <a:custGeom>
              <a:avLst/>
              <a:gdLst>
                <a:gd name="T0" fmla="*/ 152 w 154"/>
                <a:gd name="T1" fmla="*/ 82 h 204"/>
                <a:gd name="T2" fmla="*/ 24 w 154"/>
                <a:gd name="T3" fmla="*/ 124 h 204"/>
                <a:gd name="T4" fmla="*/ 104 w 154"/>
                <a:gd name="T5" fmla="*/ 127 h 204"/>
                <a:gd name="T6" fmla="*/ 152 w 154"/>
                <a:gd name="T7" fmla="*/ 103 h 204"/>
                <a:gd name="T8" fmla="*/ 152 w 154"/>
                <a:gd name="T9" fmla="*/ 82 h 204"/>
              </a:gdLst>
              <a:ahLst/>
              <a:cxnLst>
                <a:cxn ang="0">
                  <a:pos x="T0" y="T1"/>
                </a:cxn>
                <a:cxn ang="0">
                  <a:pos x="T2" y="T3"/>
                </a:cxn>
                <a:cxn ang="0">
                  <a:pos x="T4" y="T5"/>
                </a:cxn>
                <a:cxn ang="0">
                  <a:pos x="T6" y="T7"/>
                </a:cxn>
                <a:cxn ang="0">
                  <a:pos x="T8" y="T9"/>
                </a:cxn>
              </a:cxnLst>
              <a:rect l="0" t="0" r="r" b="b"/>
              <a:pathLst>
                <a:path w="154" h="204">
                  <a:moveTo>
                    <a:pt x="152" y="82"/>
                  </a:moveTo>
                  <a:cubicBezTo>
                    <a:pt x="53" y="0"/>
                    <a:pt x="0" y="79"/>
                    <a:pt x="24" y="124"/>
                  </a:cubicBezTo>
                  <a:cubicBezTo>
                    <a:pt x="67" y="204"/>
                    <a:pt x="60" y="158"/>
                    <a:pt x="104" y="127"/>
                  </a:cubicBezTo>
                  <a:cubicBezTo>
                    <a:pt x="119" y="116"/>
                    <a:pt x="140" y="121"/>
                    <a:pt x="152" y="103"/>
                  </a:cubicBezTo>
                  <a:cubicBezTo>
                    <a:pt x="154" y="99"/>
                    <a:pt x="142" y="91"/>
                    <a:pt x="15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1" name="Freeform 12">
              <a:extLst>
                <a:ext uri="{FF2B5EF4-FFF2-40B4-BE49-F238E27FC236}">
                  <a16:creationId xmlns:a16="http://schemas.microsoft.com/office/drawing/2014/main" id="{62A3D835-F270-4A05-A56C-FD12B1E7D86D}"/>
                </a:ext>
              </a:extLst>
            </p:cNvPr>
            <p:cNvSpPr>
              <a:spLocks/>
            </p:cNvSpPr>
            <p:nvPr/>
          </p:nvSpPr>
          <p:spPr bwMode="auto">
            <a:xfrm>
              <a:off x="2906" y="2036"/>
              <a:ext cx="539" cy="471"/>
            </a:xfrm>
            <a:custGeom>
              <a:avLst/>
              <a:gdLst>
                <a:gd name="T0" fmla="*/ 154 w 201"/>
                <a:gd name="T1" fmla="*/ 12 h 175"/>
                <a:gd name="T2" fmla="*/ 109 w 201"/>
                <a:gd name="T3" fmla="*/ 152 h 175"/>
                <a:gd name="T4" fmla="*/ 195 w 201"/>
                <a:gd name="T5" fmla="*/ 135 h 175"/>
                <a:gd name="T6" fmla="*/ 154 w 201"/>
                <a:gd name="T7" fmla="*/ 12 h 175"/>
              </a:gdLst>
              <a:ahLst/>
              <a:cxnLst>
                <a:cxn ang="0">
                  <a:pos x="T0" y="T1"/>
                </a:cxn>
                <a:cxn ang="0">
                  <a:pos x="T2" y="T3"/>
                </a:cxn>
                <a:cxn ang="0">
                  <a:pos x="T4" y="T5"/>
                </a:cxn>
                <a:cxn ang="0">
                  <a:pos x="T6" y="T7"/>
                </a:cxn>
              </a:cxnLst>
              <a:rect l="0" t="0" r="r" b="b"/>
              <a:pathLst>
                <a:path w="201" h="175">
                  <a:moveTo>
                    <a:pt x="154" y="12"/>
                  </a:moveTo>
                  <a:cubicBezTo>
                    <a:pt x="93" y="30"/>
                    <a:pt x="0" y="142"/>
                    <a:pt x="109" y="152"/>
                  </a:cubicBezTo>
                  <a:cubicBezTo>
                    <a:pt x="141" y="155"/>
                    <a:pt x="178" y="175"/>
                    <a:pt x="195" y="135"/>
                  </a:cubicBezTo>
                  <a:cubicBezTo>
                    <a:pt x="201" y="121"/>
                    <a:pt x="194" y="0"/>
                    <a:pt x="1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Freeform 13">
              <a:extLst>
                <a:ext uri="{FF2B5EF4-FFF2-40B4-BE49-F238E27FC236}">
                  <a16:creationId xmlns:a16="http://schemas.microsoft.com/office/drawing/2014/main" id="{8990E9A0-2318-43F8-B1A8-4E5449D9E438}"/>
                </a:ext>
              </a:extLst>
            </p:cNvPr>
            <p:cNvSpPr>
              <a:spLocks/>
            </p:cNvSpPr>
            <p:nvPr/>
          </p:nvSpPr>
          <p:spPr bwMode="auto">
            <a:xfrm>
              <a:off x="3397" y="1969"/>
              <a:ext cx="388" cy="374"/>
            </a:xfrm>
            <a:custGeom>
              <a:avLst/>
              <a:gdLst>
                <a:gd name="T0" fmla="*/ 0 w 145"/>
                <a:gd name="T1" fmla="*/ 28 h 139"/>
                <a:gd name="T2" fmla="*/ 103 w 145"/>
                <a:gd name="T3" fmla="*/ 120 h 139"/>
                <a:gd name="T4" fmla="*/ 138 w 145"/>
                <a:gd name="T5" fmla="*/ 48 h 139"/>
                <a:gd name="T6" fmla="*/ 0 w 145"/>
                <a:gd name="T7" fmla="*/ 28 h 139"/>
              </a:gdLst>
              <a:ahLst/>
              <a:cxnLst>
                <a:cxn ang="0">
                  <a:pos x="T0" y="T1"/>
                </a:cxn>
                <a:cxn ang="0">
                  <a:pos x="T2" y="T3"/>
                </a:cxn>
                <a:cxn ang="0">
                  <a:pos x="T4" y="T5"/>
                </a:cxn>
                <a:cxn ang="0">
                  <a:pos x="T6" y="T7"/>
                </a:cxn>
              </a:cxnLst>
              <a:rect l="0" t="0" r="r" b="b"/>
              <a:pathLst>
                <a:path w="145" h="139">
                  <a:moveTo>
                    <a:pt x="0" y="28"/>
                  </a:moveTo>
                  <a:cubicBezTo>
                    <a:pt x="19" y="102"/>
                    <a:pt x="26" y="139"/>
                    <a:pt x="103" y="120"/>
                  </a:cubicBezTo>
                  <a:cubicBezTo>
                    <a:pt x="145" y="111"/>
                    <a:pt x="138" y="80"/>
                    <a:pt x="138" y="48"/>
                  </a:cubicBezTo>
                  <a:cubicBezTo>
                    <a:pt x="136" y="6"/>
                    <a:pt x="11" y="0"/>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3" name="Freeform 14">
              <a:extLst>
                <a:ext uri="{FF2B5EF4-FFF2-40B4-BE49-F238E27FC236}">
                  <a16:creationId xmlns:a16="http://schemas.microsoft.com/office/drawing/2014/main" id="{E1BCB802-9521-4B45-8DD0-AE39A03DC53B}"/>
                </a:ext>
              </a:extLst>
            </p:cNvPr>
            <p:cNvSpPr>
              <a:spLocks/>
            </p:cNvSpPr>
            <p:nvPr/>
          </p:nvSpPr>
          <p:spPr bwMode="auto">
            <a:xfrm>
              <a:off x="3394" y="1609"/>
              <a:ext cx="552" cy="427"/>
            </a:xfrm>
            <a:custGeom>
              <a:avLst/>
              <a:gdLst>
                <a:gd name="T0" fmla="*/ 0 w 206"/>
                <a:gd name="T1" fmla="*/ 146 h 159"/>
                <a:gd name="T2" fmla="*/ 138 w 206"/>
                <a:gd name="T3" fmla="*/ 33 h 159"/>
                <a:gd name="T4" fmla="*/ 165 w 206"/>
                <a:gd name="T5" fmla="*/ 145 h 159"/>
                <a:gd name="T6" fmla="*/ 0 w 206"/>
                <a:gd name="T7" fmla="*/ 146 h 159"/>
              </a:gdLst>
              <a:ahLst/>
              <a:cxnLst>
                <a:cxn ang="0">
                  <a:pos x="T0" y="T1"/>
                </a:cxn>
                <a:cxn ang="0">
                  <a:pos x="T2" y="T3"/>
                </a:cxn>
                <a:cxn ang="0">
                  <a:pos x="T4" y="T5"/>
                </a:cxn>
                <a:cxn ang="0">
                  <a:pos x="T6" y="T7"/>
                </a:cxn>
              </a:cxnLst>
              <a:rect l="0" t="0" r="r" b="b"/>
              <a:pathLst>
                <a:path w="206" h="159">
                  <a:moveTo>
                    <a:pt x="0" y="146"/>
                  </a:moveTo>
                  <a:cubicBezTo>
                    <a:pt x="7" y="102"/>
                    <a:pt x="89" y="0"/>
                    <a:pt x="138" y="33"/>
                  </a:cubicBezTo>
                  <a:cubicBezTo>
                    <a:pt x="165" y="53"/>
                    <a:pt x="206" y="115"/>
                    <a:pt x="165" y="145"/>
                  </a:cubicBezTo>
                  <a:cubicBezTo>
                    <a:pt x="145" y="159"/>
                    <a:pt x="41" y="114"/>
                    <a:pt x="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65" name="Group 17">
            <a:extLst>
              <a:ext uri="{FF2B5EF4-FFF2-40B4-BE49-F238E27FC236}">
                <a16:creationId xmlns:a16="http://schemas.microsoft.com/office/drawing/2014/main" id="{DFA6F937-B530-4EDD-85A5-0541B07BB20C}"/>
              </a:ext>
            </a:extLst>
          </p:cNvPr>
          <p:cNvGrpSpPr>
            <a:grpSpLocks noChangeAspect="1"/>
          </p:cNvGrpSpPr>
          <p:nvPr/>
        </p:nvGrpSpPr>
        <p:grpSpPr bwMode="auto">
          <a:xfrm>
            <a:off x="7060951" y="3859249"/>
            <a:ext cx="308915" cy="322039"/>
            <a:chOff x="5532" y="1026"/>
            <a:chExt cx="306" cy="319"/>
          </a:xfrm>
          <a:solidFill>
            <a:srgbClr val="292A29"/>
          </a:solidFill>
        </p:grpSpPr>
        <p:sp>
          <p:nvSpPr>
            <p:cNvPr id="66" name="Freeform 18">
              <a:extLst>
                <a:ext uri="{FF2B5EF4-FFF2-40B4-BE49-F238E27FC236}">
                  <a16:creationId xmlns:a16="http://schemas.microsoft.com/office/drawing/2014/main" id="{E953837F-47EF-4AFF-89E0-C3F597128C8B}"/>
                </a:ext>
              </a:extLst>
            </p:cNvPr>
            <p:cNvSpPr>
              <a:spLocks/>
            </p:cNvSpPr>
            <p:nvPr/>
          </p:nvSpPr>
          <p:spPr bwMode="auto">
            <a:xfrm>
              <a:off x="5557" y="1184"/>
              <a:ext cx="141" cy="139"/>
            </a:xfrm>
            <a:custGeom>
              <a:avLst/>
              <a:gdLst>
                <a:gd name="T0" fmla="*/ 258 w 271"/>
                <a:gd name="T1" fmla="*/ 266 h 266"/>
                <a:gd name="T2" fmla="*/ 0 w 271"/>
                <a:gd name="T3" fmla="*/ 13 h 266"/>
                <a:gd name="T4" fmla="*/ 13 w 271"/>
                <a:gd name="T5" fmla="*/ 0 h 266"/>
                <a:gd name="T6" fmla="*/ 26 w 271"/>
                <a:gd name="T7" fmla="*/ 13 h 266"/>
                <a:gd name="T8" fmla="*/ 258 w 271"/>
                <a:gd name="T9" fmla="*/ 240 h 266"/>
                <a:gd name="T10" fmla="*/ 271 w 271"/>
                <a:gd name="T11" fmla="*/ 253 h 266"/>
                <a:gd name="T12" fmla="*/ 258 w 271"/>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271" h="266">
                  <a:moveTo>
                    <a:pt x="258" y="266"/>
                  </a:moveTo>
                  <a:cubicBezTo>
                    <a:pt x="125" y="266"/>
                    <a:pt x="0" y="143"/>
                    <a:pt x="0" y="13"/>
                  </a:cubicBezTo>
                  <a:cubicBezTo>
                    <a:pt x="0" y="6"/>
                    <a:pt x="6" y="0"/>
                    <a:pt x="13" y="0"/>
                  </a:cubicBezTo>
                  <a:cubicBezTo>
                    <a:pt x="20" y="0"/>
                    <a:pt x="26" y="6"/>
                    <a:pt x="26" y="13"/>
                  </a:cubicBezTo>
                  <a:cubicBezTo>
                    <a:pt x="26" y="139"/>
                    <a:pt x="153" y="240"/>
                    <a:pt x="258" y="240"/>
                  </a:cubicBezTo>
                  <a:cubicBezTo>
                    <a:pt x="265" y="240"/>
                    <a:pt x="271" y="246"/>
                    <a:pt x="271" y="253"/>
                  </a:cubicBezTo>
                  <a:cubicBezTo>
                    <a:pt x="271" y="260"/>
                    <a:pt x="265" y="266"/>
                    <a:pt x="258"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67" name="Freeform 19">
              <a:extLst>
                <a:ext uri="{FF2B5EF4-FFF2-40B4-BE49-F238E27FC236}">
                  <a16:creationId xmlns:a16="http://schemas.microsoft.com/office/drawing/2014/main" id="{67426E16-121F-4AFB-8339-0092BBFE2FF1}"/>
                </a:ext>
              </a:extLst>
            </p:cNvPr>
            <p:cNvSpPr>
              <a:spLocks noEditPoints="1"/>
            </p:cNvSpPr>
            <p:nvPr/>
          </p:nvSpPr>
          <p:spPr bwMode="auto">
            <a:xfrm>
              <a:off x="5532" y="1026"/>
              <a:ext cx="306" cy="319"/>
            </a:xfrm>
            <a:custGeom>
              <a:avLst/>
              <a:gdLst>
                <a:gd name="T0" fmla="*/ 307 w 588"/>
                <a:gd name="T1" fmla="*/ 612 h 612"/>
                <a:gd name="T2" fmla="*/ 0 w 588"/>
                <a:gd name="T3" fmla="*/ 306 h 612"/>
                <a:gd name="T4" fmla="*/ 314 w 588"/>
                <a:gd name="T5" fmla="*/ 0 h 612"/>
                <a:gd name="T6" fmla="*/ 584 w 588"/>
                <a:gd name="T7" fmla="*/ 197 h 612"/>
                <a:gd name="T8" fmla="*/ 575 w 588"/>
                <a:gd name="T9" fmla="*/ 210 h 612"/>
                <a:gd name="T10" fmla="*/ 561 w 588"/>
                <a:gd name="T11" fmla="*/ 205 h 612"/>
                <a:gd name="T12" fmla="*/ 371 w 588"/>
                <a:gd name="T13" fmla="*/ 115 h 612"/>
                <a:gd name="T14" fmla="*/ 209 w 588"/>
                <a:gd name="T15" fmla="*/ 255 h 612"/>
                <a:gd name="T16" fmla="*/ 255 w 588"/>
                <a:gd name="T17" fmla="*/ 349 h 612"/>
                <a:gd name="T18" fmla="*/ 323 w 588"/>
                <a:gd name="T19" fmla="*/ 375 h 612"/>
                <a:gd name="T20" fmla="*/ 408 w 588"/>
                <a:gd name="T21" fmla="*/ 298 h 612"/>
                <a:gd name="T22" fmla="*/ 371 w 588"/>
                <a:gd name="T23" fmla="*/ 253 h 612"/>
                <a:gd name="T24" fmla="*/ 335 w 588"/>
                <a:gd name="T25" fmla="*/ 298 h 612"/>
                <a:gd name="T26" fmla="*/ 335 w 588"/>
                <a:gd name="T27" fmla="*/ 322 h 612"/>
                <a:gd name="T28" fmla="*/ 333 w 588"/>
                <a:gd name="T29" fmla="*/ 333 h 612"/>
                <a:gd name="T30" fmla="*/ 324 w 588"/>
                <a:gd name="T31" fmla="*/ 335 h 612"/>
                <a:gd name="T32" fmla="*/ 252 w 588"/>
                <a:gd name="T33" fmla="*/ 258 h 612"/>
                <a:gd name="T34" fmla="*/ 383 w 588"/>
                <a:gd name="T35" fmla="*/ 154 h 612"/>
                <a:gd name="T36" fmla="*/ 588 w 588"/>
                <a:gd name="T37" fmla="*/ 345 h 612"/>
                <a:gd name="T38" fmla="*/ 513 w 588"/>
                <a:gd name="T39" fmla="*/ 529 h 612"/>
                <a:gd name="T40" fmla="*/ 307 w 588"/>
                <a:gd name="T41" fmla="*/ 612 h 612"/>
                <a:gd name="T42" fmla="*/ 314 w 588"/>
                <a:gd name="T43" fmla="*/ 26 h 612"/>
                <a:gd name="T44" fmla="*/ 26 w 588"/>
                <a:gd name="T45" fmla="*/ 306 h 612"/>
                <a:gd name="T46" fmla="*/ 307 w 588"/>
                <a:gd name="T47" fmla="*/ 586 h 612"/>
                <a:gd name="T48" fmla="*/ 562 w 588"/>
                <a:gd name="T49" fmla="*/ 345 h 612"/>
                <a:gd name="T50" fmla="*/ 383 w 588"/>
                <a:gd name="T51" fmla="*/ 180 h 612"/>
                <a:gd name="T52" fmla="*/ 278 w 588"/>
                <a:gd name="T53" fmla="*/ 258 h 612"/>
                <a:gd name="T54" fmla="*/ 315 w 588"/>
                <a:gd name="T55" fmla="*/ 303 h 612"/>
                <a:gd name="T56" fmla="*/ 315 w 588"/>
                <a:gd name="T57" fmla="*/ 298 h 612"/>
                <a:gd name="T58" fmla="*/ 373 w 588"/>
                <a:gd name="T59" fmla="*/ 227 h 612"/>
                <a:gd name="T60" fmla="*/ 434 w 588"/>
                <a:gd name="T61" fmla="*/ 298 h 612"/>
                <a:gd name="T62" fmla="*/ 323 w 588"/>
                <a:gd name="T63" fmla="*/ 401 h 612"/>
                <a:gd name="T64" fmla="*/ 239 w 588"/>
                <a:gd name="T65" fmla="*/ 370 h 612"/>
                <a:gd name="T66" fmla="*/ 239 w 588"/>
                <a:gd name="T67" fmla="*/ 370 h 612"/>
                <a:gd name="T68" fmla="*/ 183 w 588"/>
                <a:gd name="T69" fmla="*/ 255 h 612"/>
                <a:gd name="T70" fmla="*/ 371 w 588"/>
                <a:gd name="T71" fmla="*/ 89 h 612"/>
                <a:gd name="T72" fmla="*/ 546 w 588"/>
                <a:gd name="T73" fmla="*/ 152 h 612"/>
                <a:gd name="T74" fmla="*/ 314 w 588"/>
                <a:gd name="T75" fmla="*/ 2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8" h="612">
                  <a:moveTo>
                    <a:pt x="307" y="612"/>
                  </a:moveTo>
                  <a:cubicBezTo>
                    <a:pt x="138" y="612"/>
                    <a:pt x="0" y="475"/>
                    <a:pt x="0" y="306"/>
                  </a:cubicBezTo>
                  <a:cubicBezTo>
                    <a:pt x="0" y="128"/>
                    <a:pt x="132" y="0"/>
                    <a:pt x="314" y="0"/>
                  </a:cubicBezTo>
                  <a:cubicBezTo>
                    <a:pt x="491" y="0"/>
                    <a:pt x="584" y="128"/>
                    <a:pt x="584" y="197"/>
                  </a:cubicBezTo>
                  <a:cubicBezTo>
                    <a:pt x="584" y="203"/>
                    <a:pt x="581" y="208"/>
                    <a:pt x="575" y="210"/>
                  </a:cubicBezTo>
                  <a:cubicBezTo>
                    <a:pt x="570" y="212"/>
                    <a:pt x="564" y="210"/>
                    <a:pt x="561" y="205"/>
                  </a:cubicBezTo>
                  <a:cubicBezTo>
                    <a:pt x="523" y="154"/>
                    <a:pt x="441" y="115"/>
                    <a:pt x="371" y="115"/>
                  </a:cubicBezTo>
                  <a:cubicBezTo>
                    <a:pt x="270" y="115"/>
                    <a:pt x="209" y="186"/>
                    <a:pt x="209" y="255"/>
                  </a:cubicBezTo>
                  <a:cubicBezTo>
                    <a:pt x="209" y="291"/>
                    <a:pt x="226" y="326"/>
                    <a:pt x="255" y="349"/>
                  </a:cubicBezTo>
                  <a:cubicBezTo>
                    <a:pt x="276" y="365"/>
                    <a:pt x="301" y="375"/>
                    <a:pt x="323" y="375"/>
                  </a:cubicBezTo>
                  <a:cubicBezTo>
                    <a:pt x="386" y="375"/>
                    <a:pt x="408" y="333"/>
                    <a:pt x="408" y="298"/>
                  </a:cubicBezTo>
                  <a:cubicBezTo>
                    <a:pt x="408" y="281"/>
                    <a:pt x="397" y="253"/>
                    <a:pt x="371" y="253"/>
                  </a:cubicBezTo>
                  <a:cubicBezTo>
                    <a:pt x="343" y="253"/>
                    <a:pt x="335" y="281"/>
                    <a:pt x="335" y="298"/>
                  </a:cubicBezTo>
                  <a:cubicBezTo>
                    <a:pt x="335" y="322"/>
                    <a:pt x="335" y="322"/>
                    <a:pt x="335" y="322"/>
                  </a:cubicBezTo>
                  <a:cubicBezTo>
                    <a:pt x="335" y="326"/>
                    <a:pt x="337" y="330"/>
                    <a:pt x="333" y="333"/>
                  </a:cubicBezTo>
                  <a:cubicBezTo>
                    <a:pt x="330" y="335"/>
                    <a:pt x="328" y="336"/>
                    <a:pt x="324" y="335"/>
                  </a:cubicBezTo>
                  <a:cubicBezTo>
                    <a:pt x="321" y="334"/>
                    <a:pt x="252" y="315"/>
                    <a:pt x="252" y="258"/>
                  </a:cubicBezTo>
                  <a:cubicBezTo>
                    <a:pt x="252" y="186"/>
                    <a:pt x="318" y="154"/>
                    <a:pt x="383" y="154"/>
                  </a:cubicBezTo>
                  <a:cubicBezTo>
                    <a:pt x="480" y="154"/>
                    <a:pt x="588" y="232"/>
                    <a:pt x="588" y="345"/>
                  </a:cubicBezTo>
                  <a:cubicBezTo>
                    <a:pt x="588" y="413"/>
                    <a:pt x="561" y="480"/>
                    <a:pt x="513" y="529"/>
                  </a:cubicBezTo>
                  <a:cubicBezTo>
                    <a:pt x="461" y="583"/>
                    <a:pt x="388" y="612"/>
                    <a:pt x="307" y="612"/>
                  </a:cubicBezTo>
                  <a:close/>
                  <a:moveTo>
                    <a:pt x="314" y="26"/>
                  </a:moveTo>
                  <a:cubicBezTo>
                    <a:pt x="147" y="26"/>
                    <a:pt x="26" y="143"/>
                    <a:pt x="26" y="306"/>
                  </a:cubicBezTo>
                  <a:cubicBezTo>
                    <a:pt x="26" y="460"/>
                    <a:pt x="152" y="586"/>
                    <a:pt x="307" y="586"/>
                  </a:cubicBezTo>
                  <a:cubicBezTo>
                    <a:pt x="473" y="586"/>
                    <a:pt x="562" y="462"/>
                    <a:pt x="562" y="345"/>
                  </a:cubicBezTo>
                  <a:cubicBezTo>
                    <a:pt x="562" y="267"/>
                    <a:pt x="489" y="180"/>
                    <a:pt x="383" y="180"/>
                  </a:cubicBezTo>
                  <a:cubicBezTo>
                    <a:pt x="335" y="180"/>
                    <a:pt x="278" y="200"/>
                    <a:pt x="278" y="258"/>
                  </a:cubicBezTo>
                  <a:cubicBezTo>
                    <a:pt x="278" y="282"/>
                    <a:pt x="301" y="296"/>
                    <a:pt x="315" y="303"/>
                  </a:cubicBezTo>
                  <a:cubicBezTo>
                    <a:pt x="315" y="298"/>
                    <a:pt x="315" y="298"/>
                    <a:pt x="315" y="298"/>
                  </a:cubicBezTo>
                  <a:cubicBezTo>
                    <a:pt x="315" y="254"/>
                    <a:pt x="338" y="227"/>
                    <a:pt x="373" y="227"/>
                  </a:cubicBezTo>
                  <a:cubicBezTo>
                    <a:pt x="414" y="227"/>
                    <a:pt x="434" y="263"/>
                    <a:pt x="434" y="298"/>
                  </a:cubicBezTo>
                  <a:cubicBezTo>
                    <a:pt x="434" y="349"/>
                    <a:pt x="400" y="401"/>
                    <a:pt x="323" y="401"/>
                  </a:cubicBezTo>
                  <a:cubicBezTo>
                    <a:pt x="295" y="401"/>
                    <a:pt x="264" y="389"/>
                    <a:pt x="239" y="370"/>
                  </a:cubicBezTo>
                  <a:cubicBezTo>
                    <a:pt x="239" y="370"/>
                    <a:pt x="239" y="370"/>
                    <a:pt x="239" y="370"/>
                  </a:cubicBezTo>
                  <a:cubicBezTo>
                    <a:pt x="203" y="341"/>
                    <a:pt x="183" y="299"/>
                    <a:pt x="183" y="255"/>
                  </a:cubicBezTo>
                  <a:cubicBezTo>
                    <a:pt x="183" y="173"/>
                    <a:pt x="253" y="89"/>
                    <a:pt x="371" y="89"/>
                  </a:cubicBezTo>
                  <a:cubicBezTo>
                    <a:pt x="432" y="89"/>
                    <a:pt x="499" y="114"/>
                    <a:pt x="546" y="152"/>
                  </a:cubicBezTo>
                  <a:cubicBezTo>
                    <a:pt x="516" y="94"/>
                    <a:pt x="437" y="26"/>
                    <a:pt x="3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latin typeface="+mj-lt"/>
              </a:endParaRPr>
            </a:p>
          </p:txBody>
        </p:sp>
      </p:grpSp>
      <p:sp>
        <p:nvSpPr>
          <p:cNvPr id="68" name="Isosceles Triangle 67">
            <a:extLst>
              <a:ext uri="{FF2B5EF4-FFF2-40B4-BE49-F238E27FC236}">
                <a16:creationId xmlns:a16="http://schemas.microsoft.com/office/drawing/2014/main" id="{BA4155B3-3A08-48AA-A9E6-6675E23F5C2F}"/>
              </a:ext>
            </a:extLst>
          </p:cNvPr>
          <p:cNvSpPr/>
          <p:nvPr/>
        </p:nvSpPr>
        <p:spPr>
          <a:xfrm flipV="1">
            <a:off x="5355665" y="3071726"/>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69" name="Isosceles Triangle 68">
            <a:extLst>
              <a:ext uri="{FF2B5EF4-FFF2-40B4-BE49-F238E27FC236}">
                <a16:creationId xmlns:a16="http://schemas.microsoft.com/office/drawing/2014/main" id="{275D8E2A-9FB1-44AC-B73A-26100EC1B102}"/>
              </a:ext>
            </a:extLst>
          </p:cNvPr>
          <p:cNvSpPr/>
          <p:nvPr/>
        </p:nvSpPr>
        <p:spPr>
          <a:xfrm flipV="1">
            <a:off x="7137677" y="3071726"/>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71" name="Isosceles Triangle 70">
            <a:extLst>
              <a:ext uri="{FF2B5EF4-FFF2-40B4-BE49-F238E27FC236}">
                <a16:creationId xmlns:a16="http://schemas.microsoft.com/office/drawing/2014/main" id="{76A4CE49-605E-42F7-AC8E-469AEC76DBB5}"/>
              </a:ext>
            </a:extLst>
          </p:cNvPr>
          <p:cNvSpPr/>
          <p:nvPr/>
        </p:nvSpPr>
        <p:spPr>
          <a:xfrm>
            <a:off x="10597339" y="5280123"/>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88" name="Rectangle 87">
            <a:extLst>
              <a:ext uri="{FF2B5EF4-FFF2-40B4-BE49-F238E27FC236}">
                <a16:creationId xmlns:a16="http://schemas.microsoft.com/office/drawing/2014/main" id="{CD38D4EE-CAE0-4A06-B13E-15F1BC85600A}"/>
              </a:ext>
            </a:extLst>
          </p:cNvPr>
          <p:cNvSpPr/>
          <p:nvPr/>
        </p:nvSpPr>
        <p:spPr>
          <a:xfrm>
            <a:off x="528445" y="2098814"/>
            <a:ext cx="1668133" cy="1077218"/>
          </a:xfrm>
          <a:prstGeom prst="rect">
            <a:avLst/>
          </a:prstGeom>
        </p:spPr>
        <p:txBody>
          <a:bodyPr wrap="square">
            <a:spAutoFit/>
          </a:bodyPr>
          <a:lstStyle/>
          <a:p>
            <a:pPr lvl="0" algn="ctr"/>
            <a:r>
              <a:rPr lang="mi-NZ" sz="1600">
                <a:solidFill>
                  <a:schemeClr val="bg1"/>
                </a:solidFill>
                <a:latin typeface="+mj-lt"/>
              </a:rPr>
              <a:t>C</a:t>
            </a:r>
            <a:r>
              <a:rPr lang="en-NZ" sz="1600">
                <a:solidFill>
                  <a:schemeClr val="bg1"/>
                </a:solidFill>
                <a:latin typeface="+mj-lt"/>
              </a:rPr>
              <a:t>onsider themselves a part of the gig economy</a:t>
            </a:r>
          </a:p>
        </p:txBody>
      </p:sp>
      <p:sp>
        <p:nvSpPr>
          <p:cNvPr id="72" name="Freeform 5">
            <a:extLst>
              <a:ext uri="{FF2B5EF4-FFF2-40B4-BE49-F238E27FC236}">
                <a16:creationId xmlns:a16="http://schemas.microsoft.com/office/drawing/2014/main" id="{C19B594A-85A8-4563-B6AB-FB59343300E0}"/>
              </a:ext>
            </a:extLst>
          </p:cNvPr>
          <p:cNvSpPr>
            <a:spLocks noEditPoints="1"/>
          </p:cNvSpPr>
          <p:nvPr/>
        </p:nvSpPr>
        <p:spPr bwMode="auto">
          <a:xfrm>
            <a:off x="5281567" y="3877979"/>
            <a:ext cx="297498" cy="414649"/>
          </a:xfrm>
          <a:custGeom>
            <a:avLst/>
            <a:gdLst>
              <a:gd name="T0" fmla="*/ 157 w 589"/>
              <a:gd name="T1" fmla="*/ 694 h 821"/>
              <a:gd name="T2" fmla="*/ 126 w 589"/>
              <a:gd name="T3" fmla="*/ 626 h 821"/>
              <a:gd name="T4" fmla="*/ 21 w 589"/>
              <a:gd name="T5" fmla="*/ 507 h 821"/>
              <a:gd name="T6" fmla="*/ 13 w 589"/>
              <a:gd name="T7" fmla="*/ 501 h 821"/>
              <a:gd name="T8" fmla="*/ 1 w 589"/>
              <a:gd name="T9" fmla="*/ 480 h 821"/>
              <a:gd name="T10" fmla="*/ 20 w 589"/>
              <a:gd name="T11" fmla="*/ 463 h 821"/>
              <a:gd name="T12" fmla="*/ 122 w 589"/>
              <a:gd name="T13" fmla="*/ 429 h 821"/>
              <a:gd name="T14" fmla="*/ 162 w 589"/>
              <a:gd name="T15" fmla="*/ 412 h 821"/>
              <a:gd name="T16" fmla="*/ 198 w 589"/>
              <a:gd name="T17" fmla="*/ 348 h 821"/>
              <a:gd name="T18" fmla="*/ 187 w 589"/>
              <a:gd name="T19" fmla="*/ 328 h 821"/>
              <a:gd name="T20" fmla="*/ 119 w 589"/>
              <a:gd name="T21" fmla="*/ 138 h 821"/>
              <a:gd name="T22" fmla="*/ 223 w 589"/>
              <a:gd name="T23" fmla="*/ 14 h 821"/>
              <a:gd name="T24" fmla="*/ 353 w 589"/>
              <a:gd name="T25" fmla="*/ 11 h 821"/>
              <a:gd name="T26" fmla="*/ 462 w 589"/>
              <a:gd name="T27" fmla="*/ 192 h 821"/>
              <a:gd name="T28" fmla="*/ 402 w 589"/>
              <a:gd name="T29" fmla="*/ 321 h 821"/>
              <a:gd name="T30" fmla="*/ 419 w 589"/>
              <a:gd name="T31" fmla="*/ 410 h 821"/>
              <a:gd name="T32" fmla="*/ 532 w 589"/>
              <a:gd name="T33" fmla="*/ 454 h 821"/>
              <a:gd name="T34" fmla="*/ 568 w 589"/>
              <a:gd name="T35" fmla="*/ 465 h 821"/>
              <a:gd name="T36" fmla="*/ 574 w 589"/>
              <a:gd name="T37" fmla="*/ 500 h 821"/>
              <a:gd name="T38" fmla="*/ 545 w 589"/>
              <a:gd name="T39" fmla="*/ 521 h 821"/>
              <a:gd name="T40" fmla="*/ 432 w 589"/>
              <a:gd name="T41" fmla="*/ 679 h 821"/>
              <a:gd name="T42" fmla="*/ 430 w 589"/>
              <a:gd name="T43" fmla="*/ 690 h 821"/>
              <a:gd name="T44" fmla="*/ 429 w 589"/>
              <a:gd name="T45" fmla="*/ 698 h 821"/>
              <a:gd name="T46" fmla="*/ 508 w 589"/>
              <a:gd name="T47" fmla="*/ 698 h 821"/>
              <a:gd name="T48" fmla="*/ 538 w 589"/>
              <a:gd name="T49" fmla="*/ 728 h 821"/>
              <a:gd name="T50" fmla="*/ 538 w 589"/>
              <a:gd name="T51" fmla="*/ 792 h 821"/>
              <a:gd name="T52" fmla="*/ 509 w 589"/>
              <a:gd name="T53" fmla="*/ 820 h 821"/>
              <a:gd name="T54" fmla="*/ 245 w 589"/>
              <a:gd name="T55" fmla="*/ 821 h 821"/>
              <a:gd name="T56" fmla="*/ 75 w 589"/>
              <a:gd name="T57" fmla="*/ 820 h 821"/>
              <a:gd name="T58" fmla="*/ 45 w 589"/>
              <a:gd name="T59" fmla="*/ 789 h 821"/>
              <a:gd name="T60" fmla="*/ 45 w 589"/>
              <a:gd name="T61" fmla="*/ 725 h 821"/>
              <a:gd name="T62" fmla="*/ 74 w 589"/>
              <a:gd name="T63" fmla="*/ 698 h 821"/>
              <a:gd name="T64" fmla="*/ 148 w 589"/>
              <a:gd name="T65" fmla="*/ 697 h 821"/>
              <a:gd name="T66" fmla="*/ 157 w 589"/>
              <a:gd name="T67" fmla="*/ 694 h 821"/>
              <a:gd name="T68" fmla="*/ 291 w 589"/>
              <a:gd name="T69" fmla="*/ 40 h 821"/>
              <a:gd name="T70" fmla="*/ 243 w 589"/>
              <a:gd name="T71" fmla="*/ 46 h 821"/>
              <a:gd name="T72" fmla="*/ 156 w 589"/>
              <a:gd name="T73" fmla="*/ 132 h 821"/>
              <a:gd name="T74" fmla="*/ 227 w 589"/>
              <a:gd name="T75" fmla="*/ 317 h 821"/>
              <a:gd name="T76" fmla="*/ 354 w 589"/>
              <a:gd name="T77" fmla="*/ 317 h 821"/>
              <a:gd name="T78" fmla="*/ 428 w 589"/>
              <a:gd name="T79" fmla="*/ 155 h 821"/>
              <a:gd name="T80" fmla="*/ 336 w 589"/>
              <a:gd name="T81" fmla="*/ 45 h 821"/>
              <a:gd name="T82" fmla="*/ 291 w 589"/>
              <a:gd name="T83" fmla="*/ 40 h 821"/>
              <a:gd name="T84" fmla="*/ 63 w 589"/>
              <a:gd name="T85" fmla="*/ 489 h 821"/>
              <a:gd name="T86" fmla="*/ 520 w 589"/>
              <a:gd name="T87" fmla="*/ 490 h 821"/>
              <a:gd name="T88" fmla="*/ 460 w 589"/>
              <a:gd name="T89" fmla="*/ 469 h 821"/>
              <a:gd name="T90" fmla="*/ 388 w 589"/>
              <a:gd name="T91" fmla="*/ 435 h 821"/>
              <a:gd name="T92" fmla="*/ 349 w 589"/>
              <a:gd name="T93" fmla="*/ 365 h 821"/>
              <a:gd name="T94" fmla="*/ 237 w 589"/>
              <a:gd name="T95" fmla="*/ 367 h 821"/>
              <a:gd name="T96" fmla="*/ 234 w 589"/>
              <a:gd name="T97" fmla="*/ 371 h 821"/>
              <a:gd name="T98" fmla="*/ 231 w 589"/>
              <a:gd name="T99" fmla="*/ 379 h 821"/>
              <a:gd name="T100" fmla="*/ 177 w 589"/>
              <a:gd name="T101" fmla="*/ 446 h 821"/>
              <a:gd name="T102" fmla="*/ 111 w 589"/>
              <a:gd name="T103" fmla="*/ 473 h 821"/>
              <a:gd name="T104" fmla="*/ 63 w 589"/>
              <a:gd name="T105" fmla="*/ 489 h 821"/>
              <a:gd name="T106" fmla="*/ 387 w 589"/>
              <a:gd name="T107" fmla="*/ 689 h 821"/>
              <a:gd name="T108" fmla="*/ 435 w 589"/>
              <a:gd name="T109" fmla="*/ 582 h 821"/>
              <a:gd name="T110" fmla="*/ 148 w 589"/>
              <a:gd name="T111" fmla="*/ 582 h 821"/>
              <a:gd name="T112" fmla="*/ 195 w 589"/>
              <a:gd name="T113" fmla="*/ 689 h 821"/>
              <a:gd name="T114" fmla="*/ 387 w 589"/>
              <a:gd name="T115" fmla="*/ 689 h 821"/>
              <a:gd name="T116" fmla="*/ 84 w 589"/>
              <a:gd name="T117" fmla="*/ 780 h 821"/>
              <a:gd name="T118" fmla="*/ 498 w 589"/>
              <a:gd name="T119" fmla="*/ 780 h 821"/>
              <a:gd name="T120" fmla="*/ 498 w 589"/>
              <a:gd name="T121" fmla="*/ 737 h 821"/>
              <a:gd name="T122" fmla="*/ 84 w 589"/>
              <a:gd name="T123" fmla="*/ 737 h 821"/>
              <a:gd name="T124" fmla="*/ 84 w 589"/>
              <a:gd name="T125" fmla="*/ 78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821">
                <a:moveTo>
                  <a:pt x="157" y="694"/>
                </a:moveTo>
                <a:cubicBezTo>
                  <a:pt x="147" y="670"/>
                  <a:pt x="138" y="647"/>
                  <a:pt x="126" y="626"/>
                </a:cubicBezTo>
                <a:cubicBezTo>
                  <a:pt x="100" y="579"/>
                  <a:pt x="70" y="534"/>
                  <a:pt x="21" y="507"/>
                </a:cubicBezTo>
                <a:cubicBezTo>
                  <a:pt x="18" y="506"/>
                  <a:pt x="15" y="504"/>
                  <a:pt x="13" y="501"/>
                </a:cubicBezTo>
                <a:cubicBezTo>
                  <a:pt x="8" y="494"/>
                  <a:pt x="0" y="486"/>
                  <a:pt x="1" y="480"/>
                </a:cubicBezTo>
                <a:cubicBezTo>
                  <a:pt x="3" y="473"/>
                  <a:pt x="12" y="465"/>
                  <a:pt x="20" y="463"/>
                </a:cubicBezTo>
                <a:cubicBezTo>
                  <a:pt x="54" y="451"/>
                  <a:pt x="88" y="441"/>
                  <a:pt x="122" y="429"/>
                </a:cubicBezTo>
                <a:cubicBezTo>
                  <a:pt x="136" y="424"/>
                  <a:pt x="149" y="418"/>
                  <a:pt x="162" y="412"/>
                </a:cubicBezTo>
                <a:cubicBezTo>
                  <a:pt x="189" y="399"/>
                  <a:pt x="198" y="375"/>
                  <a:pt x="198" y="348"/>
                </a:cubicBezTo>
                <a:cubicBezTo>
                  <a:pt x="197" y="341"/>
                  <a:pt x="192" y="333"/>
                  <a:pt x="187" y="328"/>
                </a:cubicBezTo>
                <a:cubicBezTo>
                  <a:pt x="141" y="273"/>
                  <a:pt x="113" y="211"/>
                  <a:pt x="119" y="138"/>
                </a:cubicBezTo>
                <a:cubicBezTo>
                  <a:pt x="124" y="72"/>
                  <a:pt x="162" y="33"/>
                  <a:pt x="223" y="14"/>
                </a:cubicBezTo>
                <a:cubicBezTo>
                  <a:pt x="266" y="0"/>
                  <a:pt x="310" y="0"/>
                  <a:pt x="353" y="11"/>
                </a:cubicBezTo>
                <a:cubicBezTo>
                  <a:pt x="439" y="35"/>
                  <a:pt x="479" y="103"/>
                  <a:pt x="462" y="192"/>
                </a:cubicBezTo>
                <a:cubicBezTo>
                  <a:pt x="453" y="240"/>
                  <a:pt x="433" y="283"/>
                  <a:pt x="402" y="321"/>
                </a:cubicBezTo>
                <a:cubicBezTo>
                  <a:pt x="377" y="350"/>
                  <a:pt x="383" y="394"/>
                  <a:pt x="419" y="410"/>
                </a:cubicBezTo>
                <a:cubicBezTo>
                  <a:pt x="456" y="427"/>
                  <a:pt x="494" y="440"/>
                  <a:pt x="532" y="454"/>
                </a:cubicBezTo>
                <a:cubicBezTo>
                  <a:pt x="544" y="458"/>
                  <a:pt x="556" y="461"/>
                  <a:pt x="568" y="465"/>
                </a:cubicBezTo>
                <a:cubicBezTo>
                  <a:pt x="587" y="472"/>
                  <a:pt x="589" y="487"/>
                  <a:pt x="574" y="500"/>
                </a:cubicBezTo>
                <a:cubicBezTo>
                  <a:pt x="565" y="508"/>
                  <a:pt x="555" y="514"/>
                  <a:pt x="545" y="521"/>
                </a:cubicBezTo>
                <a:cubicBezTo>
                  <a:pt x="487" y="559"/>
                  <a:pt x="458" y="618"/>
                  <a:pt x="432" y="679"/>
                </a:cubicBezTo>
                <a:cubicBezTo>
                  <a:pt x="430" y="682"/>
                  <a:pt x="430" y="686"/>
                  <a:pt x="430" y="690"/>
                </a:cubicBezTo>
                <a:cubicBezTo>
                  <a:pt x="429" y="692"/>
                  <a:pt x="429" y="694"/>
                  <a:pt x="429" y="698"/>
                </a:cubicBezTo>
                <a:cubicBezTo>
                  <a:pt x="456" y="698"/>
                  <a:pt x="482" y="698"/>
                  <a:pt x="508" y="698"/>
                </a:cubicBezTo>
                <a:cubicBezTo>
                  <a:pt x="532" y="698"/>
                  <a:pt x="538" y="704"/>
                  <a:pt x="538" y="728"/>
                </a:cubicBezTo>
                <a:cubicBezTo>
                  <a:pt x="538" y="749"/>
                  <a:pt x="538" y="771"/>
                  <a:pt x="538" y="792"/>
                </a:cubicBezTo>
                <a:cubicBezTo>
                  <a:pt x="537" y="815"/>
                  <a:pt x="532" y="820"/>
                  <a:pt x="509" y="820"/>
                </a:cubicBezTo>
                <a:cubicBezTo>
                  <a:pt x="421" y="821"/>
                  <a:pt x="333" y="821"/>
                  <a:pt x="245" y="821"/>
                </a:cubicBezTo>
                <a:cubicBezTo>
                  <a:pt x="188" y="821"/>
                  <a:pt x="132" y="821"/>
                  <a:pt x="75" y="820"/>
                </a:cubicBezTo>
                <a:cubicBezTo>
                  <a:pt x="51" y="820"/>
                  <a:pt x="45" y="814"/>
                  <a:pt x="45" y="789"/>
                </a:cubicBezTo>
                <a:cubicBezTo>
                  <a:pt x="45" y="768"/>
                  <a:pt x="45" y="747"/>
                  <a:pt x="45" y="725"/>
                </a:cubicBezTo>
                <a:cubicBezTo>
                  <a:pt x="45" y="703"/>
                  <a:pt x="51" y="698"/>
                  <a:pt x="74" y="698"/>
                </a:cubicBezTo>
                <a:cubicBezTo>
                  <a:pt x="99" y="697"/>
                  <a:pt x="123" y="697"/>
                  <a:pt x="148" y="697"/>
                </a:cubicBezTo>
                <a:cubicBezTo>
                  <a:pt x="149" y="697"/>
                  <a:pt x="150" y="696"/>
                  <a:pt x="157" y="694"/>
                </a:cubicBezTo>
                <a:close/>
                <a:moveTo>
                  <a:pt x="291" y="40"/>
                </a:moveTo>
                <a:cubicBezTo>
                  <a:pt x="275" y="42"/>
                  <a:pt x="259" y="43"/>
                  <a:pt x="243" y="46"/>
                </a:cubicBezTo>
                <a:cubicBezTo>
                  <a:pt x="192" y="55"/>
                  <a:pt x="161" y="85"/>
                  <a:pt x="156" y="132"/>
                </a:cubicBezTo>
                <a:cubicBezTo>
                  <a:pt x="150" y="205"/>
                  <a:pt x="172" y="268"/>
                  <a:pt x="227" y="317"/>
                </a:cubicBezTo>
                <a:cubicBezTo>
                  <a:pt x="267" y="352"/>
                  <a:pt x="314" y="352"/>
                  <a:pt x="354" y="317"/>
                </a:cubicBezTo>
                <a:cubicBezTo>
                  <a:pt x="404" y="275"/>
                  <a:pt x="426" y="220"/>
                  <a:pt x="428" y="155"/>
                </a:cubicBezTo>
                <a:cubicBezTo>
                  <a:pt x="429" y="93"/>
                  <a:pt x="397" y="55"/>
                  <a:pt x="336" y="45"/>
                </a:cubicBezTo>
                <a:cubicBezTo>
                  <a:pt x="321" y="43"/>
                  <a:pt x="307" y="42"/>
                  <a:pt x="291" y="40"/>
                </a:cubicBezTo>
                <a:close/>
                <a:moveTo>
                  <a:pt x="63" y="489"/>
                </a:moveTo>
                <a:cubicBezTo>
                  <a:pt x="240" y="613"/>
                  <a:pt x="343" y="613"/>
                  <a:pt x="520" y="490"/>
                </a:cubicBezTo>
                <a:cubicBezTo>
                  <a:pt x="500" y="483"/>
                  <a:pt x="479" y="477"/>
                  <a:pt x="460" y="469"/>
                </a:cubicBezTo>
                <a:cubicBezTo>
                  <a:pt x="435" y="459"/>
                  <a:pt x="410" y="449"/>
                  <a:pt x="388" y="435"/>
                </a:cubicBezTo>
                <a:cubicBezTo>
                  <a:pt x="364" y="420"/>
                  <a:pt x="354" y="394"/>
                  <a:pt x="349" y="365"/>
                </a:cubicBezTo>
                <a:cubicBezTo>
                  <a:pt x="311" y="385"/>
                  <a:pt x="273" y="384"/>
                  <a:pt x="237" y="367"/>
                </a:cubicBezTo>
                <a:cubicBezTo>
                  <a:pt x="235" y="369"/>
                  <a:pt x="234" y="370"/>
                  <a:pt x="234" y="371"/>
                </a:cubicBezTo>
                <a:cubicBezTo>
                  <a:pt x="233" y="374"/>
                  <a:pt x="232" y="376"/>
                  <a:pt x="231" y="379"/>
                </a:cubicBezTo>
                <a:cubicBezTo>
                  <a:pt x="224" y="410"/>
                  <a:pt x="206" y="433"/>
                  <a:pt x="177" y="446"/>
                </a:cubicBezTo>
                <a:cubicBezTo>
                  <a:pt x="155" y="455"/>
                  <a:pt x="133" y="464"/>
                  <a:pt x="111" y="473"/>
                </a:cubicBezTo>
                <a:cubicBezTo>
                  <a:pt x="95" y="479"/>
                  <a:pt x="80" y="484"/>
                  <a:pt x="63" y="489"/>
                </a:cubicBezTo>
                <a:close/>
                <a:moveTo>
                  <a:pt x="387" y="689"/>
                </a:moveTo>
                <a:cubicBezTo>
                  <a:pt x="403" y="653"/>
                  <a:pt x="418" y="620"/>
                  <a:pt x="435" y="582"/>
                </a:cubicBezTo>
                <a:cubicBezTo>
                  <a:pt x="338" y="633"/>
                  <a:pt x="243" y="632"/>
                  <a:pt x="148" y="582"/>
                </a:cubicBezTo>
                <a:cubicBezTo>
                  <a:pt x="165" y="620"/>
                  <a:pt x="180" y="654"/>
                  <a:pt x="195" y="689"/>
                </a:cubicBezTo>
                <a:cubicBezTo>
                  <a:pt x="258" y="689"/>
                  <a:pt x="323" y="689"/>
                  <a:pt x="387" y="689"/>
                </a:cubicBezTo>
                <a:close/>
                <a:moveTo>
                  <a:pt x="84" y="780"/>
                </a:moveTo>
                <a:cubicBezTo>
                  <a:pt x="224" y="780"/>
                  <a:pt x="361" y="780"/>
                  <a:pt x="498" y="780"/>
                </a:cubicBezTo>
                <a:cubicBezTo>
                  <a:pt x="498" y="765"/>
                  <a:pt x="498" y="751"/>
                  <a:pt x="498" y="737"/>
                </a:cubicBezTo>
                <a:cubicBezTo>
                  <a:pt x="360" y="737"/>
                  <a:pt x="222" y="737"/>
                  <a:pt x="84" y="737"/>
                </a:cubicBezTo>
                <a:cubicBezTo>
                  <a:pt x="84" y="752"/>
                  <a:pt x="84" y="766"/>
                  <a:pt x="84" y="780"/>
                </a:cubicBezTo>
                <a:close/>
              </a:path>
            </a:pathLst>
          </a:custGeom>
          <a:solidFill>
            <a:srgbClr val="3E3F3E"/>
          </a:solidFill>
          <a:ln>
            <a:noFill/>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3" name="Oval 7">
            <a:extLst>
              <a:ext uri="{FF2B5EF4-FFF2-40B4-BE49-F238E27FC236}">
                <a16:creationId xmlns:a16="http://schemas.microsoft.com/office/drawing/2014/main" id="{09BDE59D-7B02-E84F-3A35-D5099ACB68A6}"/>
              </a:ext>
            </a:extLst>
          </p:cNvPr>
          <p:cNvSpPr>
            <a:spLocks noChangeArrowheads="1"/>
          </p:cNvSpPr>
          <p:nvPr/>
        </p:nvSpPr>
        <p:spPr bwMode="auto">
          <a:xfrm>
            <a:off x="10401139" y="5029923"/>
            <a:ext cx="608400" cy="608400"/>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4" name="Oval 8">
            <a:extLst>
              <a:ext uri="{FF2B5EF4-FFF2-40B4-BE49-F238E27FC236}">
                <a16:creationId xmlns:a16="http://schemas.microsoft.com/office/drawing/2014/main" id="{38F0BCE0-3C44-D248-78FA-8B4C5B264B43}"/>
              </a:ext>
            </a:extLst>
          </p:cNvPr>
          <p:cNvSpPr>
            <a:spLocks noChangeArrowheads="1"/>
          </p:cNvSpPr>
          <p:nvPr/>
        </p:nvSpPr>
        <p:spPr bwMode="auto">
          <a:xfrm>
            <a:off x="3107387" y="2469362"/>
            <a:ext cx="1314000" cy="1312728"/>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5" name="Oval 9">
            <a:extLst>
              <a:ext uri="{FF2B5EF4-FFF2-40B4-BE49-F238E27FC236}">
                <a16:creationId xmlns:a16="http://schemas.microsoft.com/office/drawing/2014/main" id="{73B71D6D-5C5F-F0DE-B75D-69461ABD5D80}"/>
              </a:ext>
            </a:extLst>
          </p:cNvPr>
          <p:cNvSpPr>
            <a:spLocks noChangeArrowheads="1"/>
          </p:cNvSpPr>
          <p:nvPr/>
        </p:nvSpPr>
        <p:spPr bwMode="auto">
          <a:xfrm>
            <a:off x="8496492" y="4772523"/>
            <a:ext cx="1123200" cy="1123200"/>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6" name="Oval 10">
            <a:extLst>
              <a:ext uri="{FF2B5EF4-FFF2-40B4-BE49-F238E27FC236}">
                <a16:creationId xmlns:a16="http://schemas.microsoft.com/office/drawing/2014/main" id="{AC843CA4-B421-11EA-0D31-D8A66F0060AE}"/>
              </a:ext>
            </a:extLst>
          </p:cNvPr>
          <p:cNvSpPr>
            <a:spLocks noChangeArrowheads="1"/>
          </p:cNvSpPr>
          <p:nvPr/>
        </p:nvSpPr>
        <p:spPr bwMode="auto">
          <a:xfrm>
            <a:off x="10169065" y="2524526"/>
            <a:ext cx="1202400" cy="1202400"/>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7" name="Oval 11">
            <a:extLst>
              <a:ext uri="{FF2B5EF4-FFF2-40B4-BE49-F238E27FC236}">
                <a16:creationId xmlns:a16="http://schemas.microsoft.com/office/drawing/2014/main" id="{2B983044-6BD3-73D1-3DD1-6104E019FE6C}"/>
              </a:ext>
            </a:extLst>
          </p:cNvPr>
          <p:cNvSpPr>
            <a:spLocks noChangeArrowheads="1"/>
          </p:cNvSpPr>
          <p:nvPr/>
        </p:nvSpPr>
        <p:spPr bwMode="auto">
          <a:xfrm>
            <a:off x="8389708" y="2515526"/>
            <a:ext cx="1220400" cy="1220400"/>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8" name="Oval 12">
            <a:extLst>
              <a:ext uri="{FF2B5EF4-FFF2-40B4-BE49-F238E27FC236}">
                <a16:creationId xmlns:a16="http://schemas.microsoft.com/office/drawing/2014/main" id="{260D8F49-7ED8-0579-44E5-F92BDFC6CE7D}"/>
              </a:ext>
            </a:extLst>
          </p:cNvPr>
          <p:cNvSpPr>
            <a:spLocks noChangeArrowheads="1"/>
          </p:cNvSpPr>
          <p:nvPr/>
        </p:nvSpPr>
        <p:spPr bwMode="auto">
          <a:xfrm>
            <a:off x="3152601" y="4736523"/>
            <a:ext cx="1195200" cy="1195200"/>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79" name="Oval 13">
            <a:extLst>
              <a:ext uri="{FF2B5EF4-FFF2-40B4-BE49-F238E27FC236}">
                <a16:creationId xmlns:a16="http://schemas.microsoft.com/office/drawing/2014/main" id="{444B0E48-460B-0B4E-5782-03B26A245DBB}"/>
              </a:ext>
            </a:extLst>
          </p:cNvPr>
          <p:cNvSpPr>
            <a:spLocks noChangeArrowheads="1"/>
          </p:cNvSpPr>
          <p:nvPr/>
        </p:nvSpPr>
        <p:spPr bwMode="auto">
          <a:xfrm>
            <a:off x="4981402" y="4759923"/>
            <a:ext cx="1148400" cy="1148400"/>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80" name="Oval 14">
            <a:extLst>
              <a:ext uri="{FF2B5EF4-FFF2-40B4-BE49-F238E27FC236}">
                <a16:creationId xmlns:a16="http://schemas.microsoft.com/office/drawing/2014/main" id="{D0EE13C6-2860-1DCD-0FC3-F7BBE0B75450}"/>
              </a:ext>
            </a:extLst>
          </p:cNvPr>
          <p:cNvSpPr>
            <a:spLocks noChangeArrowheads="1"/>
          </p:cNvSpPr>
          <p:nvPr/>
        </p:nvSpPr>
        <p:spPr bwMode="auto">
          <a:xfrm>
            <a:off x="4850700" y="2504726"/>
            <a:ext cx="1242000" cy="1242000"/>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81" name="Oval 15">
            <a:extLst>
              <a:ext uri="{FF2B5EF4-FFF2-40B4-BE49-F238E27FC236}">
                <a16:creationId xmlns:a16="http://schemas.microsoft.com/office/drawing/2014/main" id="{FC4067D6-7B99-4B14-F07B-7B899ECAD511}"/>
              </a:ext>
            </a:extLst>
          </p:cNvPr>
          <p:cNvSpPr>
            <a:spLocks noChangeArrowheads="1"/>
          </p:cNvSpPr>
          <p:nvPr/>
        </p:nvSpPr>
        <p:spPr bwMode="auto">
          <a:xfrm>
            <a:off x="6630341" y="2508326"/>
            <a:ext cx="1234800" cy="1234800"/>
          </a:xfrm>
          <a:prstGeom prst="ellipse">
            <a:avLst/>
          </a:prstGeom>
          <a:solidFill>
            <a:srgbClr val="3B98B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latin typeface="+mj-lt"/>
            </a:endParaRPr>
          </a:p>
        </p:txBody>
      </p:sp>
      <p:sp>
        <p:nvSpPr>
          <p:cNvPr id="82" name="Rectangle 16">
            <a:extLst>
              <a:ext uri="{FF2B5EF4-FFF2-40B4-BE49-F238E27FC236}">
                <a16:creationId xmlns:a16="http://schemas.microsoft.com/office/drawing/2014/main" id="{A742138E-CDB7-3229-86F0-F50AE61D39F7}"/>
              </a:ext>
            </a:extLst>
          </p:cNvPr>
          <p:cNvSpPr>
            <a:spLocks noChangeArrowheads="1"/>
          </p:cNvSpPr>
          <p:nvPr/>
        </p:nvSpPr>
        <p:spPr bwMode="auto">
          <a:xfrm>
            <a:off x="848749" y="3404478"/>
            <a:ext cx="10275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a:ln>
                  <a:noFill/>
                </a:ln>
                <a:solidFill>
                  <a:srgbClr val="FFFFFF"/>
                </a:solidFill>
                <a:effectLst/>
                <a:latin typeface="+mj-lt"/>
              </a:rPr>
              <a:t>71%</a:t>
            </a:r>
            <a:endParaRPr kumimoji="0" lang="en-US" altLang="en-US" sz="4000" b="1" i="0" u="none" strike="noStrike" cap="none" normalizeH="0" baseline="0">
              <a:ln>
                <a:noFill/>
              </a:ln>
              <a:solidFill>
                <a:schemeClr val="tx1"/>
              </a:solidFill>
              <a:effectLst/>
              <a:latin typeface="+mj-lt"/>
            </a:endParaRPr>
          </a:p>
        </p:txBody>
      </p:sp>
      <p:sp>
        <p:nvSpPr>
          <p:cNvPr id="85" name="Rectangle 17">
            <a:extLst>
              <a:ext uri="{FF2B5EF4-FFF2-40B4-BE49-F238E27FC236}">
                <a16:creationId xmlns:a16="http://schemas.microsoft.com/office/drawing/2014/main" id="{8C55643E-7900-A28C-53FE-4D533EBA8B1D}"/>
              </a:ext>
            </a:extLst>
          </p:cNvPr>
          <p:cNvSpPr>
            <a:spLocks noChangeArrowheads="1"/>
          </p:cNvSpPr>
          <p:nvPr/>
        </p:nvSpPr>
        <p:spPr bwMode="auto">
          <a:xfrm>
            <a:off x="7034729" y="5195624"/>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71%</a:t>
            </a:r>
            <a:endParaRPr kumimoji="0" lang="en-US" altLang="en-US" sz="1800" b="0" i="0" u="none" strike="noStrike" cap="none" normalizeH="0" baseline="0">
              <a:ln>
                <a:noFill/>
              </a:ln>
              <a:solidFill>
                <a:schemeClr val="tx1"/>
              </a:solidFill>
              <a:effectLst/>
              <a:latin typeface="+mj-lt"/>
            </a:endParaRPr>
          </a:p>
        </p:txBody>
      </p:sp>
      <p:sp>
        <p:nvSpPr>
          <p:cNvPr id="86" name="Rectangle 18">
            <a:extLst>
              <a:ext uri="{FF2B5EF4-FFF2-40B4-BE49-F238E27FC236}">
                <a16:creationId xmlns:a16="http://schemas.microsoft.com/office/drawing/2014/main" id="{444E205B-5827-5B68-732F-0D40D76E7C55}"/>
              </a:ext>
            </a:extLst>
          </p:cNvPr>
          <p:cNvSpPr>
            <a:spLocks noChangeArrowheads="1"/>
          </p:cNvSpPr>
          <p:nvPr/>
        </p:nvSpPr>
        <p:spPr bwMode="auto">
          <a:xfrm>
            <a:off x="10470102" y="5195624"/>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20%</a:t>
            </a:r>
            <a:endParaRPr kumimoji="0" lang="en-US" altLang="en-US" sz="1800" b="0" i="0" u="none" strike="noStrike" cap="none" normalizeH="0" baseline="0">
              <a:ln>
                <a:noFill/>
              </a:ln>
              <a:solidFill>
                <a:schemeClr val="tx1"/>
              </a:solidFill>
              <a:effectLst/>
              <a:latin typeface="+mj-lt"/>
            </a:endParaRPr>
          </a:p>
        </p:txBody>
      </p:sp>
      <p:sp>
        <p:nvSpPr>
          <p:cNvPr id="87" name="Rectangle 19">
            <a:extLst>
              <a:ext uri="{FF2B5EF4-FFF2-40B4-BE49-F238E27FC236}">
                <a16:creationId xmlns:a16="http://schemas.microsoft.com/office/drawing/2014/main" id="{A5BCC1E1-02B6-6F6F-7CDE-C57B08983B18}"/>
              </a:ext>
            </a:extLst>
          </p:cNvPr>
          <p:cNvSpPr>
            <a:spLocks noChangeArrowheads="1"/>
          </p:cNvSpPr>
          <p:nvPr/>
        </p:nvSpPr>
        <p:spPr bwMode="auto">
          <a:xfrm>
            <a:off x="3508359" y="2987227"/>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93%</a:t>
            </a:r>
            <a:endParaRPr kumimoji="0" lang="en-US" altLang="en-US" sz="1800" b="0" i="0" u="none" strike="noStrike" cap="none" normalizeH="0" baseline="0">
              <a:ln>
                <a:noFill/>
              </a:ln>
              <a:solidFill>
                <a:schemeClr val="tx1"/>
              </a:solidFill>
              <a:effectLst/>
              <a:latin typeface="+mj-lt"/>
            </a:endParaRPr>
          </a:p>
        </p:txBody>
      </p:sp>
      <p:sp>
        <p:nvSpPr>
          <p:cNvPr id="89" name="Rectangle 20">
            <a:extLst>
              <a:ext uri="{FF2B5EF4-FFF2-40B4-BE49-F238E27FC236}">
                <a16:creationId xmlns:a16="http://schemas.microsoft.com/office/drawing/2014/main" id="{73C91BD3-1E3F-3612-F93A-557C44B6A036}"/>
              </a:ext>
            </a:extLst>
          </p:cNvPr>
          <p:cNvSpPr>
            <a:spLocks noChangeArrowheads="1"/>
          </p:cNvSpPr>
          <p:nvPr/>
        </p:nvSpPr>
        <p:spPr bwMode="auto">
          <a:xfrm>
            <a:off x="8797525" y="5195624"/>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68%</a:t>
            </a:r>
            <a:endParaRPr kumimoji="0" lang="en-US" altLang="en-US" sz="1800" b="0" i="0" u="none" strike="noStrike" cap="none" normalizeH="0" baseline="0">
              <a:ln>
                <a:noFill/>
              </a:ln>
              <a:solidFill>
                <a:schemeClr val="tx1"/>
              </a:solidFill>
              <a:effectLst/>
              <a:latin typeface="+mj-lt"/>
            </a:endParaRPr>
          </a:p>
        </p:txBody>
      </p:sp>
      <p:sp>
        <p:nvSpPr>
          <p:cNvPr id="90" name="Rectangle 21">
            <a:extLst>
              <a:ext uri="{FF2B5EF4-FFF2-40B4-BE49-F238E27FC236}">
                <a16:creationId xmlns:a16="http://schemas.microsoft.com/office/drawing/2014/main" id="{F2B0ECF8-A436-82A9-7E5D-65CC76267231}"/>
              </a:ext>
            </a:extLst>
          </p:cNvPr>
          <p:cNvSpPr>
            <a:spLocks noChangeArrowheads="1"/>
          </p:cNvSpPr>
          <p:nvPr/>
        </p:nvSpPr>
        <p:spPr bwMode="auto">
          <a:xfrm>
            <a:off x="10511133" y="2987227"/>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78%</a:t>
            </a:r>
            <a:endParaRPr kumimoji="0" lang="en-US" altLang="en-US" sz="1800" b="0" i="0" u="none" strike="noStrike" cap="none" normalizeH="0" baseline="0">
              <a:ln>
                <a:noFill/>
              </a:ln>
              <a:solidFill>
                <a:schemeClr val="tx1"/>
              </a:solidFill>
              <a:effectLst/>
              <a:latin typeface="+mj-lt"/>
            </a:endParaRPr>
          </a:p>
        </p:txBody>
      </p:sp>
      <p:sp>
        <p:nvSpPr>
          <p:cNvPr id="91" name="Rectangle 22">
            <a:extLst>
              <a:ext uri="{FF2B5EF4-FFF2-40B4-BE49-F238E27FC236}">
                <a16:creationId xmlns:a16="http://schemas.microsoft.com/office/drawing/2014/main" id="{E036E138-E285-1D09-150E-CEE437170E27}"/>
              </a:ext>
            </a:extLst>
          </p:cNvPr>
          <p:cNvSpPr>
            <a:spLocks noChangeArrowheads="1"/>
          </p:cNvSpPr>
          <p:nvPr/>
        </p:nvSpPr>
        <p:spPr bwMode="auto">
          <a:xfrm>
            <a:off x="8773292" y="2987227"/>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80%</a:t>
            </a:r>
            <a:endParaRPr kumimoji="0" lang="en-US" altLang="en-US" sz="1800" b="0" i="0" u="none" strike="noStrike" cap="none" normalizeH="0" baseline="0">
              <a:ln>
                <a:noFill/>
              </a:ln>
              <a:solidFill>
                <a:schemeClr val="tx1"/>
              </a:solidFill>
              <a:effectLst/>
              <a:latin typeface="+mj-lt"/>
            </a:endParaRPr>
          </a:p>
        </p:txBody>
      </p:sp>
      <p:sp>
        <p:nvSpPr>
          <p:cNvPr id="92" name="Rectangle 23">
            <a:extLst>
              <a:ext uri="{FF2B5EF4-FFF2-40B4-BE49-F238E27FC236}">
                <a16:creationId xmlns:a16="http://schemas.microsoft.com/office/drawing/2014/main" id="{D7BFC8B6-3FDA-CB82-C263-182A729C1478}"/>
              </a:ext>
            </a:extLst>
          </p:cNvPr>
          <p:cNvSpPr>
            <a:spLocks noChangeArrowheads="1"/>
          </p:cNvSpPr>
          <p:nvPr/>
        </p:nvSpPr>
        <p:spPr bwMode="auto">
          <a:xfrm>
            <a:off x="3511199" y="5195624"/>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77%</a:t>
            </a:r>
            <a:endParaRPr kumimoji="0" lang="en-US" altLang="en-US" sz="1800" b="0" i="0" u="none" strike="noStrike" cap="none" normalizeH="0" baseline="0">
              <a:ln>
                <a:noFill/>
              </a:ln>
              <a:solidFill>
                <a:schemeClr val="tx1"/>
              </a:solidFill>
              <a:effectLst/>
              <a:latin typeface="+mj-lt"/>
            </a:endParaRPr>
          </a:p>
        </p:txBody>
      </p:sp>
      <p:sp>
        <p:nvSpPr>
          <p:cNvPr id="93" name="Rectangle 24">
            <a:extLst>
              <a:ext uri="{FF2B5EF4-FFF2-40B4-BE49-F238E27FC236}">
                <a16:creationId xmlns:a16="http://schemas.microsoft.com/office/drawing/2014/main" id="{79B757C9-C5DB-CBED-9831-2468098BDE63}"/>
              </a:ext>
            </a:extLst>
          </p:cNvPr>
          <p:cNvSpPr>
            <a:spLocks noChangeArrowheads="1"/>
          </p:cNvSpPr>
          <p:nvPr/>
        </p:nvSpPr>
        <p:spPr bwMode="auto">
          <a:xfrm>
            <a:off x="5312590" y="5195624"/>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71%</a:t>
            </a:r>
            <a:endParaRPr kumimoji="0" lang="en-US" altLang="en-US" sz="1800" b="0" i="0" u="none" strike="noStrike" cap="none" normalizeH="0" baseline="0">
              <a:ln>
                <a:noFill/>
              </a:ln>
              <a:solidFill>
                <a:schemeClr val="tx1"/>
              </a:solidFill>
              <a:effectLst/>
              <a:latin typeface="+mj-lt"/>
            </a:endParaRPr>
          </a:p>
        </p:txBody>
      </p:sp>
      <p:sp>
        <p:nvSpPr>
          <p:cNvPr id="94" name="Rectangle 25">
            <a:extLst>
              <a:ext uri="{FF2B5EF4-FFF2-40B4-BE49-F238E27FC236}">
                <a16:creationId xmlns:a16="http://schemas.microsoft.com/office/drawing/2014/main" id="{596FE506-7C06-A702-AB09-F2EBDE688B46}"/>
              </a:ext>
            </a:extLst>
          </p:cNvPr>
          <p:cNvSpPr>
            <a:spLocks noChangeArrowheads="1"/>
          </p:cNvSpPr>
          <p:nvPr/>
        </p:nvSpPr>
        <p:spPr bwMode="auto">
          <a:xfrm>
            <a:off x="5216283" y="2987227"/>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83%</a:t>
            </a:r>
            <a:endParaRPr kumimoji="0" lang="en-US" altLang="en-US" sz="1800" b="0" i="0" u="none" strike="noStrike" cap="none" normalizeH="0" baseline="0">
              <a:ln>
                <a:noFill/>
              </a:ln>
              <a:solidFill>
                <a:schemeClr val="tx1"/>
              </a:solidFill>
              <a:effectLst/>
              <a:latin typeface="+mj-lt"/>
            </a:endParaRPr>
          </a:p>
        </p:txBody>
      </p:sp>
      <p:sp>
        <p:nvSpPr>
          <p:cNvPr id="95" name="Rectangle 26">
            <a:extLst>
              <a:ext uri="{FF2B5EF4-FFF2-40B4-BE49-F238E27FC236}">
                <a16:creationId xmlns:a16="http://schemas.microsoft.com/office/drawing/2014/main" id="{9819C81D-3223-C667-9319-E5B922032542}"/>
              </a:ext>
            </a:extLst>
          </p:cNvPr>
          <p:cNvSpPr>
            <a:spLocks noChangeArrowheads="1"/>
          </p:cNvSpPr>
          <p:nvPr/>
        </p:nvSpPr>
        <p:spPr bwMode="auto">
          <a:xfrm>
            <a:off x="6981866" y="2987227"/>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mj-lt"/>
              </a:rPr>
              <a:t>82%</a:t>
            </a:r>
            <a:endParaRPr kumimoji="0" lang="en-US" altLang="en-US" sz="1800" b="0" i="0" u="none" strike="noStrike" cap="none" normalizeH="0" baseline="0">
              <a:ln>
                <a:noFill/>
              </a:ln>
              <a:solidFill>
                <a:schemeClr val="tx1"/>
              </a:solidFill>
              <a:effectLst/>
              <a:latin typeface="+mj-lt"/>
            </a:endParaRPr>
          </a:p>
        </p:txBody>
      </p:sp>
      <p:sp>
        <p:nvSpPr>
          <p:cNvPr id="100" name="Isosceles Triangle 99">
            <a:extLst>
              <a:ext uri="{FF2B5EF4-FFF2-40B4-BE49-F238E27FC236}">
                <a16:creationId xmlns:a16="http://schemas.microsoft.com/office/drawing/2014/main" id="{3D6867CB-C02E-B493-96BA-3A88D3B594A6}"/>
              </a:ext>
            </a:extLst>
          </p:cNvPr>
          <p:cNvSpPr/>
          <p:nvPr/>
        </p:nvSpPr>
        <p:spPr>
          <a:xfrm>
            <a:off x="9262804" y="3071726"/>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101" name="Isosceles Triangle 100">
            <a:extLst>
              <a:ext uri="{FF2B5EF4-FFF2-40B4-BE49-F238E27FC236}">
                <a16:creationId xmlns:a16="http://schemas.microsoft.com/office/drawing/2014/main" id="{963DAB85-959B-C242-04AC-7A1CD2867B7F}"/>
              </a:ext>
            </a:extLst>
          </p:cNvPr>
          <p:cNvSpPr/>
          <p:nvPr/>
        </p:nvSpPr>
        <p:spPr>
          <a:xfrm>
            <a:off x="7464783" y="3071726"/>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102" name="Isosceles Triangle 101">
            <a:extLst>
              <a:ext uri="{FF2B5EF4-FFF2-40B4-BE49-F238E27FC236}">
                <a16:creationId xmlns:a16="http://schemas.microsoft.com/office/drawing/2014/main" id="{FD6B04B6-03B4-5333-FBD1-68D887FDB9B7}"/>
              </a:ext>
            </a:extLst>
          </p:cNvPr>
          <p:cNvSpPr/>
          <p:nvPr/>
        </p:nvSpPr>
        <p:spPr>
          <a:xfrm flipV="1">
            <a:off x="10894050" y="5280123"/>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103" name="Isosceles Triangle 102">
            <a:extLst>
              <a:ext uri="{FF2B5EF4-FFF2-40B4-BE49-F238E27FC236}">
                <a16:creationId xmlns:a16="http://schemas.microsoft.com/office/drawing/2014/main" id="{1686CB1D-3B89-7F76-805D-232E2745E3DD}"/>
              </a:ext>
            </a:extLst>
          </p:cNvPr>
          <p:cNvSpPr/>
          <p:nvPr/>
        </p:nvSpPr>
        <p:spPr>
          <a:xfrm>
            <a:off x="5706897" y="3071726"/>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6" name="Text Placeholder 3">
            <a:extLst>
              <a:ext uri="{FF2B5EF4-FFF2-40B4-BE49-F238E27FC236}">
                <a16:creationId xmlns:a16="http://schemas.microsoft.com/office/drawing/2014/main" id="{AC886CCE-EBC1-2896-E712-9D001D1BE237}"/>
              </a:ext>
            </a:extLst>
          </p:cNvPr>
          <p:cNvSpPr txBox="1">
            <a:spLocks/>
          </p:cNvSpPr>
          <p:nvPr/>
        </p:nvSpPr>
        <p:spPr>
          <a:xfrm>
            <a:off x="5677988" y="6198165"/>
            <a:ext cx="4579938" cy="252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a:t>          = Significantly higher/lower than average | *Small base size, interpret with caution</a:t>
            </a:r>
          </a:p>
          <a:p>
            <a:pPr>
              <a:spcBef>
                <a:spcPts val="0"/>
              </a:spcBef>
            </a:pPr>
            <a:r>
              <a:rPr lang="en-US" sz="800"/>
              <a:t>Source: H2 - The gig economy is a way of working that is based on people having temporary jobs or doing separate pieces of work, each paid separately, rather than working for an employer in a permanent role. Would you consider yourself to be part of the gig economy?</a:t>
            </a:r>
          </a:p>
          <a:p>
            <a:pPr>
              <a:spcBef>
                <a:spcPts val="0"/>
              </a:spcBef>
            </a:pPr>
            <a:r>
              <a:rPr lang="en-US" sz="800"/>
              <a:t>Base: Total (n=603). </a:t>
            </a:r>
          </a:p>
        </p:txBody>
      </p:sp>
      <p:sp>
        <p:nvSpPr>
          <p:cNvPr id="106" name="Isosceles Triangle 105">
            <a:extLst>
              <a:ext uri="{FF2B5EF4-FFF2-40B4-BE49-F238E27FC236}">
                <a16:creationId xmlns:a16="http://schemas.microsoft.com/office/drawing/2014/main" id="{796C55EA-83C8-CF8F-7B70-CEA408192660}"/>
              </a:ext>
            </a:extLst>
          </p:cNvPr>
          <p:cNvSpPr/>
          <p:nvPr/>
        </p:nvSpPr>
        <p:spPr>
          <a:xfrm>
            <a:off x="5685631" y="6205738"/>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sp>
        <p:nvSpPr>
          <p:cNvPr id="107" name="Isosceles Triangle 106">
            <a:extLst>
              <a:ext uri="{FF2B5EF4-FFF2-40B4-BE49-F238E27FC236}">
                <a16:creationId xmlns:a16="http://schemas.microsoft.com/office/drawing/2014/main" id="{C3F31DB6-12AB-8CAE-5150-F5201C3BAE5B}"/>
              </a:ext>
            </a:extLst>
          </p:cNvPr>
          <p:cNvSpPr/>
          <p:nvPr/>
        </p:nvSpPr>
        <p:spPr>
          <a:xfrm flipV="1">
            <a:off x="5824502" y="6205738"/>
            <a:ext cx="108000" cy="108000"/>
          </a:xfrm>
          <a:prstGeom prst="triangle">
            <a:avLst/>
          </a:prstGeom>
          <a:solidFill>
            <a:schemeClr val="bg1"/>
          </a:solidFill>
          <a:ln>
            <a:solidFill>
              <a:srgbClr val="3E3F3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latin typeface="+mj-lt"/>
            </a:endParaRPr>
          </a:p>
        </p:txBody>
      </p:sp>
      <p:pic>
        <p:nvPicPr>
          <p:cNvPr id="8" name="Picture 7">
            <a:extLst>
              <a:ext uri="{FF2B5EF4-FFF2-40B4-BE49-F238E27FC236}">
                <a16:creationId xmlns:a16="http://schemas.microsoft.com/office/drawing/2014/main" id="{846FB731-270D-B3EC-0753-E2AFF6093DDD}"/>
              </a:ext>
            </a:extLst>
          </p:cNvPr>
          <p:cNvPicPr>
            <a:picLocks noChangeAspect="1"/>
          </p:cNvPicPr>
          <p:nvPr/>
        </p:nvPicPr>
        <p:blipFill>
          <a:blip r:embed="rId3"/>
          <a:stretch>
            <a:fillRect/>
          </a:stretch>
        </p:blipFill>
        <p:spPr>
          <a:xfrm>
            <a:off x="10310472" y="1577103"/>
            <a:ext cx="701101" cy="701101"/>
          </a:xfrm>
          <a:prstGeom prst="rect">
            <a:avLst/>
          </a:prstGeom>
        </p:spPr>
      </p:pic>
      <p:sp>
        <p:nvSpPr>
          <p:cNvPr id="4" name="Slide Number Placeholder 3">
            <a:extLst>
              <a:ext uri="{FF2B5EF4-FFF2-40B4-BE49-F238E27FC236}">
                <a16:creationId xmlns:a16="http://schemas.microsoft.com/office/drawing/2014/main" id="{701B06C9-3778-EA0B-E9B1-1496D4FCFECE}"/>
              </a:ext>
            </a:extLst>
          </p:cNvPr>
          <p:cNvSpPr>
            <a:spLocks noGrp="1"/>
          </p:cNvSpPr>
          <p:nvPr>
            <p:ph type="sldNum" sz="quarter" idx="10"/>
          </p:nvPr>
        </p:nvSpPr>
        <p:spPr/>
        <p:txBody>
          <a:bodyPr/>
          <a:lstStyle/>
          <a:p>
            <a:fld id="{4034BEE3-566C-4068-A777-C3A4762E861B}" type="slidenum">
              <a:rPr lang="en-GB" smtClean="0"/>
              <a:pPr/>
              <a:t>56</a:t>
            </a:fld>
            <a:endParaRPr lang="en-GB"/>
          </a:p>
        </p:txBody>
      </p:sp>
    </p:spTree>
    <p:extLst>
      <p:ext uri="{BB962C8B-B14F-4D97-AF65-F5344CB8AC3E}">
        <p14:creationId xmlns:p14="http://schemas.microsoft.com/office/powerpoint/2010/main" val="33924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Right 16">
            <a:extLst>
              <a:ext uri="{FF2B5EF4-FFF2-40B4-BE49-F238E27FC236}">
                <a16:creationId xmlns:a16="http://schemas.microsoft.com/office/drawing/2014/main" id="{618D3ADB-5D38-7DFA-697C-4D83E9E0EBE5}"/>
              </a:ext>
            </a:extLst>
          </p:cNvPr>
          <p:cNvSpPr/>
          <p:nvPr/>
        </p:nvSpPr>
        <p:spPr bwMode="ltGray">
          <a:xfrm>
            <a:off x="8569841" y="1762806"/>
            <a:ext cx="3136605" cy="581898"/>
          </a:xfrm>
          <a:prstGeom prst="rightArrow">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8" name="Arrow: Right 17">
            <a:extLst>
              <a:ext uri="{FF2B5EF4-FFF2-40B4-BE49-F238E27FC236}">
                <a16:creationId xmlns:a16="http://schemas.microsoft.com/office/drawing/2014/main" id="{C0C880D4-E603-8ACF-C3D4-3E9CCEDD3011}"/>
              </a:ext>
            </a:extLst>
          </p:cNvPr>
          <p:cNvSpPr/>
          <p:nvPr/>
        </p:nvSpPr>
        <p:spPr bwMode="ltGray">
          <a:xfrm flipH="1">
            <a:off x="5124892" y="1762806"/>
            <a:ext cx="3274829" cy="581898"/>
          </a:xfrm>
          <a:prstGeom prst="rightArrow">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2" name="Rectangle 11">
            <a:extLst>
              <a:ext uri="{FF2B5EF4-FFF2-40B4-BE49-F238E27FC236}">
                <a16:creationId xmlns:a16="http://schemas.microsoft.com/office/drawing/2014/main" id="{0B49E1CC-B992-A1BC-8995-EF61F2802BDB}"/>
              </a:ext>
            </a:extLst>
          </p:cNvPr>
          <p:cNvSpPr/>
          <p:nvPr/>
        </p:nvSpPr>
        <p:spPr bwMode="ltGray">
          <a:xfrm>
            <a:off x="359999" y="842950"/>
            <a:ext cx="11466512" cy="67189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mi-NZ"/>
              <a:t>Weighing up the gig economy</a:t>
            </a:r>
            <a:endParaRPr lang="en-NZ"/>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a:xfrm>
            <a:off x="457199" y="882225"/>
            <a:ext cx="11369675" cy="396000"/>
          </a:xfrm>
        </p:spPr>
        <p:txBody>
          <a:bodyPr/>
          <a:lstStyle/>
          <a:p>
            <a:r>
              <a:rPr lang="en-NZ" dirty="0"/>
              <a:t>Over a third (39%) of creative professionals participating in the gig economy agree that it has more downsides than benefits, with only 19% indicating otherwise. The gig economy offers a more balanced lifestyle for 39% of these creative professionals, but an equal proportion disagree. Most (60%) creative professionals feel they would earn more if they had a permanent job.</a:t>
            </a:r>
          </a:p>
        </p:txBody>
      </p:sp>
      <p:cxnSp>
        <p:nvCxnSpPr>
          <p:cNvPr id="7" name="Straight Connector 6">
            <a:extLst>
              <a:ext uri="{FF2B5EF4-FFF2-40B4-BE49-F238E27FC236}">
                <a16:creationId xmlns:a16="http://schemas.microsoft.com/office/drawing/2014/main" id="{91652BB5-B2AB-F63E-097C-DCB407F67551}"/>
              </a:ext>
            </a:extLst>
          </p:cNvPr>
          <p:cNvCxnSpPr>
            <a:cxnSpLocks/>
          </p:cNvCxnSpPr>
          <p:nvPr/>
        </p:nvCxnSpPr>
        <p:spPr>
          <a:xfrm>
            <a:off x="8484782" y="1818167"/>
            <a:ext cx="0" cy="376392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9A457559-12BF-173F-DF78-2A2EB75C135B}"/>
              </a:ext>
            </a:extLst>
          </p:cNvPr>
          <p:cNvSpPr txBox="1">
            <a:spLocks/>
          </p:cNvSpPr>
          <p:nvPr/>
        </p:nvSpPr>
        <p:spPr>
          <a:xfrm>
            <a:off x="5677987" y="6337800"/>
            <a:ext cx="5056687" cy="252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a:t>Source: H3 - How much would you agree or disagree with the following statements about the gig economy?</a:t>
            </a:r>
          </a:p>
          <a:p>
            <a:pPr>
              <a:spcBef>
                <a:spcPts val="0"/>
              </a:spcBef>
            </a:pPr>
            <a:r>
              <a:rPr lang="en-US" sz="800"/>
              <a:t>Base: Those who consider themselves a part of the gig economy (n=430)</a:t>
            </a:r>
          </a:p>
        </p:txBody>
      </p:sp>
      <p:sp>
        <p:nvSpPr>
          <p:cNvPr id="5" name="TextBox 4">
            <a:extLst>
              <a:ext uri="{FF2B5EF4-FFF2-40B4-BE49-F238E27FC236}">
                <a16:creationId xmlns:a16="http://schemas.microsoft.com/office/drawing/2014/main" id="{5BCDBDC4-FD2C-E625-A5BD-D193B82E94B5}"/>
              </a:ext>
            </a:extLst>
          </p:cNvPr>
          <p:cNvSpPr txBox="1"/>
          <p:nvPr/>
        </p:nvSpPr>
        <p:spPr>
          <a:xfrm>
            <a:off x="8729330" y="1909378"/>
            <a:ext cx="1669312" cy="246221"/>
          </a:xfrm>
          <a:prstGeom prst="rect">
            <a:avLst/>
          </a:prstGeom>
          <a:noFill/>
        </p:spPr>
        <p:txBody>
          <a:bodyPr wrap="square" lIns="0" tIns="0" rIns="0" bIns="0" rtlCol="0">
            <a:spAutoFit/>
          </a:bodyPr>
          <a:lstStyle/>
          <a:p>
            <a:r>
              <a:rPr lang="en-NZ" sz="1600" b="1">
                <a:solidFill>
                  <a:srgbClr val="3B98B7"/>
                </a:solidFill>
              </a:rPr>
              <a:t>Agree</a:t>
            </a:r>
          </a:p>
        </p:txBody>
      </p:sp>
      <p:sp>
        <p:nvSpPr>
          <p:cNvPr id="16" name="TextBox 15">
            <a:extLst>
              <a:ext uri="{FF2B5EF4-FFF2-40B4-BE49-F238E27FC236}">
                <a16:creationId xmlns:a16="http://schemas.microsoft.com/office/drawing/2014/main" id="{039C43A9-7D44-ABC4-DA90-57F273E09975}"/>
              </a:ext>
            </a:extLst>
          </p:cNvPr>
          <p:cNvSpPr txBox="1"/>
          <p:nvPr/>
        </p:nvSpPr>
        <p:spPr>
          <a:xfrm>
            <a:off x="6564461" y="1909378"/>
            <a:ext cx="1690186" cy="246221"/>
          </a:xfrm>
          <a:prstGeom prst="rect">
            <a:avLst/>
          </a:prstGeom>
          <a:noFill/>
        </p:spPr>
        <p:txBody>
          <a:bodyPr wrap="square" lIns="0" tIns="0" rIns="0" bIns="0" rtlCol="0">
            <a:spAutoFit/>
          </a:bodyPr>
          <a:lstStyle/>
          <a:p>
            <a:pPr algn="r"/>
            <a:r>
              <a:rPr lang="en-NZ" sz="1600" b="1">
                <a:solidFill>
                  <a:srgbClr val="16313E"/>
                </a:solidFill>
              </a:rPr>
              <a:t>Disagree</a:t>
            </a:r>
          </a:p>
        </p:txBody>
      </p:sp>
      <p:sp>
        <p:nvSpPr>
          <p:cNvPr id="10" name="Slide Number Placeholder 9">
            <a:extLst>
              <a:ext uri="{FF2B5EF4-FFF2-40B4-BE49-F238E27FC236}">
                <a16:creationId xmlns:a16="http://schemas.microsoft.com/office/drawing/2014/main" id="{DC3B8420-A5B9-123B-E607-E64F82D0CA1E}"/>
              </a:ext>
            </a:extLst>
          </p:cNvPr>
          <p:cNvSpPr>
            <a:spLocks noGrp="1"/>
          </p:cNvSpPr>
          <p:nvPr>
            <p:ph type="sldNum" sz="quarter" idx="10"/>
          </p:nvPr>
        </p:nvSpPr>
        <p:spPr/>
        <p:txBody>
          <a:bodyPr/>
          <a:lstStyle/>
          <a:p>
            <a:fld id="{4034BEE3-566C-4068-A777-C3A4762E861B}" type="slidenum">
              <a:rPr lang="en-GB" smtClean="0"/>
              <a:pPr/>
              <a:t>57</a:t>
            </a:fld>
            <a:endParaRPr lang="en-GB"/>
          </a:p>
        </p:txBody>
      </p:sp>
      <p:graphicFrame>
        <p:nvGraphicFramePr>
          <p:cNvPr id="11" name="Table 10">
            <a:extLst>
              <a:ext uri="{FF2B5EF4-FFF2-40B4-BE49-F238E27FC236}">
                <a16:creationId xmlns:a16="http://schemas.microsoft.com/office/drawing/2014/main" id="{936D4E0E-7941-3858-07A6-8C93B92ABD3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1214095"/>
              </p:ext>
            </p:extLst>
          </p:nvPr>
        </p:nvGraphicFramePr>
        <p:xfrm>
          <a:off x="244605" y="1856847"/>
          <a:ext cx="4886085" cy="3905778"/>
        </p:xfrm>
        <a:graphic>
          <a:graphicData uri="http://schemas.openxmlformats.org/drawingml/2006/table">
            <a:tbl>
              <a:tblPr/>
              <a:tblGrid>
                <a:gridCol w="4886085">
                  <a:extLst>
                    <a:ext uri="{9D8B030D-6E8A-4147-A177-3AD203B41FA5}">
                      <a16:colId xmlns:a16="http://schemas.microsoft.com/office/drawing/2014/main" val="2433021831"/>
                    </a:ext>
                  </a:extLst>
                </a:gridCol>
              </a:tblGrid>
              <a:tr h="130192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gig economy has </a:t>
                      </a:r>
                      <a:br>
                        <a:rPr lang="en-US" sz="1600" b="0" i="0" u="none" strike="noStrike" dirty="0">
                          <a:solidFill>
                            <a:schemeClr val="tx1"/>
                          </a:solidFill>
                          <a:effectLst/>
                          <a:latin typeface="+mn-lt"/>
                        </a:rPr>
                      </a:br>
                      <a:r>
                        <a:rPr lang="en-US" sz="1600" b="0" i="0" u="none" strike="noStrike" dirty="0">
                          <a:solidFill>
                            <a:schemeClr val="tx1"/>
                          </a:solidFill>
                          <a:effectLst/>
                          <a:latin typeface="+mn-lt"/>
                        </a:rPr>
                        <a:t>more downsides than benefits</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67891388"/>
                  </a:ext>
                </a:extLst>
              </a:tr>
              <a:tr h="1301926">
                <a:tc>
                  <a:txBody>
                    <a:bodyPr/>
                    <a:lstStyle/>
                    <a:p>
                      <a:pPr algn="r" fontAlgn="b"/>
                      <a:r>
                        <a:rPr lang="en-US" sz="1600" b="0" i="0" u="none" strike="noStrike">
                          <a:solidFill>
                            <a:schemeClr val="tx1"/>
                          </a:solidFill>
                          <a:effectLst/>
                          <a:latin typeface="+mn-lt"/>
                        </a:rPr>
                        <a:t>The gig economy allows me </a:t>
                      </a:r>
                      <a:br>
                        <a:rPr lang="en-US" sz="1600" b="0" i="0" u="none" strike="noStrike">
                          <a:solidFill>
                            <a:schemeClr val="tx1"/>
                          </a:solidFill>
                          <a:effectLst/>
                          <a:latin typeface="+mn-lt"/>
                        </a:rPr>
                      </a:br>
                      <a:r>
                        <a:rPr lang="en-US" sz="1600" b="0" i="0" u="none" strike="noStrike">
                          <a:solidFill>
                            <a:schemeClr val="tx1"/>
                          </a:solidFill>
                          <a:effectLst/>
                          <a:latin typeface="+mn-lt"/>
                        </a:rPr>
                        <a:t>to achieve better work-life balance</a:t>
                      </a:r>
                    </a:p>
                  </a:txBody>
                  <a:tcPr marL="6350" marR="6350" marT="635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40791042"/>
                  </a:ext>
                </a:extLst>
              </a:tr>
              <a:tr h="130192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I earn more in the gig economy than </a:t>
                      </a:r>
                      <a:br>
                        <a:rPr lang="en-US" sz="1600" b="0" i="0" u="none" strike="noStrike" dirty="0">
                          <a:solidFill>
                            <a:schemeClr val="tx1"/>
                          </a:solidFill>
                          <a:effectLst/>
                          <a:latin typeface="+mn-lt"/>
                        </a:rPr>
                      </a:br>
                      <a:r>
                        <a:rPr lang="en-US" sz="1600" b="0" i="0" u="none" strike="noStrike" dirty="0">
                          <a:solidFill>
                            <a:schemeClr val="tx1"/>
                          </a:solidFill>
                          <a:effectLst/>
                          <a:latin typeface="+mn-lt"/>
                        </a:rPr>
                        <a:t>I would if I had a permanent job</a:t>
                      </a:r>
                    </a:p>
                    <a:p>
                      <a:pPr algn="r" fontAlgn="b"/>
                      <a:endParaRPr lang="en-US" sz="1600" b="0" i="0" u="none" strike="noStrike" dirty="0">
                        <a:solidFill>
                          <a:schemeClr val="tx1"/>
                        </a:solidFill>
                        <a:effectLst/>
                        <a:latin typeface="+mn-lt"/>
                      </a:endParaRPr>
                    </a:p>
                  </a:txBody>
                  <a:tcPr marL="6350" marR="6350" marT="635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4978336"/>
                  </a:ext>
                </a:extLst>
              </a:tr>
            </a:tbl>
          </a:graphicData>
        </a:graphic>
      </p:graphicFrame>
      <p:graphicFrame>
        <p:nvGraphicFramePr>
          <p:cNvPr id="13" name="Chart 12">
            <a:extLst>
              <a:ext uri="{FF2B5EF4-FFF2-40B4-BE49-F238E27FC236}">
                <a16:creationId xmlns:a16="http://schemas.microsoft.com/office/drawing/2014/main" id="{8B8C4236-5F8B-FC7D-F944-7BF9B3BFAAA1}"/>
              </a:ext>
            </a:extLst>
          </p:cNvPr>
          <p:cNvGraphicFramePr/>
          <p:nvPr>
            <p:extLst>
              <p:ext uri="{D42A27DB-BD31-4B8C-83A1-F6EECF244321}">
                <p14:modId xmlns:p14="http://schemas.microsoft.com/office/powerpoint/2010/main" val="1124351325"/>
              </p:ext>
            </p:extLst>
          </p:nvPr>
        </p:nvGraphicFramePr>
        <p:xfrm>
          <a:off x="4427827" y="1829849"/>
          <a:ext cx="8128000" cy="3932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829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working on a computer&#10;&#10;Description automatically generated with medium confidence">
            <a:extLst>
              <a:ext uri="{FF2B5EF4-FFF2-40B4-BE49-F238E27FC236}">
                <a16:creationId xmlns:a16="http://schemas.microsoft.com/office/drawing/2014/main" id="{AE5CF702-7FED-B2DA-F33D-E61373A1AC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368" r="20393"/>
          <a:stretch/>
        </p:blipFill>
        <p:spPr>
          <a:xfrm>
            <a:off x="7199832" y="1967093"/>
            <a:ext cx="4624886" cy="3856649"/>
          </a:xfrm>
          <a:prstGeom prst="rect">
            <a:avLst/>
          </a:prstGeom>
        </p:spPr>
      </p:pic>
      <p:sp>
        <p:nvSpPr>
          <p:cNvPr id="6" name="Rectangle 5">
            <a:extLst>
              <a:ext uri="{FF2B5EF4-FFF2-40B4-BE49-F238E27FC236}">
                <a16:creationId xmlns:a16="http://schemas.microsoft.com/office/drawing/2014/main" id="{3ADF39ED-D74F-149D-A9E3-72BB46E4926B}"/>
              </a:ext>
            </a:extLst>
          </p:cNvPr>
          <p:cNvSpPr/>
          <p:nvPr/>
        </p:nvSpPr>
        <p:spPr bwMode="ltGray">
          <a:xfrm>
            <a:off x="367281" y="1612605"/>
            <a:ext cx="11457438" cy="251597"/>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 name="Rectangle 1">
            <a:extLst>
              <a:ext uri="{FF2B5EF4-FFF2-40B4-BE49-F238E27FC236}">
                <a16:creationId xmlns:a16="http://schemas.microsoft.com/office/drawing/2014/main" id="{E1A39429-86F1-F794-BFCD-AE3A433AA983}"/>
              </a:ext>
            </a:extLst>
          </p:cNvPr>
          <p:cNvSpPr/>
          <p:nvPr/>
        </p:nvSpPr>
        <p:spPr bwMode="ltGray">
          <a:xfrm>
            <a:off x="359999" y="849044"/>
            <a:ext cx="11466512" cy="66047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3" name="Title 2"/>
          <p:cNvSpPr>
            <a:spLocks noGrp="1"/>
          </p:cNvSpPr>
          <p:nvPr>
            <p:ph type="title"/>
          </p:nvPr>
        </p:nvSpPr>
        <p:spPr/>
        <p:txBody>
          <a:bodyPr/>
          <a:lstStyle/>
          <a:p>
            <a:r>
              <a:rPr lang="en-NZ"/>
              <a:t>Personal income (after expenses) by work arrangements</a:t>
            </a:r>
          </a:p>
        </p:txBody>
      </p:sp>
      <p:sp>
        <p:nvSpPr>
          <p:cNvPr id="4" name="Text Placeholder 3"/>
          <p:cNvSpPr>
            <a:spLocks noGrp="1"/>
          </p:cNvSpPr>
          <p:nvPr>
            <p:ph type="body" sz="quarter" idx="4294967295"/>
          </p:nvPr>
        </p:nvSpPr>
        <p:spPr>
          <a:xfrm>
            <a:off x="536489" y="961892"/>
            <a:ext cx="11288230" cy="403200"/>
          </a:xfrm>
        </p:spPr>
        <p:txBody>
          <a:bodyPr/>
          <a:lstStyle/>
          <a:p>
            <a:pPr>
              <a:spcBef>
                <a:spcPts val="0"/>
              </a:spcBef>
            </a:pPr>
            <a:r>
              <a:rPr lang="en-NZ" sz="1200" dirty="0"/>
              <a:t>Indeed, those who consider themselves to be part of the gig economy are paid less than half that of their waged and salaried counterparts. This difference is driven by video game developers, who are among the highest earners in the sector and mainly do not consider themselves part of the gig economy.</a:t>
            </a:r>
          </a:p>
        </p:txBody>
      </p:sp>
      <p:sp>
        <p:nvSpPr>
          <p:cNvPr id="5" name="Text Placeholder 4"/>
          <p:cNvSpPr>
            <a:spLocks noGrp="1"/>
          </p:cNvSpPr>
          <p:nvPr>
            <p:ph type="body" sz="quarter" idx="4294967295"/>
          </p:nvPr>
        </p:nvSpPr>
        <p:spPr>
          <a:xfrm>
            <a:off x="5825793" y="6390000"/>
            <a:ext cx="4579937" cy="252413"/>
          </a:xfrm>
        </p:spPr>
        <p:txBody>
          <a:bodyPr/>
          <a:lstStyle/>
          <a:p>
            <a:pPr>
              <a:spcBef>
                <a:spcPts val="0"/>
              </a:spcBef>
            </a:pPr>
            <a:r>
              <a:rPr lang="en-NZ" sz="800" dirty="0"/>
              <a:t>Source: H2 F10B F10C F10D F11 F12 F13 </a:t>
            </a:r>
          </a:p>
          <a:p>
            <a:pPr>
              <a:spcBef>
                <a:spcPts val="0"/>
              </a:spcBef>
            </a:pPr>
            <a:r>
              <a:rPr lang="en-NZ" sz="800" dirty="0"/>
              <a:t>Base: All participants that had provided answers in the income section. </a:t>
            </a:r>
          </a:p>
        </p:txBody>
      </p:sp>
      <p:graphicFrame>
        <p:nvGraphicFramePr>
          <p:cNvPr id="8" name="Chart 7">
            <a:extLst>
              <a:ext uri="{FF2B5EF4-FFF2-40B4-BE49-F238E27FC236}">
                <a16:creationId xmlns:a16="http://schemas.microsoft.com/office/drawing/2014/main" id="{1CEDC781-1DC3-3998-7AEC-054C0F6E5443}"/>
              </a:ext>
            </a:extLst>
          </p:cNvPr>
          <p:cNvGraphicFramePr/>
          <p:nvPr>
            <p:extLst>
              <p:ext uri="{D42A27DB-BD31-4B8C-83A1-F6EECF244321}">
                <p14:modId xmlns:p14="http://schemas.microsoft.com/office/powerpoint/2010/main" val="2629843773"/>
              </p:ext>
            </p:extLst>
          </p:nvPr>
        </p:nvGraphicFramePr>
        <p:xfrm>
          <a:off x="0" y="1967286"/>
          <a:ext cx="7038753" cy="388627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B9ED3C5-1D1A-E35A-7329-9FCEB5C0D2AC}"/>
              </a:ext>
            </a:extLst>
          </p:cNvPr>
          <p:cNvSpPr txBox="1"/>
          <p:nvPr/>
        </p:nvSpPr>
        <p:spPr>
          <a:xfrm>
            <a:off x="434071" y="1631340"/>
            <a:ext cx="3711796" cy="215444"/>
          </a:xfrm>
          <a:prstGeom prst="rect">
            <a:avLst/>
          </a:prstGeom>
          <a:noFill/>
        </p:spPr>
        <p:txBody>
          <a:bodyPr wrap="square" lIns="0" tIns="0" rIns="0" bIns="0" rtlCol="0">
            <a:spAutoFit/>
          </a:bodyPr>
          <a:lstStyle/>
          <a:p>
            <a:r>
              <a:rPr lang="en-NZ" sz="1400" b="1">
                <a:solidFill>
                  <a:schemeClr val="bg1"/>
                </a:solidFill>
              </a:rPr>
              <a:t>Total income, after expenses</a:t>
            </a:r>
          </a:p>
        </p:txBody>
      </p:sp>
      <p:sp>
        <p:nvSpPr>
          <p:cNvPr id="9" name="Slide Number Placeholder 8">
            <a:extLst>
              <a:ext uri="{FF2B5EF4-FFF2-40B4-BE49-F238E27FC236}">
                <a16:creationId xmlns:a16="http://schemas.microsoft.com/office/drawing/2014/main" id="{95C90581-2B07-C89C-0204-D66449E64DE9}"/>
              </a:ext>
            </a:extLst>
          </p:cNvPr>
          <p:cNvSpPr>
            <a:spLocks noGrp="1"/>
          </p:cNvSpPr>
          <p:nvPr>
            <p:ph type="sldNum" sz="quarter" idx="10"/>
          </p:nvPr>
        </p:nvSpPr>
        <p:spPr/>
        <p:txBody>
          <a:bodyPr/>
          <a:lstStyle/>
          <a:p>
            <a:fld id="{4034BEE3-566C-4068-A777-C3A4762E861B}" type="slidenum">
              <a:rPr lang="en-GB" smtClean="0"/>
              <a:pPr/>
              <a:t>58</a:t>
            </a:fld>
            <a:endParaRPr lang="en-GB"/>
          </a:p>
        </p:txBody>
      </p:sp>
    </p:spTree>
    <p:extLst>
      <p:ext uri="{BB962C8B-B14F-4D97-AF65-F5344CB8AC3E}">
        <p14:creationId xmlns:p14="http://schemas.microsoft.com/office/powerpoint/2010/main" val="103061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B97006-034F-7A77-32CD-72C29B530EF3}"/>
              </a:ext>
            </a:extLst>
          </p:cNvPr>
          <p:cNvSpPr/>
          <p:nvPr/>
        </p:nvSpPr>
        <p:spPr bwMode="ltGray">
          <a:xfrm>
            <a:off x="359999" y="849044"/>
            <a:ext cx="11466512" cy="66077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2" name="Title 2">
            <a:extLst>
              <a:ext uri="{FF2B5EF4-FFF2-40B4-BE49-F238E27FC236}">
                <a16:creationId xmlns:a16="http://schemas.microsoft.com/office/drawing/2014/main" id="{223B389C-21DE-C405-6971-F6D87A2DB79D}"/>
              </a:ext>
            </a:extLst>
          </p:cNvPr>
          <p:cNvSpPr>
            <a:spLocks noGrp="1"/>
          </p:cNvSpPr>
          <p:nvPr>
            <p:ph type="title"/>
          </p:nvPr>
        </p:nvSpPr>
        <p:spPr/>
        <p:txBody>
          <a:bodyPr/>
          <a:lstStyle/>
          <a:p>
            <a:r>
              <a:rPr lang="mi-NZ"/>
              <a:t>Challenges of the gig economy</a:t>
            </a:r>
            <a:endParaRPr lang="en-NZ"/>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12"/>
          </p:nvPr>
        </p:nvSpPr>
        <p:spPr/>
        <p:txBody>
          <a:bodyPr/>
          <a:lstStyle/>
          <a:p>
            <a:r>
              <a:rPr lang="en-NZ" dirty="0"/>
              <a:t>The gig economy creates some unique challenges. Almost all (94%) creative professionals participating in the gig economy find it difficult to secure loans for things like mortgages, and four out of five find it difficult to predict how much money they are going to make, and struggle with the lack of holiday and sick pay. Understanding contracts is markedly less challenging, with only three in ten indicating they find this aspect of working in the gig economy difficult.</a:t>
            </a:r>
          </a:p>
        </p:txBody>
      </p:sp>
      <p:graphicFrame>
        <p:nvGraphicFramePr>
          <p:cNvPr id="6" name="Chart 5">
            <a:extLst>
              <a:ext uri="{FF2B5EF4-FFF2-40B4-BE49-F238E27FC236}">
                <a16:creationId xmlns:a16="http://schemas.microsoft.com/office/drawing/2014/main" id="{BF9AC8DE-C3F2-B95F-A7B5-C0EF7570FEDA}"/>
              </a:ext>
            </a:extLst>
          </p:cNvPr>
          <p:cNvGraphicFramePr/>
          <p:nvPr>
            <p:extLst>
              <p:ext uri="{D42A27DB-BD31-4B8C-83A1-F6EECF244321}">
                <p14:modId xmlns:p14="http://schemas.microsoft.com/office/powerpoint/2010/main" val="3053655125"/>
              </p:ext>
            </p:extLst>
          </p:nvPr>
        </p:nvGraphicFramePr>
        <p:xfrm>
          <a:off x="255181" y="2257425"/>
          <a:ext cx="11844657" cy="388090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33863322-1A57-F4AB-A117-6666415B8C76}"/>
              </a:ext>
            </a:extLst>
          </p:cNvPr>
          <p:cNvSpPr/>
          <p:nvPr/>
        </p:nvSpPr>
        <p:spPr bwMode="ltGray">
          <a:xfrm>
            <a:off x="367281" y="1612605"/>
            <a:ext cx="11457438" cy="251597"/>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1" name="TextBox 10">
            <a:extLst>
              <a:ext uri="{FF2B5EF4-FFF2-40B4-BE49-F238E27FC236}">
                <a16:creationId xmlns:a16="http://schemas.microsoft.com/office/drawing/2014/main" id="{E55C777D-4D1B-87EF-CF8F-709C50778426}"/>
              </a:ext>
            </a:extLst>
          </p:cNvPr>
          <p:cNvSpPr txBox="1"/>
          <p:nvPr/>
        </p:nvSpPr>
        <p:spPr>
          <a:xfrm>
            <a:off x="434071" y="1631340"/>
            <a:ext cx="3711796" cy="215444"/>
          </a:xfrm>
          <a:prstGeom prst="rect">
            <a:avLst/>
          </a:prstGeom>
          <a:noFill/>
        </p:spPr>
        <p:txBody>
          <a:bodyPr wrap="square" lIns="0" tIns="0" rIns="0" bIns="0" rtlCol="0">
            <a:spAutoFit/>
          </a:bodyPr>
          <a:lstStyle/>
          <a:p>
            <a:r>
              <a:rPr lang="en-NZ" sz="1400" b="1">
                <a:solidFill>
                  <a:schemeClr val="bg1"/>
                </a:solidFill>
              </a:rPr>
              <a:t>% very / quite difficult</a:t>
            </a:r>
          </a:p>
        </p:txBody>
      </p:sp>
      <p:sp>
        <p:nvSpPr>
          <p:cNvPr id="8" name="Text Placeholder 4">
            <a:extLst>
              <a:ext uri="{FF2B5EF4-FFF2-40B4-BE49-F238E27FC236}">
                <a16:creationId xmlns:a16="http://schemas.microsoft.com/office/drawing/2014/main" id="{929573F2-896A-2277-CA4F-369ADEF27A42}"/>
              </a:ext>
            </a:extLst>
          </p:cNvPr>
          <p:cNvSpPr txBox="1">
            <a:spLocks/>
          </p:cNvSpPr>
          <p:nvPr/>
        </p:nvSpPr>
        <p:spPr>
          <a:xfrm>
            <a:off x="5942751" y="6362218"/>
            <a:ext cx="4579937" cy="25241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rgbClr val="000000"/>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a:t>Source: H4. How easy or difficult do you find the following aspects of the gig economy? </a:t>
            </a:r>
          </a:p>
          <a:p>
            <a:pPr>
              <a:spcBef>
                <a:spcPts val="0"/>
              </a:spcBef>
            </a:pPr>
            <a:r>
              <a:rPr lang="en-US" sz="800"/>
              <a:t>Base: Those who consider themselves a part of the gig economy (n=430)</a:t>
            </a:r>
          </a:p>
        </p:txBody>
      </p:sp>
      <p:sp>
        <p:nvSpPr>
          <p:cNvPr id="4" name="Slide Number Placeholder 3">
            <a:extLst>
              <a:ext uri="{FF2B5EF4-FFF2-40B4-BE49-F238E27FC236}">
                <a16:creationId xmlns:a16="http://schemas.microsoft.com/office/drawing/2014/main" id="{1B0C9BDA-9317-6531-515F-B5574FB17A24}"/>
              </a:ext>
            </a:extLst>
          </p:cNvPr>
          <p:cNvSpPr>
            <a:spLocks noGrp="1"/>
          </p:cNvSpPr>
          <p:nvPr>
            <p:ph type="sldNum" sz="quarter" idx="10"/>
          </p:nvPr>
        </p:nvSpPr>
        <p:spPr/>
        <p:txBody>
          <a:bodyPr/>
          <a:lstStyle/>
          <a:p>
            <a:fld id="{4034BEE3-566C-4068-A777-C3A4762E861B}" type="slidenum">
              <a:rPr lang="en-GB" smtClean="0"/>
              <a:pPr/>
              <a:t>59</a:t>
            </a:fld>
            <a:endParaRPr lang="en-GB"/>
          </a:p>
        </p:txBody>
      </p:sp>
    </p:spTree>
    <p:extLst>
      <p:ext uri="{BB962C8B-B14F-4D97-AF65-F5344CB8AC3E}">
        <p14:creationId xmlns:p14="http://schemas.microsoft.com/office/powerpoint/2010/main" val="247673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39B1CA-0C54-DA34-9236-C54B9E7B1C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1628" y="-3"/>
            <a:ext cx="8690371" cy="6857999"/>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0" y="-1"/>
            <a:ext cx="12191999" cy="6858001"/>
          </a:xfrm>
          <a:prstGeom prst="rect">
            <a:avLst/>
          </a:prstGeom>
          <a:gradFill>
            <a:gsLst>
              <a:gs pos="29000">
                <a:srgbClr val="16313E"/>
              </a:gs>
              <a:gs pos="79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rgbClr val="FFFFFF">
              <a:alpha val="5098"/>
            </a:srgb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p:txBody>
          <a:bodyPr/>
          <a:lstStyle/>
          <a:p>
            <a:r>
              <a:rPr lang="en-NZ">
                <a:solidFill>
                  <a:schemeClr val="bg1"/>
                </a:solidFill>
              </a:rPr>
              <a:t>Key findings</a:t>
            </a: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p:txBody>
          <a:bodyPr/>
          <a:lstStyle/>
          <a:p>
            <a:r>
              <a:rPr lang="en-NZ">
                <a:solidFill>
                  <a:srgbClr val="3B98B7"/>
                </a:solidFill>
              </a:rPr>
              <a:t>1</a:t>
            </a:r>
          </a:p>
        </p:txBody>
      </p:sp>
      <p:cxnSp>
        <p:nvCxnSpPr>
          <p:cNvPr id="2" name="Straight Connector 1">
            <a:extLst>
              <a:ext uri="{FF2B5EF4-FFF2-40B4-BE49-F238E27FC236}">
                <a16:creationId xmlns:a16="http://schemas.microsoft.com/office/drawing/2014/main" id="{FE0889C9-A2C8-14BF-80B6-171E7CC2F50B}"/>
              </a:ext>
            </a:extLst>
          </p:cNvPr>
          <p:cNvCxnSpPr>
            <a:cxnSpLocks/>
          </p:cNvCxnSpPr>
          <p:nvPr/>
        </p:nvCxnSpPr>
        <p:spPr>
          <a:xfrm>
            <a:off x="359999" y="3076227"/>
            <a:ext cx="1008743" cy="0"/>
          </a:xfrm>
          <a:prstGeom prst="line">
            <a:avLst/>
          </a:prstGeom>
          <a:ln w="38100">
            <a:solidFill>
              <a:srgbClr val="3B98B7"/>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56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ol&#10;&#10;Description automatically generated">
            <a:extLst>
              <a:ext uri="{FF2B5EF4-FFF2-40B4-BE49-F238E27FC236}">
                <a16:creationId xmlns:a16="http://schemas.microsoft.com/office/drawing/2014/main" id="{94D9BFBE-121C-5F89-8E2E-7215FF0242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552" r="-11552"/>
          <a:stretch/>
        </p:blipFill>
        <p:spPr>
          <a:xfrm flipH="1">
            <a:off x="1821520" y="-1"/>
            <a:ext cx="10355848" cy="6857995"/>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0" y="0"/>
            <a:ext cx="12177368" cy="6858001"/>
          </a:xfrm>
          <a:prstGeom prst="rect">
            <a:avLst/>
          </a:prstGeom>
          <a:gradFill>
            <a:gsLst>
              <a:gs pos="29000">
                <a:srgbClr val="16313E"/>
              </a:gs>
              <a:gs pos="79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rgbClr val="FFFFFF">
              <a:alpha val="5098"/>
            </a:srgb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a:xfrm>
            <a:off x="359999" y="1946449"/>
            <a:ext cx="5643563" cy="1980000"/>
          </a:xfrm>
        </p:spPr>
        <p:txBody>
          <a:bodyPr/>
          <a:lstStyle/>
          <a:p>
            <a:r>
              <a:rPr lang="en-US">
                <a:solidFill>
                  <a:schemeClr val="bg1"/>
                </a:solidFill>
              </a:rPr>
              <a:t>Contractual arrangements and understanding of intellectual property</a:t>
            </a: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a:xfrm>
            <a:off x="359999" y="1395790"/>
            <a:ext cx="976676" cy="540000"/>
          </a:xfrm>
        </p:spPr>
        <p:txBody>
          <a:bodyPr/>
          <a:lstStyle/>
          <a:p>
            <a:r>
              <a:rPr lang="en-NZ">
                <a:solidFill>
                  <a:srgbClr val="3B98B7"/>
                </a:solidFill>
              </a:rPr>
              <a:t>12</a:t>
            </a:r>
            <a:endParaRPr lang="en-NZ" dirty="0">
              <a:solidFill>
                <a:srgbClr val="3B98B7"/>
              </a:solidFill>
            </a:endParaRPr>
          </a:p>
        </p:txBody>
      </p:sp>
      <p:cxnSp>
        <p:nvCxnSpPr>
          <p:cNvPr id="2" name="Straight Connector 1">
            <a:extLst>
              <a:ext uri="{FF2B5EF4-FFF2-40B4-BE49-F238E27FC236}">
                <a16:creationId xmlns:a16="http://schemas.microsoft.com/office/drawing/2014/main" id="{FE0889C9-A2C8-14BF-80B6-171E7CC2F50B}"/>
              </a:ext>
            </a:extLst>
          </p:cNvPr>
          <p:cNvCxnSpPr>
            <a:cxnSpLocks/>
          </p:cNvCxnSpPr>
          <p:nvPr/>
        </p:nvCxnSpPr>
        <p:spPr>
          <a:xfrm>
            <a:off x="359999" y="4533552"/>
            <a:ext cx="1008743" cy="0"/>
          </a:xfrm>
          <a:prstGeom prst="line">
            <a:avLst/>
          </a:prstGeom>
          <a:ln w="38100">
            <a:solidFill>
              <a:srgbClr val="3B98B7"/>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80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3125111002"/>
              </p:ext>
            </p:extLst>
          </p:nvPr>
        </p:nvGraphicFramePr>
        <p:xfrm>
          <a:off x="1825774" y="1883081"/>
          <a:ext cx="1105656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1700223139"/>
              </p:ext>
            </p:extLst>
          </p:nvPr>
        </p:nvGraphicFramePr>
        <p:xfrm>
          <a:off x="1814398" y="4178184"/>
          <a:ext cx="1105656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val="3022343454"/>
              </p:ext>
            </p:extLst>
          </p:nvPr>
        </p:nvGraphicFramePr>
        <p:xfrm>
          <a:off x="1601212" y="1841952"/>
          <a:ext cx="3388011" cy="182395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16C23200-D63F-4B10-1CC6-814D998CFDD0}"/>
              </a:ext>
            </a:extLst>
          </p:cNvPr>
          <p:cNvSpPr/>
          <p:nvPr/>
        </p:nvSpPr>
        <p:spPr bwMode="ltGray">
          <a:xfrm>
            <a:off x="359999" y="849044"/>
            <a:ext cx="11466512" cy="77539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31" name="Chart 30"/>
          <p:cNvGraphicFramePr/>
          <p:nvPr>
            <p:extLst>
              <p:ext uri="{D42A27DB-BD31-4B8C-83A1-F6EECF244321}">
                <p14:modId xmlns:p14="http://schemas.microsoft.com/office/powerpoint/2010/main" val="457535368"/>
              </p:ext>
            </p:extLst>
          </p:nvPr>
        </p:nvGraphicFramePr>
        <p:xfrm>
          <a:off x="1589836" y="4137055"/>
          <a:ext cx="3388011" cy="1823950"/>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p:cNvSpPr>
            <a:spLocks noGrp="1"/>
          </p:cNvSpPr>
          <p:nvPr>
            <p:ph type="title"/>
          </p:nvPr>
        </p:nvSpPr>
        <p:spPr/>
        <p:txBody>
          <a:bodyPr/>
          <a:lstStyle/>
          <a:p>
            <a:r>
              <a:rPr lang="en-NZ"/>
              <a:t>Satisfaction with contracts </a:t>
            </a:r>
          </a:p>
        </p:txBody>
      </p:sp>
      <p:sp>
        <p:nvSpPr>
          <p:cNvPr id="4" name="Text Placeholder 3"/>
          <p:cNvSpPr>
            <a:spLocks noGrp="1"/>
          </p:cNvSpPr>
          <p:nvPr>
            <p:ph type="body" sz="quarter" idx="4294967295"/>
          </p:nvPr>
        </p:nvSpPr>
        <p:spPr>
          <a:xfrm>
            <a:off x="504825" y="920863"/>
            <a:ext cx="11391900" cy="658813"/>
          </a:xfrm>
        </p:spPr>
        <p:txBody>
          <a:bodyPr/>
          <a:lstStyle/>
          <a:p>
            <a:r>
              <a:rPr lang="en-NZ" sz="1200"/>
              <a:t>Fifty-eight percent of creative professionals have signed a short term employment contract. In addition, 31% have signed a contract for help with promotions. Half of those that have signed a short term employment contract feel satisfied with it, and only 12% were dissatisfied. Creative professionals are less satisfied with contracts they have signed for help with promotions, with an equal proportion satisfied and dissatisfied.</a:t>
            </a:r>
          </a:p>
        </p:txBody>
      </p:sp>
      <p:sp>
        <p:nvSpPr>
          <p:cNvPr id="5" name="Text Placeholder 4"/>
          <p:cNvSpPr>
            <a:spLocks noGrp="1"/>
          </p:cNvSpPr>
          <p:nvPr>
            <p:ph type="body" sz="quarter" idx="4294967295"/>
          </p:nvPr>
        </p:nvSpPr>
        <p:spPr>
          <a:xfrm>
            <a:off x="5425897" y="6203621"/>
            <a:ext cx="5975350" cy="252413"/>
          </a:xfrm>
        </p:spPr>
        <p:txBody>
          <a:bodyPr/>
          <a:lstStyle/>
          <a:p>
            <a:pPr>
              <a:spcBef>
                <a:spcPts val="0"/>
              </a:spcBef>
            </a:pPr>
            <a:r>
              <a:rPr lang="en-NZ" sz="800"/>
              <a:t>Source: E3. Have you ever signed the following types of contract in your creative career? | E4. How satisfied or dissatisfied are you with the most recent [short term employment contract / contract for promoting you or your work] which you have signed for work in the creative sector? </a:t>
            </a:r>
          </a:p>
          <a:p>
            <a:pPr>
              <a:spcBef>
                <a:spcPts val="0"/>
              </a:spcBef>
            </a:pPr>
            <a:r>
              <a:rPr lang="en-NZ" sz="800"/>
              <a:t>Base: Total (n=603). Satisfaction with short term employment contract (n=287), satisfaction with contract for help with promotion (n=128) </a:t>
            </a:r>
          </a:p>
        </p:txBody>
      </p:sp>
      <p:sp>
        <p:nvSpPr>
          <p:cNvPr id="8" name="Rectangle 7"/>
          <p:cNvSpPr/>
          <p:nvPr/>
        </p:nvSpPr>
        <p:spPr>
          <a:xfrm>
            <a:off x="518234" y="2454855"/>
            <a:ext cx="1661032" cy="646331"/>
          </a:xfrm>
          <a:prstGeom prst="rect">
            <a:avLst/>
          </a:prstGeom>
        </p:spPr>
        <p:txBody>
          <a:bodyPr wrap="none">
            <a:spAutoFit/>
          </a:bodyPr>
          <a:lstStyle/>
          <a:p>
            <a:pPr algn="r"/>
            <a:r>
              <a:rPr lang="en-NZ" sz="1200">
                <a:solidFill>
                  <a:srgbClr val="000000"/>
                </a:solidFill>
              </a:rPr>
              <a:t>Signed a short-term </a:t>
            </a:r>
          </a:p>
          <a:p>
            <a:pPr algn="r"/>
            <a:r>
              <a:rPr lang="en-NZ" sz="1200">
                <a:solidFill>
                  <a:srgbClr val="000000"/>
                </a:solidFill>
              </a:rPr>
              <a:t>employment contract</a:t>
            </a:r>
          </a:p>
          <a:p>
            <a:pPr algn="r"/>
            <a:r>
              <a:rPr lang="en-NZ" sz="1200">
                <a:solidFill>
                  <a:srgbClr val="000000"/>
                </a:solidFill>
              </a:rPr>
              <a:t>(less than 12 months)</a:t>
            </a:r>
          </a:p>
        </p:txBody>
      </p:sp>
      <p:cxnSp>
        <p:nvCxnSpPr>
          <p:cNvPr id="11" name="Straight Connector 10">
            <a:extLst>
              <a:ext uri="{FF2B5EF4-FFF2-40B4-BE49-F238E27FC236}">
                <a16:creationId xmlns:a16="http://schemas.microsoft.com/office/drawing/2014/main" id="{604EF747-F69A-4D86-BE85-30B1A860FC09}"/>
              </a:ext>
            </a:extLst>
          </p:cNvPr>
          <p:cNvCxnSpPr>
            <a:cxnSpLocks/>
          </p:cNvCxnSpPr>
          <p:nvPr/>
        </p:nvCxnSpPr>
        <p:spPr>
          <a:xfrm flipH="1">
            <a:off x="504825" y="4017181"/>
            <a:ext cx="11321686" cy="0"/>
          </a:xfrm>
          <a:prstGeom prst="line">
            <a:avLst/>
          </a:prstGeom>
          <a:ln w="12700">
            <a:solidFill>
              <a:srgbClr val="00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2" name="Left Bracket 11"/>
          <p:cNvSpPr/>
          <p:nvPr/>
        </p:nvSpPr>
        <p:spPr>
          <a:xfrm rot="16200000">
            <a:off x="9664342" y="1270716"/>
            <a:ext cx="82479" cy="3388011"/>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3" name="TextBox 12"/>
          <p:cNvSpPr txBox="1"/>
          <p:nvPr/>
        </p:nvSpPr>
        <p:spPr>
          <a:xfrm>
            <a:off x="9517002" y="3041238"/>
            <a:ext cx="532262" cy="215444"/>
          </a:xfrm>
          <a:prstGeom prst="rect">
            <a:avLst/>
          </a:prstGeom>
          <a:noFill/>
        </p:spPr>
        <p:txBody>
          <a:bodyPr wrap="square" lIns="0" tIns="0" rIns="0" bIns="0" rtlCol="0">
            <a:spAutoFit/>
          </a:bodyPr>
          <a:lstStyle/>
          <a:p>
            <a:pPr algn="ctr"/>
            <a:r>
              <a:rPr lang="en-NZ" sz="1400" b="1">
                <a:solidFill>
                  <a:srgbClr val="000000"/>
                </a:solidFill>
              </a:rPr>
              <a:t>51%</a:t>
            </a:r>
          </a:p>
        </p:txBody>
      </p:sp>
      <p:sp>
        <p:nvSpPr>
          <p:cNvPr id="15" name="Left Bracket 14"/>
          <p:cNvSpPr/>
          <p:nvPr/>
        </p:nvSpPr>
        <p:spPr>
          <a:xfrm rot="16200000">
            <a:off x="4951546" y="2554562"/>
            <a:ext cx="93085" cy="830925"/>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7" name="TextBox 16"/>
          <p:cNvSpPr txBox="1"/>
          <p:nvPr/>
        </p:nvSpPr>
        <p:spPr>
          <a:xfrm>
            <a:off x="4827366" y="3041238"/>
            <a:ext cx="532262" cy="215444"/>
          </a:xfrm>
          <a:prstGeom prst="rect">
            <a:avLst/>
          </a:prstGeom>
          <a:noFill/>
        </p:spPr>
        <p:txBody>
          <a:bodyPr wrap="square" lIns="0" tIns="0" rIns="0" bIns="0" rtlCol="0">
            <a:spAutoFit/>
          </a:bodyPr>
          <a:lstStyle/>
          <a:p>
            <a:pPr algn="ctr"/>
            <a:r>
              <a:rPr lang="en-NZ" sz="1400" b="1">
                <a:solidFill>
                  <a:srgbClr val="000000"/>
                </a:solidFill>
              </a:rPr>
              <a:t>12%</a:t>
            </a:r>
          </a:p>
        </p:txBody>
      </p:sp>
      <p:sp>
        <p:nvSpPr>
          <p:cNvPr id="20" name="TextBox 19"/>
          <p:cNvSpPr txBox="1"/>
          <p:nvPr/>
        </p:nvSpPr>
        <p:spPr>
          <a:xfrm>
            <a:off x="2426184" y="2493348"/>
            <a:ext cx="1704400" cy="523220"/>
          </a:xfrm>
          <a:prstGeom prst="rect">
            <a:avLst/>
          </a:prstGeom>
          <a:noFill/>
        </p:spPr>
        <p:txBody>
          <a:bodyPr wrap="square" lIns="0" tIns="0" rIns="0" bIns="0" rtlCol="0">
            <a:spAutoFit/>
          </a:bodyPr>
          <a:lstStyle/>
          <a:p>
            <a:pPr algn="ctr"/>
            <a:r>
              <a:rPr lang="en-NZ" b="1">
                <a:solidFill>
                  <a:srgbClr val="000000"/>
                </a:solidFill>
              </a:rPr>
              <a:t>58%</a:t>
            </a:r>
            <a:r>
              <a:rPr lang="en-NZ">
                <a:solidFill>
                  <a:srgbClr val="000000"/>
                </a:solidFill>
              </a:rPr>
              <a:t> </a:t>
            </a:r>
            <a:endParaRPr lang="en-NZ" sz="1600">
              <a:solidFill>
                <a:srgbClr val="000000"/>
              </a:solidFill>
            </a:endParaRPr>
          </a:p>
          <a:p>
            <a:pPr algn="ctr"/>
            <a:r>
              <a:rPr lang="en-NZ" sz="1600">
                <a:solidFill>
                  <a:srgbClr val="000000"/>
                </a:solidFill>
              </a:rPr>
              <a:t>YES</a:t>
            </a:r>
          </a:p>
        </p:txBody>
      </p:sp>
      <p:sp>
        <p:nvSpPr>
          <p:cNvPr id="23" name="Rectangle 22"/>
          <p:cNvSpPr/>
          <p:nvPr/>
        </p:nvSpPr>
        <p:spPr>
          <a:xfrm>
            <a:off x="788986" y="4749958"/>
            <a:ext cx="1378904" cy="646331"/>
          </a:xfrm>
          <a:prstGeom prst="rect">
            <a:avLst/>
          </a:prstGeom>
        </p:spPr>
        <p:txBody>
          <a:bodyPr wrap="none">
            <a:spAutoFit/>
          </a:bodyPr>
          <a:lstStyle/>
          <a:p>
            <a:pPr algn="r"/>
            <a:r>
              <a:rPr lang="en-NZ" sz="1200">
                <a:solidFill>
                  <a:srgbClr val="000000"/>
                </a:solidFill>
              </a:rPr>
              <a:t>Signed a contract</a:t>
            </a:r>
          </a:p>
          <a:p>
            <a:pPr algn="r"/>
            <a:r>
              <a:rPr lang="en-NZ" sz="1200">
                <a:solidFill>
                  <a:srgbClr val="000000"/>
                </a:solidFill>
              </a:rPr>
              <a:t>for help with </a:t>
            </a:r>
          </a:p>
          <a:p>
            <a:pPr algn="r"/>
            <a:r>
              <a:rPr lang="en-NZ" sz="1200">
                <a:solidFill>
                  <a:srgbClr val="000000"/>
                </a:solidFill>
              </a:rPr>
              <a:t>promotions</a:t>
            </a:r>
          </a:p>
        </p:txBody>
      </p:sp>
      <p:sp>
        <p:nvSpPr>
          <p:cNvPr id="24" name="Left Bracket 23"/>
          <p:cNvSpPr/>
          <p:nvPr/>
        </p:nvSpPr>
        <p:spPr>
          <a:xfrm rot="16200000">
            <a:off x="10294666" y="4243726"/>
            <a:ext cx="82479" cy="2053410"/>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5" name="TextBox 24"/>
          <p:cNvSpPr txBox="1"/>
          <p:nvPr/>
        </p:nvSpPr>
        <p:spPr>
          <a:xfrm>
            <a:off x="10124019" y="5357180"/>
            <a:ext cx="532262" cy="215444"/>
          </a:xfrm>
          <a:prstGeom prst="rect">
            <a:avLst/>
          </a:prstGeom>
          <a:noFill/>
        </p:spPr>
        <p:txBody>
          <a:bodyPr wrap="square" lIns="0" tIns="0" rIns="0" bIns="0" rtlCol="0">
            <a:spAutoFit/>
          </a:bodyPr>
          <a:lstStyle/>
          <a:p>
            <a:pPr algn="ctr"/>
            <a:r>
              <a:rPr lang="en-NZ" sz="1400" b="1">
                <a:solidFill>
                  <a:srgbClr val="000000"/>
                </a:solidFill>
              </a:rPr>
              <a:t>34%</a:t>
            </a:r>
          </a:p>
        </p:txBody>
      </p:sp>
      <p:sp>
        <p:nvSpPr>
          <p:cNvPr id="27" name="Left Bracket 26"/>
          <p:cNvSpPr/>
          <p:nvPr/>
        </p:nvSpPr>
        <p:spPr>
          <a:xfrm rot="16200000">
            <a:off x="5703219" y="4128801"/>
            <a:ext cx="82479" cy="2283259"/>
          </a:xfrm>
          <a:prstGeom prst="leftBracket">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9" name="TextBox 28"/>
          <p:cNvSpPr txBox="1"/>
          <p:nvPr/>
        </p:nvSpPr>
        <p:spPr>
          <a:xfrm>
            <a:off x="5449778" y="5357180"/>
            <a:ext cx="532262" cy="215444"/>
          </a:xfrm>
          <a:prstGeom prst="rect">
            <a:avLst/>
          </a:prstGeom>
          <a:noFill/>
        </p:spPr>
        <p:txBody>
          <a:bodyPr wrap="square" lIns="0" tIns="0" rIns="0" bIns="0" rtlCol="0">
            <a:spAutoFit/>
          </a:bodyPr>
          <a:lstStyle/>
          <a:p>
            <a:pPr algn="ctr"/>
            <a:r>
              <a:rPr lang="en-NZ" sz="1400" b="1">
                <a:solidFill>
                  <a:srgbClr val="000000"/>
                </a:solidFill>
              </a:rPr>
              <a:t>31%</a:t>
            </a:r>
          </a:p>
        </p:txBody>
      </p:sp>
      <p:sp>
        <p:nvSpPr>
          <p:cNvPr id="32" name="TextBox 31"/>
          <p:cNvSpPr txBox="1"/>
          <p:nvPr/>
        </p:nvSpPr>
        <p:spPr>
          <a:xfrm>
            <a:off x="2414808" y="4788451"/>
            <a:ext cx="1704400" cy="523220"/>
          </a:xfrm>
          <a:prstGeom prst="rect">
            <a:avLst/>
          </a:prstGeom>
          <a:noFill/>
        </p:spPr>
        <p:txBody>
          <a:bodyPr wrap="square" lIns="0" tIns="0" rIns="0" bIns="0" rtlCol="0">
            <a:spAutoFit/>
          </a:bodyPr>
          <a:lstStyle/>
          <a:p>
            <a:pPr algn="ctr"/>
            <a:r>
              <a:rPr lang="en-NZ" b="1">
                <a:solidFill>
                  <a:srgbClr val="000000"/>
                </a:solidFill>
              </a:rPr>
              <a:t>31%</a:t>
            </a:r>
            <a:r>
              <a:rPr lang="en-NZ">
                <a:solidFill>
                  <a:srgbClr val="000000"/>
                </a:solidFill>
              </a:rPr>
              <a:t> </a:t>
            </a:r>
            <a:endParaRPr lang="en-NZ" sz="1600">
              <a:solidFill>
                <a:srgbClr val="000000"/>
              </a:solidFill>
            </a:endParaRPr>
          </a:p>
          <a:p>
            <a:pPr algn="ctr"/>
            <a:r>
              <a:rPr lang="en-NZ" sz="1600">
                <a:solidFill>
                  <a:srgbClr val="000000"/>
                </a:solidFill>
              </a:rPr>
              <a:t>YES</a:t>
            </a:r>
          </a:p>
        </p:txBody>
      </p:sp>
      <p:sp>
        <p:nvSpPr>
          <p:cNvPr id="2" name="TextBox 1">
            <a:extLst>
              <a:ext uri="{FF2B5EF4-FFF2-40B4-BE49-F238E27FC236}">
                <a16:creationId xmlns:a16="http://schemas.microsoft.com/office/drawing/2014/main" id="{81B5E4AC-6AC2-4246-A8B0-5BFD41D89941}"/>
              </a:ext>
            </a:extLst>
          </p:cNvPr>
          <p:cNvSpPr txBox="1"/>
          <p:nvPr/>
        </p:nvSpPr>
        <p:spPr>
          <a:xfrm>
            <a:off x="2838450" y="3563307"/>
            <a:ext cx="960664" cy="161583"/>
          </a:xfrm>
          <a:prstGeom prst="rect">
            <a:avLst/>
          </a:prstGeom>
          <a:noFill/>
        </p:spPr>
        <p:txBody>
          <a:bodyPr wrap="square" lIns="0" tIns="0" rIns="0" bIns="0" rtlCol="0">
            <a:spAutoFit/>
          </a:bodyPr>
          <a:lstStyle/>
          <a:p>
            <a:pPr algn="ctr"/>
            <a:r>
              <a:rPr lang="en-NZ" sz="1050">
                <a:solidFill>
                  <a:srgbClr val="000000"/>
                </a:solidFill>
              </a:rPr>
              <a:t>n=603</a:t>
            </a:r>
          </a:p>
        </p:txBody>
      </p:sp>
      <p:sp>
        <p:nvSpPr>
          <p:cNvPr id="34" name="TextBox 33">
            <a:extLst>
              <a:ext uri="{FF2B5EF4-FFF2-40B4-BE49-F238E27FC236}">
                <a16:creationId xmlns:a16="http://schemas.microsoft.com/office/drawing/2014/main" id="{7B22B81B-DF22-41EA-A401-514A15896AA5}"/>
              </a:ext>
            </a:extLst>
          </p:cNvPr>
          <p:cNvSpPr txBox="1"/>
          <p:nvPr/>
        </p:nvSpPr>
        <p:spPr>
          <a:xfrm>
            <a:off x="2826825" y="5859189"/>
            <a:ext cx="960664" cy="161583"/>
          </a:xfrm>
          <a:prstGeom prst="rect">
            <a:avLst/>
          </a:prstGeom>
          <a:noFill/>
        </p:spPr>
        <p:txBody>
          <a:bodyPr wrap="square" lIns="0" tIns="0" rIns="0" bIns="0" rtlCol="0">
            <a:spAutoFit/>
          </a:bodyPr>
          <a:lstStyle/>
          <a:p>
            <a:pPr algn="ctr"/>
            <a:r>
              <a:rPr lang="en-NZ" sz="1050">
                <a:solidFill>
                  <a:srgbClr val="000000"/>
                </a:solidFill>
              </a:rPr>
              <a:t>n=603</a:t>
            </a:r>
          </a:p>
        </p:txBody>
      </p:sp>
      <p:sp>
        <p:nvSpPr>
          <p:cNvPr id="35" name="TextBox 34">
            <a:extLst>
              <a:ext uri="{FF2B5EF4-FFF2-40B4-BE49-F238E27FC236}">
                <a16:creationId xmlns:a16="http://schemas.microsoft.com/office/drawing/2014/main" id="{6E0F64A7-B8AA-4FD6-9237-8CF2D2A8DFB9}"/>
              </a:ext>
            </a:extLst>
          </p:cNvPr>
          <p:cNvSpPr txBox="1"/>
          <p:nvPr/>
        </p:nvSpPr>
        <p:spPr>
          <a:xfrm>
            <a:off x="10759386" y="3560014"/>
            <a:ext cx="960664" cy="153888"/>
          </a:xfrm>
          <a:prstGeom prst="rect">
            <a:avLst/>
          </a:prstGeom>
          <a:noFill/>
        </p:spPr>
        <p:txBody>
          <a:bodyPr wrap="square" lIns="0" tIns="0" rIns="0" bIns="0" rtlCol="0">
            <a:spAutoFit/>
          </a:bodyPr>
          <a:lstStyle/>
          <a:p>
            <a:pPr algn="r"/>
            <a:r>
              <a:rPr lang="en-NZ" sz="1000">
                <a:solidFill>
                  <a:srgbClr val="000000"/>
                </a:solidFill>
              </a:rPr>
              <a:t>n=287</a:t>
            </a:r>
          </a:p>
        </p:txBody>
      </p:sp>
      <p:sp>
        <p:nvSpPr>
          <p:cNvPr id="36" name="TextBox 35">
            <a:extLst>
              <a:ext uri="{FF2B5EF4-FFF2-40B4-BE49-F238E27FC236}">
                <a16:creationId xmlns:a16="http://schemas.microsoft.com/office/drawing/2014/main" id="{6F53E740-D11D-410B-9B8C-CBD049F41082}"/>
              </a:ext>
            </a:extLst>
          </p:cNvPr>
          <p:cNvSpPr txBox="1"/>
          <p:nvPr/>
        </p:nvSpPr>
        <p:spPr>
          <a:xfrm>
            <a:off x="10747761" y="5855896"/>
            <a:ext cx="960664" cy="153888"/>
          </a:xfrm>
          <a:prstGeom prst="rect">
            <a:avLst/>
          </a:prstGeom>
          <a:noFill/>
        </p:spPr>
        <p:txBody>
          <a:bodyPr wrap="square" lIns="0" tIns="0" rIns="0" bIns="0" rtlCol="0">
            <a:spAutoFit/>
          </a:bodyPr>
          <a:lstStyle/>
          <a:p>
            <a:pPr algn="r"/>
            <a:r>
              <a:rPr lang="en-NZ" sz="1000">
                <a:solidFill>
                  <a:srgbClr val="000000"/>
                </a:solidFill>
              </a:rPr>
              <a:t>n=128</a:t>
            </a:r>
          </a:p>
        </p:txBody>
      </p:sp>
      <p:sp>
        <p:nvSpPr>
          <p:cNvPr id="10" name="Isosceles Triangle 9">
            <a:extLst>
              <a:ext uri="{FF2B5EF4-FFF2-40B4-BE49-F238E27FC236}">
                <a16:creationId xmlns:a16="http://schemas.microsoft.com/office/drawing/2014/main" id="{3056D7AC-7B4C-E816-2256-BFAC546D8002}"/>
              </a:ext>
            </a:extLst>
          </p:cNvPr>
          <p:cNvSpPr/>
          <p:nvPr/>
        </p:nvSpPr>
        <p:spPr bwMode="ltGray">
          <a:xfrm rot="5400000">
            <a:off x="4071712" y="2621320"/>
            <a:ext cx="545693" cy="167052"/>
          </a:xfrm>
          <a:prstGeom prst="triangle">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8" name="Isosceles Triangle 17">
            <a:extLst>
              <a:ext uri="{FF2B5EF4-FFF2-40B4-BE49-F238E27FC236}">
                <a16:creationId xmlns:a16="http://schemas.microsoft.com/office/drawing/2014/main" id="{953C364F-0A71-15F2-FBD3-AFF761364E87}"/>
              </a:ext>
            </a:extLst>
          </p:cNvPr>
          <p:cNvSpPr/>
          <p:nvPr/>
        </p:nvSpPr>
        <p:spPr bwMode="ltGray">
          <a:xfrm rot="5400000">
            <a:off x="4071712" y="4920288"/>
            <a:ext cx="545693" cy="167052"/>
          </a:xfrm>
          <a:prstGeom prst="triangle">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6" name="Slide Number Placeholder 15">
            <a:extLst>
              <a:ext uri="{FF2B5EF4-FFF2-40B4-BE49-F238E27FC236}">
                <a16:creationId xmlns:a16="http://schemas.microsoft.com/office/drawing/2014/main" id="{81757161-4683-81D8-EA79-3FD17949C62C}"/>
              </a:ext>
            </a:extLst>
          </p:cNvPr>
          <p:cNvSpPr>
            <a:spLocks noGrp="1"/>
          </p:cNvSpPr>
          <p:nvPr>
            <p:ph type="sldNum" sz="quarter" idx="10"/>
          </p:nvPr>
        </p:nvSpPr>
        <p:spPr/>
        <p:txBody>
          <a:bodyPr/>
          <a:lstStyle/>
          <a:p>
            <a:fld id="{4034BEE3-566C-4068-A777-C3A4762E861B}" type="slidenum">
              <a:rPr lang="en-GB" smtClean="0"/>
              <a:pPr/>
              <a:t>61</a:t>
            </a:fld>
            <a:endParaRPr lang="en-GB"/>
          </a:p>
        </p:txBody>
      </p:sp>
    </p:spTree>
    <p:extLst>
      <p:ext uri="{BB962C8B-B14F-4D97-AF65-F5344CB8AC3E}">
        <p14:creationId xmlns:p14="http://schemas.microsoft.com/office/powerpoint/2010/main" val="26239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190183-D8A0-AD7C-6DA5-652956B62AF7}"/>
              </a:ext>
            </a:extLst>
          </p:cNvPr>
          <p:cNvSpPr/>
          <p:nvPr/>
        </p:nvSpPr>
        <p:spPr bwMode="ltGray">
          <a:xfrm>
            <a:off x="359999" y="849044"/>
            <a:ext cx="11466512" cy="59974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3638561590"/>
              </p:ext>
            </p:extLst>
          </p:nvPr>
        </p:nvGraphicFramePr>
        <p:xfrm>
          <a:off x="-177899" y="1522346"/>
          <a:ext cx="9576000" cy="453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Suggestions for improvements to contracts </a:t>
            </a:r>
          </a:p>
        </p:txBody>
      </p:sp>
      <p:sp>
        <p:nvSpPr>
          <p:cNvPr id="9" name="Text Placeholder 8">
            <a:extLst>
              <a:ext uri="{FF2B5EF4-FFF2-40B4-BE49-F238E27FC236}">
                <a16:creationId xmlns:a16="http://schemas.microsoft.com/office/drawing/2014/main" id="{BB364096-414F-4AA2-BB3E-DA3999F21408}"/>
              </a:ext>
            </a:extLst>
          </p:cNvPr>
          <p:cNvSpPr>
            <a:spLocks noGrp="1"/>
          </p:cNvSpPr>
          <p:nvPr>
            <p:ph type="body" sz="quarter" idx="4294967295"/>
          </p:nvPr>
        </p:nvSpPr>
        <p:spPr>
          <a:xfrm>
            <a:off x="464477" y="930854"/>
            <a:ext cx="11391900" cy="658813"/>
          </a:xfrm>
        </p:spPr>
        <p:txBody>
          <a:bodyPr/>
          <a:lstStyle/>
          <a:p>
            <a:r>
              <a:rPr lang="en-NZ" sz="1200" dirty="0"/>
              <a:t>The top suggestion for improvements to contracts is higher wages and rates. Creative professionals would also like to see contracts which offer them more protections, are standardised and easy to understand.</a:t>
            </a:r>
          </a:p>
        </p:txBody>
      </p:sp>
      <p:sp>
        <p:nvSpPr>
          <p:cNvPr id="10" name="Text Placeholder 9">
            <a:extLst>
              <a:ext uri="{FF2B5EF4-FFF2-40B4-BE49-F238E27FC236}">
                <a16:creationId xmlns:a16="http://schemas.microsoft.com/office/drawing/2014/main" id="{72CE8155-C4C1-44E7-9332-2B17A959BCD1}"/>
              </a:ext>
            </a:extLst>
          </p:cNvPr>
          <p:cNvSpPr>
            <a:spLocks noGrp="1"/>
          </p:cNvSpPr>
          <p:nvPr>
            <p:ph type="body" sz="quarter" idx="4294967295"/>
          </p:nvPr>
        </p:nvSpPr>
        <p:spPr>
          <a:xfrm>
            <a:off x="5500169" y="6206915"/>
            <a:ext cx="5664017" cy="220367"/>
          </a:xfrm>
        </p:spPr>
        <p:txBody>
          <a:bodyPr/>
          <a:lstStyle/>
          <a:p>
            <a:pPr>
              <a:spcBef>
                <a:spcPts val="0"/>
              </a:spcBef>
            </a:pPr>
            <a:r>
              <a:rPr lang="en-NZ" sz="800" dirty="0"/>
              <a:t>Note: Themes mentioned by less than 2% of respondents not included in the chart</a:t>
            </a:r>
          </a:p>
          <a:p>
            <a:pPr>
              <a:spcBef>
                <a:spcPts val="0"/>
              </a:spcBef>
            </a:pPr>
            <a:r>
              <a:rPr lang="en-NZ" sz="800" dirty="0"/>
              <a:t>Source: E5. From your experience, what could be done to improve the way in which contracts operate for people working in the creative sector? </a:t>
            </a:r>
          </a:p>
          <a:p>
            <a:pPr>
              <a:spcBef>
                <a:spcPts val="0"/>
              </a:spcBef>
            </a:pPr>
            <a:r>
              <a:rPr lang="en-NZ" sz="800" dirty="0"/>
              <a:t>Base: Those who have signed a contract (n=415) </a:t>
            </a:r>
          </a:p>
        </p:txBody>
      </p:sp>
      <p:sp>
        <p:nvSpPr>
          <p:cNvPr id="13" name="TextBox 12">
            <a:extLst>
              <a:ext uri="{FF2B5EF4-FFF2-40B4-BE49-F238E27FC236}">
                <a16:creationId xmlns:a16="http://schemas.microsoft.com/office/drawing/2014/main" id="{9EA19FE7-D206-3BC0-934F-4F9B96E24D1F}"/>
              </a:ext>
            </a:extLst>
          </p:cNvPr>
          <p:cNvSpPr txBox="1"/>
          <p:nvPr/>
        </p:nvSpPr>
        <p:spPr>
          <a:xfrm>
            <a:off x="7378995" y="2262061"/>
            <a:ext cx="4168571" cy="3323987"/>
          </a:xfrm>
          <a:prstGeom prst="rect">
            <a:avLst/>
          </a:prstGeom>
          <a:noFill/>
        </p:spPr>
        <p:txBody>
          <a:bodyPr wrap="square">
            <a:spAutoFit/>
          </a:bodyPr>
          <a:lstStyle/>
          <a:p>
            <a:pPr marL="324000"/>
            <a:r>
              <a:rPr lang="en-NZ" sz="1400" i="1"/>
              <a:t>“Better pay, that recognised training, rehearsal / development time, and costs (ACC, </a:t>
            </a:r>
            <a:r>
              <a:rPr lang="en-NZ" sz="1400" i="1" err="1"/>
              <a:t>KiwiSaver</a:t>
            </a:r>
            <a:r>
              <a:rPr lang="en-NZ" sz="1400" i="1"/>
              <a:t> etc).”</a:t>
            </a:r>
          </a:p>
          <a:p>
            <a:pPr marL="324000"/>
            <a:endParaRPr lang="en-NZ" sz="1400" i="1"/>
          </a:p>
          <a:p>
            <a:pPr marL="324000"/>
            <a:r>
              <a:rPr lang="en-NZ" sz="1400" i="1"/>
              <a:t>“Got forced to work unpaid overtime with the threat of losing my job if I didn't. This was not covered in the contract, but I was young and naïve.”</a:t>
            </a:r>
          </a:p>
          <a:p>
            <a:pPr marL="324000"/>
            <a:endParaRPr lang="en-NZ" sz="1400"/>
          </a:p>
          <a:p>
            <a:pPr marL="324000"/>
            <a:r>
              <a:rPr lang="en-NZ" sz="1400" i="1"/>
              <a:t>“A database of template contracts that freelancers could use would be useful. Giving them the power rather than the employer.” </a:t>
            </a:r>
          </a:p>
          <a:p>
            <a:pPr marL="324000"/>
            <a:endParaRPr lang="en-NZ" sz="1400" i="1"/>
          </a:p>
          <a:p>
            <a:pPr marL="324000"/>
            <a:r>
              <a:rPr lang="en-NZ" sz="1400" i="1"/>
              <a:t>“Access to sound advice (from paid professionals).”</a:t>
            </a:r>
            <a:endParaRPr lang="en-NZ" sz="1400"/>
          </a:p>
        </p:txBody>
      </p:sp>
      <p:sp>
        <p:nvSpPr>
          <p:cNvPr id="20" name="Rectangle 19">
            <a:extLst>
              <a:ext uri="{FF2B5EF4-FFF2-40B4-BE49-F238E27FC236}">
                <a16:creationId xmlns:a16="http://schemas.microsoft.com/office/drawing/2014/main" id="{6558D9F9-41D6-CDEA-8F3B-50BDEB782CF0}"/>
              </a:ext>
            </a:extLst>
          </p:cNvPr>
          <p:cNvSpPr/>
          <p:nvPr/>
        </p:nvSpPr>
        <p:spPr>
          <a:xfrm>
            <a:off x="7570219" y="1834842"/>
            <a:ext cx="4063504" cy="4022425"/>
          </a:xfrm>
          <a:prstGeom prst="rect">
            <a:avLst/>
          </a:prstGeom>
          <a:noFill/>
          <a:ln>
            <a:solidFill>
              <a:srgbClr val="348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80000" bIns="45720" numCol="1" spcCol="0" rtlCol="0" fromWordArt="0" anchor="ctr" anchorCtr="0" forceAA="0" compatLnSpc="1">
            <a:prstTxWarp prst="textNoShape">
              <a:avLst/>
            </a:prstTxWarp>
            <a:noAutofit/>
          </a:bodyPr>
          <a:lstStyle/>
          <a:p>
            <a:pPr marL="324000"/>
            <a:endParaRPr lang="en-NZ" sz="1200" i="1">
              <a:solidFill>
                <a:srgbClr val="000000"/>
              </a:solidFill>
            </a:endParaRPr>
          </a:p>
        </p:txBody>
      </p:sp>
      <p:sp>
        <p:nvSpPr>
          <p:cNvPr id="21" name="Oval 20">
            <a:extLst>
              <a:ext uri="{FF2B5EF4-FFF2-40B4-BE49-F238E27FC236}">
                <a16:creationId xmlns:a16="http://schemas.microsoft.com/office/drawing/2014/main" id="{45CD0C23-B1DA-FA45-6570-2AE538F32B70}"/>
              </a:ext>
            </a:extLst>
          </p:cNvPr>
          <p:cNvSpPr/>
          <p:nvPr/>
        </p:nvSpPr>
        <p:spPr>
          <a:xfrm>
            <a:off x="9398101" y="1577867"/>
            <a:ext cx="544531" cy="544531"/>
          </a:xfrm>
          <a:prstGeom prst="ellipse">
            <a:avLst/>
          </a:prstGeom>
          <a:solidFill>
            <a:schemeClr val="bg1"/>
          </a:solidFill>
          <a:ln>
            <a:solidFill>
              <a:srgbClr val="348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22" name="Freeform 84">
            <a:extLst>
              <a:ext uri="{FF2B5EF4-FFF2-40B4-BE49-F238E27FC236}">
                <a16:creationId xmlns:a16="http://schemas.microsoft.com/office/drawing/2014/main" id="{C3BBB6C1-9EA1-278C-97A4-970F004070C4}"/>
              </a:ext>
            </a:extLst>
          </p:cNvPr>
          <p:cNvSpPr>
            <a:spLocks noEditPoints="1"/>
          </p:cNvSpPr>
          <p:nvPr/>
        </p:nvSpPr>
        <p:spPr bwMode="auto">
          <a:xfrm>
            <a:off x="9514953" y="1702603"/>
            <a:ext cx="294118" cy="28075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48476"/>
          </a:solidFill>
          <a:ln>
            <a:noFill/>
          </a:ln>
        </p:spPr>
        <p:txBody>
          <a:bodyPr vert="horz" wrap="square" lIns="91440" tIns="45720" rIns="91440" bIns="45720" numCol="1" anchor="t" anchorCtr="0" compatLnSpc="1">
            <a:prstTxWarp prst="textNoShape">
              <a:avLst/>
            </a:prstTxWarp>
          </a:bodyPr>
          <a:lstStyle/>
          <a:p>
            <a:endParaRPr lang="en-NZ"/>
          </a:p>
        </p:txBody>
      </p:sp>
      <p:sp>
        <p:nvSpPr>
          <p:cNvPr id="5" name="Slide Number Placeholder 4">
            <a:extLst>
              <a:ext uri="{FF2B5EF4-FFF2-40B4-BE49-F238E27FC236}">
                <a16:creationId xmlns:a16="http://schemas.microsoft.com/office/drawing/2014/main" id="{CA16B207-7EB3-D939-60C8-DF21C6A96144}"/>
              </a:ext>
            </a:extLst>
          </p:cNvPr>
          <p:cNvSpPr>
            <a:spLocks noGrp="1"/>
          </p:cNvSpPr>
          <p:nvPr>
            <p:ph type="sldNum" sz="quarter" idx="10"/>
          </p:nvPr>
        </p:nvSpPr>
        <p:spPr/>
        <p:txBody>
          <a:bodyPr/>
          <a:lstStyle/>
          <a:p>
            <a:fld id="{4034BEE3-566C-4068-A777-C3A4762E861B}" type="slidenum">
              <a:rPr lang="en-GB" smtClean="0"/>
              <a:pPr/>
              <a:t>62</a:t>
            </a:fld>
            <a:endParaRPr lang="en-GB"/>
          </a:p>
        </p:txBody>
      </p:sp>
    </p:spTree>
    <p:extLst>
      <p:ext uri="{BB962C8B-B14F-4D97-AF65-F5344CB8AC3E}">
        <p14:creationId xmlns:p14="http://schemas.microsoft.com/office/powerpoint/2010/main" val="100493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764130-4934-BC93-D14B-0227CA960EBC}"/>
              </a:ext>
            </a:extLst>
          </p:cNvPr>
          <p:cNvSpPr/>
          <p:nvPr/>
        </p:nvSpPr>
        <p:spPr bwMode="ltGray">
          <a:xfrm>
            <a:off x="359999" y="849045"/>
            <a:ext cx="11466512" cy="46817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a:p>
        </p:txBody>
      </p:sp>
      <p:sp>
        <p:nvSpPr>
          <p:cNvPr id="3" name="Title 2"/>
          <p:cNvSpPr>
            <a:spLocks noGrp="1"/>
          </p:cNvSpPr>
          <p:nvPr>
            <p:ph type="title"/>
          </p:nvPr>
        </p:nvSpPr>
        <p:spPr/>
        <p:txBody>
          <a:bodyPr/>
          <a:lstStyle/>
          <a:p>
            <a:r>
              <a:rPr lang="en-NZ"/>
              <a:t>Knowledge of Contracts, Intellectual Property and Royalties </a:t>
            </a:r>
          </a:p>
        </p:txBody>
      </p:sp>
      <p:sp>
        <p:nvSpPr>
          <p:cNvPr id="4" name="Text Placeholder 3"/>
          <p:cNvSpPr>
            <a:spLocks noGrp="1"/>
          </p:cNvSpPr>
          <p:nvPr>
            <p:ph type="body" sz="quarter" idx="4294967295"/>
          </p:nvPr>
        </p:nvSpPr>
        <p:spPr>
          <a:xfrm>
            <a:off x="434974" y="899428"/>
            <a:ext cx="11137901" cy="660400"/>
          </a:xfrm>
        </p:spPr>
        <p:txBody>
          <a:bodyPr/>
          <a:lstStyle/>
          <a:p>
            <a:r>
              <a:rPr lang="en-NZ" sz="1200"/>
              <a:t>Almost all creative professionals have at least a basic understanding of contracts, Intellectual Property (IP) and Royalties. Creative professionals tend to have a stronger understanding of contracts than IP and Royalties. </a:t>
            </a:r>
          </a:p>
        </p:txBody>
      </p:sp>
      <p:sp>
        <p:nvSpPr>
          <p:cNvPr id="5" name="Text Placeholder 4"/>
          <p:cNvSpPr>
            <a:spLocks noGrp="1"/>
          </p:cNvSpPr>
          <p:nvPr>
            <p:ph type="body" sz="quarter" idx="4294967295"/>
          </p:nvPr>
        </p:nvSpPr>
        <p:spPr>
          <a:xfrm>
            <a:off x="5637783" y="6316970"/>
            <a:ext cx="4579938" cy="252413"/>
          </a:xfrm>
        </p:spPr>
        <p:txBody>
          <a:bodyPr/>
          <a:lstStyle/>
          <a:p>
            <a:pPr>
              <a:spcBef>
                <a:spcPts val="0"/>
              </a:spcBef>
            </a:pPr>
            <a:r>
              <a:rPr lang="en-NZ" sz="800"/>
              <a:t>Source: E7. How would you rate your understanding of the following in terms of how it impacts your creative career? </a:t>
            </a:r>
          </a:p>
          <a:p>
            <a:pPr>
              <a:spcBef>
                <a:spcPts val="0"/>
              </a:spcBef>
            </a:pPr>
            <a:r>
              <a:rPr lang="en-NZ" sz="800"/>
              <a:t>Base: Total (n=603). </a:t>
            </a:r>
          </a:p>
        </p:txBody>
      </p:sp>
      <p:graphicFrame>
        <p:nvGraphicFramePr>
          <p:cNvPr id="6" name="Chart 5">
            <a:extLst>
              <a:ext uri="{FF2B5EF4-FFF2-40B4-BE49-F238E27FC236}">
                <a16:creationId xmlns:a16="http://schemas.microsoft.com/office/drawing/2014/main" id="{757AB4FF-0224-4706-91DE-590F87BFE58D}"/>
              </a:ext>
            </a:extLst>
          </p:cNvPr>
          <p:cNvGraphicFramePr/>
          <p:nvPr>
            <p:extLst>
              <p:ext uri="{D42A27DB-BD31-4B8C-83A1-F6EECF244321}">
                <p14:modId xmlns:p14="http://schemas.microsoft.com/office/powerpoint/2010/main" val="3170477396"/>
              </p:ext>
            </p:extLst>
          </p:nvPr>
        </p:nvGraphicFramePr>
        <p:xfrm>
          <a:off x="10609" y="1787550"/>
          <a:ext cx="11392929" cy="431149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0158063" y="1754350"/>
            <a:ext cx="1355154" cy="646331"/>
          </a:xfrm>
          <a:prstGeom prst="rect">
            <a:avLst/>
          </a:prstGeom>
        </p:spPr>
        <p:txBody>
          <a:bodyPr wrap="square">
            <a:spAutoFit/>
          </a:bodyPr>
          <a:lstStyle/>
          <a:p>
            <a:pPr algn="ctr"/>
            <a:r>
              <a:rPr lang="en-NZ" sz="1200" b="1"/>
              <a:t>At least a</a:t>
            </a:r>
          </a:p>
          <a:p>
            <a:pPr algn="ctr"/>
            <a:r>
              <a:rPr lang="en-NZ" sz="1200" b="1"/>
              <a:t>reasonable </a:t>
            </a:r>
          </a:p>
          <a:p>
            <a:pPr algn="ctr"/>
            <a:r>
              <a:rPr lang="en-NZ" sz="1200" b="1"/>
              <a:t>understanding</a:t>
            </a:r>
          </a:p>
        </p:txBody>
      </p:sp>
      <p:sp>
        <p:nvSpPr>
          <p:cNvPr id="2" name="Rectangle 1">
            <a:extLst>
              <a:ext uri="{FF2B5EF4-FFF2-40B4-BE49-F238E27FC236}">
                <a16:creationId xmlns:a16="http://schemas.microsoft.com/office/drawing/2014/main" id="{DAFAFACE-985C-48F9-BB74-C3D550AEF0C1}"/>
              </a:ext>
            </a:extLst>
          </p:cNvPr>
          <p:cNvSpPr/>
          <p:nvPr/>
        </p:nvSpPr>
        <p:spPr>
          <a:xfrm>
            <a:off x="10277379" y="2837816"/>
            <a:ext cx="1235838" cy="369332"/>
          </a:xfrm>
          <a:prstGeom prst="rect">
            <a:avLst/>
          </a:prstGeom>
        </p:spPr>
        <p:txBody>
          <a:bodyPr wrap="square">
            <a:spAutoFit/>
          </a:bodyPr>
          <a:lstStyle/>
          <a:p>
            <a:pPr algn="ctr"/>
            <a:r>
              <a:rPr lang="en-NZ" b="1">
                <a:solidFill>
                  <a:srgbClr val="000000"/>
                </a:solidFill>
              </a:rPr>
              <a:t>61%</a:t>
            </a:r>
          </a:p>
        </p:txBody>
      </p:sp>
      <p:sp>
        <p:nvSpPr>
          <p:cNvPr id="10" name="Rectangle 9">
            <a:extLst>
              <a:ext uri="{FF2B5EF4-FFF2-40B4-BE49-F238E27FC236}">
                <a16:creationId xmlns:a16="http://schemas.microsoft.com/office/drawing/2014/main" id="{8F9222C5-7C69-3F50-07A6-526A31899D42}"/>
              </a:ext>
            </a:extLst>
          </p:cNvPr>
          <p:cNvSpPr/>
          <p:nvPr/>
        </p:nvSpPr>
        <p:spPr>
          <a:xfrm>
            <a:off x="10277379" y="3943299"/>
            <a:ext cx="1235838" cy="369332"/>
          </a:xfrm>
          <a:prstGeom prst="rect">
            <a:avLst/>
          </a:prstGeom>
        </p:spPr>
        <p:txBody>
          <a:bodyPr wrap="square">
            <a:spAutoFit/>
          </a:bodyPr>
          <a:lstStyle/>
          <a:p>
            <a:pPr algn="ctr"/>
            <a:r>
              <a:rPr lang="en-NZ" b="1">
                <a:solidFill>
                  <a:srgbClr val="000000"/>
                </a:solidFill>
              </a:rPr>
              <a:t>51%</a:t>
            </a:r>
          </a:p>
        </p:txBody>
      </p:sp>
      <p:sp>
        <p:nvSpPr>
          <p:cNvPr id="12" name="Rectangle 11">
            <a:extLst>
              <a:ext uri="{FF2B5EF4-FFF2-40B4-BE49-F238E27FC236}">
                <a16:creationId xmlns:a16="http://schemas.microsoft.com/office/drawing/2014/main" id="{91519468-D6E5-9BBE-0904-AE8DAC50BE3E}"/>
              </a:ext>
            </a:extLst>
          </p:cNvPr>
          <p:cNvSpPr/>
          <p:nvPr/>
        </p:nvSpPr>
        <p:spPr>
          <a:xfrm>
            <a:off x="10277379" y="5021173"/>
            <a:ext cx="1235838" cy="369332"/>
          </a:xfrm>
          <a:prstGeom prst="rect">
            <a:avLst/>
          </a:prstGeom>
        </p:spPr>
        <p:txBody>
          <a:bodyPr wrap="square">
            <a:spAutoFit/>
          </a:bodyPr>
          <a:lstStyle/>
          <a:p>
            <a:pPr algn="ctr"/>
            <a:r>
              <a:rPr lang="en-NZ" b="1">
                <a:solidFill>
                  <a:srgbClr val="000000"/>
                </a:solidFill>
              </a:rPr>
              <a:t>49%</a:t>
            </a:r>
          </a:p>
        </p:txBody>
      </p:sp>
      <p:sp>
        <p:nvSpPr>
          <p:cNvPr id="11" name="Slide Number Placeholder 10">
            <a:extLst>
              <a:ext uri="{FF2B5EF4-FFF2-40B4-BE49-F238E27FC236}">
                <a16:creationId xmlns:a16="http://schemas.microsoft.com/office/drawing/2014/main" id="{3DAA11AD-8D54-6823-06E6-C90B6D45FEA3}"/>
              </a:ext>
            </a:extLst>
          </p:cNvPr>
          <p:cNvSpPr>
            <a:spLocks noGrp="1"/>
          </p:cNvSpPr>
          <p:nvPr>
            <p:ph type="sldNum" sz="quarter" idx="10"/>
          </p:nvPr>
        </p:nvSpPr>
        <p:spPr/>
        <p:txBody>
          <a:bodyPr/>
          <a:lstStyle/>
          <a:p>
            <a:fld id="{4034BEE3-566C-4068-A777-C3A4762E861B}" type="slidenum">
              <a:rPr lang="en-GB" smtClean="0"/>
              <a:pPr/>
              <a:t>63</a:t>
            </a:fld>
            <a:endParaRPr lang="en-GB"/>
          </a:p>
        </p:txBody>
      </p:sp>
    </p:spTree>
    <p:extLst>
      <p:ext uri="{BB962C8B-B14F-4D97-AF65-F5344CB8AC3E}">
        <p14:creationId xmlns:p14="http://schemas.microsoft.com/office/powerpoint/2010/main" val="86963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dancers performing on a stage&#10;&#10;Description automatically generated with medium confidence">
            <a:extLst>
              <a:ext uri="{FF2B5EF4-FFF2-40B4-BE49-F238E27FC236}">
                <a16:creationId xmlns:a16="http://schemas.microsoft.com/office/drawing/2014/main" id="{92B6ADD7-F0E5-2909-9F07-DEB024C8F2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065" y="13722"/>
            <a:ext cx="11709640" cy="6844278"/>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17295" y="0"/>
            <a:ext cx="12192000" cy="6858001"/>
          </a:xfrm>
          <a:prstGeom prst="rect">
            <a:avLst/>
          </a:prstGeom>
          <a:gradFill>
            <a:gsLst>
              <a:gs pos="29000">
                <a:srgbClr val="16313E"/>
              </a:gs>
              <a:gs pos="79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rgbClr val="FFFFFF">
              <a:alpha val="5098"/>
            </a:srgb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p:txBody>
          <a:bodyPr/>
          <a:lstStyle/>
          <a:p>
            <a:r>
              <a:rPr lang="en-NZ">
                <a:solidFill>
                  <a:schemeClr val="bg1"/>
                </a:solidFill>
              </a:rPr>
              <a:t>Glossary</a:t>
            </a: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p:txBody>
          <a:bodyPr/>
          <a:lstStyle/>
          <a:p>
            <a:r>
              <a:rPr lang="en-NZ">
                <a:solidFill>
                  <a:srgbClr val="3B98B7"/>
                </a:solidFill>
              </a:rPr>
              <a:t>13</a:t>
            </a:r>
            <a:endParaRPr lang="en-NZ" dirty="0">
              <a:solidFill>
                <a:srgbClr val="3B98B7"/>
              </a:solidFill>
            </a:endParaRPr>
          </a:p>
        </p:txBody>
      </p:sp>
      <p:cxnSp>
        <p:nvCxnSpPr>
          <p:cNvPr id="26" name="Straight Connector 25">
            <a:extLst>
              <a:ext uri="{FF2B5EF4-FFF2-40B4-BE49-F238E27FC236}">
                <a16:creationId xmlns:a16="http://schemas.microsoft.com/office/drawing/2014/main" id="{F53A518A-3E81-3C15-8559-24F7B4382BD6}"/>
              </a:ext>
            </a:extLst>
          </p:cNvPr>
          <p:cNvCxnSpPr>
            <a:cxnSpLocks/>
          </p:cNvCxnSpPr>
          <p:nvPr/>
        </p:nvCxnSpPr>
        <p:spPr>
          <a:xfrm>
            <a:off x="359999" y="3076227"/>
            <a:ext cx="1008743" cy="0"/>
          </a:xfrm>
          <a:prstGeom prst="line">
            <a:avLst/>
          </a:prstGeom>
          <a:ln w="38100">
            <a:solidFill>
              <a:srgbClr val="3B98B7"/>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2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8246D3-A572-4D1A-4329-B04B367A9FB3}"/>
              </a:ext>
            </a:extLst>
          </p:cNvPr>
          <p:cNvSpPr/>
          <p:nvPr/>
        </p:nvSpPr>
        <p:spPr bwMode="ltGray">
          <a:xfrm>
            <a:off x="360363" y="252663"/>
            <a:ext cx="3152858" cy="5678905"/>
          </a:xfrm>
          <a:prstGeom prst="rect">
            <a:avLst/>
          </a:prstGeom>
          <a:solidFill>
            <a:srgbClr val="3B98B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grpSp>
        <p:nvGrpSpPr>
          <p:cNvPr id="5" name="Group 4">
            <a:extLst>
              <a:ext uri="{FF2B5EF4-FFF2-40B4-BE49-F238E27FC236}">
                <a16:creationId xmlns:a16="http://schemas.microsoft.com/office/drawing/2014/main" id="{6D4CEBB0-F11F-FD22-175D-7DCF733A1B75}"/>
              </a:ext>
            </a:extLst>
          </p:cNvPr>
          <p:cNvGrpSpPr/>
          <p:nvPr/>
        </p:nvGrpSpPr>
        <p:grpSpPr>
          <a:xfrm>
            <a:off x="-616514" y="-175377"/>
            <a:ext cx="6053933" cy="6780714"/>
            <a:chOff x="4388240" y="225802"/>
            <a:chExt cx="6357989" cy="7121273"/>
          </a:xfrm>
          <a:solidFill>
            <a:srgbClr val="FFFFFF">
              <a:alpha val="5098"/>
            </a:srgbClr>
          </a:solidFill>
        </p:grpSpPr>
        <p:sp>
          <p:nvSpPr>
            <p:cNvPr id="6" name="Freeform 7">
              <a:extLst>
                <a:ext uri="{FF2B5EF4-FFF2-40B4-BE49-F238E27FC236}">
                  <a16:creationId xmlns:a16="http://schemas.microsoft.com/office/drawing/2014/main" id="{B92CA448-21D0-333D-6B56-C8B9C6934682}"/>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 name="Freeform 8">
              <a:extLst>
                <a:ext uri="{FF2B5EF4-FFF2-40B4-BE49-F238E27FC236}">
                  <a16:creationId xmlns:a16="http://schemas.microsoft.com/office/drawing/2014/main" id="{534B564E-6824-D7F6-CCF0-1EE4F05948F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a:xfrm>
            <a:off x="582937" y="2279326"/>
            <a:ext cx="2762919" cy="403200"/>
          </a:xfrm>
        </p:spPr>
        <p:txBody>
          <a:bodyPr/>
          <a:lstStyle/>
          <a:p>
            <a:r>
              <a:rPr lang="en-NZ">
                <a:solidFill>
                  <a:schemeClr val="bg1"/>
                </a:solidFill>
              </a:rPr>
              <a:t>Job titles included under each of the creative sectors</a:t>
            </a:r>
          </a:p>
        </p:txBody>
      </p:sp>
      <p:sp>
        <p:nvSpPr>
          <p:cNvPr id="8" name="TextBox 7">
            <a:extLst>
              <a:ext uri="{FF2B5EF4-FFF2-40B4-BE49-F238E27FC236}">
                <a16:creationId xmlns:a16="http://schemas.microsoft.com/office/drawing/2014/main" id="{1B7CAE60-25B6-4BF4-A642-2D9858C88D97}"/>
              </a:ext>
            </a:extLst>
          </p:cNvPr>
          <p:cNvSpPr txBox="1"/>
          <p:nvPr/>
        </p:nvSpPr>
        <p:spPr>
          <a:xfrm>
            <a:off x="3708189" y="353268"/>
            <a:ext cx="8118685" cy="5601533"/>
          </a:xfrm>
          <a:prstGeom prst="rect">
            <a:avLst/>
          </a:prstGeom>
          <a:noFill/>
        </p:spPr>
        <p:txBody>
          <a:bodyPr wrap="square" lIns="0" tIns="0" rIns="0" bIns="0" rtlCol="0">
            <a:spAutoFit/>
          </a:bodyPr>
          <a:lstStyle/>
          <a:p>
            <a:r>
              <a:rPr lang="en-NZ" sz="1000" b="1" dirty="0"/>
              <a:t>Craft and object arts: </a:t>
            </a:r>
            <a:r>
              <a:rPr lang="en-NZ" sz="1000" dirty="0"/>
              <a:t>Carver, fibre or textile artist, glass artist, jewellery maker, leather worker, potter or ceramic artist, sculptor, wood worker other type of craft and object artist.</a:t>
            </a:r>
          </a:p>
          <a:p>
            <a:endParaRPr lang="en-NZ" sz="1000" dirty="0"/>
          </a:p>
          <a:p>
            <a:r>
              <a:rPr lang="en-NZ" sz="1000" b="1" dirty="0"/>
              <a:t>Community arts: </a:t>
            </a:r>
            <a:r>
              <a:rPr lang="en-NZ" sz="1000" dirty="0"/>
              <a:t>Community artist, community arts coordinator, youth arts, other community artist.</a:t>
            </a:r>
          </a:p>
          <a:p>
            <a:endParaRPr lang="en-NZ" sz="1000" dirty="0"/>
          </a:p>
          <a:p>
            <a:r>
              <a:rPr lang="en-NZ" sz="1000" b="1" dirty="0"/>
              <a:t>Media production: </a:t>
            </a:r>
            <a:r>
              <a:rPr lang="en-NZ" sz="1000" dirty="0"/>
              <a:t>Art director, broadcast DOP, choreographer, costume designer, director, DOP – 3D, DOP –digital, DOP – film, editor, make-up artist, composer, postproduction supervisor, producer, production designer, scenic artist, scriptwriter, sculptor, carver, sound designer, special effects, stills photographer, storyboard artist, te </a:t>
            </a:r>
            <a:r>
              <a:rPr lang="en-NZ" sz="1000" dirty="0" err="1"/>
              <a:t>reo</a:t>
            </a:r>
            <a:r>
              <a:rPr lang="en-NZ" sz="1000" dirty="0"/>
              <a:t> advisor, VFX supervisor, voice over artist, other type of media production worker.</a:t>
            </a:r>
          </a:p>
          <a:p>
            <a:endParaRPr lang="en-NZ" sz="1000" dirty="0"/>
          </a:p>
          <a:p>
            <a:r>
              <a:rPr lang="en-NZ" sz="1000" b="1" dirty="0"/>
              <a:t>Music and sound</a:t>
            </a:r>
            <a:r>
              <a:rPr lang="en-NZ" sz="1000" dirty="0"/>
              <a:t>: Accompanist, arranger, chamber or ensemble player, composer, conductor, instrumental player (soloist), instrumental player in a live band, instrumental player in an orchestra, instrumentalist working in a studio, lead singer in a group, lead singer in musical theatre, music engineer, music producer, opera singer (chorus), opera singer (principal), singer or song writer, solo artist, soloist in classical music, support singer in a group, support or chorus singer in music theatre, other type of music and sound artist.</a:t>
            </a:r>
          </a:p>
          <a:p>
            <a:endParaRPr lang="en-NZ" sz="1000" b="1" dirty="0"/>
          </a:p>
          <a:p>
            <a:r>
              <a:rPr lang="en-NZ" sz="1000" b="1" dirty="0"/>
              <a:t>Ngā toi Māori:</a:t>
            </a:r>
            <a:r>
              <a:rPr lang="en-US" sz="1000" dirty="0"/>
              <a:t> Including artists and practitioners working in </a:t>
            </a:r>
            <a:r>
              <a:rPr lang="en-US" sz="1000" dirty="0" err="1"/>
              <a:t>pūoro</a:t>
            </a:r>
            <a:r>
              <a:rPr lang="en-US" sz="1000" dirty="0"/>
              <a:t> (music including taonga </a:t>
            </a:r>
            <a:r>
              <a:rPr lang="en-US" sz="1000" dirty="0" err="1"/>
              <a:t>pūoro</a:t>
            </a:r>
            <a:r>
              <a:rPr lang="en-US" sz="1000" dirty="0"/>
              <a:t> - instruments), </a:t>
            </a:r>
            <a:r>
              <a:rPr lang="en-US" sz="1000" dirty="0" err="1"/>
              <a:t>kaupapa</a:t>
            </a:r>
            <a:r>
              <a:rPr lang="en-US" sz="1000" dirty="0"/>
              <a:t> waka (waka building and sailing), whakairo (carving), </a:t>
            </a:r>
            <a:r>
              <a:rPr lang="en-US" sz="1000" dirty="0" err="1"/>
              <a:t>raranga</a:t>
            </a:r>
            <a:r>
              <a:rPr lang="en-US" sz="1000" dirty="0"/>
              <a:t> (weaving), </a:t>
            </a:r>
            <a:r>
              <a:rPr lang="en-US" sz="1000" dirty="0" err="1"/>
              <a:t>tā</a:t>
            </a:r>
            <a:r>
              <a:rPr lang="en-US" sz="1000" dirty="0"/>
              <a:t> </a:t>
            </a:r>
            <a:r>
              <a:rPr lang="en-US" sz="1000" dirty="0" err="1"/>
              <a:t>moko</a:t>
            </a:r>
            <a:r>
              <a:rPr lang="en-US" sz="1000" dirty="0"/>
              <a:t> (tattooing), kapa haka, uku (pottery, clay), whare </a:t>
            </a:r>
            <a:r>
              <a:rPr lang="en-US" sz="1000" dirty="0" err="1"/>
              <a:t>tapere</a:t>
            </a:r>
            <a:r>
              <a:rPr lang="en-US" sz="1000" dirty="0"/>
              <a:t> (theatre, dance) and all forms of contemporary Māori arts practice craft/object art, dance, </a:t>
            </a:r>
            <a:r>
              <a:rPr lang="en-US" sz="1000" dirty="0" err="1"/>
              <a:t>interarts</a:t>
            </a:r>
            <a:r>
              <a:rPr lang="en-US" sz="1000" dirty="0"/>
              <a:t>, literature, music, theatre and visual arts.</a:t>
            </a:r>
          </a:p>
          <a:p>
            <a:endParaRPr lang="en-US" sz="1000" dirty="0"/>
          </a:p>
          <a:p>
            <a:r>
              <a:rPr lang="en-NZ" sz="1000" b="1" dirty="0"/>
              <a:t>Pacific arts: </a:t>
            </a:r>
            <a:r>
              <a:rPr lang="en-NZ" sz="1000" dirty="0"/>
              <a:t>Pasifika artists, undertaking contemporary and heritage arts projects – including material artist, performing artist, oral artist, and other types of Pacific artist.</a:t>
            </a:r>
          </a:p>
          <a:p>
            <a:endParaRPr lang="en-NZ" sz="1000" dirty="0"/>
          </a:p>
          <a:p>
            <a:r>
              <a:rPr lang="en-NZ" sz="1000" b="1" dirty="0"/>
              <a:t>Performing arts: </a:t>
            </a:r>
            <a:r>
              <a:rPr lang="en-NZ" sz="1000" dirty="0"/>
              <a:t>Comic artist or comedian, costume designer, director, film actor, lighting designer, mime artist, physical or circus performer, playwright, producer, puppeteer, radio actor, set design, stage / theatre actor, story telling, television actor, theatre devisor, other type of acting - theatre and media, artistic director, choreographer, dancer, principal or feature dancer, other type of dance.</a:t>
            </a:r>
          </a:p>
          <a:p>
            <a:endParaRPr lang="en-US" sz="1000" dirty="0"/>
          </a:p>
          <a:p>
            <a:r>
              <a:rPr lang="en-NZ" sz="1000" b="1" dirty="0"/>
              <a:t>Video game development: </a:t>
            </a:r>
            <a:r>
              <a:rPr lang="en-NZ" sz="1000" dirty="0"/>
              <a:t>3D artist, animator, art director, game designer, composer, producer, screen writer, software developer, sound designer, storyboard artist, visual artist / illustrator, voice over artist, other type of creative professional involved with video game development.</a:t>
            </a:r>
          </a:p>
          <a:p>
            <a:endParaRPr lang="en-NZ" sz="1000" dirty="0"/>
          </a:p>
          <a:p>
            <a:r>
              <a:rPr lang="en-NZ" sz="1000" b="1" dirty="0"/>
              <a:t> Visual arts: </a:t>
            </a:r>
            <a:r>
              <a:rPr lang="en-NZ" sz="1000" dirty="0"/>
              <a:t>Animator, book illustrator, cartoonist, installation artist, multi-media artist, painter, performance artist, photographer, print maker, sculptor, video or film artist, other type of visual artist.</a:t>
            </a:r>
          </a:p>
          <a:p>
            <a:endParaRPr lang="en-NZ" sz="1000" dirty="0"/>
          </a:p>
          <a:p>
            <a:r>
              <a:rPr lang="en-NZ" sz="1000" b="1" dirty="0"/>
              <a:t>Writing / literature: </a:t>
            </a:r>
            <a:r>
              <a:rPr lang="en-NZ" sz="1000" dirty="0"/>
              <a:t>Book illustrator, children or young adult fiction writer, lyric writer / librettist, non-fiction writer, novelist, stage playwright, poet, reviewer or critic, scriptwriter, short story writer, other type of writer or literary artist.</a:t>
            </a:r>
          </a:p>
          <a:p>
            <a:endParaRPr lang="en-US" sz="1000" dirty="0"/>
          </a:p>
          <a:p>
            <a:endParaRPr lang="en-US" sz="1000" dirty="0"/>
          </a:p>
          <a:p>
            <a:endParaRPr lang="en-NZ" sz="1400" dirty="0"/>
          </a:p>
        </p:txBody>
      </p:sp>
      <p:cxnSp>
        <p:nvCxnSpPr>
          <p:cNvPr id="11" name="Straight Connector 10">
            <a:extLst>
              <a:ext uri="{FF2B5EF4-FFF2-40B4-BE49-F238E27FC236}">
                <a16:creationId xmlns:a16="http://schemas.microsoft.com/office/drawing/2014/main" id="{679ED941-000F-2537-46AF-99260D2E358E}"/>
              </a:ext>
            </a:extLst>
          </p:cNvPr>
          <p:cNvCxnSpPr>
            <a:cxnSpLocks/>
          </p:cNvCxnSpPr>
          <p:nvPr/>
        </p:nvCxnSpPr>
        <p:spPr>
          <a:xfrm>
            <a:off x="582937" y="3538440"/>
            <a:ext cx="1008743"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65773986-6A38-C161-4F2A-EA87BDAFF1A1}"/>
              </a:ext>
            </a:extLst>
          </p:cNvPr>
          <p:cNvSpPr>
            <a:spLocks noGrp="1"/>
          </p:cNvSpPr>
          <p:nvPr>
            <p:ph type="sldNum" sz="quarter" idx="10"/>
          </p:nvPr>
        </p:nvSpPr>
        <p:spPr/>
        <p:txBody>
          <a:bodyPr/>
          <a:lstStyle/>
          <a:p>
            <a:fld id="{4034BEE3-566C-4068-A777-C3A4762E861B}" type="slidenum">
              <a:rPr lang="en-GB" smtClean="0"/>
              <a:pPr/>
              <a:t>65</a:t>
            </a:fld>
            <a:endParaRPr lang="en-GB"/>
          </a:p>
        </p:txBody>
      </p:sp>
    </p:spTree>
    <p:extLst>
      <p:ext uri="{BB962C8B-B14F-4D97-AF65-F5344CB8AC3E}">
        <p14:creationId xmlns:p14="http://schemas.microsoft.com/office/powerpoint/2010/main" val="30833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orking on a computer&#10;&#10;Description automatically generated with medium confidence">
            <a:extLst>
              <a:ext uri="{FF2B5EF4-FFF2-40B4-BE49-F238E27FC236}">
                <a16:creationId xmlns:a16="http://schemas.microsoft.com/office/drawing/2014/main" id="{ECC64461-F2F7-5670-0455-F4FA14C195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27" r="23778"/>
          <a:stretch/>
        </p:blipFill>
        <p:spPr>
          <a:xfrm>
            <a:off x="2459116" y="-4205"/>
            <a:ext cx="9732884" cy="6862205"/>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0" y="-1"/>
            <a:ext cx="12192000" cy="6858001"/>
          </a:xfrm>
          <a:prstGeom prst="rect">
            <a:avLst/>
          </a:prstGeom>
          <a:gradFill>
            <a:gsLst>
              <a:gs pos="29000">
                <a:srgbClr val="16313E"/>
              </a:gs>
              <a:gs pos="79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rgbClr val="FFFFFF">
              <a:alpha val="5098"/>
            </a:srgb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a:xfrm>
            <a:off x="359999" y="1946449"/>
            <a:ext cx="5643563" cy="1980000"/>
          </a:xfrm>
        </p:spPr>
        <p:txBody>
          <a:bodyPr/>
          <a:lstStyle/>
          <a:p>
            <a:r>
              <a:rPr lang="en-US">
                <a:solidFill>
                  <a:schemeClr val="bg1"/>
                </a:solidFill>
              </a:rPr>
              <a:t>Appendix</a:t>
            </a: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a:xfrm>
            <a:off x="359999" y="1395790"/>
            <a:ext cx="976676" cy="540000"/>
          </a:xfrm>
        </p:spPr>
        <p:txBody>
          <a:bodyPr/>
          <a:lstStyle/>
          <a:p>
            <a:r>
              <a:rPr lang="en-NZ">
                <a:solidFill>
                  <a:srgbClr val="3B98B7"/>
                </a:solidFill>
              </a:rPr>
              <a:t>14</a:t>
            </a:r>
            <a:endParaRPr lang="en-NZ" dirty="0">
              <a:solidFill>
                <a:srgbClr val="3B98B7"/>
              </a:solidFill>
            </a:endParaRPr>
          </a:p>
        </p:txBody>
      </p:sp>
      <p:cxnSp>
        <p:nvCxnSpPr>
          <p:cNvPr id="2" name="Straight Connector 1">
            <a:extLst>
              <a:ext uri="{FF2B5EF4-FFF2-40B4-BE49-F238E27FC236}">
                <a16:creationId xmlns:a16="http://schemas.microsoft.com/office/drawing/2014/main" id="{FE0889C9-A2C8-14BF-80B6-171E7CC2F50B}"/>
              </a:ext>
            </a:extLst>
          </p:cNvPr>
          <p:cNvCxnSpPr>
            <a:cxnSpLocks/>
          </p:cNvCxnSpPr>
          <p:nvPr/>
        </p:nvCxnSpPr>
        <p:spPr>
          <a:xfrm>
            <a:off x="359999" y="2723802"/>
            <a:ext cx="1008743" cy="0"/>
          </a:xfrm>
          <a:prstGeom prst="line">
            <a:avLst/>
          </a:prstGeom>
          <a:ln w="38100">
            <a:solidFill>
              <a:srgbClr val="3B98B7"/>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9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2477D7D-AC0F-420B-826D-5987BC9563B9}"/>
              </a:ext>
            </a:extLst>
          </p:cNvPr>
          <p:cNvSpPr/>
          <p:nvPr/>
        </p:nvSpPr>
        <p:spPr>
          <a:xfrm>
            <a:off x="320805" y="2888610"/>
            <a:ext cx="5697858" cy="3051296"/>
          </a:xfrm>
          <a:prstGeom prst="rect">
            <a:avLst/>
          </a:prstGeom>
          <a:solidFill>
            <a:srgbClr val="C46C6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2" name="Rectangle 11">
            <a:extLst>
              <a:ext uri="{FF2B5EF4-FFF2-40B4-BE49-F238E27FC236}">
                <a16:creationId xmlns:a16="http://schemas.microsoft.com/office/drawing/2014/main" id="{DC9E3BC8-D573-4D5A-B680-0A9B57BA79BE}"/>
              </a:ext>
            </a:extLst>
          </p:cNvPr>
          <p:cNvSpPr/>
          <p:nvPr/>
        </p:nvSpPr>
        <p:spPr>
          <a:xfrm>
            <a:off x="6230531" y="900752"/>
            <a:ext cx="5697858" cy="3872543"/>
          </a:xfrm>
          <a:prstGeom prst="rect">
            <a:avLst/>
          </a:prstGeom>
          <a:solidFill>
            <a:srgbClr val="34847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4" name="Rectangle 3">
            <a:extLst>
              <a:ext uri="{FF2B5EF4-FFF2-40B4-BE49-F238E27FC236}">
                <a16:creationId xmlns:a16="http://schemas.microsoft.com/office/drawing/2014/main" id="{91369884-6686-491A-97AD-0F33EA7FD78B}"/>
              </a:ext>
            </a:extLst>
          </p:cNvPr>
          <p:cNvSpPr/>
          <p:nvPr/>
        </p:nvSpPr>
        <p:spPr>
          <a:xfrm>
            <a:off x="320805" y="900752"/>
            <a:ext cx="5697858" cy="1787857"/>
          </a:xfrm>
          <a:prstGeom prst="rect">
            <a:avLst/>
          </a:prstGeom>
          <a:solidFill>
            <a:srgbClr val="3B98B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3" name="Title 2">
            <a:extLst>
              <a:ext uri="{FF2B5EF4-FFF2-40B4-BE49-F238E27FC236}">
                <a16:creationId xmlns:a16="http://schemas.microsoft.com/office/drawing/2014/main" id="{91E3CE8E-FB7D-490C-9944-DA788B318C40}"/>
              </a:ext>
            </a:extLst>
          </p:cNvPr>
          <p:cNvSpPr>
            <a:spLocks noGrp="1"/>
          </p:cNvSpPr>
          <p:nvPr>
            <p:ph type="title"/>
          </p:nvPr>
        </p:nvSpPr>
        <p:spPr/>
        <p:txBody>
          <a:bodyPr/>
          <a:lstStyle/>
          <a:p>
            <a:r>
              <a:rPr lang="en-NZ"/>
              <a:t>Sample profile</a:t>
            </a:r>
          </a:p>
        </p:txBody>
      </p:sp>
      <p:sp>
        <p:nvSpPr>
          <p:cNvPr id="7" name="Text Placeholder 6">
            <a:extLst>
              <a:ext uri="{FF2B5EF4-FFF2-40B4-BE49-F238E27FC236}">
                <a16:creationId xmlns:a16="http://schemas.microsoft.com/office/drawing/2014/main" id="{F3365955-1380-44A8-A60D-A55C89E97EA9}"/>
              </a:ext>
            </a:extLst>
          </p:cNvPr>
          <p:cNvSpPr>
            <a:spLocks noGrp="1"/>
          </p:cNvSpPr>
          <p:nvPr>
            <p:ph type="body" sz="quarter" idx="4294967295"/>
          </p:nvPr>
        </p:nvSpPr>
        <p:spPr>
          <a:xfrm>
            <a:off x="5505453" y="6156625"/>
            <a:ext cx="6048372" cy="227013"/>
          </a:xfrm>
        </p:spPr>
        <p:txBody>
          <a:bodyPr/>
          <a:lstStyle/>
          <a:p>
            <a:pPr>
              <a:spcBef>
                <a:spcPts val="0"/>
              </a:spcBef>
            </a:pPr>
            <a:r>
              <a:rPr lang="en-NZ" sz="800" dirty="0"/>
              <a:t>Note: data is unweighted | *Participants were able to select multiple ethnicities, therefore percentages sum to more than 100%</a:t>
            </a:r>
          </a:p>
          <a:p>
            <a:pPr>
              <a:spcBef>
                <a:spcPts val="0"/>
              </a:spcBef>
            </a:pPr>
            <a:r>
              <a:rPr lang="en-NZ" sz="800" dirty="0"/>
              <a:t>The Washington Group Short Set on Functioning (WGSS) was used to identify Deaf and disabled creative professionals in the survey</a:t>
            </a:r>
          </a:p>
          <a:p>
            <a:pPr>
              <a:spcBef>
                <a:spcPts val="0"/>
              </a:spcBef>
            </a:pPr>
            <a:r>
              <a:rPr lang="en-NZ" sz="800" dirty="0"/>
              <a:t>Source: A1. First of all, how old are you? | A2. Which ethnic group do you belong to? | G1. Which gender do you most identify with? </a:t>
            </a:r>
          </a:p>
          <a:p>
            <a:pPr>
              <a:spcBef>
                <a:spcPts val="0"/>
              </a:spcBef>
            </a:pPr>
            <a:r>
              <a:rPr lang="en-NZ" sz="800" dirty="0"/>
              <a:t>| G6a. Do you have difficulty with any of the following? </a:t>
            </a:r>
          </a:p>
          <a:p>
            <a:pPr>
              <a:spcBef>
                <a:spcPts val="0"/>
              </a:spcBef>
            </a:pPr>
            <a:r>
              <a:rPr lang="en-NZ" sz="800" dirty="0"/>
              <a:t>Base: Total (n=603). </a:t>
            </a:r>
          </a:p>
          <a:p>
            <a:pPr>
              <a:spcBef>
                <a:spcPts val="0"/>
              </a:spcBef>
            </a:pPr>
            <a:endParaRPr lang="en-NZ" sz="800" dirty="0"/>
          </a:p>
        </p:txBody>
      </p:sp>
      <p:graphicFrame>
        <p:nvGraphicFramePr>
          <p:cNvPr id="6" name="Chart 5">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2777310892"/>
              </p:ext>
            </p:extLst>
          </p:nvPr>
        </p:nvGraphicFramePr>
        <p:xfrm>
          <a:off x="-1300950" y="2915906"/>
          <a:ext cx="7200000" cy="30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1686321530"/>
              </p:ext>
            </p:extLst>
          </p:nvPr>
        </p:nvGraphicFramePr>
        <p:xfrm>
          <a:off x="-1300950" y="981114"/>
          <a:ext cx="7200000" cy="1555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3FFDD750-C31F-4526-98F6-8B837694E992}"/>
              </a:ext>
            </a:extLst>
          </p:cNvPr>
          <p:cNvGraphicFramePr/>
          <p:nvPr>
            <p:extLst>
              <p:ext uri="{D42A27DB-BD31-4B8C-83A1-F6EECF244321}">
                <p14:modId xmlns:p14="http://schemas.microsoft.com/office/powerpoint/2010/main" val="2686365929"/>
              </p:ext>
            </p:extLst>
          </p:nvPr>
        </p:nvGraphicFramePr>
        <p:xfrm>
          <a:off x="5181713" y="1378532"/>
          <a:ext cx="6708532" cy="3300723"/>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p:cNvSpPr txBox="1"/>
          <p:nvPr/>
        </p:nvSpPr>
        <p:spPr>
          <a:xfrm>
            <a:off x="6453814" y="999424"/>
            <a:ext cx="1722814" cy="215444"/>
          </a:xfrm>
          <a:prstGeom prst="rect">
            <a:avLst/>
          </a:prstGeom>
          <a:noFill/>
        </p:spPr>
        <p:txBody>
          <a:bodyPr wrap="square" lIns="0" tIns="0" rIns="0" bIns="0" rtlCol="0">
            <a:spAutoFit/>
          </a:bodyPr>
          <a:lstStyle/>
          <a:p>
            <a:r>
              <a:rPr lang="en-NZ" sz="1400" b="1" dirty="0">
                <a:solidFill>
                  <a:srgbClr val="348476"/>
                </a:solidFill>
              </a:rPr>
              <a:t>Ethnicity*</a:t>
            </a:r>
          </a:p>
        </p:txBody>
      </p:sp>
      <p:sp>
        <p:nvSpPr>
          <p:cNvPr id="31" name="TextBox 30"/>
          <p:cNvSpPr txBox="1"/>
          <p:nvPr/>
        </p:nvSpPr>
        <p:spPr>
          <a:xfrm>
            <a:off x="477946" y="999424"/>
            <a:ext cx="1722814" cy="215444"/>
          </a:xfrm>
          <a:prstGeom prst="rect">
            <a:avLst/>
          </a:prstGeom>
          <a:noFill/>
        </p:spPr>
        <p:txBody>
          <a:bodyPr wrap="square" lIns="0" tIns="0" rIns="0" bIns="0" rtlCol="0">
            <a:spAutoFit/>
          </a:bodyPr>
          <a:lstStyle/>
          <a:p>
            <a:r>
              <a:rPr lang="en-NZ" sz="1400" b="1">
                <a:solidFill>
                  <a:srgbClr val="3B98B7"/>
                </a:solidFill>
              </a:rPr>
              <a:t>Gender</a:t>
            </a:r>
          </a:p>
        </p:txBody>
      </p:sp>
      <p:sp>
        <p:nvSpPr>
          <p:cNvPr id="2" name="TextBox 1"/>
          <p:cNvSpPr txBox="1"/>
          <p:nvPr/>
        </p:nvSpPr>
        <p:spPr>
          <a:xfrm>
            <a:off x="531592" y="3042361"/>
            <a:ext cx="1722814" cy="215444"/>
          </a:xfrm>
          <a:prstGeom prst="rect">
            <a:avLst/>
          </a:prstGeom>
          <a:noFill/>
        </p:spPr>
        <p:txBody>
          <a:bodyPr wrap="square" lIns="0" tIns="0" rIns="0" bIns="0" rtlCol="0">
            <a:spAutoFit/>
          </a:bodyPr>
          <a:lstStyle/>
          <a:p>
            <a:r>
              <a:rPr lang="en-NZ" sz="1400" b="1">
                <a:solidFill>
                  <a:srgbClr val="C46C6F"/>
                </a:solidFill>
              </a:rPr>
              <a:t>Age</a:t>
            </a:r>
          </a:p>
        </p:txBody>
      </p:sp>
      <p:graphicFrame>
        <p:nvGraphicFramePr>
          <p:cNvPr id="8" name="Table 7">
            <a:extLst>
              <a:ext uri="{FF2B5EF4-FFF2-40B4-BE49-F238E27FC236}">
                <a16:creationId xmlns:a16="http://schemas.microsoft.com/office/drawing/2014/main" id="{719E2A80-C0A1-448B-BFE2-71AEFF6FB1CB}"/>
              </a:ext>
            </a:extLst>
          </p:cNvPr>
          <p:cNvGraphicFramePr>
            <a:graphicFrameLocks noGrp="1"/>
          </p:cNvGraphicFramePr>
          <p:nvPr>
            <p:extLst>
              <p:ext uri="{D42A27DB-BD31-4B8C-83A1-F6EECF244321}">
                <p14:modId xmlns:p14="http://schemas.microsoft.com/office/powerpoint/2010/main" val="2372752458"/>
              </p:ext>
            </p:extLst>
          </p:nvPr>
        </p:nvGraphicFramePr>
        <p:xfrm>
          <a:off x="4624386" y="821606"/>
          <a:ext cx="1128580" cy="1703200"/>
        </p:xfrm>
        <a:graphic>
          <a:graphicData uri="http://schemas.openxmlformats.org/drawingml/2006/table">
            <a:tbl>
              <a:tblPr firstRow="1" bandRow="1">
                <a:tableStyleId>{5C22544A-7EE6-4342-B048-85BDC9FD1C3A}</a:tableStyleId>
              </a:tblPr>
              <a:tblGrid>
                <a:gridCol w="1128580">
                  <a:extLst>
                    <a:ext uri="{9D8B030D-6E8A-4147-A177-3AD203B41FA5}">
                      <a16:colId xmlns:a16="http://schemas.microsoft.com/office/drawing/2014/main" val="1873704728"/>
                    </a:ext>
                  </a:extLst>
                </a:gridCol>
              </a:tblGrid>
              <a:tr h="425800">
                <a:tc>
                  <a:txBody>
                    <a:bodyPr/>
                    <a:lstStyle/>
                    <a:p>
                      <a:pPr algn="ctr"/>
                      <a:r>
                        <a:rPr lang="en-NZ" sz="1100" b="1">
                          <a:solidFill>
                            <a:schemeClr val="tx1"/>
                          </a:solidFill>
                        </a:rPr>
                        <a:t>Sample size</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6503"/>
                  </a:ext>
                </a:extLst>
              </a:tr>
              <a:tr h="425800">
                <a:tc>
                  <a:txBody>
                    <a:bodyPr/>
                    <a:lstStyle/>
                    <a:p>
                      <a:pPr algn="ctr"/>
                      <a:r>
                        <a:rPr lang="en-NZ" sz="1100" b="0">
                          <a:solidFill>
                            <a:schemeClr val="tx1"/>
                          </a:solidFill>
                        </a:rPr>
                        <a:t>305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9962575"/>
                  </a:ext>
                </a:extLst>
              </a:tr>
              <a:tr h="425800">
                <a:tc>
                  <a:txBody>
                    <a:bodyPr/>
                    <a:lstStyle/>
                    <a:p>
                      <a:pPr algn="ctr"/>
                      <a:r>
                        <a:rPr lang="en-NZ" sz="1100" b="0">
                          <a:solidFill>
                            <a:schemeClr val="tx1"/>
                          </a:solidFill>
                        </a:rPr>
                        <a:t>280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4454805"/>
                  </a:ext>
                </a:extLst>
              </a:tr>
              <a:tr h="425800">
                <a:tc>
                  <a:txBody>
                    <a:bodyPr/>
                    <a:lstStyle/>
                    <a:p>
                      <a:pPr algn="ctr"/>
                      <a:r>
                        <a:rPr lang="en-NZ" sz="1100" b="0">
                          <a:solidFill>
                            <a:schemeClr val="tx1"/>
                          </a:solidFill>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5549761"/>
                  </a:ext>
                </a:extLst>
              </a:tr>
            </a:tbl>
          </a:graphicData>
        </a:graphic>
      </p:graphicFrame>
      <p:graphicFrame>
        <p:nvGraphicFramePr>
          <p:cNvPr id="17" name="Table 16">
            <a:extLst>
              <a:ext uri="{FF2B5EF4-FFF2-40B4-BE49-F238E27FC236}">
                <a16:creationId xmlns:a16="http://schemas.microsoft.com/office/drawing/2014/main" id="{B91223BF-55FA-42E0-8C2E-4F29AE3028C1}"/>
              </a:ext>
            </a:extLst>
          </p:cNvPr>
          <p:cNvGraphicFramePr>
            <a:graphicFrameLocks noGrp="1"/>
          </p:cNvGraphicFramePr>
          <p:nvPr>
            <p:extLst>
              <p:ext uri="{D42A27DB-BD31-4B8C-83A1-F6EECF244321}">
                <p14:modId xmlns:p14="http://schemas.microsoft.com/office/powerpoint/2010/main" val="3583312129"/>
              </p:ext>
            </p:extLst>
          </p:nvPr>
        </p:nvGraphicFramePr>
        <p:xfrm>
          <a:off x="4792188" y="2951286"/>
          <a:ext cx="792976" cy="2872890"/>
        </p:xfrm>
        <a:graphic>
          <a:graphicData uri="http://schemas.openxmlformats.org/drawingml/2006/table">
            <a:tbl>
              <a:tblPr firstRow="1" bandRow="1">
                <a:tableStyleId>{5C22544A-7EE6-4342-B048-85BDC9FD1C3A}</a:tableStyleId>
              </a:tblPr>
              <a:tblGrid>
                <a:gridCol w="792976">
                  <a:extLst>
                    <a:ext uri="{9D8B030D-6E8A-4147-A177-3AD203B41FA5}">
                      <a16:colId xmlns:a16="http://schemas.microsoft.com/office/drawing/2014/main" val="1873704728"/>
                    </a:ext>
                  </a:extLst>
                </a:gridCol>
              </a:tblGrid>
              <a:tr h="574578">
                <a:tc>
                  <a:txBody>
                    <a:bodyPr/>
                    <a:lstStyle/>
                    <a:p>
                      <a:pPr algn="ctr"/>
                      <a:r>
                        <a:rPr lang="en-NZ" sz="1100" b="0">
                          <a:solidFill>
                            <a:schemeClr val="tx1"/>
                          </a:solidFill>
                        </a:rPr>
                        <a:t>89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9962575"/>
                  </a:ext>
                </a:extLst>
              </a:tr>
              <a:tr h="574578">
                <a:tc>
                  <a:txBody>
                    <a:bodyPr/>
                    <a:lstStyle/>
                    <a:p>
                      <a:pPr algn="ctr"/>
                      <a:r>
                        <a:rPr lang="en-NZ" sz="1100" b="0">
                          <a:solidFill>
                            <a:schemeClr val="tx1"/>
                          </a:solidFill>
                        </a:rPr>
                        <a:t>142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4454805"/>
                  </a:ext>
                </a:extLst>
              </a:tr>
              <a:tr h="574578">
                <a:tc>
                  <a:txBody>
                    <a:bodyPr/>
                    <a:lstStyle/>
                    <a:p>
                      <a:pPr algn="ctr"/>
                      <a:r>
                        <a:rPr lang="en-NZ" sz="1100" b="0">
                          <a:solidFill>
                            <a:schemeClr val="tx1"/>
                          </a:solidFill>
                        </a:rPr>
                        <a:t>156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5549761"/>
                  </a:ext>
                </a:extLst>
              </a:tr>
              <a:tr h="574578">
                <a:tc>
                  <a:txBody>
                    <a:bodyPr/>
                    <a:lstStyle/>
                    <a:p>
                      <a:pPr algn="ctr"/>
                      <a:r>
                        <a:rPr lang="en-NZ" sz="1100" b="0">
                          <a:solidFill>
                            <a:schemeClr val="tx1"/>
                          </a:solidFill>
                        </a:rPr>
                        <a:t>127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9548018"/>
                  </a:ext>
                </a:extLst>
              </a:tr>
              <a:tr h="574578">
                <a:tc>
                  <a:txBody>
                    <a:bodyPr/>
                    <a:lstStyle/>
                    <a:p>
                      <a:pPr algn="ctr"/>
                      <a:r>
                        <a:rPr lang="en-NZ" sz="1100" b="0">
                          <a:solidFill>
                            <a:schemeClr val="tx1"/>
                          </a:solidFill>
                        </a:rPr>
                        <a:t>89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5591712"/>
                  </a:ext>
                </a:extLst>
              </a:tr>
            </a:tbl>
          </a:graphicData>
        </a:graphic>
      </p:graphicFrame>
      <p:graphicFrame>
        <p:nvGraphicFramePr>
          <p:cNvPr id="18" name="Table 17">
            <a:extLst>
              <a:ext uri="{FF2B5EF4-FFF2-40B4-BE49-F238E27FC236}">
                <a16:creationId xmlns:a16="http://schemas.microsoft.com/office/drawing/2014/main" id="{420556AC-EA3F-4355-928B-FAFF207E1AE2}"/>
              </a:ext>
            </a:extLst>
          </p:cNvPr>
          <p:cNvGraphicFramePr>
            <a:graphicFrameLocks noGrp="1"/>
          </p:cNvGraphicFramePr>
          <p:nvPr>
            <p:extLst>
              <p:ext uri="{D42A27DB-BD31-4B8C-83A1-F6EECF244321}">
                <p14:modId xmlns:p14="http://schemas.microsoft.com/office/powerpoint/2010/main" val="1412845908"/>
              </p:ext>
            </p:extLst>
          </p:nvPr>
        </p:nvGraphicFramePr>
        <p:xfrm>
          <a:off x="10645601" y="833072"/>
          <a:ext cx="1311319" cy="3736651"/>
        </p:xfrm>
        <a:graphic>
          <a:graphicData uri="http://schemas.openxmlformats.org/drawingml/2006/table">
            <a:tbl>
              <a:tblPr firstRow="1" bandRow="1">
                <a:tableStyleId>{5C22544A-7EE6-4342-B048-85BDC9FD1C3A}</a:tableStyleId>
              </a:tblPr>
              <a:tblGrid>
                <a:gridCol w="1311319">
                  <a:extLst>
                    <a:ext uri="{9D8B030D-6E8A-4147-A177-3AD203B41FA5}">
                      <a16:colId xmlns:a16="http://schemas.microsoft.com/office/drawing/2014/main" val="1873704728"/>
                    </a:ext>
                  </a:extLst>
                </a:gridCol>
              </a:tblGrid>
              <a:tr h="614971">
                <a:tc>
                  <a:txBody>
                    <a:bodyPr/>
                    <a:lstStyle/>
                    <a:p>
                      <a:pPr algn="ctr"/>
                      <a:r>
                        <a:rPr lang="en-NZ" sz="1100" b="1">
                          <a:solidFill>
                            <a:schemeClr val="tx1"/>
                          </a:solidFill>
                        </a:rPr>
                        <a:t>Sample size</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4334712"/>
                  </a:ext>
                </a:extLst>
              </a:tr>
              <a:tr h="520280">
                <a:tc>
                  <a:txBody>
                    <a:bodyPr/>
                    <a:lstStyle/>
                    <a:p>
                      <a:pPr algn="ctr"/>
                      <a:r>
                        <a:rPr lang="en-NZ" sz="1100" b="0">
                          <a:solidFill>
                            <a:schemeClr val="tx1"/>
                          </a:solidFill>
                        </a:rPr>
                        <a:t>469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9962575"/>
                  </a:ext>
                </a:extLst>
              </a:tr>
              <a:tr h="520280">
                <a:tc>
                  <a:txBody>
                    <a:bodyPr/>
                    <a:lstStyle/>
                    <a:p>
                      <a:pPr algn="ctr"/>
                      <a:r>
                        <a:rPr lang="en-NZ" sz="1100" b="0">
                          <a:solidFill>
                            <a:schemeClr val="tx1"/>
                          </a:solidFill>
                        </a:rPr>
                        <a:t>109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4454805"/>
                  </a:ext>
                </a:extLst>
              </a:tr>
              <a:tr h="520280">
                <a:tc>
                  <a:txBody>
                    <a:bodyPr/>
                    <a:lstStyle/>
                    <a:p>
                      <a:pPr algn="ctr"/>
                      <a:r>
                        <a:rPr lang="en-NZ" sz="1100" b="0">
                          <a:solidFill>
                            <a:schemeClr val="tx1"/>
                          </a:solidFill>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5549761"/>
                  </a:ext>
                </a:extLst>
              </a:tr>
              <a:tr h="520280">
                <a:tc>
                  <a:txBody>
                    <a:bodyPr/>
                    <a:lstStyle/>
                    <a:p>
                      <a:pPr algn="ctr"/>
                      <a:r>
                        <a:rPr lang="en-NZ" sz="1100" b="0">
                          <a:solidFill>
                            <a:schemeClr val="tx1"/>
                          </a:solidFill>
                        </a:rPr>
                        <a:t>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9548018"/>
                  </a:ext>
                </a:extLst>
              </a:tr>
              <a:tr h="520280">
                <a:tc>
                  <a:txBody>
                    <a:bodyPr/>
                    <a:lstStyle/>
                    <a:p>
                      <a:pPr algn="ctr"/>
                      <a:r>
                        <a:rPr lang="en-NZ" sz="1100" b="0">
                          <a:solidFill>
                            <a:schemeClr val="tx1"/>
                          </a:solidFill>
                        </a:rPr>
                        <a:t>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5591712"/>
                  </a:ext>
                </a:extLst>
              </a:tr>
              <a:tr h="520280">
                <a:tc>
                  <a:txBody>
                    <a:bodyPr/>
                    <a:lstStyle/>
                    <a:p>
                      <a:pPr algn="ctr"/>
                      <a:r>
                        <a:rPr lang="en-NZ" sz="1100" b="0">
                          <a:solidFill>
                            <a:schemeClr val="tx1"/>
                          </a:solidFill>
                        </a:rPr>
                        <a:t>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8081834"/>
                  </a:ext>
                </a:extLst>
              </a:tr>
            </a:tbl>
          </a:graphicData>
        </a:graphic>
      </p:graphicFrame>
      <p:sp>
        <p:nvSpPr>
          <p:cNvPr id="10" name="Rectangle 9">
            <a:extLst>
              <a:ext uri="{FF2B5EF4-FFF2-40B4-BE49-F238E27FC236}">
                <a16:creationId xmlns:a16="http://schemas.microsoft.com/office/drawing/2014/main" id="{72AE6B28-BCAE-6BCF-E846-2E9C9318AC8B}"/>
              </a:ext>
            </a:extLst>
          </p:cNvPr>
          <p:cNvSpPr/>
          <p:nvPr/>
        </p:nvSpPr>
        <p:spPr>
          <a:xfrm>
            <a:off x="6251144" y="4883261"/>
            <a:ext cx="5697858" cy="1056645"/>
          </a:xfrm>
          <a:prstGeom prst="rect">
            <a:avLst/>
          </a:prstGeom>
          <a:solidFill>
            <a:srgbClr val="3B98B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graphicFrame>
        <p:nvGraphicFramePr>
          <p:cNvPr id="20" name="Chart 19">
            <a:extLst>
              <a:ext uri="{FF2B5EF4-FFF2-40B4-BE49-F238E27FC236}">
                <a16:creationId xmlns:a16="http://schemas.microsoft.com/office/drawing/2014/main" id="{53C612B2-1780-629E-3BDF-5336D8E2331E}"/>
              </a:ext>
            </a:extLst>
          </p:cNvPr>
          <p:cNvGraphicFramePr/>
          <p:nvPr>
            <p:extLst>
              <p:ext uri="{D42A27DB-BD31-4B8C-83A1-F6EECF244321}">
                <p14:modId xmlns:p14="http://schemas.microsoft.com/office/powerpoint/2010/main" val="2937108576"/>
              </p:ext>
            </p:extLst>
          </p:nvPr>
        </p:nvGraphicFramePr>
        <p:xfrm>
          <a:off x="6251144" y="5043902"/>
          <a:ext cx="5551069" cy="6488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Table 18">
            <a:extLst>
              <a:ext uri="{FF2B5EF4-FFF2-40B4-BE49-F238E27FC236}">
                <a16:creationId xmlns:a16="http://schemas.microsoft.com/office/drawing/2014/main" id="{DF6A83C4-DCF4-A682-214A-AC7BEE97C0F5}"/>
              </a:ext>
            </a:extLst>
          </p:cNvPr>
          <p:cNvGraphicFramePr>
            <a:graphicFrameLocks noGrp="1"/>
          </p:cNvGraphicFramePr>
          <p:nvPr>
            <p:extLst>
              <p:ext uri="{D42A27DB-BD31-4B8C-83A1-F6EECF244321}">
                <p14:modId xmlns:p14="http://schemas.microsoft.com/office/powerpoint/2010/main" val="2044168349"/>
              </p:ext>
            </p:extLst>
          </p:nvPr>
        </p:nvGraphicFramePr>
        <p:xfrm>
          <a:off x="10723003" y="4786853"/>
          <a:ext cx="1128580" cy="851600"/>
        </p:xfrm>
        <a:graphic>
          <a:graphicData uri="http://schemas.openxmlformats.org/drawingml/2006/table">
            <a:tbl>
              <a:tblPr firstRow="1" bandRow="1">
                <a:tableStyleId>{5C22544A-7EE6-4342-B048-85BDC9FD1C3A}</a:tableStyleId>
              </a:tblPr>
              <a:tblGrid>
                <a:gridCol w="1128580">
                  <a:extLst>
                    <a:ext uri="{9D8B030D-6E8A-4147-A177-3AD203B41FA5}">
                      <a16:colId xmlns:a16="http://schemas.microsoft.com/office/drawing/2014/main" val="1873704728"/>
                    </a:ext>
                  </a:extLst>
                </a:gridCol>
              </a:tblGrid>
              <a:tr h="425800">
                <a:tc>
                  <a:txBody>
                    <a:bodyPr/>
                    <a:lstStyle/>
                    <a:p>
                      <a:pPr algn="ctr"/>
                      <a:endParaRPr lang="en-NZ" sz="1100" b="1">
                        <a:solidFill>
                          <a:schemeClr val="tx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6503"/>
                  </a:ext>
                </a:extLst>
              </a:tr>
              <a:tr h="425800">
                <a:tc>
                  <a:txBody>
                    <a:bodyPr/>
                    <a:lstStyle/>
                    <a:p>
                      <a:pPr algn="ctr"/>
                      <a:r>
                        <a:rPr lang="en-NZ" sz="1100" b="0">
                          <a:solidFill>
                            <a:schemeClr val="tx1"/>
                          </a:solidFill>
                        </a:rPr>
                        <a:t>63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9962575"/>
                  </a:ext>
                </a:extLst>
              </a:tr>
            </a:tbl>
          </a:graphicData>
        </a:graphic>
      </p:graphicFrame>
      <p:sp>
        <p:nvSpPr>
          <p:cNvPr id="13" name="Slide Number Placeholder 12">
            <a:extLst>
              <a:ext uri="{FF2B5EF4-FFF2-40B4-BE49-F238E27FC236}">
                <a16:creationId xmlns:a16="http://schemas.microsoft.com/office/drawing/2014/main" id="{15F33CBE-E957-6731-A6BA-EBF0168F1984}"/>
              </a:ext>
            </a:extLst>
          </p:cNvPr>
          <p:cNvSpPr>
            <a:spLocks noGrp="1"/>
          </p:cNvSpPr>
          <p:nvPr>
            <p:ph type="sldNum" sz="quarter" idx="10"/>
          </p:nvPr>
        </p:nvSpPr>
        <p:spPr/>
        <p:txBody>
          <a:bodyPr/>
          <a:lstStyle/>
          <a:p>
            <a:fld id="{4034BEE3-566C-4068-A777-C3A4762E861B}" type="slidenum">
              <a:rPr lang="en-GB" smtClean="0"/>
              <a:pPr/>
              <a:t>67</a:t>
            </a:fld>
            <a:endParaRPr lang="en-GB"/>
          </a:p>
        </p:txBody>
      </p:sp>
    </p:spTree>
    <p:extLst>
      <p:ext uri="{BB962C8B-B14F-4D97-AF65-F5344CB8AC3E}">
        <p14:creationId xmlns:p14="http://schemas.microsoft.com/office/powerpoint/2010/main" val="383490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4B95FA6A-94E0-7533-4470-1C770CE41B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6965"/>
          <a:stretch/>
        </p:blipFill>
        <p:spPr>
          <a:xfrm>
            <a:off x="3830477" y="1"/>
            <a:ext cx="8351709" cy="6857999"/>
          </a:xfrm>
          <a:prstGeom prst="rect">
            <a:avLst/>
          </a:prstGeom>
        </p:spPr>
      </p:pic>
      <p:sp>
        <p:nvSpPr>
          <p:cNvPr id="18" name="Rectangle 17">
            <a:extLst>
              <a:ext uri="{FF2B5EF4-FFF2-40B4-BE49-F238E27FC236}">
                <a16:creationId xmlns:a16="http://schemas.microsoft.com/office/drawing/2014/main" id="{FBA49C16-A718-7B40-5665-C19EE6BFBF24}"/>
              </a:ext>
            </a:extLst>
          </p:cNvPr>
          <p:cNvSpPr/>
          <p:nvPr/>
        </p:nvSpPr>
        <p:spPr bwMode="ltGray">
          <a:xfrm>
            <a:off x="0" y="0"/>
            <a:ext cx="12192000" cy="6858001"/>
          </a:xfrm>
          <a:prstGeom prst="rect">
            <a:avLst/>
          </a:prstGeom>
          <a:gradFill>
            <a:gsLst>
              <a:gs pos="34000">
                <a:srgbClr val="16313E"/>
              </a:gs>
              <a:gs pos="97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a:p>
        </p:txBody>
      </p:sp>
      <p:pic>
        <p:nvPicPr>
          <p:cNvPr id="20" name="Picture 19">
            <a:extLst>
              <a:ext uri="{FF2B5EF4-FFF2-40B4-BE49-F238E27FC236}">
                <a16:creationId xmlns:a16="http://schemas.microsoft.com/office/drawing/2014/main" id="{AF8E5646-39E5-AECF-E232-C684450A1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2" name="Group 11">
            <a:extLst>
              <a:ext uri="{FF2B5EF4-FFF2-40B4-BE49-F238E27FC236}">
                <a16:creationId xmlns:a16="http://schemas.microsoft.com/office/drawing/2014/main" id="{E3E465C4-AB7C-1845-529B-8D3CA9B29EB7}"/>
              </a:ext>
            </a:extLst>
          </p:cNvPr>
          <p:cNvGrpSpPr/>
          <p:nvPr/>
        </p:nvGrpSpPr>
        <p:grpSpPr>
          <a:xfrm>
            <a:off x="5281854" y="0"/>
            <a:ext cx="6900332" cy="7728724"/>
            <a:chOff x="4388240" y="225802"/>
            <a:chExt cx="6357989" cy="7121273"/>
          </a:xfrm>
          <a:solidFill>
            <a:srgbClr val="20485B">
              <a:alpha val="17000"/>
            </a:srgbClr>
          </a:solidFill>
        </p:grpSpPr>
        <p:sp>
          <p:nvSpPr>
            <p:cNvPr id="13" name="Freeform 7">
              <a:extLst>
                <a:ext uri="{FF2B5EF4-FFF2-40B4-BE49-F238E27FC236}">
                  <a16:creationId xmlns:a16="http://schemas.microsoft.com/office/drawing/2014/main" id="{01CA6CF4-3EC0-CC44-141E-98C96505EEDD}"/>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4" name="Freeform 8">
              <a:extLst>
                <a:ext uri="{FF2B5EF4-FFF2-40B4-BE49-F238E27FC236}">
                  <a16:creationId xmlns:a16="http://schemas.microsoft.com/office/drawing/2014/main" id="{118CE7EF-F096-3035-E643-5FA78C424A21}"/>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026" name="Picture 2" descr="Logos | Creative New Zealand">
            <a:extLst>
              <a:ext uri="{FF2B5EF4-FFF2-40B4-BE49-F238E27FC236}">
                <a16:creationId xmlns:a16="http://schemas.microsoft.com/office/drawing/2014/main" id="{28A36353-C31A-7F1B-23F9-D9391A5D528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6343" y="5771796"/>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Music Single">
            <a:extLst>
              <a:ext uri="{FF2B5EF4-FFF2-40B4-BE49-F238E27FC236}">
                <a16:creationId xmlns:a16="http://schemas.microsoft.com/office/drawing/2014/main" id="{B8A38D2E-0741-4418-A528-89D754C1F52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4">
            <a:extLst>
              <a:ext uri="{FF2B5EF4-FFF2-40B4-BE49-F238E27FC236}">
                <a16:creationId xmlns:a16="http://schemas.microsoft.com/office/drawing/2014/main" id="{C46EB5AF-B4D6-2A7A-0282-88333DDB20DD}"/>
              </a:ext>
            </a:extLst>
          </p:cNvPr>
          <p:cNvSpPr>
            <a:spLocks noGrp="1"/>
          </p:cNvSpPr>
          <p:nvPr>
            <p:ph type="ctrTitle"/>
          </p:nvPr>
        </p:nvSpPr>
        <p:spPr>
          <a:xfrm>
            <a:off x="464335" y="2101786"/>
            <a:ext cx="6153033" cy="594443"/>
          </a:xfrm>
        </p:spPr>
        <p:txBody>
          <a:bodyPr/>
          <a:lstStyle/>
          <a:p>
            <a:r>
              <a:rPr lang="en-US" sz="2400" b="1">
                <a:solidFill>
                  <a:schemeClr val="bg1"/>
                </a:solidFill>
              </a:rPr>
              <a:t>For further information please contact:</a:t>
            </a:r>
          </a:p>
        </p:txBody>
      </p:sp>
      <p:cxnSp>
        <p:nvCxnSpPr>
          <p:cNvPr id="6" name="Straight Connector 5">
            <a:extLst>
              <a:ext uri="{FF2B5EF4-FFF2-40B4-BE49-F238E27FC236}">
                <a16:creationId xmlns:a16="http://schemas.microsoft.com/office/drawing/2014/main" id="{C8EDA58A-FC6F-F5F7-B27D-3E3CC1826A8D}"/>
              </a:ext>
            </a:extLst>
          </p:cNvPr>
          <p:cNvCxnSpPr>
            <a:cxnSpLocks/>
          </p:cNvCxnSpPr>
          <p:nvPr/>
        </p:nvCxnSpPr>
        <p:spPr>
          <a:xfrm>
            <a:off x="469183" y="2696229"/>
            <a:ext cx="1008743" cy="0"/>
          </a:xfrm>
          <a:prstGeom prst="line">
            <a:avLst/>
          </a:prstGeom>
          <a:ln w="38100">
            <a:solidFill>
              <a:srgbClr val="C46C6F"/>
            </a:solidFill>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5C375D-54F1-0348-553A-EF3A15207792}"/>
              </a:ext>
            </a:extLst>
          </p:cNvPr>
          <p:cNvSpPr txBox="1"/>
          <p:nvPr/>
        </p:nvSpPr>
        <p:spPr>
          <a:xfrm>
            <a:off x="343956" y="2898088"/>
            <a:ext cx="44691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2000" b="0" i="0" u="none" strike="noStrike" kern="1200" cap="none" normalizeH="0" baseline="0" noProof="0">
                <a:ln>
                  <a:noFill/>
                </a:ln>
                <a:solidFill>
                  <a:srgbClr val="C46C6F"/>
                </a:solidFill>
                <a:effectLst/>
                <a:uLnTx/>
                <a:uFillTx/>
                <a:latin typeface="Arial"/>
                <a:ea typeface="+mn-ea"/>
                <a:cs typeface="+mn-cs"/>
              </a:rPr>
              <a:t>Katelynn Fuller </a:t>
            </a:r>
            <a:r>
              <a:rPr kumimoji="0" lang="en-NZ" sz="2000" b="0" i="0" u="none" strike="noStrike" kern="1200" cap="none" normalizeH="0" baseline="0" noProof="0">
                <a:ln>
                  <a:noFill/>
                </a:ln>
                <a:solidFill>
                  <a:schemeClr val="bg1"/>
                </a:solidFill>
                <a:effectLst/>
                <a:uLnTx/>
                <a:uFillTx/>
                <a:latin typeface="Arial"/>
                <a:ea typeface="+mn-ea"/>
                <a:cs typeface="+mn-cs"/>
              </a:rPr>
              <a:t>or </a:t>
            </a:r>
            <a:r>
              <a:rPr kumimoji="0" lang="en-NZ" sz="2000" b="0" i="0" u="none" strike="noStrike" kern="1200" cap="none" normalizeH="0" baseline="0" noProof="0">
                <a:ln>
                  <a:noFill/>
                </a:ln>
                <a:solidFill>
                  <a:srgbClr val="C46C6F"/>
                </a:solidFill>
                <a:effectLst/>
                <a:uLnTx/>
                <a:uFillTx/>
                <a:latin typeface="Arial"/>
                <a:ea typeface="+mn-ea"/>
                <a:cs typeface="+mn-cs"/>
              </a:rPr>
              <a:t>Gabrielle Po Ching</a:t>
            </a:r>
          </a:p>
        </p:txBody>
      </p:sp>
      <p:sp>
        <p:nvSpPr>
          <p:cNvPr id="9" name="TextBox 8">
            <a:extLst>
              <a:ext uri="{FF2B5EF4-FFF2-40B4-BE49-F238E27FC236}">
                <a16:creationId xmlns:a16="http://schemas.microsoft.com/office/drawing/2014/main" id="{7FA18F10-53AE-8005-797F-B21669134D6C}"/>
              </a:ext>
            </a:extLst>
          </p:cNvPr>
          <p:cNvSpPr txBox="1"/>
          <p:nvPr/>
        </p:nvSpPr>
        <p:spPr>
          <a:xfrm>
            <a:off x="363962" y="4957018"/>
            <a:ext cx="6096000"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Kantar Public</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Level 9, 101 Lambton Quay</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Wellington 6011</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Phone (04) 913 3000 </a:t>
            </a:r>
          </a:p>
        </p:txBody>
      </p:sp>
      <p:sp>
        <p:nvSpPr>
          <p:cNvPr id="11" name="TextBox 10">
            <a:extLst>
              <a:ext uri="{FF2B5EF4-FFF2-40B4-BE49-F238E27FC236}">
                <a16:creationId xmlns:a16="http://schemas.microsoft.com/office/drawing/2014/main" id="{BAAD2FD1-8FC9-A6DB-1212-9810903A08F8}"/>
              </a:ext>
            </a:extLst>
          </p:cNvPr>
          <p:cNvSpPr txBox="1"/>
          <p:nvPr/>
        </p:nvSpPr>
        <p:spPr>
          <a:xfrm>
            <a:off x="343956" y="3455341"/>
            <a:ext cx="446917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200" b="0" i="0" u="none" strike="noStrike" kern="1200" cap="none" normalizeH="0" baseline="0" noProof="0">
                <a:ln>
                  <a:noFill/>
                </a:ln>
                <a:solidFill>
                  <a:schemeClr val="bg1"/>
                </a:solidFill>
                <a:effectLst/>
                <a:uLnTx/>
                <a:uFillTx/>
                <a:latin typeface="+mj-lt"/>
                <a:ea typeface="+mn-ea"/>
                <a:cs typeface="+mn-cs"/>
                <a:hlinkClick r:id="rId7">
                  <a:extLst>
                    <a:ext uri="{A12FA001-AC4F-418D-AE19-62706E023703}">
                      <ahyp:hlinkClr xmlns:ahyp="http://schemas.microsoft.com/office/drawing/2018/hyperlinkcolor" val="tx"/>
                    </a:ext>
                  </a:extLst>
                </a:hlinkClick>
              </a:rPr>
              <a:t>katelynn.fuller@kantarpublic.com</a:t>
            </a:r>
            <a:endParaRPr kumimoji="0" lang="en-NZ" sz="1200" b="0" i="0" u="none" strike="noStrike" kern="1200" cap="none" normalizeH="0" baseline="0" noProof="0">
              <a:ln>
                <a:noFill/>
              </a:ln>
              <a:solidFill>
                <a:schemeClr val="bg1"/>
              </a:solidFill>
              <a:effectLst/>
              <a:uLnTx/>
              <a:uFillTx/>
              <a:latin typeface="+mj-lt"/>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NZ" sz="1200">
                <a:solidFill>
                  <a:schemeClr val="bg1"/>
                </a:solidFill>
                <a:effectLst/>
                <a:latin typeface="+mj-lt"/>
                <a:ea typeface="Yu Gothic" panose="020B0400000000000000" pitchFamily="34" charset="-128"/>
                <a:cs typeface="Cordia New" panose="020B0304020202020204" pitchFamily="34" charset="-34"/>
                <a:hlinkClick r:id="rId8">
                  <a:extLst>
                    <a:ext uri="{A12FA001-AC4F-418D-AE19-62706E023703}">
                      <ahyp:hlinkClr xmlns:ahyp="http://schemas.microsoft.com/office/drawing/2018/hyperlinkcolor" val="tx"/>
                    </a:ext>
                  </a:extLst>
                </a:hlinkClick>
              </a:rPr>
              <a:t>gabrielle.poching@kantarpublic.com</a:t>
            </a:r>
            <a:endParaRPr lang="en-NZ" sz="1200">
              <a:solidFill>
                <a:schemeClr val="bg1"/>
              </a:solidFill>
              <a:latin typeface="+mj-lt"/>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NZ" sz="1200" b="0" i="0" u="none" strike="noStrike" kern="1200" cap="none" normalizeH="0" baseline="0" noProof="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170409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8A3BA4-9D71-AB8E-317E-E0221D2068E1}"/>
              </a:ext>
            </a:extLst>
          </p:cNvPr>
          <p:cNvSpPr/>
          <p:nvPr/>
        </p:nvSpPr>
        <p:spPr bwMode="ltGray">
          <a:xfrm>
            <a:off x="436198" y="1100315"/>
            <a:ext cx="11314475" cy="1188955"/>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600" b="0" dirty="0"/>
          </a:p>
        </p:txBody>
      </p:sp>
      <p:sp>
        <p:nvSpPr>
          <p:cNvPr id="13" name="Rectangle 12">
            <a:extLst>
              <a:ext uri="{FF2B5EF4-FFF2-40B4-BE49-F238E27FC236}">
                <a16:creationId xmlns:a16="http://schemas.microsoft.com/office/drawing/2014/main" id="{F574C9E3-D63F-F80A-09C7-5843C469C1E5}"/>
              </a:ext>
            </a:extLst>
          </p:cNvPr>
          <p:cNvSpPr/>
          <p:nvPr/>
        </p:nvSpPr>
        <p:spPr bwMode="ltGray">
          <a:xfrm>
            <a:off x="359998" y="2402957"/>
            <a:ext cx="3789097" cy="3581772"/>
          </a:xfrm>
          <a:prstGeom prst="rect">
            <a:avLst/>
          </a:prstGeom>
          <a:solidFill>
            <a:srgbClr val="C46C6F">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a:p>
        </p:txBody>
      </p:sp>
      <p:sp>
        <p:nvSpPr>
          <p:cNvPr id="6" name="Title 5">
            <a:extLst>
              <a:ext uri="{FF2B5EF4-FFF2-40B4-BE49-F238E27FC236}">
                <a16:creationId xmlns:a16="http://schemas.microsoft.com/office/drawing/2014/main" id="{1AB52AD9-17F1-4BFF-802E-8C28CB3E3239}"/>
              </a:ext>
            </a:extLst>
          </p:cNvPr>
          <p:cNvSpPr>
            <a:spLocks noGrp="1"/>
          </p:cNvSpPr>
          <p:nvPr>
            <p:ph type="title"/>
          </p:nvPr>
        </p:nvSpPr>
        <p:spPr/>
        <p:txBody>
          <a:bodyPr/>
          <a:lstStyle/>
          <a:p>
            <a:r>
              <a:rPr lang="en-NZ" dirty="0"/>
              <a:t>Key findings from the research</a:t>
            </a:r>
          </a:p>
        </p:txBody>
      </p:sp>
      <p:sp>
        <p:nvSpPr>
          <p:cNvPr id="11" name="Rectangle 10">
            <a:extLst>
              <a:ext uri="{FF2B5EF4-FFF2-40B4-BE49-F238E27FC236}">
                <a16:creationId xmlns:a16="http://schemas.microsoft.com/office/drawing/2014/main" id="{0DDFD7E6-602B-1E7F-8A0B-EC8B74E9B46B}"/>
              </a:ext>
            </a:extLst>
          </p:cNvPr>
          <p:cNvSpPr/>
          <p:nvPr/>
        </p:nvSpPr>
        <p:spPr bwMode="ltGray">
          <a:xfrm>
            <a:off x="359998" y="1097043"/>
            <a:ext cx="3789097" cy="1188955"/>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600" b="0" dirty="0"/>
              <a:t>The median total income for Creative Professionals is $37,000 per annum and the median income for creative work is $19,500</a:t>
            </a:r>
          </a:p>
        </p:txBody>
      </p:sp>
      <p:sp>
        <p:nvSpPr>
          <p:cNvPr id="7" name="Rectangle 6">
            <a:extLst>
              <a:ext uri="{FF2B5EF4-FFF2-40B4-BE49-F238E27FC236}">
                <a16:creationId xmlns:a16="http://schemas.microsoft.com/office/drawing/2014/main" id="{B8EAE875-AD91-9E4B-8BCF-6C2F26C0FAEB}"/>
              </a:ext>
            </a:extLst>
          </p:cNvPr>
          <p:cNvSpPr/>
          <p:nvPr/>
        </p:nvSpPr>
        <p:spPr bwMode="ltGray">
          <a:xfrm>
            <a:off x="4203407" y="1097045"/>
            <a:ext cx="3789097" cy="1188956"/>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600" b="0" dirty="0"/>
              <a:t>Half of creative professionals are satisfied with their creative career, but many find their financial situation difficult and feel burnt out</a:t>
            </a:r>
          </a:p>
        </p:txBody>
      </p:sp>
      <p:sp>
        <p:nvSpPr>
          <p:cNvPr id="9" name="Rectangle 8">
            <a:extLst>
              <a:ext uri="{FF2B5EF4-FFF2-40B4-BE49-F238E27FC236}">
                <a16:creationId xmlns:a16="http://schemas.microsoft.com/office/drawing/2014/main" id="{5D18507F-BC50-5041-B56F-352D1176EFF6}"/>
              </a:ext>
            </a:extLst>
          </p:cNvPr>
          <p:cNvSpPr/>
          <p:nvPr/>
        </p:nvSpPr>
        <p:spPr bwMode="ltGray">
          <a:xfrm>
            <a:off x="8037776" y="1097044"/>
            <a:ext cx="3789097" cy="1188954"/>
          </a:xfrm>
          <a:prstGeom prst="rect">
            <a:avLst/>
          </a:prstGeom>
          <a:solidFill>
            <a:srgbClr val="1631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NZ" sz="1600" dirty="0"/>
              <a:t>The gig economy has more downsides than benefits for creatives</a:t>
            </a:r>
            <a:endParaRPr lang="en-NZ" sz="1600" b="0" dirty="0"/>
          </a:p>
        </p:txBody>
      </p:sp>
      <p:sp>
        <p:nvSpPr>
          <p:cNvPr id="14" name="Rectangle 13">
            <a:extLst>
              <a:ext uri="{FF2B5EF4-FFF2-40B4-BE49-F238E27FC236}">
                <a16:creationId xmlns:a16="http://schemas.microsoft.com/office/drawing/2014/main" id="{66DA284A-E3E7-9BCD-3084-F44189E13D49}"/>
              </a:ext>
            </a:extLst>
          </p:cNvPr>
          <p:cNvSpPr/>
          <p:nvPr/>
        </p:nvSpPr>
        <p:spPr>
          <a:xfrm>
            <a:off x="8037776" y="2402958"/>
            <a:ext cx="3789097" cy="3581772"/>
          </a:xfrm>
          <a:prstGeom prst="rect">
            <a:avLst/>
          </a:prstGeom>
          <a:solidFill>
            <a:srgbClr val="34847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5" name="Rectangle 14">
            <a:extLst>
              <a:ext uri="{FF2B5EF4-FFF2-40B4-BE49-F238E27FC236}">
                <a16:creationId xmlns:a16="http://schemas.microsoft.com/office/drawing/2014/main" id="{9448A412-4F35-A0B7-2E12-702523F45700}"/>
              </a:ext>
            </a:extLst>
          </p:cNvPr>
          <p:cNvSpPr/>
          <p:nvPr/>
        </p:nvSpPr>
        <p:spPr>
          <a:xfrm>
            <a:off x="4203407" y="2402957"/>
            <a:ext cx="3789097" cy="3581772"/>
          </a:xfrm>
          <a:prstGeom prst="rect">
            <a:avLst/>
          </a:prstGeom>
          <a:solidFill>
            <a:srgbClr val="3B98B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NZ" sz="1600"/>
          </a:p>
        </p:txBody>
      </p:sp>
      <p:sp>
        <p:nvSpPr>
          <p:cNvPr id="17" name="TextBox 16">
            <a:extLst>
              <a:ext uri="{FF2B5EF4-FFF2-40B4-BE49-F238E27FC236}">
                <a16:creationId xmlns:a16="http://schemas.microsoft.com/office/drawing/2014/main" id="{1CBA27AC-C3F0-2258-9113-749C1303A8B2}"/>
              </a:ext>
            </a:extLst>
          </p:cNvPr>
          <p:cNvSpPr txBox="1"/>
          <p:nvPr/>
        </p:nvSpPr>
        <p:spPr>
          <a:xfrm>
            <a:off x="491134" y="2411963"/>
            <a:ext cx="3643421" cy="3816429"/>
          </a:xfrm>
          <a:prstGeom prst="rect">
            <a:avLst/>
          </a:prstGeom>
          <a:noFill/>
        </p:spPr>
        <p:txBody>
          <a:bodyPr wrap="square">
            <a:spAutoFit/>
          </a:bodyPr>
          <a:lstStyle/>
          <a:p>
            <a:r>
              <a:rPr lang="en-NZ" sz="1100" dirty="0"/>
              <a:t>The median income for Creative Professionals is $37,000. This is comparable to what self-employed New Zealanders earn ($39,900*), but considerably lower than the median income for those earning a wage or salary ($61,800*).</a:t>
            </a:r>
          </a:p>
          <a:p>
            <a:endParaRPr lang="en-NZ" sz="1100" dirty="0"/>
          </a:p>
          <a:p>
            <a:r>
              <a:rPr lang="en-NZ" sz="1100" dirty="0"/>
              <a:t>The median income for creative work is $19,500. This is lower than total income as nearly half of creative professionals also hold down a job outside of the sector to supplement their income. </a:t>
            </a:r>
          </a:p>
          <a:p>
            <a:endParaRPr lang="en-NZ" sz="1100" dirty="0"/>
          </a:p>
          <a:p>
            <a:r>
              <a:rPr lang="en-NZ" sz="1100" dirty="0"/>
              <a:t>Overall, only 18% of creative professionals agree they are fairly compensated for their time, with two thirds indicating that they do not feel fairly compensated. Women and Deaf and disabled creative professionals are more likely to agree they aren’t fairly compensated. Indeed, men in the creative sector get paid 32% more than women. Deaf and disabled creative professionals are also paid less than average. Note this analysis does not take into account other factors that could influence earning. </a:t>
            </a:r>
          </a:p>
          <a:p>
            <a:endParaRPr lang="en-NZ" sz="1100" dirty="0"/>
          </a:p>
        </p:txBody>
      </p:sp>
      <p:sp>
        <p:nvSpPr>
          <p:cNvPr id="18" name="TextBox 17">
            <a:extLst>
              <a:ext uri="{FF2B5EF4-FFF2-40B4-BE49-F238E27FC236}">
                <a16:creationId xmlns:a16="http://schemas.microsoft.com/office/drawing/2014/main" id="{B0548FD7-7D68-C526-37FE-32D1AABCA0B1}"/>
              </a:ext>
            </a:extLst>
          </p:cNvPr>
          <p:cNvSpPr txBox="1"/>
          <p:nvPr/>
        </p:nvSpPr>
        <p:spPr>
          <a:xfrm>
            <a:off x="4280232" y="2454533"/>
            <a:ext cx="3566596" cy="3647152"/>
          </a:xfrm>
          <a:prstGeom prst="rect">
            <a:avLst/>
          </a:prstGeom>
          <a:noFill/>
        </p:spPr>
        <p:txBody>
          <a:bodyPr wrap="square">
            <a:spAutoFit/>
          </a:bodyPr>
          <a:lstStyle/>
          <a:p>
            <a:r>
              <a:rPr lang="en-NZ" sz="1100" dirty="0"/>
              <a:t>Fifty-three percent of creative professionals are satisfied with their creative career. Those who are satisfied most often say it’s because it is creatively satisfying, they love what they do, and they are good at it.</a:t>
            </a:r>
          </a:p>
          <a:p>
            <a:endParaRPr lang="en-NZ" sz="1100" dirty="0"/>
          </a:p>
          <a:p>
            <a:r>
              <a:rPr lang="en-NZ" sz="1100" dirty="0"/>
              <a:t>The main reason given for career dissatisfaction is low and inconsistent income. Indeed, only a quarter of creative professionals are living comfortably on their present income. Forty-three percent say they are getting by, but the remaining third are finding their financial situation challenging.</a:t>
            </a:r>
          </a:p>
          <a:p>
            <a:endParaRPr lang="en-NZ" sz="1100" dirty="0"/>
          </a:p>
          <a:p>
            <a:r>
              <a:rPr lang="en-NZ" sz="1100" dirty="0"/>
              <a:t>Half of creative professionals say they have experienced burnout in the past year, and a further 27% say they have come close. Burnout is more common among those who are finding it difficult on their current income. They tend to be younger, less established creatives, holding down multiple roles in and out of the sector. </a:t>
            </a:r>
          </a:p>
          <a:p>
            <a:endParaRPr lang="en-NZ" sz="1100" dirty="0"/>
          </a:p>
        </p:txBody>
      </p:sp>
      <p:sp>
        <p:nvSpPr>
          <p:cNvPr id="19" name="TextBox 18">
            <a:extLst>
              <a:ext uri="{FF2B5EF4-FFF2-40B4-BE49-F238E27FC236}">
                <a16:creationId xmlns:a16="http://schemas.microsoft.com/office/drawing/2014/main" id="{75DC7BA7-CBD8-B550-773F-FC0561300118}"/>
              </a:ext>
            </a:extLst>
          </p:cNvPr>
          <p:cNvSpPr txBox="1"/>
          <p:nvPr/>
        </p:nvSpPr>
        <p:spPr>
          <a:xfrm>
            <a:off x="8123641" y="2454533"/>
            <a:ext cx="3609126" cy="2800767"/>
          </a:xfrm>
          <a:prstGeom prst="rect">
            <a:avLst/>
          </a:prstGeom>
          <a:noFill/>
        </p:spPr>
        <p:txBody>
          <a:bodyPr wrap="square">
            <a:spAutoFit/>
          </a:bodyPr>
          <a:lstStyle/>
          <a:p>
            <a:r>
              <a:rPr lang="en-NZ" sz="1100" dirty="0"/>
              <a:t>Most creative professionals (71%) consider themselves to be part of the gig economy. However, participation in the gig economy is much lower among those working in video game development (20%).</a:t>
            </a:r>
          </a:p>
          <a:p>
            <a:endParaRPr lang="en-NZ" sz="1100" dirty="0"/>
          </a:p>
          <a:p>
            <a:r>
              <a:rPr lang="en-NZ" sz="1100" dirty="0"/>
              <a:t>Four in ten creative professionals agree the gig economy has more downsides than benefits, with only 19% saying otherwise. Further, 60% feel they would earn more if they had a permanent job. </a:t>
            </a:r>
          </a:p>
          <a:p>
            <a:endParaRPr lang="en-NZ" sz="1100" dirty="0"/>
          </a:p>
          <a:p>
            <a:r>
              <a:rPr lang="en-NZ" sz="1100" dirty="0"/>
              <a:t>Almost all (94%) creative professionals participating in the gig economy find it difficult to secure loans for things like mortgages, and four in five find it difficult to predict how much money they are going to make, and struggle with the lack of holiday and sick pay.</a:t>
            </a:r>
          </a:p>
          <a:p>
            <a:endParaRPr lang="en-NZ" sz="1100" dirty="0"/>
          </a:p>
        </p:txBody>
      </p:sp>
      <p:cxnSp>
        <p:nvCxnSpPr>
          <p:cNvPr id="21" name="Straight Connector 20">
            <a:extLst>
              <a:ext uri="{FF2B5EF4-FFF2-40B4-BE49-F238E27FC236}">
                <a16:creationId xmlns:a16="http://schemas.microsoft.com/office/drawing/2014/main" id="{BD5EEE5B-6669-07FE-75E1-D00888EA1D26}"/>
              </a:ext>
            </a:extLst>
          </p:cNvPr>
          <p:cNvCxnSpPr>
            <a:cxnSpLocks/>
          </p:cNvCxnSpPr>
          <p:nvPr/>
        </p:nvCxnSpPr>
        <p:spPr>
          <a:xfrm>
            <a:off x="4178900" y="1228900"/>
            <a:ext cx="0" cy="968626"/>
          </a:xfrm>
          <a:prstGeom prst="line">
            <a:avLst/>
          </a:prstGeom>
          <a:ln w="12700">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B2524F-D2F3-A7C9-0728-6FB96A24F8EC}"/>
              </a:ext>
            </a:extLst>
          </p:cNvPr>
          <p:cNvCxnSpPr>
            <a:cxnSpLocks/>
          </p:cNvCxnSpPr>
          <p:nvPr/>
        </p:nvCxnSpPr>
        <p:spPr>
          <a:xfrm>
            <a:off x="8010173" y="1232443"/>
            <a:ext cx="0" cy="968626"/>
          </a:xfrm>
          <a:prstGeom prst="line">
            <a:avLst/>
          </a:prstGeom>
          <a:ln w="12700">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94B1E25-E2A8-CC8D-4214-EE10556EEF9F}"/>
              </a:ext>
            </a:extLst>
          </p:cNvPr>
          <p:cNvSpPr txBox="1"/>
          <p:nvPr/>
        </p:nvSpPr>
        <p:spPr>
          <a:xfrm>
            <a:off x="5473110" y="6281734"/>
            <a:ext cx="6842050" cy="215444"/>
          </a:xfrm>
          <a:prstGeom prst="rect">
            <a:avLst/>
          </a:prstGeom>
          <a:noFill/>
        </p:spPr>
        <p:txBody>
          <a:bodyPr wrap="square">
            <a:spAutoFit/>
          </a:bodyPr>
          <a:lstStyle/>
          <a:p>
            <a:r>
              <a:rPr lang="en-NZ" sz="800" dirty="0">
                <a:solidFill>
                  <a:srgbClr val="000000"/>
                </a:solidFill>
              </a:rPr>
              <a:t>*Stats NZ 2022</a:t>
            </a:r>
          </a:p>
        </p:txBody>
      </p:sp>
      <p:sp>
        <p:nvSpPr>
          <p:cNvPr id="3" name="Slide Number Placeholder 2">
            <a:extLst>
              <a:ext uri="{FF2B5EF4-FFF2-40B4-BE49-F238E27FC236}">
                <a16:creationId xmlns:a16="http://schemas.microsoft.com/office/drawing/2014/main" id="{40D2B556-3639-8BC9-F106-5E3F7ED078C4}"/>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416952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desk looking at a computer screen&#10;&#10;Description automatically generated with medium confidence">
            <a:extLst>
              <a:ext uri="{FF2B5EF4-FFF2-40B4-BE49-F238E27FC236}">
                <a16:creationId xmlns:a16="http://schemas.microsoft.com/office/drawing/2014/main" id="{49345915-40D8-B42B-E0F8-9E84EE49C5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26" r="28886"/>
          <a:stretch/>
        </p:blipFill>
        <p:spPr>
          <a:xfrm>
            <a:off x="3360104" y="0"/>
            <a:ext cx="8831895" cy="6858000"/>
          </a:xfrm>
          <a:prstGeom prst="rect">
            <a:avLst/>
          </a:prstGeom>
        </p:spPr>
      </p:pic>
      <p:sp>
        <p:nvSpPr>
          <p:cNvPr id="12" name="Rectangle 11">
            <a:extLst>
              <a:ext uri="{FF2B5EF4-FFF2-40B4-BE49-F238E27FC236}">
                <a16:creationId xmlns:a16="http://schemas.microsoft.com/office/drawing/2014/main" id="{00032FDA-9140-37C8-54D5-6BE46847CAD3}"/>
              </a:ext>
            </a:extLst>
          </p:cNvPr>
          <p:cNvSpPr/>
          <p:nvPr/>
        </p:nvSpPr>
        <p:spPr bwMode="ltGray">
          <a:xfrm>
            <a:off x="-790112" y="0"/>
            <a:ext cx="12192000" cy="6858001"/>
          </a:xfrm>
          <a:prstGeom prst="rect">
            <a:avLst/>
          </a:prstGeom>
          <a:gradFill>
            <a:gsLst>
              <a:gs pos="29000">
                <a:srgbClr val="16313E"/>
              </a:gs>
              <a:gs pos="79000">
                <a:srgbClr val="16313E">
                  <a:alpha val="0"/>
                </a:srgb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4470C9-17AC-789B-2B35-19A83118C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83" y="614863"/>
            <a:ext cx="3432966" cy="337140"/>
          </a:xfrm>
          <a:prstGeom prst="rect">
            <a:avLst/>
          </a:prstGeom>
        </p:spPr>
      </p:pic>
      <p:grpSp>
        <p:nvGrpSpPr>
          <p:cNvPr id="14" name="Group 13">
            <a:extLst>
              <a:ext uri="{FF2B5EF4-FFF2-40B4-BE49-F238E27FC236}">
                <a16:creationId xmlns:a16="http://schemas.microsoft.com/office/drawing/2014/main" id="{2323F82C-9F9C-3680-5609-A0F26420CC4C}"/>
              </a:ext>
            </a:extLst>
          </p:cNvPr>
          <p:cNvGrpSpPr/>
          <p:nvPr/>
        </p:nvGrpSpPr>
        <p:grpSpPr>
          <a:xfrm>
            <a:off x="-971379" y="224022"/>
            <a:ext cx="6900332" cy="7728724"/>
            <a:chOff x="4388240" y="225802"/>
            <a:chExt cx="6357989" cy="7121273"/>
          </a:xfrm>
          <a:solidFill>
            <a:srgbClr val="FFFFFF">
              <a:alpha val="5098"/>
            </a:srgbClr>
          </a:solidFill>
        </p:grpSpPr>
        <p:sp>
          <p:nvSpPr>
            <p:cNvPr id="15" name="Freeform 7">
              <a:extLst>
                <a:ext uri="{FF2B5EF4-FFF2-40B4-BE49-F238E27FC236}">
                  <a16:creationId xmlns:a16="http://schemas.microsoft.com/office/drawing/2014/main" id="{B58C0E81-B6F8-8463-8E72-1D99CDFF1AB1}"/>
                </a:ext>
              </a:extLst>
            </p:cNvPr>
            <p:cNvSpPr>
              <a:spLocks/>
            </p:cNvSpPr>
            <p:nvPr/>
          </p:nvSpPr>
          <p:spPr bwMode="auto">
            <a:xfrm>
              <a:off x="5799714" y="1491368"/>
              <a:ext cx="4091367" cy="5855707"/>
            </a:xfrm>
            <a:custGeom>
              <a:avLst/>
              <a:gdLst>
                <a:gd name="T0" fmla="*/ 550 w 640"/>
                <a:gd name="T1" fmla="*/ 731 h 915"/>
                <a:gd name="T2" fmla="*/ 45 w 640"/>
                <a:gd name="T3" fmla="*/ 382 h 915"/>
                <a:gd name="T4" fmla="*/ 639 w 640"/>
                <a:gd name="T5" fmla="*/ 406 h 915"/>
                <a:gd name="T6" fmla="*/ 416 w 640"/>
                <a:gd name="T7" fmla="*/ 668 h 915"/>
                <a:gd name="T8" fmla="*/ 255 w 640"/>
                <a:gd name="T9" fmla="*/ 506 h 915"/>
                <a:gd name="T10" fmla="*/ 324 w 640"/>
                <a:gd name="T11" fmla="*/ 551 h 915"/>
                <a:gd name="T12" fmla="*/ 321 w 640"/>
                <a:gd name="T13" fmla="*/ 404 h 915"/>
                <a:gd name="T14" fmla="*/ 193 w 640"/>
                <a:gd name="T15" fmla="*/ 538 h 915"/>
                <a:gd name="T16" fmla="*/ 412 w 640"/>
                <a:gd name="T17" fmla="*/ 75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915">
                  <a:moveTo>
                    <a:pt x="550" y="731"/>
                  </a:moveTo>
                  <a:cubicBezTo>
                    <a:pt x="275" y="915"/>
                    <a:pt x="0" y="667"/>
                    <a:pt x="45" y="382"/>
                  </a:cubicBezTo>
                  <a:cubicBezTo>
                    <a:pt x="105" y="0"/>
                    <a:pt x="636" y="49"/>
                    <a:pt x="639" y="406"/>
                  </a:cubicBezTo>
                  <a:cubicBezTo>
                    <a:pt x="640" y="540"/>
                    <a:pt x="554" y="668"/>
                    <a:pt x="416" y="668"/>
                  </a:cubicBezTo>
                  <a:cubicBezTo>
                    <a:pt x="329" y="668"/>
                    <a:pt x="224" y="605"/>
                    <a:pt x="255" y="506"/>
                  </a:cubicBezTo>
                  <a:cubicBezTo>
                    <a:pt x="266" y="537"/>
                    <a:pt x="291" y="551"/>
                    <a:pt x="324" y="551"/>
                  </a:cubicBezTo>
                  <a:cubicBezTo>
                    <a:pt x="422" y="551"/>
                    <a:pt x="418" y="415"/>
                    <a:pt x="321" y="404"/>
                  </a:cubicBezTo>
                  <a:cubicBezTo>
                    <a:pt x="255" y="396"/>
                    <a:pt x="193" y="457"/>
                    <a:pt x="193" y="538"/>
                  </a:cubicBezTo>
                  <a:cubicBezTo>
                    <a:pt x="193" y="662"/>
                    <a:pt x="298" y="756"/>
                    <a:pt x="412" y="7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6" name="Freeform 8">
              <a:extLst>
                <a:ext uri="{FF2B5EF4-FFF2-40B4-BE49-F238E27FC236}">
                  <a16:creationId xmlns:a16="http://schemas.microsoft.com/office/drawing/2014/main" id="{50847F76-229A-AD86-843A-0BBDC0E3C7E5}"/>
                </a:ext>
              </a:extLst>
            </p:cNvPr>
            <p:cNvSpPr>
              <a:spLocks/>
            </p:cNvSpPr>
            <p:nvPr/>
          </p:nvSpPr>
          <p:spPr bwMode="auto">
            <a:xfrm>
              <a:off x="4388240" y="225802"/>
              <a:ext cx="6357989" cy="6367526"/>
            </a:xfrm>
            <a:custGeom>
              <a:avLst/>
              <a:gdLst>
                <a:gd name="T0" fmla="*/ 480 w 995"/>
                <a:gd name="T1" fmla="*/ 995 h 995"/>
                <a:gd name="T2" fmla="*/ 0 w 995"/>
                <a:gd name="T3" fmla="*/ 498 h 995"/>
                <a:gd name="T4" fmla="*/ 498 w 995"/>
                <a:gd name="T5" fmla="*/ 0 h 995"/>
                <a:gd name="T6" fmla="*/ 995 w 995"/>
                <a:gd name="T7" fmla="*/ 478 h 995"/>
                <a:gd name="T8" fmla="*/ 566 w 995"/>
                <a:gd name="T9" fmla="*/ 127 h 995"/>
                <a:gd name="T10" fmla="*/ 128 w 995"/>
                <a:gd name="T11" fmla="*/ 566 h 995"/>
                <a:gd name="T12" fmla="*/ 480 w 995"/>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995" h="995">
                  <a:moveTo>
                    <a:pt x="480" y="995"/>
                  </a:moveTo>
                  <a:cubicBezTo>
                    <a:pt x="214" y="986"/>
                    <a:pt x="0" y="766"/>
                    <a:pt x="0" y="498"/>
                  </a:cubicBezTo>
                  <a:cubicBezTo>
                    <a:pt x="0" y="223"/>
                    <a:pt x="223" y="0"/>
                    <a:pt x="498" y="0"/>
                  </a:cubicBezTo>
                  <a:cubicBezTo>
                    <a:pt x="766" y="0"/>
                    <a:pt x="985" y="212"/>
                    <a:pt x="995" y="478"/>
                  </a:cubicBezTo>
                  <a:cubicBezTo>
                    <a:pt x="954" y="279"/>
                    <a:pt x="775" y="127"/>
                    <a:pt x="566" y="127"/>
                  </a:cubicBezTo>
                  <a:cubicBezTo>
                    <a:pt x="328" y="127"/>
                    <a:pt x="128" y="327"/>
                    <a:pt x="128" y="566"/>
                  </a:cubicBezTo>
                  <a:cubicBezTo>
                    <a:pt x="128" y="776"/>
                    <a:pt x="281" y="954"/>
                    <a:pt x="480" y="99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pic>
        <p:nvPicPr>
          <p:cNvPr id="18" name="Picture 2" descr="Logos | Creative New Zealand">
            <a:extLst>
              <a:ext uri="{FF2B5EF4-FFF2-40B4-BE49-F238E27FC236}">
                <a16:creationId xmlns:a16="http://schemas.microsoft.com/office/drawing/2014/main" id="{68515322-0BC2-9D68-CA34-F3C4F7F0B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94" y="5767504"/>
            <a:ext cx="2606116" cy="9426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NewMusic Single">
            <a:extLst>
              <a:ext uri="{FF2B5EF4-FFF2-40B4-BE49-F238E27FC236}">
                <a16:creationId xmlns:a16="http://schemas.microsoft.com/office/drawing/2014/main" id="{34D4BD52-D95C-3A33-AFAC-8BB8711515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1748" y="5944620"/>
            <a:ext cx="1279736" cy="6893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21">
            <a:extLst>
              <a:ext uri="{FF2B5EF4-FFF2-40B4-BE49-F238E27FC236}">
                <a16:creationId xmlns:a16="http://schemas.microsoft.com/office/drawing/2014/main" id="{A7A6FBC5-B8E5-1C10-6C38-E4ED49D8BA71}"/>
              </a:ext>
            </a:extLst>
          </p:cNvPr>
          <p:cNvSpPr>
            <a:spLocks noGrp="1"/>
          </p:cNvSpPr>
          <p:nvPr>
            <p:ph type="body" sz="quarter" idx="15"/>
          </p:nvPr>
        </p:nvSpPr>
        <p:spPr>
          <a:xfrm>
            <a:off x="359999" y="2864619"/>
            <a:ext cx="5643563" cy="1980000"/>
          </a:xfrm>
        </p:spPr>
        <p:txBody>
          <a:bodyPr/>
          <a:lstStyle/>
          <a:p>
            <a:r>
              <a:rPr lang="en-NZ">
                <a:solidFill>
                  <a:schemeClr val="bg1"/>
                </a:solidFill>
              </a:rPr>
              <a:t>Income and hours</a:t>
            </a:r>
          </a:p>
        </p:txBody>
      </p:sp>
      <p:sp>
        <p:nvSpPr>
          <p:cNvPr id="23" name="Text Placeholder 22">
            <a:extLst>
              <a:ext uri="{FF2B5EF4-FFF2-40B4-BE49-F238E27FC236}">
                <a16:creationId xmlns:a16="http://schemas.microsoft.com/office/drawing/2014/main" id="{A492B885-C491-A70B-D1F6-8ED55EA3CEE0}"/>
              </a:ext>
            </a:extLst>
          </p:cNvPr>
          <p:cNvSpPr>
            <a:spLocks noGrp="1"/>
          </p:cNvSpPr>
          <p:nvPr>
            <p:ph type="body" sz="quarter" idx="16"/>
          </p:nvPr>
        </p:nvSpPr>
        <p:spPr>
          <a:xfrm>
            <a:off x="359999" y="2330288"/>
            <a:ext cx="976676" cy="540000"/>
          </a:xfrm>
        </p:spPr>
        <p:txBody>
          <a:bodyPr/>
          <a:lstStyle/>
          <a:p>
            <a:r>
              <a:rPr lang="en-NZ">
                <a:solidFill>
                  <a:srgbClr val="348476"/>
                </a:solidFill>
              </a:rPr>
              <a:t>2</a:t>
            </a:r>
          </a:p>
        </p:txBody>
      </p:sp>
      <p:cxnSp>
        <p:nvCxnSpPr>
          <p:cNvPr id="2" name="Straight Connector 1">
            <a:extLst>
              <a:ext uri="{FF2B5EF4-FFF2-40B4-BE49-F238E27FC236}">
                <a16:creationId xmlns:a16="http://schemas.microsoft.com/office/drawing/2014/main" id="{FE0889C9-A2C8-14BF-80B6-171E7CC2F50B}"/>
              </a:ext>
            </a:extLst>
          </p:cNvPr>
          <p:cNvCxnSpPr>
            <a:cxnSpLocks/>
          </p:cNvCxnSpPr>
          <p:nvPr/>
        </p:nvCxnSpPr>
        <p:spPr>
          <a:xfrm>
            <a:off x="359999" y="3562002"/>
            <a:ext cx="1008743" cy="0"/>
          </a:xfrm>
          <a:prstGeom prst="line">
            <a:avLst/>
          </a:prstGeom>
          <a:ln w="38100">
            <a:solidFill>
              <a:srgbClr val="348476"/>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3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917" y="430718"/>
            <a:ext cx="11404957" cy="403200"/>
          </a:xfrm>
        </p:spPr>
        <p:txBody>
          <a:bodyPr/>
          <a:lstStyle/>
          <a:p>
            <a:r>
              <a:rPr lang="en-NZ"/>
              <a:t>Summary: Income and hours worked</a:t>
            </a:r>
          </a:p>
        </p:txBody>
      </p:sp>
      <p:sp>
        <p:nvSpPr>
          <p:cNvPr id="17" name="Text Placeholder 9">
            <a:extLst>
              <a:ext uri="{FF2B5EF4-FFF2-40B4-BE49-F238E27FC236}">
                <a16:creationId xmlns:a16="http://schemas.microsoft.com/office/drawing/2014/main" id="{49A3E73E-C6A8-4BFA-9DCB-053099318838}"/>
              </a:ext>
            </a:extLst>
          </p:cNvPr>
          <p:cNvSpPr>
            <a:spLocks noGrp="1"/>
          </p:cNvSpPr>
          <p:nvPr>
            <p:ph type="body" sz="quarter" idx="4294967295"/>
          </p:nvPr>
        </p:nvSpPr>
        <p:spPr>
          <a:xfrm>
            <a:off x="5491260" y="6292966"/>
            <a:ext cx="4819804" cy="227864"/>
          </a:xfrm>
        </p:spPr>
        <p:txBody>
          <a:bodyPr/>
          <a:lstStyle/>
          <a:p>
            <a:pPr>
              <a:spcBef>
                <a:spcPts val="0"/>
              </a:spcBef>
            </a:pPr>
            <a:r>
              <a:rPr lang="en-NZ" sz="800" dirty="0"/>
              <a:t>Median as opposed to mean incomes are reported. The median provides a more accurate view on how much creative professionals earn, this is because it takes into account any outliers in the data. </a:t>
            </a:r>
          </a:p>
          <a:p>
            <a:pPr>
              <a:spcBef>
                <a:spcPts val="0"/>
              </a:spcBef>
            </a:pPr>
            <a:r>
              <a:rPr lang="en-NZ" sz="800" dirty="0"/>
              <a:t>All income figures have been rounded to the nearest hundred. </a:t>
            </a:r>
          </a:p>
        </p:txBody>
      </p:sp>
      <p:sp>
        <p:nvSpPr>
          <p:cNvPr id="15" name="Text Placeholder 6">
            <a:extLst>
              <a:ext uri="{FF2B5EF4-FFF2-40B4-BE49-F238E27FC236}">
                <a16:creationId xmlns:a16="http://schemas.microsoft.com/office/drawing/2014/main" id="{EE393722-EDD8-4A31-8805-625D2A8D8A0E}"/>
              </a:ext>
            </a:extLst>
          </p:cNvPr>
          <p:cNvSpPr txBox="1">
            <a:spLocks/>
          </p:cNvSpPr>
          <p:nvPr/>
        </p:nvSpPr>
        <p:spPr>
          <a:xfrm>
            <a:off x="421664" y="959752"/>
            <a:ext cx="5350583" cy="427029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1200" dirty="0"/>
          </a:p>
          <a:p>
            <a:r>
              <a:rPr lang="en-NZ" sz="1200" dirty="0"/>
              <a:t>The median personal income (after expenses) for Creative </a:t>
            </a:r>
            <a:br>
              <a:rPr lang="en-NZ" sz="1200" dirty="0"/>
            </a:br>
            <a:r>
              <a:rPr lang="en-NZ" sz="1200" dirty="0"/>
              <a:t>Professionals is $37,000, this compares to $39,900 for self-employed New Zealanders, and $61,800 for all New Zealanders earning a wage or salary. </a:t>
            </a:r>
          </a:p>
          <a:p>
            <a:r>
              <a:rPr lang="en-NZ" sz="1200" dirty="0"/>
              <a:t>In total, only 18% of creative professionals agree they are fairly compensated for their time, with two thirds indicating that they do not feel fairly compensated. </a:t>
            </a:r>
          </a:p>
          <a:p>
            <a:r>
              <a:rPr lang="en-NZ" sz="1200" dirty="0"/>
              <a:t>Video game developers and those involved in media production earn considerably more than the median. On the other hand, those working in community arts, writing and literary arts, music and sound, and craft and object arts earn notably less. </a:t>
            </a:r>
          </a:p>
          <a:p>
            <a:r>
              <a:rPr lang="en-NZ" sz="1200" dirty="0"/>
              <a:t>The impact of COVID has been felt differently across art forms. Seventy-nine percent of video game developers say their income is higher now than it was in February 2020. On the other hand, 47% of music and sound artists say their income is lower. </a:t>
            </a:r>
          </a:p>
          <a:p>
            <a:endParaRPr lang="en-NZ" sz="1200" dirty="0"/>
          </a:p>
          <a:p>
            <a:pPr>
              <a:spcBef>
                <a:spcPts val="600"/>
              </a:spcBef>
            </a:pPr>
            <a:r>
              <a:rPr lang="en-NZ" sz="1200" dirty="0"/>
              <a:t>On average, men in the creative sector get paid 32% more than women. Deaf and disabled creative professionals are also paid less than average. It’s important to note, however, that this analysis does not take into account other factors that could influence earning. </a:t>
            </a:r>
            <a:endParaRPr lang="en-NZ" dirty="0"/>
          </a:p>
          <a:p>
            <a:pPr>
              <a:spcBef>
                <a:spcPts val="600"/>
              </a:spcBef>
            </a:pPr>
            <a:endParaRPr lang="en-NZ" dirty="0"/>
          </a:p>
          <a:p>
            <a:pPr>
              <a:spcBef>
                <a:spcPts val="600"/>
              </a:spcBef>
            </a:pPr>
            <a:endParaRPr lang="en-NZ" dirty="0"/>
          </a:p>
          <a:p>
            <a:pPr>
              <a:spcBef>
                <a:spcPts val="600"/>
              </a:spcBef>
            </a:pPr>
            <a:endParaRPr lang="en-NZ" dirty="0"/>
          </a:p>
        </p:txBody>
      </p:sp>
      <p:sp>
        <p:nvSpPr>
          <p:cNvPr id="16" name="Text Placeholder 6">
            <a:extLst>
              <a:ext uri="{FF2B5EF4-FFF2-40B4-BE49-F238E27FC236}">
                <a16:creationId xmlns:a16="http://schemas.microsoft.com/office/drawing/2014/main" id="{7B6A096F-4ADC-462F-A9C6-4167728C2392}"/>
              </a:ext>
            </a:extLst>
          </p:cNvPr>
          <p:cNvSpPr txBox="1">
            <a:spLocks/>
          </p:cNvSpPr>
          <p:nvPr/>
        </p:nvSpPr>
        <p:spPr>
          <a:xfrm>
            <a:off x="6633298" y="1038006"/>
            <a:ext cx="4409509" cy="386762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NZ" sz="1200" dirty="0"/>
          </a:p>
          <a:p>
            <a:pPr>
              <a:spcBef>
                <a:spcPts val="600"/>
              </a:spcBef>
            </a:pPr>
            <a:r>
              <a:rPr lang="en-NZ" sz="1200" dirty="0"/>
              <a:t>Fifty-six percent of creative professionals work exclusively in the creative sector. On average, they work a total of 45 hours a week. Those who also work outside of the sector work 40 hours a week on average, spending 24 hours on creative work and the rest on non-creative endeavours.  </a:t>
            </a:r>
          </a:p>
          <a:p>
            <a:pPr>
              <a:spcBef>
                <a:spcPts val="600"/>
              </a:spcBef>
            </a:pPr>
            <a:r>
              <a:rPr lang="en-NZ" sz="1200" dirty="0"/>
              <a:t>Roughly 40% of creative professionals are spending less time on their career than they would like. One of the main reasons for this is being unable to earn enough from creative work alone. Nearly half have work commitments in non-creative roles, and 45% say continuous work simply hasn’t been available due to COVID.</a:t>
            </a:r>
          </a:p>
          <a:p>
            <a:pPr>
              <a:spcBef>
                <a:spcPts val="600"/>
              </a:spcBef>
            </a:pPr>
            <a:endParaRPr lang="en-NZ" sz="1200" dirty="0"/>
          </a:p>
          <a:p>
            <a:pPr>
              <a:spcBef>
                <a:spcPts val="600"/>
              </a:spcBef>
            </a:pPr>
            <a:endParaRPr lang="en-NZ" sz="1200" dirty="0"/>
          </a:p>
          <a:p>
            <a:pPr>
              <a:spcBef>
                <a:spcPts val="600"/>
              </a:spcBef>
            </a:pPr>
            <a:r>
              <a:rPr lang="en-NZ" sz="1200" dirty="0"/>
              <a:t>The median household income for creative professionals is $87,500, this is well behind the median household income for all New Zealand households ($104,700). </a:t>
            </a:r>
          </a:p>
          <a:p>
            <a:pPr>
              <a:spcBef>
                <a:spcPts val="600"/>
              </a:spcBef>
            </a:pPr>
            <a:r>
              <a:rPr lang="en-NZ" sz="1200" dirty="0"/>
              <a:t>Two thirds of creative professionals are comfortable or getting by on their current income. However, this still leaves a third who are finding their financial situation difficult. </a:t>
            </a:r>
          </a:p>
          <a:p>
            <a:pPr>
              <a:spcBef>
                <a:spcPts val="600"/>
              </a:spcBef>
            </a:pPr>
            <a:endParaRPr lang="en-NZ" sz="1200" dirty="0"/>
          </a:p>
          <a:p>
            <a:pPr>
              <a:spcBef>
                <a:spcPts val="600"/>
              </a:spcBef>
            </a:pPr>
            <a:endParaRPr lang="en-NZ" sz="1200" dirty="0"/>
          </a:p>
        </p:txBody>
      </p:sp>
      <p:pic>
        <p:nvPicPr>
          <p:cNvPr id="22" name="Picture 21">
            <a:extLst>
              <a:ext uri="{FF2B5EF4-FFF2-40B4-BE49-F238E27FC236}">
                <a16:creationId xmlns:a16="http://schemas.microsoft.com/office/drawing/2014/main" id="{B256019D-9733-4F64-9504-C29418F111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278" t="46492" r="7084" b="13273"/>
          <a:stretch/>
        </p:blipFill>
        <p:spPr>
          <a:xfrm>
            <a:off x="-132347" y="719997"/>
            <a:ext cx="3229557" cy="1285875"/>
          </a:xfrm>
          <a:prstGeom prst="rect">
            <a:avLst/>
          </a:prstGeom>
        </p:spPr>
      </p:pic>
      <p:sp>
        <p:nvSpPr>
          <p:cNvPr id="19" name="TextBox 18">
            <a:extLst>
              <a:ext uri="{FF2B5EF4-FFF2-40B4-BE49-F238E27FC236}">
                <a16:creationId xmlns:a16="http://schemas.microsoft.com/office/drawing/2014/main" id="{4B8F4A3C-E1BE-4DB5-B431-0453399572CF}"/>
              </a:ext>
            </a:extLst>
          </p:cNvPr>
          <p:cNvSpPr txBox="1"/>
          <p:nvPr/>
        </p:nvSpPr>
        <p:spPr>
          <a:xfrm>
            <a:off x="421665" y="1040650"/>
            <a:ext cx="5796000" cy="215444"/>
          </a:xfrm>
          <a:prstGeom prst="rect">
            <a:avLst/>
          </a:prstGeom>
          <a:solidFill>
            <a:srgbClr val="C46C6F"/>
          </a:solidFill>
        </p:spPr>
        <p:txBody>
          <a:bodyPr wrap="square" lIns="0" tIns="0" rIns="0" bIns="0" rtlCol="0">
            <a:spAutoFit/>
          </a:bodyPr>
          <a:lstStyle/>
          <a:p>
            <a:r>
              <a:rPr lang="en-NZ" sz="1400" b="1">
                <a:solidFill>
                  <a:schemeClr val="bg1"/>
                </a:solidFill>
              </a:rPr>
              <a:t>  PERSONAL INCOME</a:t>
            </a:r>
          </a:p>
        </p:txBody>
      </p:sp>
      <p:sp>
        <p:nvSpPr>
          <p:cNvPr id="23" name="TextBox 22">
            <a:extLst>
              <a:ext uri="{FF2B5EF4-FFF2-40B4-BE49-F238E27FC236}">
                <a16:creationId xmlns:a16="http://schemas.microsoft.com/office/drawing/2014/main" id="{FFB512C8-A793-4670-BBF6-0A9F6E6FAC72}"/>
              </a:ext>
            </a:extLst>
          </p:cNvPr>
          <p:cNvSpPr txBox="1"/>
          <p:nvPr/>
        </p:nvSpPr>
        <p:spPr>
          <a:xfrm>
            <a:off x="6633298" y="1038007"/>
            <a:ext cx="5148000" cy="215444"/>
          </a:xfrm>
          <a:prstGeom prst="rect">
            <a:avLst/>
          </a:prstGeom>
          <a:solidFill>
            <a:srgbClr val="3B98B7"/>
          </a:solidFill>
        </p:spPr>
        <p:txBody>
          <a:bodyPr wrap="square" lIns="0" tIns="0" rIns="0" bIns="0" rtlCol="0">
            <a:spAutoFit/>
          </a:bodyPr>
          <a:lstStyle/>
          <a:p>
            <a:r>
              <a:rPr lang="en-NZ" sz="1400" b="1">
                <a:solidFill>
                  <a:schemeClr val="bg1"/>
                </a:solidFill>
              </a:rPr>
              <a:t>  HOURS</a:t>
            </a:r>
          </a:p>
        </p:txBody>
      </p:sp>
      <p:sp>
        <p:nvSpPr>
          <p:cNvPr id="24" name="TextBox 23">
            <a:extLst>
              <a:ext uri="{FF2B5EF4-FFF2-40B4-BE49-F238E27FC236}">
                <a16:creationId xmlns:a16="http://schemas.microsoft.com/office/drawing/2014/main" id="{7F8D5D90-A8D4-406A-AEAC-9E872861F399}"/>
              </a:ext>
            </a:extLst>
          </p:cNvPr>
          <p:cNvSpPr txBox="1"/>
          <p:nvPr/>
        </p:nvSpPr>
        <p:spPr>
          <a:xfrm>
            <a:off x="6633298" y="3692960"/>
            <a:ext cx="5148000" cy="215444"/>
          </a:xfrm>
          <a:prstGeom prst="rect">
            <a:avLst/>
          </a:prstGeom>
          <a:solidFill>
            <a:srgbClr val="348476"/>
          </a:solidFill>
        </p:spPr>
        <p:txBody>
          <a:bodyPr wrap="square" lIns="0" tIns="0" rIns="0" bIns="0" rtlCol="0">
            <a:spAutoFit/>
          </a:bodyPr>
          <a:lstStyle/>
          <a:p>
            <a:r>
              <a:rPr lang="en-NZ" sz="1400" b="1">
                <a:solidFill>
                  <a:schemeClr val="bg1"/>
                </a:solidFill>
              </a:rPr>
              <a:t>  HOUSEHOLD INCOME</a:t>
            </a:r>
          </a:p>
        </p:txBody>
      </p:sp>
      <p:sp>
        <p:nvSpPr>
          <p:cNvPr id="9" name="TextBox 8">
            <a:extLst>
              <a:ext uri="{FF2B5EF4-FFF2-40B4-BE49-F238E27FC236}">
                <a16:creationId xmlns:a16="http://schemas.microsoft.com/office/drawing/2014/main" id="{A734DF3A-1153-3B74-0D61-1CC6381D6B7B}"/>
              </a:ext>
            </a:extLst>
          </p:cNvPr>
          <p:cNvSpPr txBox="1"/>
          <p:nvPr/>
        </p:nvSpPr>
        <p:spPr>
          <a:xfrm>
            <a:off x="421917" y="4484228"/>
            <a:ext cx="5796000" cy="215444"/>
          </a:xfrm>
          <a:prstGeom prst="rect">
            <a:avLst/>
          </a:prstGeom>
          <a:solidFill>
            <a:srgbClr val="E4BABB"/>
          </a:solidFill>
        </p:spPr>
        <p:txBody>
          <a:bodyPr wrap="square" lIns="0" tIns="0" rIns="0" bIns="0" rtlCol="0">
            <a:spAutoFit/>
          </a:bodyPr>
          <a:lstStyle/>
          <a:p>
            <a:r>
              <a:rPr lang="en-NZ" sz="1400" b="1">
                <a:solidFill>
                  <a:srgbClr val="863638"/>
                </a:solidFill>
              </a:rPr>
              <a:t>  DIFFERENCE IN INCOME</a:t>
            </a:r>
          </a:p>
        </p:txBody>
      </p:sp>
      <p:cxnSp>
        <p:nvCxnSpPr>
          <p:cNvPr id="10" name="Straight Connector 9">
            <a:extLst>
              <a:ext uri="{FF2B5EF4-FFF2-40B4-BE49-F238E27FC236}">
                <a16:creationId xmlns:a16="http://schemas.microsoft.com/office/drawing/2014/main" id="{C31E20B5-9921-877E-980A-07F50F17EBF5}"/>
              </a:ext>
            </a:extLst>
          </p:cNvPr>
          <p:cNvCxnSpPr/>
          <p:nvPr/>
        </p:nvCxnSpPr>
        <p:spPr>
          <a:xfrm>
            <a:off x="6425607" y="1040650"/>
            <a:ext cx="0" cy="489231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B37E5A3-3D37-22E0-E3DD-212B5B257A36}"/>
              </a:ext>
            </a:extLst>
          </p:cNvPr>
          <p:cNvSpPr/>
          <p:nvPr/>
        </p:nvSpPr>
        <p:spPr bwMode="ltGray">
          <a:xfrm>
            <a:off x="5545438" y="871868"/>
            <a:ext cx="550560" cy="550560"/>
          </a:xfrm>
          <a:prstGeom prst="ellipse">
            <a:avLst/>
          </a:prstGeom>
          <a:solidFill>
            <a:schemeClr val="bg1"/>
          </a:solidFill>
          <a:ln w="19050">
            <a:solidFill>
              <a:srgbClr val="C46C6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2" name="Oval 11">
            <a:extLst>
              <a:ext uri="{FF2B5EF4-FFF2-40B4-BE49-F238E27FC236}">
                <a16:creationId xmlns:a16="http://schemas.microsoft.com/office/drawing/2014/main" id="{DE7A5CA2-EAD2-DF7F-BCEF-2E81792434BB}"/>
              </a:ext>
            </a:extLst>
          </p:cNvPr>
          <p:cNvSpPr/>
          <p:nvPr/>
        </p:nvSpPr>
        <p:spPr bwMode="ltGray">
          <a:xfrm>
            <a:off x="11063215" y="871868"/>
            <a:ext cx="550560" cy="550560"/>
          </a:xfrm>
          <a:prstGeom prst="ellipse">
            <a:avLst/>
          </a:prstGeom>
          <a:solidFill>
            <a:schemeClr val="bg1"/>
          </a:solidFill>
          <a:ln w="19050">
            <a:solidFill>
              <a:srgbClr val="3B98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3" name="Oval 12">
            <a:extLst>
              <a:ext uri="{FF2B5EF4-FFF2-40B4-BE49-F238E27FC236}">
                <a16:creationId xmlns:a16="http://schemas.microsoft.com/office/drawing/2014/main" id="{EA607725-12E1-09D8-93E4-A37EF4BB4185}"/>
              </a:ext>
            </a:extLst>
          </p:cNvPr>
          <p:cNvSpPr/>
          <p:nvPr/>
        </p:nvSpPr>
        <p:spPr bwMode="ltGray">
          <a:xfrm>
            <a:off x="11063215" y="3523088"/>
            <a:ext cx="550560" cy="550560"/>
          </a:xfrm>
          <a:prstGeom prst="ellipse">
            <a:avLst/>
          </a:prstGeom>
          <a:solidFill>
            <a:schemeClr val="bg1"/>
          </a:solidFill>
          <a:ln w="19050">
            <a:solidFill>
              <a:srgbClr val="3484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sp>
        <p:nvSpPr>
          <p:cNvPr id="14" name="Oval 13">
            <a:extLst>
              <a:ext uri="{FF2B5EF4-FFF2-40B4-BE49-F238E27FC236}">
                <a16:creationId xmlns:a16="http://schemas.microsoft.com/office/drawing/2014/main" id="{05909A64-FBC7-A30C-451D-6BF67F19EE5F}"/>
              </a:ext>
            </a:extLst>
          </p:cNvPr>
          <p:cNvSpPr/>
          <p:nvPr/>
        </p:nvSpPr>
        <p:spPr bwMode="ltGray">
          <a:xfrm>
            <a:off x="5545438" y="4316670"/>
            <a:ext cx="550560" cy="550560"/>
          </a:xfrm>
          <a:prstGeom prst="ellipse">
            <a:avLst/>
          </a:prstGeom>
          <a:solidFill>
            <a:schemeClr val="bg1"/>
          </a:solidFill>
          <a:ln w="19050">
            <a:solidFill>
              <a:srgbClr val="E8C6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err="1"/>
          </a:p>
        </p:txBody>
      </p:sp>
      <p:pic>
        <p:nvPicPr>
          <p:cNvPr id="20" name="Graphic 19">
            <a:extLst>
              <a:ext uri="{FF2B5EF4-FFF2-40B4-BE49-F238E27FC236}">
                <a16:creationId xmlns:a16="http://schemas.microsoft.com/office/drawing/2014/main" id="{79B3D1C8-F2DD-EB1F-EA98-D33C1FEEC3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05613" y="4348481"/>
            <a:ext cx="430210" cy="430210"/>
          </a:xfrm>
          <a:prstGeom prst="rect">
            <a:avLst/>
          </a:prstGeom>
        </p:spPr>
      </p:pic>
      <p:pic>
        <p:nvPicPr>
          <p:cNvPr id="25" name="Graphic 24">
            <a:extLst>
              <a:ext uri="{FF2B5EF4-FFF2-40B4-BE49-F238E27FC236}">
                <a16:creationId xmlns:a16="http://schemas.microsoft.com/office/drawing/2014/main" id="{C7C52410-8D53-FFC8-AE3D-15B87F2C3AE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04495" y="911729"/>
            <a:ext cx="468000" cy="468000"/>
          </a:xfrm>
          <a:prstGeom prst="rect">
            <a:avLst/>
          </a:prstGeom>
        </p:spPr>
      </p:pic>
      <p:pic>
        <p:nvPicPr>
          <p:cNvPr id="27" name="Graphic 26">
            <a:extLst>
              <a:ext uri="{FF2B5EF4-FFF2-40B4-BE49-F238E27FC236}">
                <a16:creationId xmlns:a16="http://schemas.microsoft.com/office/drawing/2014/main" id="{1C09A3F2-EBDD-872D-082C-CAF09FCDB49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115128" y="3540277"/>
            <a:ext cx="446734" cy="446734"/>
          </a:xfrm>
          <a:prstGeom prst="rect">
            <a:avLst/>
          </a:prstGeom>
        </p:spPr>
      </p:pic>
      <p:pic>
        <p:nvPicPr>
          <p:cNvPr id="29" name="Graphic 28">
            <a:extLst>
              <a:ext uri="{FF2B5EF4-FFF2-40B4-BE49-F238E27FC236}">
                <a16:creationId xmlns:a16="http://schemas.microsoft.com/office/drawing/2014/main" id="{079227C1-8191-0E63-B3B2-CA6532168AD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621048" y="940151"/>
            <a:ext cx="391000" cy="391000"/>
          </a:xfrm>
          <a:prstGeom prst="rect">
            <a:avLst/>
          </a:prstGeom>
        </p:spPr>
      </p:pic>
      <p:sp>
        <p:nvSpPr>
          <p:cNvPr id="4" name="Slide Number Placeholder 3">
            <a:extLst>
              <a:ext uri="{FF2B5EF4-FFF2-40B4-BE49-F238E27FC236}">
                <a16:creationId xmlns:a16="http://schemas.microsoft.com/office/drawing/2014/main" id="{015F5326-BC4B-B73E-C604-5A03489A4F3C}"/>
              </a:ext>
            </a:extLst>
          </p:cNvPr>
          <p:cNvSpPr>
            <a:spLocks noGrp="1"/>
          </p:cNvSpPr>
          <p:nvPr>
            <p:ph type="sldNum" sz="quarter" idx="10"/>
          </p:nvPr>
        </p:nvSpPr>
        <p:spPr/>
        <p:txBody>
          <a:bodyPr/>
          <a:lstStyle/>
          <a:p>
            <a:fld id="{4034BEE3-566C-4068-A777-C3A4762E861B}" type="slidenum">
              <a:rPr lang="en-GB" smtClean="0"/>
              <a:pPr/>
              <a:t>9</a:t>
            </a:fld>
            <a:endParaRPr lang="en-GB"/>
          </a:p>
        </p:txBody>
      </p:sp>
    </p:spTree>
    <p:extLst>
      <p:ext uri="{BB962C8B-B14F-4D97-AF65-F5344CB8AC3E}">
        <p14:creationId xmlns:p14="http://schemas.microsoft.com/office/powerpoint/2010/main" val="84748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68"/>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5.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6.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heme/theme1.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eb857db-5c67-47b7-8545-aa19c5d2ceac">
      <Value>59</Value>
      <Value>3</Value>
      <Value>8</Value>
      <Value>14</Value>
    </TaxCatchAll>
    <p4f68ee493344f4e9716631b78aec2d1 xmlns="1eb857db-5c67-47b7-8545-aa19c5d2ceac">
      <Terms xmlns="http://schemas.microsoft.com/office/infopath/2007/PartnerControls">
        <TermInfo xmlns="http://schemas.microsoft.com/office/infopath/2007/PartnerControls">
          <TermName xmlns="http://schemas.microsoft.com/office/infopath/2007/PartnerControls">2022-23</TermName>
          <TermId xmlns="http://schemas.microsoft.com/office/infopath/2007/PartnerControls">d0f36937-5e3f-44bb-bfd0-17769004b828</TermId>
        </TermInfo>
      </Terms>
    </p4f68ee493344f4e9716631b78aec2d1>
    <Project_x0020_Name xmlns="1eb857db-5c67-47b7-8545-aa19c5d2ceac">Creative Professionals 2023</Project_x0020_Name>
    <id60abe1eb2344469f5541ce8b53a4bb xmlns="1eb857db-5c67-47b7-8545-aa19c5d2ceac">
      <Terms xmlns="http://schemas.microsoft.com/office/infopath/2007/PartnerControls">
        <TermInfo xmlns="http://schemas.microsoft.com/office/infopath/2007/PartnerControls">
          <TermName xmlns="http://schemas.microsoft.com/office/infopath/2007/PartnerControls">Reporting</TermName>
          <TermId xmlns="http://schemas.microsoft.com/office/infopath/2007/PartnerControls">9e5060e8-8fd8-4069-92a6-4a90abe20eb5</TermId>
        </TermInfo>
      </Terms>
    </id60abe1eb2344469f5541ce8b53a4bb>
    <m2a1961ed2cc4e4bb3a1ba432cb3e43a xmlns="1eb857db-5c67-47b7-8545-aa19c5d2ceac">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c967359e-ba62-476b-b3c9-2370b68c754f</TermId>
        </TermInfo>
      </Terms>
    </m2a1961ed2cc4e4bb3a1ba432cb3e43a>
    <lfae9de2410d4efba2dc15289f148ae6 xmlns="1eb857db-5c67-47b7-8545-aa19c5d2ceac">
      <Terms xmlns="http://schemas.microsoft.com/office/infopath/2007/PartnerControls">
        <TermInfo xmlns="http://schemas.microsoft.com/office/infopath/2007/PartnerControls">
          <TermName xmlns="http://schemas.microsoft.com/office/infopath/2007/PartnerControls">Final/published</TermName>
          <TermId xmlns="http://schemas.microsoft.com/office/infopath/2007/PartnerControls">32686660-9c01-489e-8cfe-2347910d73e8</TermId>
        </TermInfo>
      </Terms>
    </lfae9de2410d4efba2dc15289f148ae6>
  </documentManagement>
</p:properties>
</file>

<file path=customXml/item3.xml><?xml version="1.0" encoding="utf-8"?>
<?mso-contentType ?>
<SharedContentType xmlns="Microsoft.SharePoint.Taxonomy.ContentTypeSync" SourceId="454f842a-b86f-4341-96eb-b93a389407ca" ContentTypeId="0x01010020C29750D968C84E8A532D49EE01BCE00F" PreviousValue="false"/>
</file>

<file path=customXml/item4.xml><?xml version="1.0" encoding="utf-8"?>
<ct:contentTypeSchema xmlns:ct="http://schemas.microsoft.com/office/2006/metadata/contentType" xmlns:ma="http://schemas.microsoft.com/office/2006/metadata/properties/metaAttributes" ct:_="" ma:_="" ma:contentTypeName="Research document" ma:contentTypeID="0x01010020C29750D968C84E8A532D49EE01BCE00F00EE8B471A20C3344CB01FD5CA0626F143" ma:contentTypeVersion="10" ma:contentTypeDescription="" ma:contentTypeScope="" ma:versionID="88c95202bc131b7e1041d327c633087e">
  <xsd:schema xmlns:xsd="http://www.w3.org/2001/XMLSchema" xmlns:xs="http://www.w3.org/2001/XMLSchema" xmlns:p="http://schemas.microsoft.com/office/2006/metadata/properties" xmlns:ns2="1eb857db-5c67-47b7-8545-aa19c5d2ceac" targetNamespace="http://schemas.microsoft.com/office/2006/metadata/properties" ma:root="true" ma:fieldsID="4eea29b56d2f098082db5baa6cd6d237" ns2:_="">
    <xsd:import namespace="1eb857db-5c67-47b7-8545-aa19c5d2ceac"/>
    <xsd:element name="properties">
      <xsd:complexType>
        <xsd:sequence>
          <xsd:element name="documentManagement">
            <xsd:complexType>
              <xsd:all>
                <xsd:element ref="ns2:Project_x0020_Name" minOccurs="0"/>
                <xsd:element ref="ns2:m2a1961ed2cc4e4bb3a1ba432cb3e43a" minOccurs="0"/>
                <xsd:element ref="ns2:TaxCatchAll" minOccurs="0"/>
                <xsd:element ref="ns2:TaxCatchAllLabel" minOccurs="0"/>
                <xsd:element ref="ns2:p4f68ee493344f4e9716631b78aec2d1" minOccurs="0"/>
                <xsd:element ref="ns2:lfae9de2410d4efba2dc15289f148ae6" minOccurs="0"/>
                <xsd:element ref="ns2:id60abe1eb2344469f5541ce8b53a4b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57db-5c67-47b7-8545-aa19c5d2ceac" elementFormDefault="qualified">
    <xsd:import namespace="http://schemas.microsoft.com/office/2006/documentManagement/types"/>
    <xsd:import namespace="http://schemas.microsoft.com/office/infopath/2007/PartnerControls"/>
    <xsd:element name="Project_x0020_Name" ma:index="2" nillable="true" ma:displayName="Project Name" ma:format="Dropdown" ma:internalName="Project_x0020_Name">
      <xsd:simpleType>
        <xsd:restriction base="dms:Choice">
          <xsd:enumeration value="Diversity"/>
          <xsd:enumeration value="Sustainable Careers"/>
          <xsd:enumeration value="Resilience"/>
          <xsd:enumeration value="Environmental Scan on Funding Assessment Processes"/>
          <xsd:enumeration value="Audience Atlas 2020"/>
          <xsd:enumeration value="International Research Working Group"/>
          <xsd:enumeration value="NZers and the Arts 2020"/>
          <xsd:enumeration value="VUW CoRE Creativity"/>
          <xsd:enumeration value="Customer Survey"/>
          <xsd:enumeration value="Public Sector Reputation Index"/>
          <xsd:enumeration value="Research Plan"/>
          <xsd:enumeration value="Value of the Arts"/>
          <xsd:enumeration value="Creative Professionals 2018"/>
          <xsd:enumeration value="Audience Atlas 2011"/>
          <xsd:enumeration value="Audience Atlas 2014"/>
          <xsd:enumeration value="Audience Atlas 2017"/>
          <xsd:enumeration value="NZers and the Arts 2017"/>
          <xsd:enumeration value="NZers and the Arts 2014"/>
          <xsd:enumeration value="NZers and the Arts 2011"/>
          <xsd:enumeration value="Creative Professionals 2023"/>
          <xsd:enumeration value="Health of the Māori Heritage Arts"/>
          <xsd:enumeration value="Client Satisfaction Survey 2022"/>
          <xsd:enumeration value="NZers and the Arts 2023"/>
          <xsd:enumeration value="Value of the Arts 2023"/>
        </xsd:restriction>
      </xsd:simpleType>
    </xsd:element>
    <xsd:element name="m2a1961ed2cc4e4bb3a1ba432cb3e43a" ma:index="8" nillable="true" ma:taxonomy="true" ma:internalName="m2a1961ed2cc4e4bb3a1ba432cb3e43a" ma:taxonomyFieldName="Document_x0020_Type" ma:displayName="Document Type" ma:default="" ma:fieldId="{62a1961e-d2cc-4e4b-b3a1-ba432cb3e43a}" ma:sspId="454f842a-b86f-4341-96eb-b93a389407ca" ma:termSetId="9238d626-bce4-403a-9fc8-c18fa82d9b9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265511f-ab97-4705-b005-6f9530de8c5c}" ma:internalName="TaxCatchAll" ma:showField="CatchAllData"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265511f-ab97-4705-b005-6f9530de8c5c}" ma:internalName="TaxCatchAllLabel" ma:readOnly="true" ma:showField="CatchAllDataLabel"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p4f68ee493344f4e9716631b78aec2d1" ma:index="12" nillable="true" ma:taxonomy="true" ma:internalName="p4f68ee493344f4e9716631b78aec2d1" ma:taxonomyFieldName="Financial_x0020_Year" ma:displayName="Financial Year" ma:default="" ma:fieldId="{94f68ee4-9334-4f4e-9716-631b78aec2d1}" ma:sspId="454f842a-b86f-4341-96eb-b93a389407ca" ma:termSetId="f2ab3a33-8078-4bdf-b10a-f161a7e1105f" ma:anchorId="00000000-0000-0000-0000-000000000000" ma:open="false" ma:isKeyword="false">
      <xsd:complexType>
        <xsd:sequence>
          <xsd:element ref="pc:Terms" minOccurs="0" maxOccurs="1"/>
        </xsd:sequence>
      </xsd:complexType>
    </xsd:element>
    <xsd:element name="lfae9de2410d4efba2dc15289f148ae6" ma:index="14" nillable="true" ma:taxonomy="true" ma:internalName="lfae9de2410d4efba2dc15289f148ae6" ma:taxonomyFieldName="Status" ma:displayName="Status" ma:default="" ma:fieldId="{5fae9de2-410d-4efb-a2dc-15289f148ae6}" ma:sspId="454f842a-b86f-4341-96eb-b93a389407ca" ma:termSetId="4adf3782-1a58-40aa-bea2-d3846b2e31a4" ma:anchorId="00000000-0000-0000-0000-000000000000" ma:open="false" ma:isKeyword="false">
      <xsd:complexType>
        <xsd:sequence>
          <xsd:element ref="pc:Terms" minOccurs="0" maxOccurs="1"/>
        </xsd:sequence>
      </xsd:complexType>
    </xsd:element>
    <xsd:element name="id60abe1eb2344469f5541ce8b53a4bb" ma:index="17" nillable="true" ma:taxonomy="true" ma:internalName="id60abe1eb2344469f5541ce8b53a4bb" ma:taxonomyFieldName="Stage" ma:displayName="Stage" ma:default="" ma:fieldId="{2d60abe1-eb23-4446-9f55-41ce8b53a4bb}" ma:sspId="454f842a-b86f-4341-96eb-b93a389407ca" ma:termSetId="2ae7382c-9ed4-4bf7-94ac-d0f2594b507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C670D-89F3-46F2-A1A4-47491BADB5B5}">
  <ds:schemaRefs>
    <ds:schemaRef ds:uri="http://schemas.microsoft.com/sharepoint/v3/contenttype/forms"/>
  </ds:schemaRefs>
</ds:datastoreItem>
</file>

<file path=customXml/itemProps2.xml><?xml version="1.0" encoding="utf-8"?>
<ds:datastoreItem xmlns:ds="http://schemas.openxmlformats.org/officeDocument/2006/customXml" ds:itemID="{EBB81A3F-1018-4A88-B8E8-63953F83AE1D}">
  <ds:schemaRef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terms/"/>
    <ds:schemaRef ds:uri="1eb857db-5c67-47b7-8545-aa19c5d2cea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F109F74-8EAF-4F12-9DD2-66634B0D8850}">
  <ds:schemaRefs>
    <ds:schemaRef ds:uri="Microsoft.SharePoint.Taxonomy.ContentTypeSync"/>
  </ds:schemaRefs>
</ds:datastoreItem>
</file>

<file path=customXml/itemProps4.xml><?xml version="1.0" encoding="utf-8"?>
<ds:datastoreItem xmlns:ds="http://schemas.openxmlformats.org/officeDocument/2006/customXml" ds:itemID="{0CC19AB3-C071-476C-A0B7-34B495DF1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57db-5c67-47b7-8545-aa19c5d2c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1907</TotalTime>
  <Words>10167</Words>
  <Application>Microsoft Office PowerPoint</Application>
  <PresentationFormat>Widescreen</PresentationFormat>
  <Paragraphs>888</Paragraphs>
  <Slides>68</Slides>
  <Notes>31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1_Kantar template master</vt:lpstr>
      <vt:lpstr>Profile of Creative Professionals</vt:lpstr>
      <vt:lpstr>PowerPoint Presentation</vt:lpstr>
      <vt:lpstr>PowerPoint Presentation</vt:lpstr>
      <vt:lpstr>Background and  objectives of the research</vt:lpstr>
      <vt:lpstr>Methodology</vt:lpstr>
      <vt:lpstr>PowerPoint Presentation</vt:lpstr>
      <vt:lpstr>Key findings from the research</vt:lpstr>
      <vt:lpstr>PowerPoint Presentation</vt:lpstr>
      <vt:lpstr>Summary: Income and hours worked</vt:lpstr>
      <vt:lpstr>PowerPoint Presentation</vt:lpstr>
      <vt:lpstr>Total income </vt:lpstr>
      <vt:lpstr>Total income, after expenses </vt:lpstr>
      <vt:lpstr>Income change since COVID</vt:lpstr>
      <vt:lpstr>Personal income (after expenses) by artform</vt:lpstr>
      <vt:lpstr>Personal income (after expenses) by key demographics</vt:lpstr>
      <vt:lpstr>Perceptions of fairness of remuneration for creative work </vt:lpstr>
      <vt:lpstr>Perceptions of fairness of remuneration for creative work by creative income </vt:lpstr>
      <vt:lpstr>PowerPoint Presentation</vt:lpstr>
      <vt:lpstr>Division of work</vt:lpstr>
      <vt:lpstr>Hours worked </vt:lpstr>
      <vt:lpstr>Median income per hour by artform </vt:lpstr>
      <vt:lpstr>Satisfaction with amount of time spent on creative career </vt:lpstr>
      <vt:lpstr>Satisfaction with hours by median number of hours spent working in the creative sector </vt:lpstr>
      <vt:lpstr>Barriers to spending more time on creative career </vt:lpstr>
      <vt:lpstr>PowerPoint Presentation</vt:lpstr>
      <vt:lpstr>Household income </vt:lpstr>
      <vt:lpstr>Living conditions afforded by present income </vt:lpstr>
      <vt:lpstr>Living conditions afforded by present income by household income </vt:lpstr>
      <vt:lpstr>Safety nets </vt:lpstr>
      <vt:lpstr>Support for ideas to provide financial protections</vt:lpstr>
      <vt:lpstr>PowerPoint Presentation</vt:lpstr>
      <vt:lpstr>Career satisfaction </vt:lpstr>
      <vt:lpstr>Career satisfaction by creative role </vt:lpstr>
      <vt:lpstr>Reasons for satisfaction with creative career</vt:lpstr>
      <vt:lpstr>Reasons for dissatisfaction with creative career</vt:lpstr>
      <vt:lpstr>The relationship between career satisfaction and wellbeing </vt:lpstr>
      <vt:lpstr>Burnout</vt:lpstr>
      <vt:lpstr>PowerPoint Presentation</vt:lpstr>
      <vt:lpstr>Summary: Opportunities in Aotearoa New Zealand  </vt:lpstr>
      <vt:lpstr>PowerPoint Presentation</vt:lpstr>
      <vt:lpstr>Perceived sustainability of creative careers in New Zealand </vt:lpstr>
      <vt:lpstr>Perceived sustainability by principal creative occupation</vt:lpstr>
      <vt:lpstr>Commitment to the creative sector </vt:lpstr>
      <vt:lpstr>PowerPoint Presentation</vt:lpstr>
      <vt:lpstr>Skills seen as important for a career in the creative sector </vt:lpstr>
      <vt:lpstr>Training undertaken </vt:lpstr>
      <vt:lpstr>Training  opportunities </vt:lpstr>
      <vt:lpstr>Suggestions for training and development opportunities </vt:lpstr>
      <vt:lpstr>Barriers to taking advantage of training and career development opportunities </vt:lpstr>
      <vt:lpstr>Areas that creative professionals would like more support in </vt:lpstr>
      <vt:lpstr>PowerPoint Presentation</vt:lpstr>
      <vt:lpstr>Perceived necessity of going overseas to further career </vt:lpstr>
      <vt:lpstr>Time spent learning from / working worth overseas creatives</vt:lpstr>
      <vt:lpstr>Benefits of  overseas experience </vt:lpstr>
      <vt:lpstr>PowerPoint Presentation</vt:lpstr>
      <vt:lpstr>Gig economy by discipline</vt:lpstr>
      <vt:lpstr>Weighing up the gig economy</vt:lpstr>
      <vt:lpstr>Personal income (after expenses) by work arrangements</vt:lpstr>
      <vt:lpstr>Challenges of the gig economy</vt:lpstr>
      <vt:lpstr>PowerPoint Presentation</vt:lpstr>
      <vt:lpstr>Satisfaction with contracts </vt:lpstr>
      <vt:lpstr>Suggestions for improvements to contracts </vt:lpstr>
      <vt:lpstr>Knowledge of Contracts, Intellectual Property and Royalties </vt:lpstr>
      <vt:lpstr>PowerPoint Presentation</vt:lpstr>
      <vt:lpstr>Job titles included under each of the creative sectors</vt:lpstr>
      <vt:lpstr>PowerPoint Presentation</vt:lpstr>
      <vt:lpstr>Sample profile</vt:lpstr>
      <vt:lpstr>For further information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Kantar</dc:creator>
  <cp:lastModifiedBy>Fuller, Katelynn (MBWCB)</cp:lastModifiedBy>
  <cp:revision>17</cp:revision>
  <cp:lastPrinted>2019-01-24T01:42:36Z</cp:lastPrinted>
  <dcterms:created xsi:type="dcterms:W3CDTF">2016-08-16T10:03:01Z</dcterms:created>
  <dcterms:modified xsi:type="dcterms:W3CDTF">2023-05-18T02:56:34Z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0x01010020C29750D968C84E8A532D49EE01BCE00F00EE8B471A20C3344CB01FD5CA0626F143</vt:lpwstr>
  </property>
  <property fmtid="{D5CDD505-2E9C-101B-9397-08002B2CF9AE}" pid="3" name="Offisync_ServerID">
    <vt:lpwstr>326e730b-c374-4f8b-afe0-bdaa1d145397</vt:lpwstr>
  </property>
  <property fmtid="{D5CDD505-2E9C-101B-9397-08002B2CF9AE}" pid="4" name="Jive_VersionGuid">
    <vt:lpwstr>8610916b-7d5a-4a18-9949-af063dc33af8</vt:lpwstr>
  </property>
  <property fmtid="{D5CDD505-2E9C-101B-9397-08002B2CF9AE}" pid="5" name="Offisync_UpdateToken">
    <vt:lpwstr>1</vt:lpwstr>
  </property>
  <property fmtid="{D5CDD505-2E9C-101B-9397-08002B2CF9AE}" pid="6" name="Jive_LatestUserAccountName">
    <vt:lpwstr>FurseA</vt:lpwstr>
  </property>
  <property fmtid="{D5CDD505-2E9C-101B-9397-08002B2CF9AE}" pid="7" name="Offisync_ProviderInitializationData">
    <vt:lpwstr>https://www.mbgreenhouse.com</vt:lpwstr>
  </property>
  <property fmtid="{D5CDD505-2E9C-101B-9397-08002B2CF9AE}" pid="8" name="Offisync_UniqueId">
    <vt:lpwstr>120264</vt:lpwstr>
  </property>
  <property fmtid="{D5CDD505-2E9C-101B-9397-08002B2CF9AE}" pid="9" name="Stage">
    <vt:lpwstr>14;#Reporting|9e5060e8-8fd8-4069-92a6-4a90abe20eb5</vt:lpwstr>
  </property>
  <property fmtid="{D5CDD505-2E9C-101B-9397-08002B2CF9AE}" pid="10" name="MediaServiceImageTags">
    <vt:lpwstr/>
  </property>
  <property fmtid="{D5CDD505-2E9C-101B-9397-08002B2CF9AE}" pid="11" name="Status">
    <vt:lpwstr>8;#Final/published|32686660-9c01-489e-8cfe-2347910d73e8</vt:lpwstr>
  </property>
  <property fmtid="{D5CDD505-2E9C-101B-9397-08002B2CF9AE}" pid="12" name="lcf76f155ced4ddcb4097134ff3c332f">
    <vt:lpwstr/>
  </property>
  <property fmtid="{D5CDD505-2E9C-101B-9397-08002B2CF9AE}" pid="13" name="Financial Year">
    <vt:lpwstr>59;#2022-23|d0f36937-5e3f-44bb-bfd0-17769004b828</vt:lpwstr>
  </property>
  <property fmtid="{D5CDD505-2E9C-101B-9397-08002B2CF9AE}" pid="14" name="Document Type">
    <vt:lpwstr>3;#Report|c967359e-ba62-476b-b3c9-2370b68c754f</vt:lpwstr>
  </property>
  <property fmtid="{D5CDD505-2E9C-101B-9397-08002B2CF9AE}" pid="15" name="ClassificationContentMarkingFooterLocations">
    <vt:lpwstr>1_Kantar template master:7</vt:lpwstr>
  </property>
  <property fmtid="{D5CDD505-2E9C-101B-9397-08002B2CF9AE}" pid="16" name="ClassificationContentMarkingFooterText">
    <vt:lpwstr>Confidential Internal Only - Amber</vt:lpwstr>
  </property>
  <property fmtid="{D5CDD505-2E9C-101B-9397-08002B2CF9AE}" pid="17" name="MSIP_Label_3ab07346-34a2-4928-9ea5-c1e3e42cbb15_Enabled">
    <vt:lpwstr>true</vt:lpwstr>
  </property>
  <property fmtid="{D5CDD505-2E9C-101B-9397-08002B2CF9AE}" pid="18" name="MSIP_Label_3ab07346-34a2-4928-9ea5-c1e3e42cbb15_SetDate">
    <vt:lpwstr>2022-12-14T02:22:09Z</vt:lpwstr>
  </property>
  <property fmtid="{D5CDD505-2E9C-101B-9397-08002B2CF9AE}" pid="19" name="MSIP_Label_3ab07346-34a2-4928-9ea5-c1e3e42cbb15_Method">
    <vt:lpwstr>Privileged</vt:lpwstr>
  </property>
  <property fmtid="{D5CDD505-2E9C-101B-9397-08002B2CF9AE}" pid="20" name="MSIP_Label_3ab07346-34a2-4928-9ea5-c1e3e42cbb15_Name">
    <vt:lpwstr>Everyone</vt:lpwstr>
  </property>
  <property fmtid="{D5CDD505-2E9C-101B-9397-08002B2CF9AE}" pid="21" name="MSIP_Label_3ab07346-34a2-4928-9ea5-c1e3e42cbb15_SiteId">
    <vt:lpwstr>1e355c04-e0a4-42ed-8e2d-7351591f0ef1</vt:lpwstr>
  </property>
  <property fmtid="{D5CDD505-2E9C-101B-9397-08002B2CF9AE}" pid="22" name="MSIP_Label_3ab07346-34a2-4928-9ea5-c1e3e42cbb15_ActionId">
    <vt:lpwstr>8980060c-b6c8-4196-851c-e0c109117c7c</vt:lpwstr>
  </property>
  <property fmtid="{D5CDD505-2E9C-101B-9397-08002B2CF9AE}" pid="23" name="MSIP_Label_3ab07346-34a2-4928-9ea5-c1e3e42cbb15_ContentBits">
    <vt:lpwstr>0</vt:lpwstr>
  </property>
</Properties>
</file>